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4CFE8-E6C5-49C4-A98E-8439CAAD63D0}" type="datetimeFigureOut">
              <a:rPr lang="en-US" smtClean="0"/>
              <a:t>2/28/2018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069FD-4585-4E12-9472-906DAF0232F5}" type="slidenum">
              <a:rPr lang="en-US" smtClean="0"/>
              <a:t>‹#›</a:t>
            </a:fld>
            <a:endParaRPr lang="en-US"/>
          </a:p>
        </p:txBody>
      </p:sp>
    </p:spTree>
    <p:extLst>
      <p:ext uri="{BB962C8B-B14F-4D97-AF65-F5344CB8AC3E}">
        <p14:creationId xmlns:p14="http://schemas.microsoft.com/office/powerpoint/2010/main" val="29655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Until this point we talked about low level micro benchmarking, for example we saw how to properly measure the execution of a method with </a:t>
            </a:r>
            <a:r>
              <a:rPr lang="en-US" sz="1100" kern="1200" dirty="0" err="1">
                <a:solidFill>
                  <a:schemeClr val="tx1"/>
                </a:solidFill>
                <a:effectLst/>
                <a:latin typeface="+mn-lt"/>
                <a:ea typeface="+mn-ea"/>
                <a:cs typeface="+mn-cs"/>
              </a:rPr>
              <a:t>BenchmarkDotNet</a:t>
            </a:r>
            <a:r>
              <a:rPr lang="en-US" sz="1100" kern="1200" dirty="0">
                <a:solidFill>
                  <a:schemeClr val="tx1"/>
                </a:solidFill>
                <a:effectLst/>
                <a:latin typeface="+mn-lt"/>
                <a:ea typeface="+mn-ea"/>
                <a:cs typeface="+mn-cs"/>
              </a:rPr>
              <a:t> and we also discussed things like GC statistics. This time we go to the macro level.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We will discuss the differences between micro and macro benchmarking and we will also discuss when you should do macro benchmarking.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 </a:t>
            </a:r>
          </a:p>
          <a:p>
            <a:r>
              <a:rPr lang="en-US" sz="1100" kern="1200" dirty="0">
                <a:solidFill>
                  <a:schemeClr val="tx1"/>
                </a:solidFill>
                <a:effectLst/>
                <a:latin typeface="+mn-lt"/>
                <a:ea typeface="+mn-ea"/>
                <a:cs typeface="+mn-cs"/>
              </a:rPr>
              <a:t>NO …Well, I tell you that already now: do it always!</a:t>
            </a:r>
          </a:p>
          <a:p>
            <a:r>
              <a:rPr lang="en-US" sz="1100" kern="1200" dirty="0">
                <a:solidFill>
                  <a:schemeClr val="tx1"/>
                </a:solidFill>
                <a:effectLst/>
                <a:latin typeface="+mn-lt"/>
                <a:ea typeface="+mn-ea"/>
                <a:cs typeface="+mn-cs"/>
              </a:rPr>
              <a:t>Anyway, we will discuss</a:t>
            </a:r>
            <a:r>
              <a:rPr lang="en-US" sz="1100" kern="1200" baseline="0" dirty="0">
                <a:solidFill>
                  <a:schemeClr val="tx1"/>
                </a:solidFill>
                <a:effectLst/>
                <a:latin typeface="+mn-lt"/>
                <a:ea typeface="+mn-ea"/>
                <a:cs typeface="+mn-cs"/>
              </a:rPr>
              <a:t> more about this later in the video</a:t>
            </a:r>
            <a:endParaRPr lang="en-US" sz="1100" kern="1200" dirty="0">
              <a:solidFill>
                <a:schemeClr val="tx1"/>
              </a:solidFill>
              <a:effectLst/>
              <a:latin typeface="+mn-lt"/>
              <a:ea typeface="+mn-ea"/>
              <a:cs typeface="+mn-cs"/>
            </a:endParaRPr>
          </a:p>
          <a:p>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This time we move on from a simple console application, we will benchmark an asp.net core application with additional dependencies. We will use Prefix from </a:t>
            </a:r>
            <a:r>
              <a:rPr lang="en-US" sz="1100" kern="1200" dirty="0" err="1">
                <a:solidFill>
                  <a:schemeClr val="tx1"/>
                </a:solidFill>
                <a:effectLst/>
                <a:latin typeface="+mn-lt"/>
                <a:ea typeface="+mn-ea"/>
                <a:cs typeface="+mn-cs"/>
              </a:rPr>
              <a:t>Stackify</a:t>
            </a:r>
            <a:r>
              <a:rPr lang="en-US" sz="1100" kern="1200" dirty="0">
                <a:solidFill>
                  <a:schemeClr val="tx1"/>
                </a:solidFill>
                <a:effectLst/>
                <a:latin typeface="+mn-lt"/>
                <a:ea typeface="+mn-ea"/>
                <a:cs typeface="+mn-cs"/>
              </a:rPr>
              <a:t> to get the big picture about the performance of this application.</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then we will also talk about </a:t>
            </a:r>
            <a:r>
              <a:rPr lang="en-US" sz="1100" kern="1200">
                <a:solidFill>
                  <a:schemeClr val="tx1"/>
                </a:solidFill>
                <a:effectLst/>
                <a:latin typeface="+mn-lt"/>
                <a:ea typeface="+mn-ea"/>
                <a:cs typeface="+mn-cs"/>
              </a:rPr>
              <a:t>the Profiling</a:t>
            </a:r>
            <a:r>
              <a:rPr lang="en-US" sz="1100" kern="1200" baseline="0">
                <a:solidFill>
                  <a:schemeClr val="tx1"/>
                </a:solidFill>
                <a:effectLst/>
                <a:latin typeface="+mn-lt"/>
                <a:ea typeface="+mn-ea"/>
                <a:cs typeface="+mn-cs"/>
              </a:rPr>
              <a:t> </a:t>
            </a:r>
            <a:r>
              <a:rPr lang="en-US" sz="1100" kern="1200" baseline="0" dirty="0">
                <a:solidFill>
                  <a:schemeClr val="tx1"/>
                </a:solidFill>
                <a:effectLst/>
                <a:latin typeface="+mn-lt"/>
                <a:ea typeface="+mn-ea"/>
                <a:cs typeface="+mn-cs"/>
              </a:rPr>
              <a:t>API of the CLR.</a:t>
            </a:r>
            <a:endParaRPr lang="de-AT"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0733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aseline="0" dirty="0"/>
              <a:t>As the first step I would like to define what I mean by micro and macro benchmarking.</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So what we did in previous videos was actually micro benchmarking. We measured low level things like the execution of our methods, we tracked allocations, and we monitored the allocation count on the different heap generations. </a:t>
            </a:r>
          </a:p>
          <a:p>
            <a:pPr lvl="0" rtl="0">
              <a:spcBef>
                <a:spcPts val="0"/>
              </a:spcBef>
              <a:buNone/>
            </a:pPr>
            <a:endParaRPr lang="en-US" baseline="0" dirty="0"/>
          </a:p>
          <a:p>
            <a:pPr lvl="0" rtl="0">
              <a:spcBef>
                <a:spcPts val="0"/>
              </a:spcBef>
              <a:buNone/>
            </a:pPr>
            <a:r>
              <a:rPr lang="en-US" baseline="0" dirty="0"/>
              <a:t>Now all that is very important but there are cases when those metrics are not useful and investigating CPU and memory isn’t the way to go. </a:t>
            </a:r>
          </a:p>
          <a:p>
            <a:pPr lvl="0" rtl="0">
              <a:spcBef>
                <a:spcPts val="0"/>
              </a:spcBef>
              <a:buNone/>
            </a:pPr>
            <a:endParaRPr lang="en-US" baseline="0" dirty="0"/>
          </a:p>
          <a:p>
            <a:pPr lvl="0" rtl="0">
              <a:spcBef>
                <a:spcPts val="0"/>
              </a:spcBef>
              <a:buNone/>
            </a:pPr>
            <a:r>
              <a:rPr lang="en-US" baseline="0" dirty="0"/>
              <a:t>In fact for example if you have a typical .NET business application then measuring these kinds of things is really hard because those applications typically have external dependencies and the code is not architecture in a way that you can substitute those dependencies then those microbenchmarks won’t deliver meaningful data.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And this is exactly where </a:t>
            </a:r>
            <a:r>
              <a:rPr lang="en-US" baseline="0" dirty="0" err="1"/>
              <a:t>Macrobenchmarking</a:t>
            </a:r>
            <a:r>
              <a:rPr lang="en-US" baseline="0" dirty="0"/>
              <a:t> comes into the game. What I mean by macro benchmarking is that we take a step back and look at the big picture. We don’t really care about low level metrics, instead we focus on high level data which also takes dependencies into account. </a:t>
            </a:r>
          </a:p>
          <a:p>
            <a:pPr lvl="0" rtl="0">
              <a:spcBef>
                <a:spcPts val="0"/>
              </a:spcBef>
              <a:buNone/>
            </a:pPr>
            <a:endParaRPr lang="en-US" baseline="0" dirty="0"/>
          </a:p>
          <a:p>
            <a:pPr lvl="0" rtl="0">
              <a:spcBef>
                <a:spcPts val="0"/>
              </a:spcBef>
              <a:buNone/>
            </a:pPr>
            <a:r>
              <a:rPr lang="en-US" baseline="0" dirty="0"/>
              <a:t>So let’s take an example: let’s say we have an ASP.NET Core application. It absolutely makes sense to for example measure each HTTP call and see how long those take. Or another macro benchmark would be to monitor the outgoing HTTP calls or the database calls within the application. Furthermore it’s even better if this data is correlated. So for example imagine that for every ASP.NET Core action method you see how long those requests take and you also see every external dependency with timing information. In many cases it makes more sense to first get such an overview and if it’s needed dive deeper into the application with tools like the Visual Studio Performance Profiler, </a:t>
            </a:r>
            <a:r>
              <a:rPr lang="en-US" baseline="0" dirty="0" err="1"/>
              <a:t>PerfView</a:t>
            </a:r>
            <a:r>
              <a:rPr lang="en-US" baseline="0" dirty="0"/>
              <a:t>, or even </a:t>
            </a:r>
            <a:r>
              <a:rPr lang="en-US" baseline="0" dirty="0" err="1"/>
              <a:t>BenchmarkDotNet</a:t>
            </a:r>
            <a:r>
              <a:rPr lang="en-US" baseline="0" dirty="0"/>
              <a:t>.</a:t>
            </a:r>
          </a:p>
          <a:p>
            <a:pPr lvl="0" rtl="0">
              <a:spcBef>
                <a:spcPts val="0"/>
              </a:spcBef>
              <a:buNone/>
            </a:pPr>
            <a:endParaRPr lang="en-US" baseline="0" dirty="0"/>
          </a:p>
          <a:p>
            <a:pPr lvl="0" rtl="0">
              <a:spcBef>
                <a:spcPts val="0"/>
              </a:spcBef>
              <a:buNone/>
            </a:pPr>
            <a:endParaRPr lang="en-US" baseline="0" dirty="0"/>
          </a:p>
        </p:txBody>
      </p:sp>
    </p:spTree>
    <p:extLst>
      <p:ext uri="{BB962C8B-B14F-4D97-AF65-F5344CB8AC3E}">
        <p14:creationId xmlns:p14="http://schemas.microsoft.com/office/powerpoint/2010/main" val="3375263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 </a:t>
            </a:r>
            <a:r>
              <a:rPr lang="en-US" dirty="0" err="1"/>
              <a:t>MiniProfiler</a:t>
            </a:r>
            <a:r>
              <a:rPr lang="en-US" dirty="0"/>
              <a:t> is an open source profiler tool that also supports .NET Core. It was created by the </a:t>
            </a:r>
            <a:r>
              <a:rPr lang="en-US" dirty="0" err="1"/>
              <a:t>StackExhange</a:t>
            </a:r>
            <a:r>
              <a:rPr lang="en-US" dirty="0"/>
              <a:t> team and they use that to profile sites like </a:t>
            </a:r>
            <a:r>
              <a:rPr lang="en-US" dirty="0" err="1"/>
              <a:t>StackOverflow</a:t>
            </a:r>
            <a:r>
              <a:rPr lang="en-US" dirty="0"/>
              <a:t>. Now if you didn’t know stackoverflow.com is based on .NET and that website has huge traffic. </a:t>
            </a:r>
          </a:p>
          <a:p>
            <a:pPr lvl="0" rtl="0">
              <a:spcBef>
                <a:spcPts val="0"/>
              </a:spcBef>
              <a:buNone/>
            </a:pPr>
            <a:endParaRPr lang="en-US" dirty="0"/>
          </a:p>
          <a:p>
            <a:pPr lvl="0" rtl="0">
              <a:spcBef>
                <a:spcPts val="0"/>
              </a:spcBef>
              <a:buNone/>
            </a:pPr>
            <a:r>
              <a:rPr lang="en-US" dirty="0" err="1"/>
              <a:t>StackExchange</a:t>
            </a:r>
            <a:r>
              <a:rPr lang="en-US" dirty="0"/>
              <a:t> has a very open engineering culture, they blog a lot about their performance work and they also </a:t>
            </a:r>
            <a:r>
              <a:rPr lang="en-US" dirty="0" err="1"/>
              <a:t>opensourced</a:t>
            </a:r>
            <a:r>
              <a:rPr lang="en-US" dirty="0"/>
              <a:t> many of their tools and </a:t>
            </a:r>
            <a:r>
              <a:rPr lang="en-US" dirty="0" err="1"/>
              <a:t>MiniProfiler</a:t>
            </a:r>
            <a:r>
              <a:rPr lang="en-US" dirty="0"/>
              <a:t> is one of their great tool that everyone can use. </a:t>
            </a:r>
          </a:p>
          <a:p>
            <a:pPr lvl="0" rtl="0">
              <a:spcBef>
                <a:spcPts val="0"/>
              </a:spcBef>
              <a:buNone/>
            </a:pPr>
            <a:endParaRPr lang="en-US" dirty="0"/>
          </a:p>
          <a:p>
            <a:pPr lvl="0" rtl="0">
              <a:spcBef>
                <a:spcPts val="0"/>
              </a:spcBef>
              <a:buNone/>
            </a:pPr>
            <a:endParaRPr lang="en-US" dirty="0"/>
          </a:p>
          <a:p>
            <a:pPr lvl="0" rtl="0">
              <a:spcBef>
                <a:spcPts val="0"/>
              </a:spcBef>
              <a:buNone/>
            </a:pPr>
            <a:r>
              <a:rPr lang="en-US" dirty="0"/>
              <a:t>Unlike </a:t>
            </a:r>
            <a:r>
              <a:rPr lang="en-US" dirty="0" err="1"/>
              <a:t>PreFix</a:t>
            </a:r>
            <a:r>
              <a:rPr lang="en-US" dirty="0"/>
              <a:t> it </a:t>
            </a:r>
            <a:r>
              <a:rPr lang="en-US" dirty="0" err="1"/>
              <a:t>does’t</a:t>
            </a:r>
            <a:r>
              <a:rPr lang="en-US" dirty="0"/>
              <a:t> rely on the profiler API. In fact it does exactly what we discussed in on the previous slide. It</a:t>
            </a:r>
            <a:r>
              <a:rPr lang="en-US" baseline="0" dirty="0"/>
              <a:t> relies on API offered by libraries and on additional manual instrumentation.</a:t>
            </a:r>
          </a:p>
          <a:p>
            <a:pPr lvl="0" rtl="0">
              <a:spcBef>
                <a:spcPts val="0"/>
              </a:spcBef>
              <a:buNone/>
            </a:pPr>
            <a:endParaRPr lang="en-US" baseline="0" dirty="0"/>
          </a:p>
          <a:p>
            <a:pPr lvl="0" rtl="0">
              <a:spcBef>
                <a:spcPts val="0"/>
              </a:spcBef>
              <a:buNone/>
            </a:pPr>
            <a:r>
              <a:rPr lang="en-US" dirty="0" err="1"/>
              <a:t>MiniProfiler</a:t>
            </a:r>
            <a:r>
              <a:rPr lang="en-US" baseline="0" dirty="0"/>
              <a:t> can be added to your application through NuGet packages. We will come back to the package names in a moment. </a:t>
            </a:r>
          </a:p>
          <a:p>
            <a:pPr lvl="0" rtl="0">
              <a:spcBef>
                <a:spcPts val="0"/>
              </a:spcBef>
              <a:buNone/>
            </a:pPr>
            <a:endParaRPr lang="en-US" baseline="0" dirty="0"/>
          </a:p>
          <a:p>
            <a:pPr lvl="0" rtl="0">
              <a:spcBef>
                <a:spcPts val="0"/>
              </a:spcBef>
              <a:buNone/>
            </a:pPr>
            <a:r>
              <a:rPr lang="en-US" baseline="0" dirty="0"/>
              <a:t>Now one big advantage of </a:t>
            </a:r>
            <a:r>
              <a:rPr lang="en-US" baseline="0" dirty="0" err="1"/>
              <a:t>miniprofiler</a:t>
            </a:r>
            <a:r>
              <a:rPr lang="en-US" baseline="0" dirty="0"/>
              <a:t> is that it works on non windows systems.  For example my own website, which is an ASP.NET Core application runs on a </a:t>
            </a:r>
            <a:r>
              <a:rPr lang="en-US" baseline="0" dirty="0" err="1"/>
              <a:t>linux</a:t>
            </a:r>
            <a:r>
              <a:rPr lang="en-US" baseline="0" dirty="0"/>
              <a:t> server and for development I mostly use </a:t>
            </a:r>
            <a:r>
              <a:rPr lang="en-US" baseline="0" dirty="0" err="1"/>
              <a:t>macOS</a:t>
            </a:r>
            <a:r>
              <a:rPr lang="en-US" baseline="0" dirty="0"/>
              <a:t>. </a:t>
            </a:r>
          </a:p>
          <a:p>
            <a:pPr lvl="0" rtl="0">
              <a:spcBef>
                <a:spcPts val="0"/>
              </a:spcBef>
              <a:buNone/>
            </a:pPr>
            <a:endParaRPr lang="en-US" baseline="0" dirty="0"/>
          </a:p>
          <a:p>
            <a:pPr lvl="0" rtl="0">
              <a:spcBef>
                <a:spcPts val="0"/>
              </a:spcBef>
              <a:buNone/>
            </a:pPr>
            <a:r>
              <a:rPr lang="en-US" baseline="0" dirty="0"/>
              <a:t>Now with that setup I cannot use for example </a:t>
            </a:r>
            <a:r>
              <a:rPr lang="en-US" baseline="0" dirty="0" err="1"/>
              <a:t>PreFix</a:t>
            </a:r>
            <a:r>
              <a:rPr lang="en-US" baseline="0" dirty="0"/>
              <a:t>, because it only works on Windows. And this is the reason why I want to introduce you </a:t>
            </a:r>
            <a:r>
              <a:rPr lang="en-US" baseline="0" dirty="0" err="1"/>
              <a:t>MiniProfiler</a:t>
            </a:r>
            <a:r>
              <a:rPr lang="en-US" baseline="0" dirty="0"/>
              <a:t>. </a:t>
            </a:r>
            <a:r>
              <a:rPr lang="en-US" baseline="0" dirty="0" err="1"/>
              <a:t>MiniProfiler</a:t>
            </a:r>
            <a:r>
              <a:rPr lang="en-US" baseline="0" dirty="0"/>
              <a:t> is basically a set of plain managed libraries, so it works everywhere. The downside is that you have to change your code manually, but the good thing is that no matter what kind of OS you use it will work. </a:t>
            </a:r>
            <a:endParaRPr lang="en-US" dirty="0"/>
          </a:p>
        </p:txBody>
      </p:sp>
    </p:spTree>
    <p:extLst>
      <p:ext uri="{BB962C8B-B14F-4D97-AF65-F5344CB8AC3E}">
        <p14:creationId xmlns:p14="http://schemas.microsoft.com/office/powerpoint/2010/main" val="108655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Let’s quickly go through the process of</a:t>
            </a:r>
            <a:r>
              <a:rPr lang="en-US" baseline="0" dirty="0"/>
              <a:t> adding </a:t>
            </a:r>
            <a:r>
              <a:rPr lang="en-US" baseline="0" dirty="0" err="1"/>
              <a:t>miniprofiler</a:t>
            </a:r>
            <a:r>
              <a:rPr lang="en-US" baseline="0" dirty="0"/>
              <a:t> to an asp.net core application.</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So the first step is to add the </a:t>
            </a:r>
            <a:r>
              <a:rPr lang="en-US" baseline="0" dirty="0" err="1"/>
              <a:t>MiniProfiler.AspNetCore.MVC</a:t>
            </a:r>
            <a:r>
              <a:rPr lang="en-US" baseline="0" dirty="0"/>
              <a:t> package to your project, and then in the </a:t>
            </a:r>
            <a:r>
              <a:rPr lang="en-US" baseline="0" dirty="0" err="1"/>
              <a:t>startup.cs</a:t>
            </a:r>
            <a:r>
              <a:rPr lang="en-US" baseline="0" dirty="0"/>
              <a:t> file you have to make two changes.</a:t>
            </a:r>
          </a:p>
          <a:p>
            <a:pPr lvl="0" rtl="0">
              <a:spcBef>
                <a:spcPts val="0"/>
              </a:spcBef>
              <a:buNone/>
            </a:pPr>
            <a:endParaRPr lang="en-US" baseline="0" dirty="0"/>
          </a:p>
          <a:p>
            <a:pPr lvl="0" rtl="0">
              <a:spcBef>
                <a:spcPts val="0"/>
              </a:spcBef>
              <a:buNone/>
            </a:pPr>
            <a:r>
              <a:rPr lang="en-US" dirty="0"/>
              <a:t>In</a:t>
            </a:r>
            <a:r>
              <a:rPr lang="en-US" baseline="0" dirty="0"/>
              <a:t> the </a:t>
            </a:r>
            <a:r>
              <a:rPr lang="en-US" baseline="0" dirty="0" err="1"/>
              <a:t>ConfigureServices</a:t>
            </a:r>
            <a:r>
              <a:rPr lang="en-US" baseline="0" dirty="0"/>
              <a:t> method you need to add </a:t>
            </a:r>
            <a:r>
              <a:rPr lang="en-US" baseline="0" dirty="0" err="1"/>
              <a:t>MiniProfiler</a:t>
            </a:r>
            <a:r>
              <a:rPr lang="en-US" baseline="0" dirty="0"/>
              <a:t> to your services and in the Configure method you have to call </a:t>
            </a:r>
            <a:r>
              <a:rPr lang="en-US" baseline="0" dirty="0" err="1"/>
              <a:t>UseMiniProfiler</a:t>
            </a:r>
            <a:r>
              <a:rPr lang="en-US" baseline="0" dirty="0"/>
              <a:t> on your </a:t>
            </a:r>
            <a:r>
              <a:rPr lang="en-US" sz="1100" kern="1200" dirty="0" err="1">
                <a:solidFill>
                  <a:schemeClr val="tx1"/>
                </a:solidFill>
                <a:latin typeface="+mn-lt"/>
                <a:ea typeface="+mn-ea"/>
                <a:cs typeface="+mn-cs"/>
              </a:rPr>
              <a:t>IApplicationBuilder</a:t>
            </a:r>
            <a:r>
              <a:rPr lang="en-US" sz="1100" kern="1200" dirty="0">
                <a:solidFill>
                  <a:schemeClr val="tx1"/>
                </a:solidFill>
                <a:latin typeface="+mn-lt"/>
                <a:ea typeface="+mn-ea"/>
                <a:cs typeface="+mn-cs"/>
              </a:rPr>
              <a:t>.</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With that </a:t>
            </a:r>
            <a:r>
              <a:rPr lang="en-US" sz="1100" kern="1200" dirty="0" err="1">
                <a:solidFill>
                  <a:schemeClr val="tx1"/>
                </a:solidFill>
                <a:latin typeface="+mn-lt"/>
                <a:ea typeface="+mn-ea"/>
                <a:cs typeface="+mn-cs"/>
              </a:rPr>
              <a:t>miniprofiler</a:t>
            </a:r>
            <a:r>
              <a:rPr lang="en-US" sz="1100" kern="1200" dirty="0">
                <a:solidFill>
                  <a:schemeClr val="tx1"/>
                </a:solidFill>
                <a:latin typeface="+mn-lt"/>
                <a:ea typeface="+mn-ea"/>
                <a:cs typeface="+mn-cs"/>
              </a:rPr>
              <a:t> will already measure</a:t>
            </a:r>
            <a:r>
              <a:rPr lang="en-US" sz="1100" kern="1200" baseline="0" dirty="0">
                <a:solidFill>
                  <a:schemeClr val="tx1"/>
                </a:solidFill>
                <a:latin typeface="+mn-lt"/>
                <a:ea typeface="+mn-ea"/>
                <a:cs typeface="+mn-cs"/>
              </a:rPr>
              <a:t> the incoming requests, in order to see the data you have to make two additional changes:</a:t>
            </a:r>
          </a:p>
          <a:p>
            <a:pPr lvl="0" rtl="0">
              <a:spcBef>
                <a:spcPts val="0"/>
              </a:spcBef>
              <a:buNone/>
            </a:pPr>
            <a:endParaRPr lang="en-US" sz="1100" kern="1200" baseline="0" dirty="0">
              <a:solidFill>
                <a:schemeClr val="tx1"/>
              </a:solidFill>
              <a:latin typeface="+mn-lt"/>
              <a:ea typeface="+mn-ea"/>
              <a:cs typeface="+mn-cs"/>
            </a:endParaRPr>
          </a:p>
          <a:p>
            <a:pPr lvl="0" rtl="0">
              <a:spcBef>
                <a:spcPts val="0"/>
              </a:spcBef>
              <a:buNone/>
            </a:pPr>
            <a:r>
              <a:rPr lang="en-US" sz="1100" kern="1200" baseline="0" dirty="0">
                <a:solidFill>
                  <a:schemeClr val="tx1"/>
                </a:solidFill>
                <a:latin typeface="+mn-lt"/>
                <a:ea typeface="+mn-ea"/>
                <a:cs typeface="+mn-cs"/>
              </a:rPr>
              <a:t>NEXT:</a:t>
            </a:r>
          </a:p>
          <a:p>
            <a:pPr lvl="0" rtl="0">
              <a:spcBef>
                <a:spcPts val="0"/>
              </a:spcBef>
              <a:buNone/>
            </a:pPr>
            <a:endParaRPr lang="en-US" sz="1100" kern="1200" baseline="0" dirty="0">
              <a:solidFill>
                <a:schemeClr val="tx1"/>
              </a:solidFill>
              <a:latin typeface="+mn-lt"/>
              <a:ea typeface="+mn-ea"/>
              <a:cs typeface="+mn-cs"/>
            </a:endParaRPr>
          </a:p>
          <a:p>
            <a:pPr lvl="0" rtl="0">
              <a:spcBef>
                <a:spcPts val="0"/>
              </a:spcBef>
              <a:buNone/>
            </a:pPr>
            <a:r>
              <a:rPr lang="en-US" sz="1100" kern="1200" baseline="0" dirty="0">
                <a:solidFill>
                  <a:schemeClr val="tx1"/>
                </a:solidFill>
                <a:latin typeface="+mn-lt"/>
                <a:ea typeface="+mn-ea"/>
                <a:cs typeface="+mn-cs"/>
              </a:rPr>
              <a:t>In your </a:t>
            </a:r>
            <a:r>
              <a:rPr lang="en-US" sz="1100" kern="1200" baseline="0" dirty="0" err="1">
                <a:solidFill>
                  <a:schemeClr val="tx1"/>
                </a:solidFill>
                <a:latin typeface="+mn-lt"/>
                <a:ea typeface="+mn-ea"/>
                <a:cs typeface="+mn-cs"/>
              </a:rPr>
              <a:t>ViewImports</a:t>
            </a:r>
            <a:r>
              <a:rPr lang="en-US" sz="1100" kern="1200" baseline="0" dirty="0">
                <a:solidFill>
                  <a:schemeClr val="tx1"/>
                </a:solidFill>
                <a:latin typeface="+mn-lt"/>
                <a:ea typeface="+mn-ea"/>
                <a:cs typeface="+mn-cs"/>
              </a:rPr>
              <a:t> you have to add the </a:t>
            </a:r>
            <a:r>
              <a:rPr lang="en-US" sz="1100" kern="1200" baseline="0" dirty="0" err="1">
                <a:solidFill>
                  <a:schemeClr val="tx1"/>
                </a:solidFill>
                <a:latin typeface="+mn-lt"/>
                <a:ea typeface="+mn-ea"/>
                <a:cs typeface="+mn-cs"/>
              </a:rPr>
              <a:t>Miniprofiler</a:t>
            </a:r>
            <a:r>
              <a:rPr lang="en-US" sz="1100" kern="1200" baseline="0" dirty="0">
                <a:solidFill>
                  <a:schemeClr val="tx1"/>
                </a:solidFill>
                <a:latin typeface="+mn-lt"/>
                <a:ea typeface="+mn-ea"/>
                <a:cs typeface="+mn-cs"/>
              </a:rPr>
              <a:t> </a:t>
            </a:r>
            <a:r>
              <a:rPr lang="en-US" sz="1100" kern="1200" baseline="0" dirty="0" err="1">
                <a:solidFill>
                  <a:schemeClr val="tx1"/>
                </a:solidFill>
                <a:latin typeface="+mn-lt"/>
                <a:ea typeface="+mn-ea"/>
                <a:cs typeface="+mn-cs"/>
              </a:rPr>
              <a:t>taghelper</a:t>
            </a:r>
            <a:r>
              <a:rPr lang="en-US" sz="1100" kern="1200" baseline="0" dirty="0">
                <a:solidFill>
                  <a:schemeClr val="tx1"/>
                </a:solidFill>
                <a:latin typeface="+mn-lt"/>
                <a:ea typeface="+mn-ea"/>
                <a:cs typeface="+mn-cs"/>
              </a:rPr>
              <a:t> and you have to use this </a:t>
            </a:r>
            <a:r>
              <a:rPr lang="en-US" sz="1100" kern="1200" baseline="0" dirty="0" err="1">
                <a:solidFill>
                  <a:schemeClr val="tx1"/>
                </a:solidFill>
                <a:latin typeface="+mn-lt"/>
                <a:ea typeface="+mn-ea"/>
                <a:cs typeface="+mn-cs"/>
              </a:rPr>
              <a:t>taghelper</a:t>
            </a:r>
            <a:r>
              <a:rPr lang="en-US" sz="1100" kern="1200" baseline="0" dirty="0">
                <a:solidFill>
                  <a:schemeClr val="tx1"/>
                </a:solidFill>
                <a:latin typeface="+mn-lt"/>
                <a:ea typeface="+mn-ea"/>
                <a:cs typeface="+mn-cs"/>
              </a:rPr>
              <a:t> on a page to show the data. Typically this is done in the master layout page. </a:t>
            </a:r>
          </a:p>
          <a:p>
            <a:pPr lvl="0" rtl="0">
              <a:spcBef>
                <a:spcPts val="0"/>
              </a:spcBef>
              <a:buNone/>
            </a:pPr>
            <a:endParaRPr lang="en-US" sz="1100" kern="1200" baseline="0" dirty="0">
              <a:solidFill>
                <a:schemeClr val="tx1"/>
              </a:solidFill>
              <a:latin typeface="+mn-lt"/>
              <a:ea typeface="+mn-ea"/>
              <a:cs typeface="+mn-cs"/>
            </a:endParaRPr>
          </a:p>
          <a:p>
            <a:pPr lvl="0" rtl="0">
              <a:spcBef>
                <a:spcPts val="0"/>
              </a:spcBef>
              <a:buNone/>
            </a:pPr>
            <a:endParaRPr lang="en-US" sz="1100" kern="1200" baseline="0" dirty="0">
              <a:solidFill>
                <a:schemeClr val="tx1"/>
              </a:solidFill>
              <a:latin typeface="+mn-lt"/>
              <a:ea typeface="+mn-ea"/>
              <a:cs typeface="+mn-cs"/>
            </a:endParaRPr>
          </a:p>
          <a:p>
            <a:pPr lvl="0" rtl="0">
              <a:spcBef>
                <a:spcPts val="0"/>
              </a:spcBef>
              <a:buNone/>
            </a:pPr>
            <a:r>
              <a:rPr lang="en-US" sz="1100" kern="1200" baseline="0" dirty="0">
                <a:solidFill>
                  <a:schemeClr val="tx1"/>
                </a:solidFill>
                <a:latin typeface="+mn-lt"/>
                <a:ea typeface="+mn-ea"/>
                <a:cs typeface="+mn-cs"/>
              </a:rPr>
              <a:t>Once you did that you will see profiler information on your website. Of course you can check if you are in a non production environment and only use the </a:t>
            </a:r>
            <a:r>
              <a:rPr lang="en-US" sz="1100" kern="1200" baseline="0" dirty="0" err="1">
                <a:solidFill>
                  <a:schemeClr val="tx1"/>
                </a:solidFill>
                <a:latin typeface="+mn-lt"/>
                <a:ea typeface="+mn-ea"/>
                <a:cs typeface="+mn-cs"/>
              </a:rPr>
              <a:t>taghelper</a:t>
            </a:r>
            <a:r>
              <a:rPr lang="en-US" sz="1100" kern="1200" baseline="0" dirty="0">
                <a:solidFill>
                  <a:schemeClr val="tx1"/>
                </a:solidFill>
                <a:latin typeface="+mn-lt"/>
                <a:ea typeface="+mn-ea"/>
                <a:cs typeface="+mn-cs"/>
              </a:rPr>
              <a:t> to show the data in non production system. ASP.NET Core has many concepts for that. </a:t>
            </a:r>
          </a:p>
          <a:p>
            <a:pPr lvl="0" rtl="0">
              <a:spcBef>
                <a:spcPts val="0"/>
              </a:spcBef>
              <a:buNone/>
            </a:pPr>
            <a:endParaRPr lang="en-US" sz="1100" kern="1200" baseline="0" dirty="0">
              <a:solidFill>
                <a:schemeClr val="tx1"/>
              </a:solidFill>
              <a:latin typeface="+mn-lt"/>
              <a:ea typeface="+mn-ea"/>
              <a:cs typeface="+mn-cs"/>
            </a:endParaRPr>
          </a:p>
          <a:p>
            <a:pPr lvl="0" rtl="0">
              <a:spcBef>
                <a:spcPts val="0"/>
              </a:spcBef>
              <a:buNone/>
            </a:pPr>
            <a:r>
              <a:rPr lang="en-US" sz="1100" kern="1200" baseline="0" dirty="0">
                <a:solidFill>
                  <a:schemeClr val="tx1"/>
                </a:solidFill>
                <a:latin typeface="+mn-lt"/>
                <a:ea typeface="+mn-ea"/>
                <a:cs typeface="+mn-cs"/>
              </a:rPr>
              <a:t>On the bottom right part of the slide you can see what </a:t>
            </a:r>
            <a:r>
              <a:rPr lang="en-US" sz="1100" kern="1200" baseline="0" dirty="0" err="1">
                <a:solidFill>
                  <a:schemeClr val="tx1"/>
                </a:solidFill>
                <a:latin typeface="+mn-lt"/>
                <a:ea typeface="+mn-ea"/>
                <a:cs typeface="+mn-cs"/>
              </a:rPr>
              <a:t>MiniProfiler</a:t>
            </a:r>
            <a:r>
              <a:rPr lang="en-US" sz="1100" kern="1200" baseline="0" dirty="0">
                <a:solidFill>
                  <a:schemeClr val="tx1"/>
                </a:solidFill>
                <a:latin typeface="+mn-lt"/>
                <a:ea typeface="+mn-ea"/>
                <a:cs typeface="+mn-cs"/>
              </a:rPr>
              <a:t> shows us with this setup.</a:t>
            </a:r>
          </a:p>
          <a:p>
            <a:pPr lvl="0" rtl="0">
              <a:spcBef>
                <a:spcPts val="0"/>
              </a:spcBef>
              <a:buNone/>
            </a:pPr>
            <a:endParaRPr lang="en-US" sz="1100" kern="1200" baseline="0" dirty="0">
              <a:solidFill>
                <a:schemeClr val="tx1"/>
              </a:solidFill>
              <a:latin typeface="+mn-lt"/>
              <a:ea typeface="+mn-ea"/>
              <a:cs typeface="+mn-cs"/>
            </a:endParaRPr>
          </a:p>
        </p:txBody>
      </p:sp>
    </p:spTree>
    <p:extLst>
      <p:ext uri="{BB962C8B-B14F-4D97-AF65-F5344CB8AC3E}">
        <p14:creationId xmlns:p14="http://schemas.microsoft.com/office/powerpoint/2010/main" val="1202433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with</a:t>
            </a:r>
            <a:r>
              <a:rPr lang="en-US" baseline="0" dirty="0"/>
              <a:t> the changes from the previous slide you will automatically get timing information about the incoming requests, but that’s it. So unlike with </a:t>
            </a:r>
            <a:r>
              <a:rPr lang="en-US" baseline="0" dirty="0" err="1"/>
              <a:t>PreFix</a:t>
            </a:r>
            <a:r>
              <a:rPr lang="en-US" baseline="0" dirty="0"/>
              <a:t> you won’t see your database and HTTP calls.</a:t>
            </a:r>
          </a:p>
          <a:p>
            <a:pPr lvl="0" rtl="0">
              <a:spcBef>
                <a:spcPts val="0"/>
              </a:spcBef>
              <a:buNone/>
            </a:pPr>
            <a:endParaRPr lang="en-US" baseline="0" dirty="0"/>
          </a:p>
          <a:p>
            <a:pPr lvl="0" rtl="0">
              <a:spcBef>
                <a:spcPts val="0"/>
              </a:spcBef>
              <a:buNone/>
            </a:pPr>
            <a:r>
              <a:rPr lang="en-US" baseline="0" dirty="0"/>
              <a:t>In order to also track those you need a little bit of additional work.  So let’s discuss how you san see a little bit more for example database and http calls similar to the screenshot on the bottom right part.</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So to add database tracing you have to add the </a:t>
            </a:r>
            <a:r>
              <a:rPr lang="en-US" baseline="0" dirty="0" err="1"/>
              <a:t>MiniProfiler.EntityFrameworkCore</a:t>
            </a:r>
            <a:r>
              <a:rPr lang="en-US" baseline="0" dirty="0"/>
              <a:t> </a:t>
            </a:r>
            <a:r>
              <a:rPr lang="en-US" baseline="0" dirty="0" err="1"/>
              <a:t>NuGet</a:t>
            </a:r>
            <a:r>
              <a:rPr lang="en-US" baseline="0" dirty="0"/>
              <a:t> package and when you add </a:t>
            </a:r>
            <a:r>
              <a:rPr lang="en-US" baseline="0" dirty="0" err="1"/>
              <a:t>MiniProfiler</a:t>
            </a:r>
            <a:r>
              <a:rPr lang="en-US" baseline="0" dirty="0"/>
              <a:t> to your </a:t>
            </a:r>
            <a:r>
              <a:rPr lang="en-US" baseline="0" dirty="0" err="1"/>
              <a:t>serveices</a:t>
            </a:r>
            <a:r>
              <a:rPr lang="en-US" baseline="0" dirty="0"/>
              <a:t> in the </a:t>
            </a:r>
            <a:r>
              <a:rPr lang="en-US" baseline="0" dirty="0" err="1"/>
              <a:t>ConfigureServices</a:t>
            </a:r>
            <a:r>
              <a:rPr lang="en-US" baseline="0" dirty="0"/>
              <a:t> method you have to call the </a:t>
            </a:r>
            <a:r>
              <a:rPr lang="en-US" baseline="0" dirty="0" err="1"/>
              <a:t>AddEntityFramework</a:t>
            </a:r>
            <a:r>
              <a:rPr lang="en-US" baseline="0" dirty="0"/>
              <a:t> method. After that you will see your database calls with timing information and you will even be able to see the executed SQL queries. This applies to any database call through Entity Framework core, so on the code level there is not much to do.</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Unfortunately for outgoing HTTP request there isn’t a one liner that would turn on tracking for every HTTP call. For those you have to write code for every outgoing request. As you can see here on the code snippet you have to call the </a:t>
            </a:r>
            <a:r>
              <a:rPr lang="en-US" baseline="0" dirty="0" err="1"/>
              <a:t>CustomTiming</a:t>
            </a:r>
            <a:r>
              <a:rPr lang="en-US" baseline="0" dirty="0"/>
              <a:t> method on the </a:t>
            </a:r>
            <a:r>
              <a:rPr lang="en-US" baseline="0" dirty="0" err="1"/>
              <a:t>MiniProfiler</a:t>
            </a:r>
            <a:r>
              <a:rPr lang="en-US" baseline="0" dirty="0"/>
              <a:t> type and pass the HTTP method and the </a:t>
            </a:r>
            <a:r>
              <a:rPr lang="en-US" baseline="0" dirty="0" err="1"/>
              <a:t>url</a:t>
            </a:r>
            <a:r>
              <a:rPr lang="en-US" baseline="0" dirty="0"/>
              <a:t> as parameters in a using block. </a:t>
            </a:r>
            <a:r>
              <a:rPr lang="en-US" baseline="0" dirty="0" err="1"/>
              <a:t>MiniProfiler</a:t>
            </a:r>
            <a:r>
              <a:rPr lang="en-US" baseline="0" dirty="0"/>
              <a:t> will then automatically measure everything that is inside the using block.</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Additionally you can also define custom steps with the Step method. These steps measure everything within the using block and </a:t>
            </a:r>
            <a:r>
              <a:rPr lang="en-US" baseline="0" dirty="0" err="1"/>
              <a:t>MiniProfiler</a:t>
            </a:r>
            <a:r>
              <a:rPr lang="en-US" baseline="0" dirty="0"/>
              <a:t> also shows you this data on the UI.</a:t>
            </a:r>
          </a:p>
        </p:txBody>
      </p:sp>
    </p:spTree>
    <p:extLst>
      <p:ext uri="{BB962C8B-B14F-4D97-AF65-F5344CB8AC3E}">
        <p14:creationId xmlns:p14="http://schemas.microsoft.com/office/powerpoint/2010/main" val="166596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SLIDE: So let’s quickly take a look at this.</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SCREENCAST: </a:t>
            </a: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 have our program here that we used in an earlier video when we learned about the diagnostic tools in Visual Studio. You may remember that we fixed the allocation problem with the Skip LINQ method. In that video, I measured the difference with </a:t>
            </a:r>
            <a:r>
              <a:rPr lang="en-US" sz="1100" kern="1200" dirty="0" err="1">
                <a:solidFill>
                  <a:schemeClr val="tx1"/>
                </a:solidFill>
                <a:effectLst/>
                <a:latin typeface="+mn-lt"/>
                <a:ea typeface="+mn-ea"/>
                <a:cs typeface="+mn-cs"/>
              </a:rPr>
              <a:t>PerfTips</a:t>
            </a:r>
            <a:r>
              <a:rPr lang="en-US" sz="1100" kern="1200" dirty="0">
                <a:solidFill>
                  <a:schemeClr val="tx1"/>
                </a:solidFill>
                <a:effectLst/>
                <a:latin typeface="+mn-lt"/>
                <a:ea typeface="+mn-ea"/>
                <a:cs typeface="+mn-cs"/>
              </a:rPr>
              <a:t>, which wasn’t actually a very precise measurement. In this code I have both versions, one prefixed with fix, that contains my fix to the allocation problem and the original one.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But</a:t>
            </a:r>
            <a:r>
              <a:rPr lang="en-US" sz="1100" kern="1200" baseline="0" dirty="0">
                <a:solidFill>
                  <a:schemeClr val="tx1"/>
                </a:solidFill>
                <a:effectLst/>
                <a:latin typeface="+mn-lt"/>
                <a:ea typeface="+mn-ea"/>
                <a:cs typeface="+mn-cs"/>
              </a:rPr>
              <a:t> let’s quickly take a look at the difference. So the original implementation always iterates through the items and with the skip operation it removes the first item in every iteration. This creates a new list in every iteration.</a:t>
            </a:r>
          </a:p>
          <a:p>
            <a:endParaRPr lang="en-US" sz="1100" kern="1200" baseline="0" dirty="0">
              <a:solidFill>
                <a:schemeClr val="tx1"/>
              </a:solidFill>
              <a:effectLst/>
              <a:latin typeface="+mn-lt"/>
              <a:ea typeface="+mn-ea"/>
              <a:cs typeface="+mn-cs"/>
            </a:endParaRPr>
          </a:p>
          <a:p>
            <a:r>
              <a:rPr lang="en-US" sz="1100" kern="1200" baseline="0" dirty="0">
                <a:solidFill>
                  <a:schemeClr val="tx1"/>
                </a:solidFill>
                <a:effectLst/>
                <a:latin typeface="+mn-lt"/>
                <a:ea typeface="+mn-ea"/>
                <a:cs typeface="+mn-cs"/>
              </a:rPr>
              <a:t>And then here we have the second implementation with the fix that we discussed in the Video 2.4. Instead of creating a new list in each iteration we keep track of the progress with an integer. </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Now</a:t>
            </a:r>
            <a:r>
              <a:rPr lang="en-US" sz="1100" kern="1200" baseline="0" dirty="0">
                <a:solidFill>
                  <a:schemeClr val="tx1"/>
                </a:solidFill>
                <a:effectLst/>
                <a:latin typeface="+mn-lt"/>
                <a:ea typeface="+mn-ea"/>
                <a:cs typeface="+mn-cs"/>
              </a:rPr>
              <a:t> you may wonder who writes code like this original version. So let me quickly tell the story of this code. I wrote a small library to calculate different financial indicators in F# and that library also included this RSI calculator. I wanted to use that library in a Universal Windows Platform application, but unfortunately currently UWP doesn’t support F#. So I simply opened the compiled F# library in </a:t>
            </a:r>
            <a:r>
              <a:rPr lang="en-US" sz="1100" kern="1200" baseline="0" dirty="0" err="1">
                <a:solidFill>
                  <a:schemeClr val="tx1"/>
                </a:solidFill>
                <a:effectLst/>
                <a:latin typeface="+mn-lt"/>
                <a:ea typeface="+mn-ea"/>
                <a:cs typeface="+mn-cs"/>
              </a:rPr>
              <a:t>ILSpy</a:t>
            </a:r>
            <a:r>
              <a:rPr lang="en-US" sz="1100" kern="1200" baseline="0" dirty="0">
                <a:solidFill>
                  <a:schemeClr val="tx1"/>
                </a:solidFill>
                <a:effectLst/>
                <a:latin typeface="+mn-lt"/>
                <a:ea typeface="+mn-ea"/>
                <a:cs typeface="+mn-cs"/>
              </a:rPr>
              <a:t>, I switched the programming language to C# and copied that decompiled C# code. I had to adapt a few types, but basically this code is the C# equivalent of the code that the F# compiler generated. This was a recursive function with arrays. So this example isn’t really made up, that is actual code that ended up in my application. </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All right,</a:t>
            </a:r>
            <a:r>
              <a:rPr lang="en-US" sz="1100" kern="1200" baseline="0" dirty="0">
                <a:solidFill>
                  <a:schemeClr val="tx1"/>
                </a:solidFill>
                <a:effectLst/>
                <a:latin typeface="+mn-lt"/>
                <a:ea typeface="+mn-ea"/>
                <a:cs typeface="+mn-cs"/>
              </a:rPr>
              <a:t> let’s move on and measure the difference between the original and the fixed version! </a:t>
            </a:r>
          </a:p>
          <a:p>
            <a:endParaRPr lang="en-US" sz="1100" kern="1200" baseline="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this code is in a </a:t>
            </a:r>
            <a:r>
              <a:rPr lang="en-US" sz="1100" kern="1200" dirty="0" err="1">
                <a:solidFill>
                  <a:schemeClr val="tx1"/>
                </a:solidFill>
                <a:effectLst/>
                <a:latin typeface="+mn-lt"/>
                <a:ea typeface="+mn-ea"/>
                <a:cs typeface="+mn-cs"/>
              </a:rPr>
              <a:t>Netstandard</a:t>
            </a:r>
            <a:r>
              <a:rPr lang="en-US" sz="1100" kern="1200" dirty="0">
                <a:solidFill>
                  <a:schemeClr val="tx1"/>
                </a:solidFill>
                <a:effectLst/>
                <a:latin typeface="+mn-lt"/>
                <a:ea typeface="+mn-ea"/>
                <a:cs typeface="+mn-cs"/>
              </a:rPr>
              <a:t> 2.0 library. So, imagine you have your source code repository with a library.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First let’s create a project to host benchmark.NET,</a:t>
            </a:r>
            <a:r>
              <a:rPr lang="en-US" sz="1100" kern="1200" baseline="0" dirty="0">
                <a:solidFill>
                  <a:schemeClr val="tx1"/>
                </a:solidFill>
                <a:effectLst/>
                <a:latin typeface="+mn-lt"/>
                <a:ea typeface="+mn-ea"/>
                <a:cs typeface="+mn-cs"/>
              </a:rPr>
              <a:t> so I simply add a new console application. I also added methods to this new console application that call the original and the fixed method. So these are the methods that we will measure.</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first thing what we need in the new project is a reference to our .NET Standard library.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Then we add the Benchmark.net </a:t>
            </a:r>
            <a:r>
              <a:rPr lang="en-US" sz="1100" kern="1200" dirty="0" err="1">
                <a:solidFill>
                  <a:schemeClr val="tx1"/>
                </a:solidFill>
                <a:effectLst/>
                <a:latin typeface="+mn-lt"/>
                <a:ea typeface="+mn-ea"/>
                <a:cs typeface="+mn-cs"/>
              </a:rPr>
              <a:t>Nuget</a:t>
            </a:r>
            <a:r>
              <a:rPr lang="en-US" sz="1100" kern="1200" dirty="0">
                <a:solidFill>
                  <a:schemeClr val="tx1"/>
                </a:solidFill>
                <a:effectLst/>
                <a:latin typeface="+mn-lt"/>
                <a:ea typeface="+mn-ea"/>
                <a:cs typeface="+mn-cs"/>
              </a:rPr>
              <a:t> package to our benchmarking application.</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then the next step is to mark our calculation methods with the Benchmark attribute.</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then finally let’s call the </a:t>
            </a:r>
            <a:r>
              <a:rPr lang="en-US" sz="1100" b="0" i="0" kern="1200" dirty="0" err="1">
                <a:solidFill>
                  <a:schemeClr val="tx1"/>
                </a:solidFill>
                <a:effectLst/>
                <a:latin typeface="+mn-lt"/>
                <a:ea typeface="+mn-ea"/>
                <a:cs typeface="+mn-cs"/>
              </a:rPr>
              <a:t>BenchmarkRunner.Run</a:t>
            </a:r>
            <a:r>
              <a:rPr lang="en-US" sz="1100" kern="1200" dirty="0">
                <a:solidFill>
                  <a:schemeClr val="tx1"/>
                </a:solidFill>
                <a:effectLst/>
                <a:latin typeface="+mn-lt"/>
                <a:ea typeface="+mn-ea"/>
                <a:cs typeface="+mn-cs"/>
              </a:rPr>
              <a:t> method from the benchmarking programs main method.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 always say that you should benchmark Release build, this is especially important with micro benchmarking, BenchMark.NET will even warn you with a red text if you do that, so let’s switch to Release mode first, and then let’s start the project.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Now such a test can take longer, since Benchmark.net does a warm-up phase and as discussed runs the methods multiple times based on some smart algorithms.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here we have the results. As you see we have a very nice report, although the result in this case isn’t surprising, the fixed version is significantly faster! Benchmark.NET not only prints those into the console, but also stores them in different format on the disk. So, pushing the data into some reporting service is very easy!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Now think about what we reached with this a little setup, because this is a very important step. I always say that you should measure everything and you should have baselines and repeatable test before you start working on performance. Now here we have a setup that is an optimal starting point for a performance improvement project. We just crated a project that measures the performance of our library so we have repeatable test here that we can start automatically. So, no more guessing, and no more gut feelings, we have accurate and repeatable test here!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if performance is important to you, and if you have performance critical parts in your code I would highly suggest that you create a similar setup and write some performance tests that you integrate into your CI. These can serve as baseline and can be executed periodically. This way you can immediately discover performance degradations in your performance critical methods. </a:t>
            </a:r>
            <a:endParaRPr lang="de-AT" sz="1100" kern="1200" dirty="0">
              <a:solidFill>
                <a:schemeClr val="tx1"/>
              </a:solidFill>
              <a:effectLst/>
              <a:latin typeface="+mn-lt"/>
              <a:ea typeface="+mn-ea"/>
              <a:cs typeface="+mn-cs"/>
            </a:endParaRPr>
          </a:p>
          <a:p>
            <a:pPr lvl="0" rtl="0">
              <a:spcBef>
                <a:spcPts val="0"/>
              </a:spcBef>
              <a:buNone/>
            </a:pPr>
            <a:endParaRPr lang="en-US" dirty="0"/>
          </a:p>
        </p:txBody>
      </p:sp>
    </p:spTree>
    <p:extLst>
      <p:ext uri="{BB962C8B-B14F-4D97-AF65-F5344CB8AC3E}">
        <p14:creationId xmlns:p14="http://schemas.microsoft.com/office/powerpoint/2010/main" val="1599911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kalapos.net/" TargetMode="External"/><Relationship Id="rId5" Type="http://schemas.openxmlformats.org/officeDocument/2006/relationships/hyperlink" Target="http://twitter.com/gregkalapos" TargetMode="Externa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lstStyle>
            <a:lvl1pPr algn="l">
              <a:defRPr sz="60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l">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
        <p:nvSpPr>
          <p:cNvPr id="31" name="TextBox 30">
            <a:extLst>
              <a:ext uri="{FF2B5EF4-FFF2-40B4-BE49-F238E27FC236}">
                <a16:creationId xmlns:a16="http://schemas.microsoft.com/office/drawing/2014/main" id="{41EA04C7-8EE8-4DB5-A063-D69CA5F81F86}"/>
              </a:ext>
            </a:extLst>
          </p:cNvPr>
          <p:cNvSpPr txBox="1"/>
          <p:nvPr/>
        </p:nvSpPr>
        <p:spPr>
          <a:xfrm>
            <a:off x="9399433" y="5585240"/>
            <a:ext cx="2541103" cy="1436804"/>
          </a:xfrm>
          <a:prstGeom prst="rect">
            <a:avLst/>
          </a:prstGeom>
          <a:noFill/>
        </p:spPr>
        <p:txBody>
          <a:bodyPr wrap="square" rtlCol="0">
            <a:spAutoFit/>
          </a:bodyPr>
          <a:lstStyle/>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G</a:t>
            </a:r>
            <a:r>
              <a:rPr lang="en-US" sz="1934" dirty="0" err="1">
                <a:solidFill>
                  <a:schemeClr val="lt2"/>
                </a:solidFill>
                <a:latin typeface="Segoe UI" panose="020B0502040204020203" pitchFamily="34" charset="0"/>
                <a:ea typeface="Roboto"/>
                <a:cs typeface="Segoe UI" panose="020B0502040204020203" pitchFamily="34" charset="0"/>
                <a:sym typeface="Roboto"/>
              </a:rPr>
              <a:t>ergely</a:t>
            </a:r>
            <a:r>
              <a:rPr lang="en-US" sz="1934" dirty="0">
                <a:solidFill>
                  <a:schemeClr val="lt2"/>
                </a:solidFill>
                <a:latin typeface="Segoe UI" panose="020B0502040204020203" pitchFamily="34" charset="0"/>
                <a:ea typeface="Roboto"/>
                <a:cs typeface="Segoe UI" panose="020B0502040204020203" pitchFamily="34" charset="0"/>
                <a:sym typeface="Roboto"/>
              </a:rPr>
              <a:t> Kalapos</a:t>
            </a:r>
          </a:p>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     @</a:t>
            </a:r>
            <a:r>
              <a:rPr lang="en-US" sz="1934" dirty="0" err="1">
                <a:solidFill>
                  <a:schemeClr val="lt2"/>
                </a:solidFill>
                <a:latin typeface="Segoe UI" panose="020B0502040204020203" pitchFamily="34" charset="0"/>
                <a:ea typeface="Roboto"/>
                <a:cs typeface="Segoe UI" panose="020B0502040204020203" pitchFamily="34" charset="0"/>
                <a:sym typeface="Roboto"/>
              </a:rPr>
              <a:t>gregkalapos</a:t>
            </a:r>
            <a:endParaRPr lang="en-US" sz="1934" dirty="0">
              <a:solidFill>
                <a:schemeClr val="lt2"/>
              </a:solidFill>
              <a:latin typeface="Segoe UI" panose="020B0502040204020203" pitchFamily="34" charset="0"/>
              <a:ea typeface="Roboto"/>
              <a:cs typeface="Segoe UI" panose="020B0502040204020203" pitchFamily="34" charset="0"/>
              <a:sym typeface="Roboto"/>
            </a:endParaRPr>
          </a:p>
          <a:p>
            <a:pPr algn="l">
              <a:spcBef>
                <a:spcPts val="400"/>
              </a:spcBef>
            </a:pPr>
            <a:r>
              <a:rPr lang="en-US" sz="1934" dirty="0">
                <a:solidFill>
                  <a:schemeClr val="lt2"/>
                </a:solidFill>
                <a:latin typeface="Segoe UI" panose="020B0502040204020203" pitchFamily="34" charset="0"/>
                <a:ea typeface="Roboto"/>
                <a:cs typeface="Segoe UI" panose="020B0502040204020203" pitchFamily="34" charset="0"/>
                <a:sym typeface="Roboto"/>
              </a:rPr>
              <a:t>     www.kalapos.net</a:t>
            </a:r>
          </a:p>
          <a:p>
            <a:pPr algn="r">
              <a:spcBef>
                <a:spcPts val="400"/>
              </a:spcBef>
            </a:pPr>
            <a:r>
              <a:rPr lang="en-US" sz="1934" dirty="0">
                <a:latin typeface="Segoe UI" panose="020B0502040204020203" pitchFamily="34" charset="0"/>
                <a:cs typeface="Segoe UI" panose="020B0502040204020203" pitchFamily="34" charset="0"/>
              </a:rPr>
              <a:t> </a:t>
            </a:r>
          </a:p>
        </p:txBody>
      </p:sp>
      <p:pic>
        <p:nvPicPr>
          <p:cNvPr id="1028" name="Picture 4" descr="Twitter_Logo_White_On_Image.png (400×400)">
            <a:extLst>
              <a:ext uri="{FF2B5EF4-FFF2-40B4-BE49-F238E27FC236}">
                <a16:creationId xmlns:a16="http://schemas.microsoft.com/office/drawing/2014/main" id="{C320F92C-00A4-41A0-BB64-34B8495F4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9434" y="5934638"/>
            <a:ext cx="406576" cy="406588"/>
          </a:xfrm>
          <a:prstGeom prst="rect">
            <a:avLst/>
          </a:prstGeom>
          <a:noFill/>
          <a:extLst>
            <a:ext uri="{909E8E84-426E-40DD-AFC4-6F175D3DCCD1}">
              <a14:hiddenFill xmlns:a14="http://schemas.microsoft.com/office/drawing/2010/main">
                <a:solidFill>
                  <a:srgbClr val="FFFFFF"/>
                </a:solidFill>
              </a14:hiddenFill>
            </a:ext>
          </a:extLst>
        </p:spPr>
      </p:pic>
      <p:pic>
        <p:nvPicPr>
          <p:cNvPr id="1025" name="Graphic 1024" descr="World">
            <a:extLst>
              <a:ext uri="{FF2B5EF4-FFF2-40B4-BE49-F238E27FC236}">
                <a16:creationId xmlns:a16="http://schemas.microsoft.com/office/drawing/2014/main" id="{651C616E-6372-4210-8C8E-1EF448257F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50256" y="6301983"/>
            <a:ext cx="297414" cy="297423"/>
          </a:xfrm>
          <a:prstGeom prst="rect">
            <a:avLst/>
          </a:prstGeom>
        </p:spPr>
      </p:pic>
      <p:sp>
        <p:nvSpPr>
          <p:cNvPr id="4" name="Rectangle 3">
            <a:hlinkClick r:id="rId5"/>
            <a:extLst>
              <a:ext uri="{FF2B5EF4-FFF2-40B4-BE49-F238E27FC236}">
                <a16:creationId xmlns:a16="http://schemas.microsoft.com/office/drawing/2014/main" id="{ED15CB9A-277E-4C15-8427-319D57A9434F}"/>
              </a:ext>
            </a:extLst>
          </p:cNvPr>
          <p:cNvSpPr/>
          <p:nvPr/>
        </p:nvSpPr>
        <p:spPr>
          <a:xfrm>
            <a:off x="9450256" y="5934638"/>
            <a:ext cx="1949264" cy="367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6"/>
            <a:extLst>
              <a:ext uri="{FF2B5EF4-FFF2-40B4-BE49-F238E27FC236}">
                <a16:creationId xmlns:a16="http://schemas.microsoft.com/office/drawing/2014/main" id="{6EE45F33-489C-488A-B19C-AB97F2A0ECB4}"/>
              </a:ext>
            </a:extLst>
          </p:cNvPr>
          <p:cNvSpPr/>
          <p:nvPr/>
        </p:nvSpPr>
        <p:spPr>
          <a:xfrm>
            <a:off x="9443789" y="6319930"/>
            <a:ext cx="2376007" cy="349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882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D97E-4502-4E2C-AC1C-A13AF45E6C58}"/>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FA70D989-789D-4BBC-99BE-189D48558302}"/>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4" name="Footer Placeholder 3">
            <a:extLst>
              <a:ext uri="{FF2B5EF4-FFF2-40B4-BE49-F238E27FC236}">
                <a16:creationId xmlns:a16="http://schemas.microsoft.com/office/drawing/2014/main" id="{E6AF4AC1-52D8-400A-B1DB-56A6462EEF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E9BC31-9936-44E2-9991-AA7644E0D0E3}"/>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60914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976D3-C696-4D59-9A14-CE8811AECEC4}"/>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3" name="Footer Placeholder 2">
            <a:extLst>
              <a:ext uri="{FF2B5EF4-FFF2-40B4-BE49-F238E27FC236}">
                <a16:creationId xmlns:a16="http://schemas.microsoft.com/office/drawing/2014/main" id="{A0A94735-B924-4D21-95A1-EF3CA48C3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28CAB-FC0F-4A79-A772-4A985B74AEBC}"/>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62880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A657-8165-44BD-9375-4DEBBCE37230}"/>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DFFE5B34-FA00-4190-BD1D-743C965C0B9C}"/>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3B1FBC04-29AE-4D6A-A855-9140CEC8CA38}"/>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D56387-2D5A-408B-B374-C1011DC71B6A}"/>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6" name="Footer Placeholder 5">
            <a:extLst>
              <a:ext uri="{FF2B5EF4-FFF2-40B4-BE49-F238E27FC236}">
                <a16:creationId xmlns:a16="http://schemas.microsoft.com/office/drawing/2014/main" id="{0ADD1424-67F2-43F9-A031-7C6B0A8CE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5A8DA-3309-4A08-8683-2CF4255706FB}"/>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23842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0029-2EFB-4AD6-A2F6-B5A6366457D6}"/>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26CC9B8F-5A53-4CEA-A004-7D4C4278EE9A}"/>
              </a:ext>
            </a:extLst>
          </p:cNvPr>
          <p:cNvSpPr>
            <a:spLocks noGrp="1"/>
          </p:cNvSpPr>
          <p:nvPr>
            <p:ph type="pic" idx="1"/>
          </p:nvPr>
        </p:nvSpPr>
        <p:spPr>
          <a:xfrm>
            <a:off x="5183188" y="987426"/>
            <a:ext cx="6172200" cy="4873625"/>
          </a:xfrm>
        </p:spPr>
        <p:txBody>
          <a:bodyPr/>
          <a:lstStyle>
            <a:lvl1pPr marL="0" indent="0">
              <a:buNone/>
              <a:defRPr sz="3200"/>
            </a:lvl1pPr>
            <a:lvl2pPr marL="457215" indent="0">
              <a:buNone/>
              <a:defRPr sz="2800"/>
            </a:lvl2pPr>
            <a:lvl3pPr marL="914430" indent="0">
              <a:buNone/>
              <a:defRPr sz="2400"/>
            </a:lvl3pPr>
            <a:lvl4pPr marL="1371645" indent="0">
              <a:buNone/>
              <a:defRPr sz="2000"/>
            </a:lvl4pPr>
            <a:lvl5pPr marL="1828861" indent="0">
              <a:buNone/>
              <a:defRPr sz="2000"/>
            </a:lvl5pPr>
            <a:lvl6pPr marL="2286076" indent="0">
              <a:buNone/>
              <a:defRPr sz="2000"/>
            </a:lvl6pPr>
            <a:lvl7pPr marL="2743291" indent="0">
              <a:buNone/>
              <a:defRPr sz="2000"/>
            </a:lvl7pPr>
            <a:lvl8pPr marL="3200506" indent="0">
              <a:buNone/>
              <a:defRPr sz="2000"/>
            </a:lvl8pPr>
            <a:lvl9pPr marL="3657721" indent="0">
              <a:buNone/>
              <a:defRPr sz="2000"/>
            </a:lvl9pPr>
          </a:lstStyle>
          <a:p>
            <a:r>
              <a:rPr lang="en-US"/>
              <a:t>Click icon to add picture</a:t>
            </a:r>
            <a:endParaRPr lang="de-AT"/>
          </a:p>
        </p:txBody>
      </p:sp>
      <p:sp>
        <p:nvSpPr>
          <p:cNvPr id="4" name="Text Placeholder 3">
            <a:extLst>
              <a:ext uri="{FF2B5EF4-FFF2-40B4-BE49-F238E27FC236}">
                <a16:creationId xmlns:a16="http://schemas.microsoft.com/office/drawing/2014/main" id="{A13A6877-A836-43BE-A5AA-617AE7BC4AC1}"/>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31D59-1300-42F2-ACE9-39B29F761C2B}"/>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6" name="Footer Placeholder 5">
            <a:extLst>
              <a:ext uri="{FF2B5EF4-FFF2-40B4-BE49-F238E27FC236}">
                <a16:creationId xmlns:a16="http://schemas.microsoft.com/office/drawing/2014/main" id="{80F641FF-C153-4E82-91C7-887EFCC84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59014-0810-4467-A970-1F97521633A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95933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88CE-2A24-4C16-92B8-D8FF8E3BEB76}"/>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9845CDD1-A532-43E3-BC45-DC4553DFF4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482A75E5-B589-41C5-85CC-6D3620E54162}"/>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5" name="Footer Placeholder 4">
            <a:extLst>
              <a:ext uri="{FF2B5EF4-FFF2-40B4-BE49-F238E27FC236}">
                <a16:creationId xmlns:a16="http://schemas.microsoft.com/office/drawing/2014/main" id="{78B4D9F0-2F45-4DFE-BEF5-AC9635D9E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0A16A-B3A7-4E5A-BB5B-DB630304F55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2182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8E6A5-CEA5-409C-9CA7-832683B463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7467C042-177D-43B0-8CCD-576614CA89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783614C3-24AA-48A9-95BE-502D04E3772E}"/>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5" name="Footer Placeholder 4">
            <a:extLst>
              <a:ext uri="{FF2B5EF4-FFF2-40B4-BE49-F238E27FC236}">
                <a16:creationId xmlns:a16="http://schemas.microsoft.com/office/drawing/2014/main" id="{4F2E2371-B8D8-4E2A-A551-9F2798D21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9A20A-66E9-4853-B15C-0C6C4F576037}"/>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00360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ain Poin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53667" y="651001"/>
            <a:ext cx="10712000" cy="5454400"/>
          </a:xfrm>
          <a:prstGeom prst="rect">
            <a:avLst/>
          </a:prstGeom>
        </p:spPr>
        <p:txBody>
          <a:bodyPr lIns="91425" tIns="91425" rIns="91425" bIns="91425" anchor="ctr" anchorCtr="0"/>
          <a:lstStyle>
            <a:lvl1pPr lvl="0" rtl="0">
              <a:spcBef>
                <a:spcPts val="0"/>
              </a:spcBef>
              <a:buSzPct val="100000"/>
              <a:defRPr sz="8001"/>
            </a:lvl1pPr>
            <a:lvl2pPr lvl="1" rtl="0">
              <a:spcBef>
                <a:spcPts val="0"/>
              </a:spcBef>
              <a:buSzPct val="100000"/>
              <a:defRPr sz="8001"/>
            </a:lvl2pPr>
            <a:lvl3pPr lvl="2" rtl="0">
              <a:spcBef>
                <a:spcPts val="0"/>
              </a:spcBef>
              <a:buSzPct val="100000"/>
              <a:defRPr sz="8001"/>
            </a:lvl3pPr>
            <a:lvl4pPr lvl="3" rtl="0">
              <a:spcBef>
                <a:spcPts val="0"/>
              </a:spcBef>
              <a:buSzPct val="100000"/>
              <a:defRPr sz="8001"/>
            </a:lvl4pPr>
            <a:lvl5pPr lvl="4" rtl="0">
              <a:spcBef>
                <a:spcPts val="0"/>
              </a:spcBef>
              <a:buSzPct val="100000"/>
              <a:defRPr sz="8001"/>
            </a:lvl5pPr>
            <a:lvl6pPr lvl="5" rtl="0">
              <a:spcBef>
                <a:spcPts val="0"/>
              </a:spcBef>
              <a:buSzPct val="100000"/>
              <a:defRPr sz="8001"/>
            </a:lvl6pPr>
            <a:lvl7pPr lvl="6" rtl="0">
              <a:spcBef>
                <a:spcPts val="0"/>
              </a:spcBef>
              <a:buSzPct val="100000"/>
              <a:defRPr sz="8001"/>
            </a:lvl7pPr>
            <a:lvl8pPr lvl="7" rtl="0">
              <a:spcBef>
                <a:spcPts val="0"/>
              </a:spcBef>
              <a:buSzPct val="100000"/>
              <a:defRPr sz="8001"/>
            </a:lvl8pPr>
            <a:lvl9pPr lvl="8" rtl="0">
              <a:spcBef>
                <a:spcPts val="0"/>
              </a:spcBef>
              <a:buSzPct val="100000"/>
              <a:defRPr sz="8001"/>
            </a:lvl9pPr>
          </a:lstStyle>
          <a:p>
            <a:r>
              <a:rPr lang="en-US"/>
              <a:t>Click to edit Master title style</a:t>
            </a:r>
            <a:endParaRPr/>
          </a:p>
        </p:txBody>
      </p:sp>
    </p:spTree>
    <p:extLst>
      <p:ext uri="{BB962C8B-B14F-4D97-AF65-F5344CB8AC3E}">
        <p14:creationId xmlns:p14="http://schemas.microsoft.com/office/powerpoint/2010/main" val="80473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4" name="Shape 124"/>
          <p:cNvSpPr txBox="1">
            <a:spLocks noGrp="1"/>
          </p:cNvSpPr>
          <p:nvPr>
            <p:ph type="title"/>
          </p:nvPr>
        </p:nvSpPr>
        <p:spPr>
          <a:xfrm>
            <a:off x="354000" y="1644233"/>
            <a:ext cx="5393600" cy="1976400"/>
          </a:xfrm>
          <a:prstGeom prst="rect">
            <a:avLst/>
          </a:prstGeom>
        </p:spPr>
        <p:txBody>
          <a:bodyPr lIns="91425" tIns="91425" rIns="91425" bIns="91425" anchor="b" anchorCtr="0"/>
          <a:lstStyle>
            <a:lvl1pPr lvl="0" algn="ctr" rtl="0">
              <a:spcBef>
                <a:spcPts val="0"/>
              </a:spcBef>
              <a:buClr>
                <a:srgbClr val="434343"/>
              </a:buClr>
              <a:buSzPct val="100000"/>
              <a:defRPr sz="5600">
                <a:solidFill>
                  <a:srgbClr val="434343"/>
                </a:solidFill>
              </a:defRPr>
            </a:lvl1pPr>
            <a:lvl2pPr lvl="1" algn="ctr" rtl="0">
              <a:spcBef>
                <a:spcPts val="0"/>
              </a:spcBef>
              <a:buClr>
                <a:schemeClr val="dk2"/>
              </a:buClr>
              <a:buSzPct val="100000"/>
              <a:defRPr sz="5600">
                <a:solidFill>
                  <a:schemeClr val="dk2"/>
                </a:solidFill>
              </a:defRPr>
            </a:lvl2pPr>
            <a:lvl3pPr lvl="2" algn="ctr" rtl="0">
              <a:spcBef>
                <a:spcPts val="0"/>
              </a:spcBef>
              <a:buClr>
                <a:schemeClr val="dk2"/>
              </a:buClr>
              <a:buSzPct val="100000"/>
              <a:defRPr sz="5600">
                <a:solidFill>
                  <a:schemeClr val="dk2"/>
                </a:solidFill>
              </a:defRPr>
            </a:lvl3pPr>
            <a:lvl4pPr lvl="3" algn="ctr" rtl="0">
              <a:spcBef>
                <a:spcPts val="0"/>
              </a:spcBef>
              <a:buClr>
                <a:schemeClr val="dk2"/>
              </a:buClr>
              <a:buSzPct val="100000"/>
              <a:defRPr sz="5600">
                <a:solidFill>
                  <a:schemeClr val="dk2"/>
                </a:solidFill>
              </a:defRPr>
            </a:lvl4pPr>
            <a:lvl5pPr lvl="4" algn="ctr" rtl="0">
              <a:spcBef>
                <a:spcPts val="0"/>
              </a:spcBef>
              <a:buClr>
                <a:schemeClr val="dk2"/>
              </a:buClr>
              <a:buSzPct val="100000"/>
              <a:defRPr sz="5600">
                <a:solidFill>
                  <a:schemeClr val="dk2"/>
                </a:solidFill>
              </a:defRPr>
            </a:lvl5pPr>
            <a:lvl6pPr lvl="5" algn="ctr" rtl="0">
              <a:spcBef>
                <a:spcPts val="0"/>
              </a:spcBef>
              <a:buClr>
                <a:schemeClr val="dk2"/>
              </a:buClr>
              <a:buSzPct val="100000"/>
              <a:defRPr sz="5600">
                <a:solidFill>
                  <a:schemeClr val="dk2"/>
                </a:solidFill>
              </a:defRPr>
            </a:lvl6pPr>
            <a:lvl7pPr lvl="6" algn="ctr" rtl="0">
              <a:spcBef>
                <a:spcPts val="0"/>
              </a:spcBef>
              <a:buClr>
                <a:schemeClr val="dk2"/>
              </a:buClr>
              <a:buSzPct val="100000"/>
              <a:defRPr sz="5600">
                <a:solidFill>
                  <a:schemeClr val="dk2"/>
                </a:solidFill>
              </a:defRPr>
            </a:lvl7pPr>
            <a:lvl8pPr lvl="7" algn="ctr" rtl="0">
              <a:spcBef>
                <a:spcPts val="0"/>
              </a:spcBef>
              <a:buClr>
                <a:schemeClr val="dk2"/>
              </a:buClr>
              <a:buSzPct val="100000"/>
              <a:defRPr sz="5600">
                <a:solidFill>
                  <a:schemeClr val="dk2"/>
                </a:solidFill>
              </a:defRPr>
            </a:lvl8pPr>
            <a:lvl9pPr lvl="8" algn="ctr" rtl="0">
              <a:spcBef>
                <a:spcPts val="0"/>
              </a:spcBef>
              <a:buClr>
                <a:schemeClr val="dk2"/>
              </a:buClr>
              <a:buSzPct val="100000"/>
              <a:defRPr sz="5600">
                <a:solidFill>
                  <a:schemeClr val="dk2"/>
                </a:solidFill>
              </a:defRPr>
            </a:lvl9pPr>
          </a:lstStyle>
          <a:p>
            <a:r>
              <a:rPr lang="en-US"/>
              <a:t>Click to edit Master title style</a:t>
            </a:r>
            <a:endParaRPr/>
          </a:p>
        </p:txBody>
      </p:sp>
      <p:sp>
        <p:nvSpPr>
          <p:cNvPr id="125" name="Shape 125"/>
          <p:cNvSpPr txBox="1">
            <a:spLocks noGrp="1"/>
          </p:cNvSpPr>
          <p:nvPr>
            <p:ph type="subTitle" idx="1"/>
          </p:nvPr>
        </p:nvSpPr>
        <p:spPr>
          <a:xfrm>
            <a:off x="354000" y="3705956"/>
            <a:ext cx="5393600" cy="16467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800">
                <a:latin typeface="Calibri"/>
                <a:ea typeface="Calibri"/>
                <a:cs typeface="Calibri"/>
                <a:sym typeface="Calibri"/>
              </a:defRPr>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r>
              <a:rPr lang="en-US"/>
              <a:t>Click to edit Master subtitle style</a:t>
            </a:r>
            <a:endParaRPr/>
          </a:p>
        </p:txBody>
      </p:sp>
      <p:sp>
        <p:nvSpPr>
          <p:cNvPr id="126" name="Shape 126"/>
          <p:cNvSpPr txBox="1">
            <a:spLocks noGrp="1"/>
          </p:cNvSpPr>
          <p:nvPr>
            <p:ph type="body" idx="2"/>
          </p:nvPr>
        </p:nvSpPr>
        <p:spPr>
          <a:xfrm>
            <a:off x="6586001" y="965601"/>
            <a:ext cx="5116000" cy="4926800"/>
          </a:xfrm>
          <a:prstGeom prst="rect">
            <a:avLst/>
          </a:prstGeom>
        </p:spPr>
        <p:txBody>
          <a:bodyPr lIns="91425" tIns="91425" rIns="91425" bIns="91425" anchor="ctr" anchorCtr="0"/>
          <a:lstStyle>
            <a:lvl1pPr lvl="0" rtl="0">
              <a:spcBef>
                <a:spcPts val="0"/>
              </a:spcBef>
              <a:buClr>
                <a:schemeClr val="lt1"/>
              </a:buClr>
              <a:buSzPct val="100000"/>
              <a:buFont typeface="Calibri"/>
              <a:defRPr sz="2933">
                <a:solidFill>
                  <a:schemeClr val="lt1"/>
                </a:solidFill>
                <a:latin typeface="Calibri"/>
                <a:ea typeface="Calibri"/>
                <a:cs typeface="Calibri"/>
                <a:sym typeface="Calibri"/>
              </a:defRPr>
            </a:lvl1pPr>
            <a:lvl2pPr lvl="1" rtl="0">
              <a:spcBef>
                <a:spcPts val="0"/>
              </a:spcBef>
              <a:buClr>
                <a:schemeClr val="lt1"/>
              </a:buClr>
              <a:buSzPct val="100000"/>
              <a:defRPr sz="2134">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pPr lvl="0"/>
            <a:r>
              <a:rPr lang="en-US"/>
              <a:t>Edit Master text styles</a:t>
            </a:r>
          </a:p>
        </p:txBody>
      </p:sp>
    </p:spTree>
    <p:extLst>
      <p:ext uri="{BB962C8B-B14F-4D97-AF65-F5344CB8AC3E}">
        <p14:creationId xmlns:p14="http://schemas.microsoft.com/office/powerpoint/2010/main" val="1715183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Number">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14601" y="1664400"/>
            <a:ext cx="10962800" cy="2618000"/>
          </a:xfrm>
          <a:prstGeom prst="rect">
            <a:avLst/>
          </a:prstGeom>
        </p:spPr>
        <p:txBody>
          <a:bodyPr lIns="91425" tIns="91425" rIns="91425" bIns="91425" anchor="b" anchorCtr="0"/>
          <a:lstStyle>
            <a:lvl1pPr lvl="0" algn="ctr" rtl="0">
              <a:spcBef>
                <a:spcPts val="0"/>
              </a:spcBef>
              <a:buClr>
                <a:srgbClr val="F3F3F3"/>
              </a:buClr>
              <a:buSzPct val="100000"/>
              <a:defRPr sz="16007">
                <a:solidFill>
                  <a:srgbClr val="F3F3F3"/>
                </a:solidFill>
              </a:defRPr>
            </a:lvl1pPr>
            <a:lvl2pPr lvl="1" algn="ctr" rtl="0">
              <a:spcBef>
                <a:spcPts val="0"/>
              </a:spcBef>
              <a:buClr>
                <a:schemeClr val="dk2"/>
              </a:buClr>
              <a:buSzPct val="100000"/>
              <a:defRPr sz="16007">
                <a:solidFill>
                  <a:schemeClr val="dk2"/>
                </a:solidFill>
              </a:defRPr>
            </a:lvl2pPr>
            <a:lvl3pPr lvl="2" algn="ctr" rtl="0">
              <a:spcBef>
                <a:spcPts val="0"/>
              </a:spcBef>
              <a:buClr>
                <a:schemeClr val="dk2"/>
              </a:buClr>
              <a:buSzPct val="100000"/>
              <a:defRPr sz="16007">
                <a:solidFill>
                  <a:schemeClr val="dk2"/>
                </a:solidFill>
              </a:defRPr>
            </a:lvl3pPr>
            <a:lvl4pPr lvl="3" algn="ctr" rtl="0">
              <a:spcBef>
                <a:spcPts val="0"/>
              </a:spcBef>
              <a:buClr>
                <a:schemeClr val="dk2"/>
              </a:buClr>
              <a:buSzPct val="100000"/>
              <a:defRPr sz="16007">
                <a:solidFill>
                  <a:schemeClr val="dk2"/>
                </a:solidFill>
              </a:defRPr>
            </a:lvl4pPr>
            <a:lvl5pPr lvl="4" algn="ctr" rtl="0">
              <a:spcBef>
                <a:spcPts val="0"/>
              </a:spcBef>
              <a:buClr>
                <a:schemeClr val="dk2"/>
              </a:buClr>
              <a:buSzPct val="100000"/>
              <a:defRPr sz="16007">
                <a:solidFill>
                  <a:schemeClr val="dk2"/>
                </a:solidFill>
              </a:defRPr>
            </a:lvl5pPr>
            <a:lvl6pPr lvl="5" algn="ctr" rtl="0">
              <a:spcBef>
                <a:spcPts val="0"/>
              </a:spcBef>
              <a:buClr>
                <a:schemeClr val="dk2"/>
              </a:buClr>
              <a:buSzPct val="100000"/>
              <a:defRPr sz="16007">
                <a:solidFill>
                  <a:schemeClr val="dk2"/>
                </a:solidFill>
              </a:defRPr>
            </a:lvl6pPr>
            <a:lvl7pPr lvl="6" algn="ctr" rtl="0">
              <a:spcBef>
                <a:spcPts val="0"/>
              </a:spcBef>
              <a:buClr>
                <a:schemeClr val="dk2"/>
              </a:buClr>
              <a:buSzPct val="100000"/>
              <a:defRPr sz="16007">
                <a:solidFill>
                  <a:schemeClr val="dk2"/>
                </a:solidFill>
              </a:defRPr>
            </a:lvl7pPr>
            <a:lvl8pPr lvl="7" algn="ctr" rtl="0">
              <a:spcBef>
                <a:spcPts val="0"/>
              </a:spcBef>
              <a:buClr>
                <a:schemeClr val="dk2"/>
              </a:buClr>
              <a:buSzPct val="100000"/>
              <a:defRPr sz="16007">
                <a:solidFill>
                  <a:schemeClr val="dk2"/>
                </a:solidFill>
              </a:defRPr>
            </a:lvl8pPr>
            <a:lvl9pPr lvl="8" algn="ctr" rtl="0">
              <a:spcBef>
                <a:spcPts val="0"/>
              </a:spcBef>
              <a:buClr>
                <a:schemeClr val="dk2"/>
              </a:buClr>
              <a:buSzPct val="100000"/>
              <a:defRPr sz="16007">
                <a:solidFill>
                  <a:schemeClr val="dk2"/>
                </a:solidFill>
              </a:defRPr>
            </a:lvl9pPr>
          </a:lstStyle>
          <a:p>
            <a:r>
              <a:rPr lang="en-US"/>
              <a:t>Click to edit Master title style</a:t>
            </a:r>
            <a:endParaRPr/>
          </a:p>
        </p:txBody>
      </p:sp>
      <p:sp>
        <p:nvSpPr>
          <p:cNvPr id="139" name="Shape 139"/>
          <p:cNvSpPr txBox="1">
            <a:spLocks noGrp="1"/>
          </p:cNvSpPr>
          <p:nvPr>
            <p:ph type="body" idx="1"/>
          </p:nvPr>
        </p:nvSpPr>
        <p:spPr>
          <a:xfrm>
            <a:off x="2127201" y="4365234"/>
            <a:ext cx="7937600" cy="17344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3784915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7" name="Shape 107"/>
          <p:cNvSpPr txBox="1">
            <a:spLocks noGrp="1"/>
          </p:cNvSpPr>
          <p:nvPr>
            <p:ph type="title"/>
          </p:nvPr>
        </p:nvSpPr>
        <p:spPr>
          <a:xfrm>
            <a:off x="629200" y="984969"/>
            <a:ext cx="10962800" cy="10236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108" name="Shape 108"/>
          <p:cNvSpPr txBox="1">
            <a:spLocks noGrp="1"/>
          </p:cNvSpPr>
          <p:nvPr>
            <p:ph type="body" idx="1"/>
          </p:nvPr>
        </p:nvSpPr>
        <p:spPr>
          <a:xfrm>
            <a:off x="6292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
        <p:nvSpPr>
          <p:cNvPr id="109" name="Shape 109"/>
          <p:cNvSpPr txBox="1">
            <a:spLocks noGrp="1"/>
          </p:cNvSpPr>
          <p:nvPr>
            <p:ph type="body" idx="2"/>
          </p:nvPr>
        </p:nvSpPr>
        <p:spPr>
          <a:xfrm>
            <a:off x="62590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423364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Tree>
    <p:extLst>
      <p:ext uri="{BB962C8B-B14F-4D97-AF65-F5344CB8AC3E}">
        <p14:creationId xmlns:p14="http://schemas.microsoft.com/office/powerpoint/2010/main" val="1448074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520700" y="2425700"/>
            <a:ext cx="10962800" cy="1244800"/>
          </a:xfrm>
          <a:prstGeom prst="rect">
            <a:avLst/>
          </a:prstGeom>
        </p:spPr>
        <p:txBody>
          <a:bodyPr lIns="91425" tIns="91425" rIns="91425" bIns="91425" anchor="b" anchorCtr="0"/>
          <a:lstStyle>
            <a:lvl1pPr lvl="0" rtl="0">
              <a:spcBef>
                <a:spcPts val="0"/>
              </a:spcBef>
              <a:buSzPct val="100000"/>
              <a:buFont typeface="Calibri"/>
              <a:defRPr sz="6401">
                <a:latin typeface="Calibri"/>
                <a:ea typeface="Calibri"/>
                <a:cs typeface="Calibri"/>
                <a:sym typeface="Calibri"/>
              </a:defRPr>
            </a:lvl1pPr>
            <a:lvl2pPr lvl="1" rtl="0">
              <a:spcBef>
                <a:spcPts val="0"/>
              </a:spcBef>
              <a:buSzPct val="100000"/>
              <a:defRPr sz="6401"/>
            </a:lvl2pPr>
            <a:lvl3pPr lvl="2" rtl="0">
              <a:spcBef>
                <a:spcPts val="0"/>
              </a:spcBef>
              <a:buSzPct val="100000"/>
              <a:defRPr sz="6401"/>
            </a:lvl3pPr>
            <a:lvl4pPr lvl="3" rtl="0">
              <a:spcBef>
                <a:spcPts val="0"/>
              </a:spcBef>
              <a:buSzPct val="100000"/>
              <a:defRPr sz="6401"/>
            </a:lvl4pPr>
            <a:lvl5pPr lvl="4" rtl="0">
              <a:spcBef>
                <a:spcPts val="0"/>
              </a:spcBef>
              <a:buSzPct val="100000"/>
              <a:defRPr sz="6401"/>
            </a:lvl5pPr>
            <a:lvl6pPr lvl="5" rtl="0">
              <a:spcBef>
                <a:spcPts val="0"/>
              </a:spcBef>
              <a:buSzPct val="100000"/>
              <a:defRPr sz="6401"/>
            </a:lvl6pPr>
            <a:lvl7pPr lvl="6" rtl="0">
              <a:spcBef>
                <a:spcPts val="0"/>
              </a:spcBef>
              <a:buSzPct val="100000"/>
              <a:defRPr sz="6401"/>
            </a:lvl7pPr>
            <a:lvl8pPr lvl="7" rtl="0">
              <a:spcBef>
                <a:spcPts val="0"/>
              </a:spcBef>
              <a:buSzPct val="100000"/>
              <a:defRPr sz="6401"/>
            </a:lvl8pPr>
            <a:lvl9pPr lvl="8" rtl="0">
              <a:spcBef>
                <a:spcPts val="0"/>
              </a:spcBef>
              <a:buSzPct val="100000"/>
              <a:defRPr sz="6401"/>
            </a:lvl9pPr>
          </a:lstStyle>
          <a:p>
            <a:r>
              <a:rPr lang="en-US"/>
              <a:t>Click to edit Master title style</a:t>
            </a:r>
            <a:endParaRPr/>
          </a:p>
        </p:txBody>
      </p:sp>
      <p:sp>
        <p:nvSpPr>
          <p:cNvPr id="96" name="Shape 96"/>
          <p:cNvSpPr txBox="1">
            <a:spLocks noGrp="1"/>
          </p:cNvSpPr>
          <p:nvPr>
            <p:ph type="subTitle" idx="1"/>
          </p:nvPr>
        </p:nvSpPr>
        <p:spPr>
          <a:xfrm>
            <a:off x="520700" y="3718841"/>
            <a:ext cx="10962800" cy="5772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933">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933">
                <a:solidFill>
                  <a:schemeClr val="lt1"/>
                </a:solidFill>
              </a:defRPr>
            </a:lvl2pPr>
            <a:lvl3pPr lvl="2" rtl="0">
              <a:lnSpc>
                <a:spcPct val="100000"/>
              </a:lnSpc>
              <a:spcBef>
                <a:spcPts val="0"/>
              </a:spcBef>
              <a:spcAft>
                <a:spcPts val="0"/>
              </a:spcAft>
              <a:buClr>
                <a:schemeClr val="lt1"/>
              </a:buClr>
              <a:buSzPct val="100000"/>
              <a:buNone/>
              <a:defRPr sz="2933">
                <a:solidFill>
                  <a:schemeClr val="lt1"/>
                </a:solidFill>
              </a:defRPr>
            </a:lvl3pPr>
            <a:lvl4pPr lvl="3" rtl="0">
              <a:lnSpc>
                <a:spcPct val="100000"/>
              </a:lnSpc>
              <a:spcBef>
                <a:spcPts val="0"/>
              </a:spcBef>
              <a:spcAft>
                <a:spcPts val="0"/>
              </a:spcAft>
              <a:buClr>
                <a:schemeClr val="lt1"/>
              </a:buClr>
              <a:buSzPct val="100000"/>
              <a:buNone/>
              <a:defRPr sz="2933">
                <a:solidFill>
                  <a:schemeClr val="lt1"/>
                </a:solidFill>
              </a:defRPr>
            </a:lvl4pPr>
            <a:lvl5pPr lvl="4" rtl="0">
              <a:lnSpc>
                <a:spcPct val="100000"/>
              </a:lnSpc>
              <a:spcBef>
                <a:spcPts val="0"/>
              </a:spcBef>
              <a:spcAft>
                <a:spcPts val="0"/>
              </a:spcAft>
              <a:buClr>
                <a:schemeClr val="lt1"/>
              </a:buClr>
              <a:buSzPct val="100000"/>
              <a:buNone/>
              <a:defRPr sz="2933">
                <a:solidFill>
                  <a:schemeClr val="lt1"/>
                </a:solidFill>
              </a:defRPr>
            </a:lvl5pPr>
            <a:lvl6pPr lvl="5" rtl="0">
              <a:lnSpc>
                <a:spcPct val="100000"/>
              </a:lnSpc>
              <a:spcBef>
                <a:spcPts val="0"/>
              </a:spcBef>
              <a:spcAft>
                <a:spcPts val="0"/>
              </a:spcAft>
              <a:buClr>
                <a:schemeClr val="lt1"/>
              </a:buClr>
              <a:buSzPct val="100000"/>
              <a:buNone/>
              <a:defRPr sz="2933">
                <a:solidFill>
                  <a:schemeClr val="lt1"/>
                </a:solidFill>
              </a:defRPr>
            </a:lvl6pPr>
            <a:lvl7pPr lvl="6" rtl="0">
              <a:lnSpc>
                <a:spcPct val="100000"/>
              </a:lnSpc>
              <a:spcBef>
                <a:spcPts val="0"/>
              </a:spcBef>
              <a:spcAft>
                <a:spcPts val="0"/>
              </a:spcAft>
              <a:buClr>
                <a:schemeClr val="lt1"/>
              </a:buClr>
              <a:buSzPct val="100000"/>
              <a:buNone/>
              <a:defRPr sz="2933">
                <a:solidFill>
                  <a:schemeClr val="lt1"/>
                </a:solidFill>
              </a:defRPr>
            </a:lvl7pPr>
            <a:lvl8pPr lvl="7" rtl="0">
              <a:lnSpc>
                <a:spcPct val="100000"/>
              </a:lnSpc>
              <a:spcBef>
                <a:spcPts val="0"/>
              </a:spcBef>
              <a:spcAft>
                <a:spcPts val="0"/>
              </a:spcAft>
              <a:buClr>
                <a:schemeClr val="lt1"/>
              </a:buClr>
              <a:buSzPct val="100000"/>
              <a:buNone/>
              <a:defRPr sz="2933">
                <a:solidFill>
                  <a:schemeClr val="lt1"/>
                </a:solidFill>
              </a:defRPr>
            </a:lvl8pPr>
            <a:lvl9pPr lvl="8" rtl="0">
              <a:lnSpc>
                <a:spcPct val="100000"/>
              </a:lnSpc>
              <a:spcBef>
                <a:spcPts val="0"/>
              </a:spcBef>
              <a:spcAft>
                <a:spcPts val="0"/>
              </a:spcAft>
              <a:buClr>
                <a:schemeClr val="lt1"/>
              </a:buClr>
              <a:buSzPct val="100000"/>
              <a:buNone/>
              <a:defRPr sz="29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201442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50890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
        <p:nvSpPr>
          <p:cNvPr id="6" name="Content Placeholder 5">
            <a:extLst>
              <a:ext uri="{FF2B5EF4-FFF2-40B4-BE49-F238E27FC236}">
                <a16:creationId xmlns:a16="http://schemas.microsoft.com/office/drawing/2014/main" id="{42A04125-334B-40E1-A478-631AA6BA828B}"/>
              </a:ext>
            </a:extLst>
          </p:cNvPr>
          <p:cNvSpPr>
            <a:spLocks noGrp="1"/>
          </p:cNvSpPr>
          <p:nvPr>
            <p:ph sz="quarter" idx="10"/>
          </p:nvPr>
        </p:nvSpPr>
        <p:spPr>
          <a:xfrm>
            <a:off x="538480" y="1549059"/>
            <a:ext cx="11043920" cy="4980706"/>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3pPr>
            <a:lvl4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4pPr>
            <a:lvl5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200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normAutofit/>
          </a:bodyPr>
          <a:lstStyle>
            <a:lvl1pPr algn="ctr">
              <a:defRPr sz="72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ctr">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Tree>
    <p:extLst>
      <p:ext uri="{BB962C8B-B14F-4D97-AF65-F5344CB8AC3E}">
        <p14:creationId xmlns:p14="http://schemas.microsoft.com/office/powerpoint/2010/main" val="300078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6939280" y="1497706"/>
            <a:ext cx="49885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2" name="Rectangle 1">
            <a:extLst>
              <a:ext uri="{FF2B5EF4-FFF2-40B4-BE49-F238E27FC236}">
                <a16:creationId xmlns:a16="http://schemas.microsoft.com/office/drawing/2014/main" id="{C820FB49-8960-43D0-96F8-141800725FE5}"/>
              </a:ext>
            </a:extLst>
          </p:cNvPr>
          <p:cNvSpPr/>
          <p:nvPr/>
        </p:nvSpPr>
        <p:spPr>
          <a:xfrm>
            <a:off x="0" y="0"/>
            <a:ext cx="663646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471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316331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2590800" y="142868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234188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200399" y="2336799"/>
            <a:ext cx="8312909"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140370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3200400" y="144900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300736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728720" y="2336797"/>
            <a:ext cx="8109708"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242229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5D34-D8EC-4E99-9CF5-171AFE338F26}"/>
              </a:ext>
            </a:extLst>
          </p:cNvPr>
          <p:cNvSpPr>
            <a:spLocks noGrp="1"/>
          </p:cNvSpPr>
          <p:nvPr>
            <p:ph type="title"/>
          </p:nvPr>
        </p:nvSpPr>
        <p:spPr>
          <a:xfrm>
            <a:off x="839788" y="365126"/>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D05227CD-FA8B-4957-B1C1-DA914EFD3F64}"/>
              </a:ext>
            </a:extLst>
          </p:cNvPr>
          <p:cNvSpPr>
            <a:spLocks noGrp="1"/>
          </p:cNvSpPr>
          <p:nvPr>
            <p:ph type="body" idx="1"/>
          </p:nvPr>
        </p:nvSpPr>
        <p:spPr>
          <a:xfrm>
            <a:off x="839789" y="1681163"/>
            <a:ext cx="5157787"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E2C053-4BE2-4D4F-8C63-19CA87FBA8B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7C9AA1D3-942A-406A-BD67-4B18DBC8B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A89DD4-AFDE-4C57-9F58-6FA1602FC7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32EDC6F6-5B54-407A-B024-3CF940908712}"/>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8" name="Footer Placeholder 7">
            <a:extLst>
              <a:ext uri="{FF2B5EF4-FFF2-40B4-BE49-F238E27FC236}">
                <a16:creationId xmlns:a16="http://schemas.microsoft.com/office/drawing/2014/main" id="{8E0FC9B6-C2C3-4057-AE0F-4A5638437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E6C479-659B-4268-8F7E-75E440190E11}"/>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7040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E0FDF-5132-412F-9159-782116D0E590}"/>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a:extLst>
              <a:ext uri="{FF2B5EF4-FFF2-40B4-BE49-F238E27FC236}">
                <a16:creationId xmlns:a16="http://schemas.microsoft.com/office/drawing/2014/main" id="{CD7E3099-F2FD-451F-B02E-EE8932B76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503E42D2-4FA0-421A-9463-029E51406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6C422-ECB4-4C69-9D54-F0AFA5DD4A3A}" type="datetimeFigureOut">
              <a:rPr lang="en-US" smtClean="0"/>
              <a:t>2/28/2018</a:t>
            </a:fld>
            <a:endParaRPr lang="en-US"/>
          </a:p>
        </p:txBody>
      </p:sp>
      <p:sp>
        <p:nvSpPr>
          <p:cNvPr id="5" name="Footer Placeholder 4">
            <a:extLst>
              <a:ext uri="{FF2B5EF4-FFF2-40B4-BE49-F238E27FC236}">
                <a16:creationId xmlns:a16="http://schemas.microsoft.com/office/drawing/2014/main" id="{6C50582E-168C-4180-AA0C-476EF1BA9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109491-B06E-48CB-8E06-0645285EB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9D95A-A80C-4874-B0D8-D1A28CF8B6F2}" type="slidenum">
              <a:rPr lang="en-US" smtClean="0"/>
              <a:t>‹#›</a:t>
            </a:fld>
            <a:endParaRPr lang="en-US"/>
          </a:p>
        </p:txBody>
      </p:sp>
    </p:spTree>
    <p:extLst>
      <p:ext uri="{BB962C8B-B14F-4D97-AF65-F5344CB8AC3E}">
        <p14:creationId xmlns:p14="http://schemas.microsoft.com/office/powerpoint/2010/main" val="339199550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xStyles>
    <p:titleStyle>
      <a:lvl1pPr algn="l" defTabSz="91443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3" indent="-228608" algn="l" defTabSz="91443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38" indent="-228608" algn="l" defTabSz="91443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5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68"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8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2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30" rtl="0" eaLnBrk="1" latinLnBrk="0" hangingPunct="1">
        <a:defRPr sz="1800" kern="1200">
          <a:solidFill>
            <a:schemeClr val="tx1"/>
          </a:solidFill>
          <a:latin typeface="+mn-lt"/>
          <a:ea typeface="+mn-ea"/>
          <a:cs typeface="+mn-cs"/>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5"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1" algn="l" defTabSz="91443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iniprofile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0D3E-8CB7-4D16-92A8-CBCBA9F90E76}"/>
              </a:ext>
            </a:extLst>
          </p:cNvPr>
          <p:cNvSpPr>
            <a:spLocks noGrp="1"/>
          </p:cNvSpPr>
          <p:nvPr>
            <p:ph type="ctrTitle"/>
          </p:nvPr>
        </p:nvSpPr>
        <p:spPr/>
        <p:txBody>
          <a:bodyPr>
            <a:normAutofit/>
          </a:bodyPr>
          <a:lstStyle/>
          <a:p>
            <a:r>
              <a:rPr lang="en-US" dirty="0"/>
              <a:t>Part 4:</a:t>
            </a:r>
            <a:br>
              <a:rPr lang="en-US" dirty="0"/>
            </a:br>
            <a:r>
              <a:rPr lang="en-US" dirty="0"/>
              <a:t>Data Access Layer Performance</a:t>
            </a:r>
          </a:p>
        </p:txBody>
      </p:sp>
    </p:spTree>
    <p:extLst>
      <p:ext uri="{BB962C8B-B14F-4D97-AF65-F5344CB8AC3E}">
        <p14:creationId xmlns:p14="http://schemas.microsoft.com/office/powerpoint/2010/main" val="376657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dirty="0"/>
              <a:t>In this Part</a:t>
            </a:r>
          </a:p>
        </p:txBody>
      </p:sp>
      <p:sp>
        <p:nvSpPr>
          <p:cNvPr id="149" name="Shape 149"/>
          <p:cNvSpPr txBox="1">
            <a:spLocks noGrp="1"/>
          </p:cNvSpPr>
          <p:nvPr>
            <p:ph sz="quarter" idx="11"/>
          </p:nvPr>
        </p:nvSpPr>
        <p:spPr>
          <a:xfrm>
            <a:off x="3071190" y="2005982"/>
            <a:ext cx="8312909" cy="2108818"/>
          </a:xfrm>
        </p:spPr>
        <p:txBody>
          <a:bodyPr>
            <a:noAutofit/>
          </a:bodyPr>
          <a:lstStyle/>
          <a:p>
            <a:r>
              <a:rPr lang="en-US" sz="2400" dirty="0"/>
              <a:t>Differences between micro and macro benchmarking </a:t>
            </a:r>
          </a:p>
          <a:p>
            <a:r>
              <a:rPr lang="en-US" sz="2400" dirty="0"/>
              <a:t>When should you do macro benchmarking?</a:t>
            </a:r>
          </a:p>
          <a:p>
            <a:r>
              <a:rPr lang="en-US" sz="2400" dirty="0"/>
              <a:t>Data Access Layer performance</a:t>
            </a:r>
          </a:p>
          <a:p>
            <a:r>
              <a:rPr lang="en-US" sz="2400"/>
              <a:t>Demo! </a:t>
            </a:r>
            <a:endParaRPr lang="en-US" sz="2400" dirty="0"/>
          </a:p>
        </p:txBody>
      </p:sp>
      <p:sp>
        <p:nvSpPr>
          <p:cNvPr id="2" name="TextBox 1"/>
          <p:cNvSpPr txBox="1"/>
          <p:nvPr/>
        </p:nvSpPr>
        <p:spPr>
          <a:xfrm>
            <a:off x="9348745" y="2520213"/>
            <a:ext cx="1219729" cy="420756"/>
          </a:xfrm>
          <a:prstGeom prst="rect">
            <a:avLst/>
          </a:prstGeom>
          <a:noFill/>
        </p:spPr>
        <p:txBody>
          <a:bodyPr wrap="square" rtlCol="0">
            <a:spAutoFit/>
          </a:bodyPr>
          <a:lstStyle/>
          <a:p>
            <a:r>
              <a:rPr lang="en-US" sz="2134" dirty="0">
                <a:solidFill>
                  <a:schemeClr val="tx1">
                    <a:lumMod val="65000"/>
                    <a:lumOff val="35000"/>
                  </a:schemeClr>
                </a:solidFill>
                <a:latin typeface="Segoe UI" panose="020B0502040204020203" pitchFamily="34" charset="0"/>
                <a:cs typeface="Segoe UI" panose="020B0502040204020203" pitchFamily="34" charset="0"/>
              </a:rPr>
              <a:t>Always! </a:t>
            </a:r>
          </a:p>
        </p:txBody>
      </p:sp>
    </p:spTree>
    <p:extLst>
      <p:ext uri="{BB962C8B-B14F-4D97-AF65-F5344CB8AC3E}">
        <p14:creationId xmlns:p14="http://schemas.microsoft.com/office/powerpoint/2010/main" val="1658593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Micro vs. Macro benchmarking </a:t>
            </a:r>
            <a:endParaRPr lang="en-US" dirty="0"/>
          </a:p>
        </p:txBody>
      </p:sp>
      <p:sp>
        <p:nvSpPr>
          <p:cNvPr id="213" name="Shape 213"/>
          <p:cNvSpPr txBox="1">
            <a:spLocks noGrp="1"/>
          </p:cNvSpPr>
          <p:nvPr>
            <p:ph sz="quarter" idx="10"/>
          </p:nvPr>
        </p:nvSpPr>
        <p:spPr>
          <a:xfrm>
            <a:off x="538480" y="1549059"/>
            <a:ext cx="11043920" cy="5050524"/>
          </a:xfrm>
        </p:spPr>
        <p:txBody>
          <a:bodyPr>
            <a:normAutofit lnSpcReduction="10000"/>
          </a:bodyPr>
          <a:lstStyle/>
          <a:p>
            <a:pPr marL="514350" indent="-514350">
              <a:buFont typeface="+mj-lt"/>
              <a:buAutoNum type="arabicPeriod"/>
            </a:pPr>
            <a:r>
              <a:rPr lang="en-US" dirty="0"/>
              <a:t>Micro benchmarking:</a:t>
            </a:r>
          </a:p>
          <a:p>
            <a:pPr lvl="1"/>
            <a:r>
              <a:rPr lang="en-US" dirty="0"/>
              <a:t>Mostly we did this in the </a:t>
            </a:r>
            <a:r>
              <a:rPr lang="en-US"/>
              <a:t>previous parts</a:t>
            </a:r>
            <a:endParaRPr lang="en-US" dirty="0"/>
          </a:p>
          <a:p>
            <a:pPr lvl="1"/>
            <a:r>
              <a:rPr lang="en-US" dirty="0"/>
              <a:t>Measuring methods, GC, tracking allocations, etc. </a:t>
            </a:r>
          </a:p>
          <a:p>
            <a:pPr lvl="1"/>
            <a:r>
              <a:rPr lang="en-US" dirty="0"/>
              <a:t>In many cases it is very hard (Code has to be isolated, no dependencies)</a:t>
            </a:r>
            <a:br>
              <a:rPr lang="en-US" dirty="0"/>
            </a:br>
            <a:endParaRPr lang="en-US" dirty="0"/>
          </a:p>
          <a:p>
            <a:pPr marL="457200" indent="-457200">
              <a:buFont typeface="+mj-lt"/>
              <a:buAutoNum type="arabicPeriod"/>
            </a:pPr>
            <a:r>
              <a:rPr lang="en-US" dirty="0"/>
              <a:t>Macro benchmarking:</a:t>
            </a:r>
          </a:p>
          <a:p>
            <a:pPr lvl="1">
              <a:buClr>
                <a:srgbClr val="434343"/>
              </a:buClr>
            </a:pPr>
            <a:r>
              <a:rPr lang="en-US" dirty="0"/>
              <a:t>Taking dependencies into account </a:t>
            </a:r>
          </a:p>
          <a:p>
            <a:pPr lvl="1">
              <a:buClr>
                <a:srgbClr val="434343"/>
              </a:buClr>
            </a:pPr>
            <a:r>
              <a:rPr lang="en-US" dirty="0"/>
              <a:t>ASP.NET Core – Response time, Database calls, External HTTP calls, etc. </a:t>
            </a:r>
          </a:p>
          <a:p>
            <a:pPr lvl="1">
              <a:buClr>
                <a:srgbClr val="434343"/>
              </a:buClr>
            </a:pPr>
            <a:r>
              <a:rPr lang="en-US" dirty="0"/>
              <a:t>Most of the .NET Applications out there spend significant time waiting on dependencies</a:t>
            </a:r>
          </a:p>
          <a:p>
            <a:pPr marL="609631" indent="-474157">
              <a:buClr>
                <a:srgbClr val="434343"/>
              </a:buClr>
              <a:buFont typeface="Calibri"/>
              <a:buChar char="●"/>
            </a:pPr>
            <a:endParaRPr lang="en-US" sz="3200" dirty="0">
              <a:solidFill>
                <a:srgbClr val="434343"/>
              </a:solidFill>
            </a:endParaRPr>
          </a:p>
          <a:p>
            <a:pPr marL="457200" indent="-457200">
              <a:buFont typeface="+mj-lt"/>
              <a:buAutoNum type="arabicPeriod"/>
            </a:pPr>
            <a:endParaRPr lang="en-US" dirty="0"/>
          </a:p>
        </p:txBody>
      </p:sp>
    </p:spTree>
    <p:extLst>
      <p:ext uri="{BB962C8B-B14F-4D97-AF65-F5344CB8AC3E}">
        <p14:creationId xmlns:p14="http://schemas.microsoft.com/office/powerpoint/2010/main" val="152433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MiniProfiler</a:t>
            </a:r>
            <a:endParaRPr lang="en-US" dirty="0"/>
          </a:p>
        </p:txBody>
      </p:sp>
      <p:sp>
        <p:nvSpPr>
          <p:cNvPr id="213" name="Shape 213"/>
          <p:cNvSpPr txBox="1">
            <a:spLocks noGrp="1"/>
          </p:cNvSpPr>
          <p:nvPr>
            <p:ph sz="quarter" idx="10"/>
          </p:nvPr>
        </p:nvSpPr>
        <p:spPr/>
        <p:txBody>
          <a:bodyPr/>
          <a:lstStyle/>
          <a:p>
            <a:r>
              <a:rPr lang="en-US" dirty="0"/>
              <a:t>Open-Source, Developed by </a:t>
            </a:r>
            <a:r>
              <a:rPr lang="en-US" dirty="0" err="1"/>
              <a:t>StackExchange</a:t>
            </a:r>
            <a:r>
              <a:rPr lang="en-US" dirty="0"/>
              <a:t> (</a:t>
            </a:r>
            <a:r>
              <a:rPr lang="en-US" dirty="0" err="1"/>
              <a:t>StackOverflow</a:t>
            </a:r>
            <a:r>
              <a:rPr lang="en-US" dirty="0"/>
              <a:t>)</a:t>
            </a:r>
          </a:p>
          <a:p>
            <a:r>
              <a:rPr lang="en-US" dirty="0">
                <a:hlinkClick r:id="rId3"/>
              </a:rPr>
              <a:t>https://github.com/miniprofiler</a:t>
            </a:r>
            <a:r>
              <a:rPr lang="en-US" dirty="0"/>
              <a:t> </a:t>
            </a:r>
          </a:p>
          <a:p>
            <a:r>
              <a:rPr lang="en-US" dirty="0"/>
              <a:t>Relies on data that frameworks (e.g. </a:t>
            </a:r>
            <a:r>
              <a:rPr lang="en-US" dirty="0" err="1"/>
              <a:t>EFCore</a:t>
            </a:r>
            <a:r>
              <a:rPr lang="en-US" dirty="0"/>
              <a:t>) provide and on manual instrumentation</a:t>
            </a:r>
          </a:p>
          <a:p>
            <a:endParaRPr lang="en-US" dirty="0"/>
          </a:p>
          <a:p>
            <a:r>
              <a:rPr lang="en-US" dirty="0"/>
              <a:t>Distributed  through multiple NuGet packages (package names later)</a:t>
            </a:r>
          </a:p>
          <a:p>
            <a:r>
              <a:rPr lang="en-US" dirty="0"/>
              <a:t>Works also on non Windows Systems (Mac, Linux, etc.) </a:t>
            </a:r>
          </a:p>
        </p:txBody>
      </p:sp>
    </p:spTree>
    <p:extLst>
      <p:ext uri="{BB962C8B-B14F-4D97-AF65-F5344CB8AC3E}">
        <p14:creationId xmlns:p14="http://schemas.microsoft.com/office/powerpoint/2010/main" val="49096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normAutofit/>
          </a:bodyPr>
          <a:lstStyle/>
          <a:p>
            <a:r>
              <a:rPr lang="en-US" sz="3800" dirty="0"/>
              <a:t>Add </a:t>
            </a:r>
            <a:r>
              <a:rPr lang="en-US" sz="3800" dirty="0" err="1"/>
              <a:t>MiniProfiler</a:t>
            </a:r>
            <a:r>
              <a:rPr lang="en-US" sz="3800" dirty="0"/>
              <a:t> to your ASP.NET Core app – First steps</a:t>
            </a:r>
          </a:p>
        </p:txBody>
      </p:sp>
      <p:sp>
        <p:nvSpPr>
          <p:cNvPr id="213" name="Shape 213"/>
          <p:cNvSpPr txBox="1">
            <a:spLocks noGrp="1"/>
          </p:cNvSpPr>
          <p:nvPr>
            <p:ph sz="quarter" idx="10"/>
          </p:nvPr>
        </p:nvSpPr>
        <p:spPr>
          <a:xfrm>
            <a:off x="538480" y="1635759"/>
            <a:ext cx="11043920" cy="4894005"/>
          </a:xfrm>
        </p:spPr>
        <p:txBody>
          <a:bodyPr/>
          <a:lstStyle/>
          <a:p>
            <a:pPr>
              <a:spcBef>
                <a:spcPts val="600"/>
              </a:spcBef>
            </a:pPr>
            <a:r>
              <a:rPr lang="en-US" dirty="0"/>
              <a:t>Add “</a:t>
            </a:r>
            <a:r>
              <a:rPr lang="en-US" dirty="0" err="1"/>
              <a:t>MiniProfiler.AspNetCore.Mvc</a:t>
            </a:r>
            <a:r>
              <a:rPr lang="en-US" dirty="0"/>
              <a:t>“ package to track ASP.NET Core requests</a:t>
            </a:r>
          </a:p>
          <a:p>
            <a:pPr>
              <a:spcBef>
                <a:spcPts val="600"/>
              </a:spcBef>
            </a:pPr>
            <a:r>
              <a:rPr lang="en-US" dirty="0"/>
              <a:t>Add „</a:t>
            </a:r>
            <a:r>
              <a:rPr lang="en-US" dirty="0" err="1"/>
              <a:t>services.AddMiniProfiler</a:t>
            </a:r>
            <a:r>
              <a:rPr lang="en-US" dirty="0"/>
              <a:t>()” to the „</a:t>
            </a:r>
            <a:r>
              <a:rPr lang="en-US" dirty="0" err="1"/>
              <a:t>ConfigureServices</a:t>
            </a:r>
            <a:r>
              <a:rPr lang="en-US" dirty="0"/>
              <a:t>” method in “</a:t>
            </a:r>
            <a:r>
              <a:rPr lang="en-US" dirty="0" err="1"/>
              <a:t>Startup.cs</a:t>
            </a:r>
            <a:r>
              <a:rPr lang="en-US" dirty="0"/>
              <a:t>” </a:t>
            </a:r>
          </a:p>
          <a:p>
            <a:pPr>
              <a:spcBef>
                <a:spcPts val="600"/>
              </a:spcBef>
            </a:pPr>
            <a:r>
              <a:rPr lang="en-US" dirty="0"/>
              <a:t>Add “</a:t>
            </a:r>
            <a:r>
              <a:rPr lang="en-US" dirty="0" err="1"/>
              <a:t>app.UseMiniProfiler</a:t>
            </a:r>
            <a:r>
              <a:rPr lang="en-US" dirty="0"/>
              <a:t>();” to the Configure method</a:t>
            </a:r>
            <a:br>
              <a:rPr lang="en-US" dirty="0"/>
            </a:br>
            <a:endParaRPr lang="en-US" dirty="0"/>
          </a:p>
        </p:txBody>
      </p:sp>
      <p:sp>
        <p:nvSpPr>
          <p:cNvPr id="8" name="Shape 213"/>
          <p:cNvSpPr txBox="1">
            <a:spLocks/>
          </p:cNvSpPr>
          <p:nvPr/>
        </p:nvSpPr>
        <p:spPr>
          <a:xfrm>
            <a:off x="538480" y="4506009"/>
            <a:ext cx="8551830" cy="1544460"/>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228608" indent="-228608" defTabSz="914430">
              <a:lnSpc>
                <a:spcPct val="90000"/>
              </a:lnSpc>
              <a:spcBef>
                <a:spcPts val="600"/>
              </a:spcBef>
              <a:spcAft>
                <a:spcPts val="0"/>
              </a:spcAft>
              <a:buClr>
                <a:srgbClr val="434343"/>
              </a:buClr>
              <a:buFont typeface="Arial" panose="020B0604020202020204" pitchFamily="34" charset="0"/>
              <a:buChar char="•"/>
            </a:pPr>
            <a:r>
              <a:rPr lang="en-US" sz="2800" dirty="0">
                <a:solidFill>
                  <a:schemeClr val="tx1">
                    <a:lumMod val="65000"/>
                    <a:lumOff val="35000"/>
                  </a:schemeClr>
                </a:solidFill>
                <a:latin typeface="Segoe UI" panose="020B0502040204020203" pitchFamily="34" charset="0"/>
                <a:ea typeface="+mn-ea"/>
                <a:cs typeface="Segoe UI" panose="020B0502040204020203" pitchFamily="34" charset="0"/>
              </a:rPr>
              <a:t>In _</a:t>
            </a:r>
            <a:r>
              <a:rPr lang="en-US" sz="2800" dirty="0" err="1">
                <a:solidFill>
                  <a:schemeClr val="tx1">
                    <a:lumMod val="65000"/>
                    <a:lumOff val="35000"/>
                  </a:schemeClr>
                </a:solidFill>
                <a:latin typeface="Segoe UI" panose="020B0502040204020203" pitchFamily="34" charset="0"/>
                <a:ea typeface="+mn-ea"/>
                <a:cs typeface="Segoe UI" panose="020B0502040204020203" pitchFamily="34" charset="0"/>
              </a:rPr>
              <a:t>ViewImports.cshtml</a:t>
            </a:r>
            <a:r>
              <a:rPr lang="en-US" sz="2800" dirty="0">
                <a:solidFill>
                  <a:schemeClr val="tx1">
                    <a:lumMod val="65000"/>
                    <a:lumOff val="35000"/>
                  </a:schemeClr>
                </a:solidFill>
                <a:latin typeface="Segoe UI" panose="020B0502040204020203" pitchFamily="34" charset="0"/>
                <a:ea typeface="+mn-ea"/>
                <a:cs typeface="Segoe UI" panose="020B0502040204020203" pitchFamily="34" charset="0"/>
              </a:rPr>
              <a:t> add “@</a:t>
            </a:r>
            <a:r>
              <a:rPr lang="en-US" sz="2800" dirty="0" err="1">
                <a:solidFill>
                  <a:schemeClr val="tx1">
                    <a:lumMod val="65000"/>
                    <a:lumOff val="35000"/>
                  </a:schemeClr>
                </a:solidFill>
                <a:latin typeface="Segoe UI" panose="020B0502040204020203" pitchFamily="34" charset="0"/>
                <a:ea typeface="+mn-ea"/>
                <a:cs typeface="Segoe UI" panose="020B0502040204020203" pitchFamily="34" charset="0"/>
              </a:rPr>
              <a:t>addTagHelper</a:t>
            </a:r>
            <a:r>
              <a:rPr lang="en-US" sz="2800" dirty="0">
                <a:solidFill>
                  <a:schemeClr val="tx1">
                    <a:lumMod val="65000"/>
                    <a:lumOff val="35000"/>
                  </a:schemeClr>
                </a:solidFill>
                <a:latin typeface="Segoe UI" panose="020B0502040204020203" pitchFamily="34" charset="0"/>
                <a:ea typeface="+mn-ea"/>
                <a:cs typeface="Segoe UI" panose="020B0502040204020203" pitchFamily="34" charset="0"/>
              </a:rPr>
              <a:t> *, </a:t>
            </a:r>
            <a:r>
              <a:rPr lang="en-US" sz="2800" dirty="0" err="1">
                <a:solidFill>
                  <a:schemeClr val="tx1">
                    <a:lumMod val="65000"/>
                    <a:lumOff val="35000"/>
                  </a:schemeClr>
                </a:solidFill>
                <a:latin typeface="Segoe UI" panose="020B0502040204020203" pitchFamily="34" charset="0"/>
                <a:ea typeface="+mn-ea"/>
                <a:cs typeface="Segoe UI" panose="020B0502040204020203" pitchFamily="34" charset="0"/>
              </a:rPr>
              <a:t>MiniProfiler.AspNetCore.Mvc</a:t>
            </a:r>
            <a:r>
              <a:rPr lang="en-US" sz="2800" dirty="0">
                <a:solidFill>
                  <a:schemeClr val="tx1">
                    <a:lumMod val="65000"/>
                    <a:lumOff val="35000"/>
                  </a:schemeClr>
                </a:solidFill>
                <a:latin typeface="Segoe UI" panose="020B0502040204020203" pitchFamily="34" charset="0"/>
                <a:ea typeface="+mn-ea"/>
                <a:cs typeface="Segoe UI" panose="020B0502040204020203" pitchFamily="34" charset="0"/>
              </a:rPr>
              <a:t>”</a:t>
            </a:r>
          </a:p>
          <a:p>
            <a:pPr marL="228608" indent="-228608" defTabSz="914430">
              <a:lnSpc>
                <a:spcPct val="90000"/>
              </a:lnSpc>
              <a:spcBef>
                <a:spcPts val="600"/>
              </a:spcBef>
              <a:spcAft>
                <a:spcPts val="0"/>
              </a:spcAft>
              <a:buClr>
                <a:srgbClr val="434343"/>
              </a:buClr>
              <a:buFont typeface="Arial" panose="020B0604020202020204" pitchFamily="34" charset="0"/>
              <a:buChar char="•"/>
            </a:pPr>
            <a:r>
              <a:rPr lang="en-US" sz="2800" dirty="0">
                <a:solidFill>
                  <a:schemeClr val="tx1">
                    <a:lumMod val="65000"/>
                    <a:lumOff val="35000"/>
                  </a:schemeClr>
                </a:solidFill>
                <a:latin typeface="Segoe UI" panose="020B0502040204020203" pitchFamily="34" charset="0"/>
                <a:ea typeface="+mn-ea"/>
                <a:cs typeface="Segoe UI" panose="020B0502040204020203" pitchFamily="34" charset="0"/>
              </a:rPr>
              <a:t>Add &lt;mini-profiler /&gt; to your master layout</a:t>
            </a:r>
          </a:p>
        </p:txBody>
      </p:sp>
      <p:pic>
        <p:nvPicPr>
          <p:cNvPr id="2" name="Picture 1"/>
          <p:cNvPicPr>
            <a:picLocks noChangeAspect="1"/>
          </p:cNvPicPr>
          <p:nvPr/>
        </p:nvPicPr>
        <p:blipFill>
          <a:blip r:embed="rId3"/>
          <a:stretch>
            <a:fillRect/>
          </a:stretch>
        </p:blipFill>
        <p:spPr>
          <a:xfrm>
            <a:off x="8529671" y="3845692"/>
            <a:ext cx="3430489" cy="2865094"/>
          </a:xfrm>
          <a:prstGeom prst="rect">
            <a:avLst/>
          </a:prstGeom>
        </p:spPr>
      </p:pic>
    </p:spTree>
    <p:extLst>
      <p:ext uri="{BB962C8B-B14F-4D97-AF65-F5344CB8AC3E}">
        <p14:creationId xmlns:p14="http://schemas.microsoft.com/office/powerpoint/2010/main" val="86835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35117" y="21898"/>
            <a:ext cx="9133490" cy="1099134"/>
          </a:xfrm>
          <a:prstGeom prst="rect">
            <a:avLst/>
          </a:prstGeom>
        </p:spPr>
        <p:txBody>
          <a:bodyPr vert="horz" lIns="121896" tIns="121896" rIns="121896" bIns="121896" rtlCol="0" anchor="ctr" anchorCtr="0">
            <a:noAutofit/>
          </a:bodyPr>
          <a:lstStyle/>
          <a:p>
            <a:pPr algn="ctr"/>
            <a:r>
              <a:rPr lang="en-US" sz="3200" dirty="0">
                <a:solidFill>
                  <a:srgbClr val="C2464F"/>
                </a:solidFill>
                <a:latin typeface="Segoe UI Light" panose="020B0502040204020203" pitchFamily="34" charset="0"/>
                <a:cs typeface="Segoe UI Light" panose="020B0502040204020203" pitchFamily="34" charset="0"/>
              </a:rPr>
              <a:t>Add </a:t>
            </a:r>
            <a:r>
              <a:rPr lang="en-US" sz="3200" dirty="0" err="1">
                <a:solidFill>
                  <a:srgbClr val="C2464F"/>
                </a:solidFill>
                <a:latin typeface="Segoe UI Light" panose="020B0502040204020203" pitchFamily="34" charset="0"/>
                <a:cs typeface="Segoe UI Light" panose="020B0502040204020203" pitchFamily="34" charset="0"/>
              </a:rPr>
              <a:t>MiniProfiler</a:t>
            </a:r>
            <a:r>
              <a:rPr lang="en-US" sz="3200" dirty="0">
                <a:solidFill>
                  <a:srgbClr val="C2464F"/>
                </a:solidFill>
                <a:latin typeface="Segoe UI Light" panose="020B0502040204020203" pitchFamily="34" charset="0"/>
                <a:cs typeface="Segoe UI Light" panose="020B0502040204020203" pitchFamily="34" charset="0"/>
              </a:rPr>
              <a:t> to your ASP.NET Core app – Database and HTTP Calls</a:t>
            </a:r>
          </a:p>
        </p:txBody>
      </p:sp>
      <p:sp>
        <p:nvSpPr>
          <p:cNvPr id="213" name="Shape 213"/>
          <p:cNvSpPr txBox="1">
            <a:spLocks noGrp="1"/>
          </p:cNvSpPr>
          <p:nvPr>
            <p:ph type="body" idx="4294967295"/>
          </p:nvPr>
        </p:nvSpPr>
        <p:spPr>
          <a:xfrm>
            <a:off x="0" y="1173163"/>
            <a:ext cx="11622088" cy="1006475"/>
          </a:xfrm>
          <a:prstGeom prst="rect">
            <a:avLst/>
          </a:prstGeom>
        </p:spPr>
        <p:txBody>
          <a:bodyPr vert="horz" lIns="121896" tIns="121896" rIns="121896" bIns="121896" rtlCol="0" anchor="t" anchorCtr="0">
            <a:noAutofit/>
          </a:bodyPr>
          <a:lstStyle/>
          <a:p>
            <a:pPr marL="609631" indent="-474157">
              <a:buClr>
                <a:srgbClr val="434343"/>
              </a:buClr>
              <a:buChar char="●"/>
            </a:pPr>
            <a:r>
              <a:rPr lang="en-US" sz="1868" dirty="0">
                <a:solidFill>
                  <a:srgbClr val="434343"/>
                </a:solidFill>
                <a:latin typeface="Segoe UI" panose="020B0502040204020203" pitchFamily="34" charset="0"/>
                <a:cs typeface="Segoe UI" panose="020B0502040204020203" pitchFamily="34" charset="0"/>
              </a:rPr>
              <a:t>Measure Entity Framework Core calls: Add “</a:t>
            </a:r>
            <a:r>
              <a:rPr lang="en-US" sz="1868" dirty="0" err="1">
                <a:solidFill>
                  <a:srgbClr val="434343"/>
                </a:solidFill>
                <a:latin typeface="Segoe UI" panose="020B0502040204020203" pitchFamily="34" charset="0"/>
                <a:cs typeface="Segoe UI" panose="020B0502040204020203" pitchFamily="34" charset="0"/>
              </a:rPr>
              <a:t>MiniProfiler.EntityFrameworkCore</a:t>
            </a:r>
            <a:r>
              <a:rPr lang="en-US" sz="1868" dirty="0">
                <a:solidFill>
                  <a:srgbClr val="434343"/>
                </a:solidFill>
                <a:latin typeface="Segoe UI" panose="020B0502040204020203" pitchFamily="34" charset="0"/>
                <a:cs typeface="Segoe UI" panose="020B0502040204020203" pitchFamily="34" charset="0"/>
              </a:rPr>
              <a:t>” </a:t>
            </a:r>
            <a:r>
              <a:rPr lang="en-US" sz="1868" dirty="0" err="1">
                <a:solidFill>
                  <a:srgbClr val="434343"/>
                </a:solidFill>
                <a:latin typeface="Segoe UI" panose="020B0502040204020203" pitchFamily="34" charset="0"/>
                <a:cs typeface="Segoe UI" panose="020B0502040204020203" pitchFamily="34" charset="0"/>
              </a:rPr>
              <a:t>NuGet</a:t>
            </a:r>
            <a:r>
              <a:rPr lang="en-US" sz="1868" dirty="0">
                <a:solidFill>
                  <a:srgbClr val="434343"/>
                </a:solidFill>
                <a:latin typeface="Segoe UI" panose="020B0502040204020203" pitchFamily="34" charset="0"/>
                <a:cs typeface="Segoe UI" panose="020B0502040204020203" pitchFamily="34" charset="0"/>
              </a:rPr>
              <a:t> package</a:t>
            </a:r>
            <a:br>
              <a:rPr lang="en-US" sz="1868" dirty="0">
                <a:solidFill>
                  <a:srgbClr val="434343"/>
                </a:solidFill>
                <a:latin typeface="Segoe UI" panose="020B0502040204020203" pitchFamily="34" charset="0"/>
                <a:cs typeface="Segoe UI" panose="020B0502040204020203" pitchFamily="34" charset="0"/>
              </a:rPr>
            </a:br>
            <a:r>
              <a:rPr lang="en-US" sz="1868" dirty="0">
                <a:solidFill>
                  <a:srgbClr val="434343"/>
                </a:solidFill>
                <a:latin typeface="Segoe UI" panose="020B0502040204020203" pitchFamily="34" charset="0"/>
                <a:cs typeface="Segoe UI" panose="020B0502040204020203" pitchFamily="34" charset="0"/>
              </a:rPr>
              <a:t>In </a:t>
            </a:r>
            <a:r>
              <a:rPr lang="en-US" sz="1868" dirty="0" err="1">
                <a:solidFill>
                  <a:srgbClr val="434343"/>
                </a:solidFill>
                <a:latin typeface="Segoe UI" panose="020B0502040204020203" pitchFamily="34" charset="0"/>
                <a:cs typeface="Segoe UI" panose="020B0502040204020203" pitchFamily="34" charset="0"/>
              </a:rPr>
              <a:t>ConfigureServices</a:t>
            </a:r>
            <a:r>
              <a:rPr lang="en-US" sz="1868" dirty="0">
                <a:solidFill>
                  <a:srgbClr val="434343"/>
                </a:solidFill>
                <a:latin typeface="Segoe UI" panose="020B0502040204020203" pitchFamily="34" charset="0"/>
                <a:cs typeface="Segoe UI" panose="020B0502040204020203" pitchFamily="34" charset="0"/>
              </a:rPr>
              <a:t>: </a:t>
            </a:r>
          </a:p>
        </p:txBody>
      </p:sp>
      <p:sp>
        <p:nvSpPr>
          <p:cNvPr id="3" name="Rectangle 2"/>
          <p:cNvSpPr/>
          <p:nvPr/>
        </p:nvSpPr>
        <p:spPr>
          <a:xfrm>
            <a:off x="3148321" y="1752961"/>
            <a:ext cx="6638484" cy="1600438"/>
          </a:xfrm>
          <a:prstGeom prst="rect">
            <a:avLst/>
          </a:prstGeom>
        </p:spPr>
        <p:txBody>
          <a:bodyPr wrap="square">
            <a:spAutoFit/>
          </a:bodyPr>
          <a:lstStyle/>
          <a:p>
            <a:r>
              <a:rPr lang="en-US" sz="1400" dirty="0">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latin typeface="Consolas" panose="020B0609020204030204" pitchFamily="49" charset="0"/>
              </a:rPr>
              <a:t> </a:t>
            </a:r>
            <a:r>
              <a:rPr lang="en-US" sz="1400" dirty="0" err="1">
                <a:latin typeface="Consolas" panose="020B0609020204030204" pitchFamily="49" charset="0"/>
              </a:rPr>
              <a:t>ConfigureServices</a:t>
            </a:r>
            <a:r>
              <a:rPr lang="en-US" sz="1400" dirty="0">
                <a:latin typeface="Consolas" panose="020B0609020204030204" pitchFamily="49" charset="0"/>
              </a:rPr>
              <a:t>(</a:t>
            </a:r>
            <a:r>
              <a:rPr lang="en-US" sz="1400" dirty="0" err="1">
                <a:solidFill>
                  <a:srgbClr val="2B91AF"/>
                </a:solidFill>
                <a:latin typeface="Consolas" panose="020B0609020204030204" pitchFamily="49" charset="0"/>
              </a:rPr>
              <a:t>IServiceCollection</a:t>
            </a:r>
            <a:r>
              <a:rPr lang="en-US" sz="1400" dirty="0">
                <a:latin typeface="Consolas" panose="020B0609020204030204" pitchFamily="49" charset="0"/>
              </a:rPr>
              <a:t> services)</a:t>
            </a:r>
          </a:p>
          <a:p>
            <a:r>
              <a:rPr lang="en-US" sz="1400" dirty="0">
                <a:latin typeface="Consolas" panose="020B0609020204030204" pitchFamily="49" charset="0"/>
              </a:rPr>
              <a:t> {            </a:t>
            </a:r>
          </a:p>
          <a:p>
            <a:r>
              <a:rPr lang="en-US" sz="1400" dirty="0">
                <a:latin typeface="Consolas" panose="020B0609020204030204" pitchFamily="49" charset="0"/>
              </a:rPr>
              <a:t>     </a:t>
            </a:r>
            <a:r>
              <a:rPr lang="en-US" sz="1400" dirty="0" err="1">
                <a:latin typeface="Consolas" panose="020B0609020204030204" pitchFamily="49" charset="0"/>
              </a:rPr>
              <a:t>services.AddDbContext</a:t>
            </a:r>
            <a:r>
              <a:rPr lang="en-US" sz="1400" dirty="0">
                <a:latin typeface="Consolas" panose="020B0609020204030204" pitchFamily="49" charset="0"/>
              </a:rPr>
              <a:t>&lt;</a:t>
            </a:r>
            <a:r>
              <a:rPr lang="en-US" sz="1400" dirty="0" err="1">
                <a:solidFill>
                  <a:srgbClr val="2B91AF"/>
                </a:solidFill>
                <a:latin typeface="Consolas" panose="020B0609020204030204" pitchFamily="49" charset="0"/>
              </a:rPr>
              <a:t>MyTestDbContext</a:t>
            </a:r>
            <a:r>
              <a:rPr lang="en-US" sz="1400" dirty="0">
                <a:latin typeface="Consolas" panose="020B0609020204030204" pitchFamily="49" charset="0"/>
              </a:rPr>
              <a:t>&gt;();</a:t>
            </a:r>
          </a:p>
          <a:p>
            <a:r>
              <a:rPr lang="en-US" sz="1400" dirty="0">
                <a:latin typeface="Consolas" panose="020B0609020204030204" pitchFamily="49" charset="0"/>
              </a:rPr>
              <a:t>     </a:t>
            </a:r>
            <a:r>
              <a:rPr lang="en-US" sz="1400" dirty="0" err="1">
                <a:latin typeface="Consolas" panose="020B0609020204030204" pitchFamily="49" charset="0"/>
              </a:rPr>
              <a:t>services.AddMiniProfiler</a:t>
            </a:r>
            <a:r>
              <a:rPr lang="en-US" sz="1400" dirty="0">
                <a:latin typeface="Consolas" panose="020B0609020204030204" pitchFamily="49" charset="0"/>
              </a:rPr>
              <a:t>().</a:t>
            </a:r>
            <a:r>
              <a:rPr lang="en-US" sz="1400" dirty="0" err="1">
                <a:latin typeface="Consolas" panose="020B0609020204030204" pitchFamily="49" charset="0"/>
              </a:rPr>
              <a:t>AddEntityFramework</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a:solidFill>
                  <a:srgbClr val="008000"/>
                </a:solidFill>
                <a:latin typeface="Consolas" panose="020B0609020204030204" pitchFamily="49" charset="0"/>
              </a:rPr>
              <a:t>//…rest of the method</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p>
        </p:txBody>
      </p:sp>
      <p:sp>
        <p:nvSpPr>
          <p:cNvPr id="4" name="Rectangle 3"/>
          <p:cNvSpPr/>
          <p:nvPr/>
        </p:nvSpPr>
        <p:spPr>
          <a:xfrm>
            <a:off x="800658" y="5797445"/>
            <a:ext cx="6094412" cy="954107"/>
          </a:xfrm>
          <a:prstGeom prst="rect">
            <a:avLst/>
          </a:prstGeom>
        </p:spPr>
        <p:txBody>
          <a:bodyPr>
            <a:spAutoFit/>
          </a:bodyPr>
          <a:lstStyle/>
          <a:p>
            <a:r>
              <a:rPr lang="en-US" sz="1400" dirty="0">
                <a:solidFill>
                  <a:srgbClr val="0000FF"/>
                </a:solidFill>
                <a:latin typeface="Consolas" panose="020B0609020204030204" pitchFamily="49" charset="0"/>
              </a:rPr>
              <a:t>using</a:t>
            </a:r>
            <a:r>
              <a:rPr lang="en-US" sz="1400" dirty="0">
                <a:latin typeface="Consolas" panose="020B0609020204030204" pitchFamily="49" charset="0"/>
              </a:rPr>
              <a:t> (</a:t>
            </a:r>
            <a:r>
              <a:rPr lang="en-US" sz="1400" dirty="0" err="1">
                <a:solidFill>
                  <a:srgbClr val="2B91AF"/>
                </a:solidFill>
                <a:latin typeface="Consolas" panose="020B0609020204030204" pitchFamily="49" charset="0"/>
              </a:rPr>
              <a:t>MiniProfiler</a:t>
            </a:r>
            <a:r>
              <a:rPr lang="en-US" sz="1400" dirty="0" err="1">
                <a:latin typeface="Consolas" panose="020B0609020204030204" pitchFamily="49" charset="0"/>
              </a:rPr>
              <a:t>.Current.Step</a:t>
            </a:r>
            <a:r>
              <a:rPr lang="en-US" sz="1400" dirty="0">
                <a:latin typeface="Consolas" panose="020B0609020204030204" pitchFamily="49" charset="0"/>
              </a:rPr>
              <a:t>(</a:t>
            </a:r>
            <a:r>
              <a:rPr lang="en-US" sz="1400" dirty="0">
                <a:solidFill>
                  <a:srgbClr val="A31515"/>
                </a:solidFill>
                <a:latin typeface="Consolas" panose="020B0609020204030204" pitchFamily="49" charset="0"/>
              </a:rPr>
              <a:t>"Convert currencies"</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solidFill>
                  <a:srgbClr val="008000"/>
                </a:solidFill>
                <a:latin typeface="Consolas" panose="020B0609020204030204" pitchFamily="49" charset="0"/>
              </a:rPr>
              <a:t>	//any code you want to measure</a:t>
            </a:r>
            <a:endParaRPr lang="en-US" sz="1400" dirty="0">
              <a:latin typeface="Consolas" panose="020B0609020204030204" pitchFamily="49" charset="0"/>
            </a:endParaRPr>
          </a:p>
          <a:p>
            <a:r>
              <a:rPr lang="en-US" sz="1400" dirty="0">
                <a:latin typeface="Consolas" panose="020B0609020204030204" pitchFamily="49" charset="0"/>
              </a:rPr>
              <a:t>}</a:t>
            </a:r>
            <a:endParaRPr lang="en-US" sz="1400" dirty="0"/>
          </a:p>
        </p:txBody>
      </p:sp>
      <p:sp>
        <p:nvSpPr>
          <p:cNvPr id="7" name="Shape 213"/>
          <p:cNvSpPr txBox="1">
            <a:spLocks/>
          </p:cNvSpPr>
          <p:nvPr/>
        </p:nvSpPr>
        <p:spPr>
          <a:xfrm>
            <a:off x="122291" y="5276107"/>
            <a:ext cx="10520166" cy="660687"/>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631" indent="-474157">
              <a:buClr>
                <a:srgbClr val="434343"/>
              </a:buClr>
              <a:buFont typeface="Calibri"/>
              <a:buChar char="●"/>
            </a:pPr>
            <a:r>
              <a:rPr lang="en-US" sz="1868" dirty="0">
                <a:solidFill>
                  <a:srgbClr val="434343"/>
                </a:solidFill>
                <a:latin typeface="Segoe UI" panose="020B0502040204020203" pitchFamily="34" charset="0"/>
                <a:cs typeface="Segoe UI" panose="020B0502040204020203" pitchFamily="34" charset="0"/>
              </a:rPr>
              <a:t>Measure a piece of code:</a:t>
            </a:r>
          </a:p>
        </p:txBody>
      </p:sp>
      <p:sp>
        <p:nvSpPr>
          <p:cNvPr id="9" name="Shape 213"/>
          <p:cNvSpPr txBox="1">
            <a:spLocks/>
          </p:cNvSpPr>
          <p:nvPr/>
        </p:nvSpPr>
        <p:spPr>
          <a:xfrm>
            <a:off x="122291" y="3173439"/>
            <a:ext cx="10520166" cy="660687"/>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631" indent="-474157">
              <a:buClr>
                <a:srgbClr val="434343"/>
              </a:buClr>
              <a:buFont typeface="Calibri"/>
              <a:buChar char="●"/>
            </a:pPr>
            <a:r>
              <a:rPr lang="en-US" sz="1868" dirty="0">
                <a:solidFill>
                  <a:srgbClr val="434343"/>
                </a:solidFill>
                <a:latin typeface="Segoe UI" panose="020B0502040204020203" pitchFamily="34" charset="0"/>
                <a:cs typeface="Segoe UI" panose="020B0502040204020203" pitchFamily="34" charset="0"/>
              </a:rPr>
              <a:t>Measure outgoing Web Request calls</a:t>
            </a:r>
          </a:p>
        </p:txBody>
      </p:sp>
      <p:sp>
        <p:nvSpPr>
          <p:cNvPr id="6" name="Rectangle 5"/>
          <p:cNvSpPr/>
          <p:nvPr/>
        </p:nvSpPr>
        <p:spPr>
          <a:xfrm>
            <a:off x="693682" y="3784279"/>
            <a:ext cx="7035512" cy="1600438"/>
          </a:xfrm>
          <a:prstGeom prst="rect">
            <a:avLst/>
          </a:prstGeom>
        </p:spPr>
        <p:txBody>
          <a:bodyPr wrap="square">
            <a:spAutoFit/>
          </a:bodyPr>
          <a:lstStyle/>
          <a:p>
            <a:r>
              <a:rPr lang="en-US" sz="1400" dirty="0">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latin typeface="Consolas" panose="020B0609020204030204" pitchFamily="49" charset="0"/>
              </a:rPr>
              <a:t> </a:t>
            </a:r>
            <a:r>
              <a:rPr lang="en-US" sz="1400" dirty="0" err="1">
                <a:latin typeface="Consolas" panose="020B0609020204030204" pitchFamily="49" charset="0"/>
              </a:rPr>
              <a:t>url</a:t>
            </a:r>
            <a:r>
              <a:rPr lang="en-US" sz="1400" dirty="0">
                <a:latin typeface="Consolas" panose="020B0609020204030204" pitchFamily="49" charset="0"/>
              </a:rPr>
              <a:t> = </a:t>
            </a:r>
            <a:r>
              <a:rPr lang="en-US" sz="1400" dirty="0">
                <a:solidFill>
                  <a:srgbClr val="008000"/>
                </a:solidFill>
                <a:latin typeface="Consolas" panose="020B0609020204030204" pitchFamily="49" charset="0"/>
              </a:rPr>
              <a:t>//…target URL</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using</a:t>
            </a:r>
            <a:r>
              <a:rPr lang="en-US" sz="1400" dirty="0">
                <a:latin typeface="Consolas" panose="020B0609020204030204" pitchFamily="49" charset="0"/>
              </a:rPr>
              <a:t> (</a:t>
            </a:r>
            <a:r>
              <a:rPr lang="en-US" sz="1400" dirty="0" err="1">
                <a:solidFill>
                  <a:srgbClr val="2B91AF"/>
                </a:solidFill>
                <a:latin typeface="Consolas" panose="020B0609020204030204" pitchFamily="49" charset="0"/>
              </a:rPr>
              <a:t>MiniProfiler</a:t>
            </a:r>
            <a:r>
              <a:rPr lang="en-US" sz="1400" dirty="0" err="1">
                <a:latin typeface="Consolas" panose="020B0609020204030204" pitchFamily="49" charset="0"/>
              </a:rPr>
              <a:t>.Current.CustomTiming</a:t>
            </a:r>
            <a:r>
              <a:rPr lang="en-US" sz="1400" dirty="0">
                <a:latin typeface="Consolas" panose="020B0609020204030204" pitchFamily="49" charset="0"/>
              </a:rPr>
              <a:t>(</a:t>
            </a:r>
            <a:r>
              <a:rPr lang="en-US" sz="1400" dirty="0">
                <a:solidFill>
                  <a:srgbClr val="A31515"/>
                </a:solidFill>
                <a:latin typeface="Consolas" panose="020B0609020204030204" pitchFamily="49" charset="0"/>
              </a:rPr>
              <a:t>"http"</a:t>
            </a:r>
            <a:r>
              <a:rPr lang="en-US" sz="1400" dirty="0">
                <a:latin typeface="Consolas" panose="020B0609020204030204" pitchFamily="49" charset="0"/>
              </a:rPr>
              <a:t>, </a:t>
            </a:r>
            <a:r>
              <a:rPr lang="en-US" sz="1400" dirty="0">
                <a:solidFill>
                  <a:srgbClr val="A31515"/>
                </a:solidFill>
                <a:latin typeface="Consolas" panose="020B0609020204030204" pitchFamily="49" charset="0"/>
              </a:rPr>
              <a:t>"GET "</a:t>
            </a:r>
            <a:r>
              <a:rPr lang="en-US" sz="1400" dirty="0">
                <a:latin typeface="Consolas" panose="020B0609020204030204" pitchFamily="49" charset="0"/>
              </a:rPr>
              <a:t> + </a:t>
            </a:r>
            <a:r>
              <a:rPr lang="en-US" sz="1400" dirty="0" err="1">
                <a:latin typeface="Consolas" panose="020B0609020204030204" pitchFamily="49" charset="0"/>
              </a:rPr>
              <a:t>url</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solidFill>
                  <a:srgbClr val="2B91AF"/>
                </a:solidFill>
                <a:latin typeface="Consolas" panose="020B0609020204030204" pitchFamily="49" charset="0"/>
              </a:rPr>
              <a:t>HttpClient</a:t>
            </a:r>
            <a:r>
              <a:rPr lang="en-US" sz="1400" dirty="0">
                <a:latin typeface="Consolas" panose="020B0609020204030204" pitchFamily="49" charset="0"/>
              </a:rPr>
              <a:t> </a:t>
            </a:r>
            <a:r>
              <a:rPr lang="en-US" sz="1400" dirty="0" err="1">
                <a:latin typeface="Consolas" panose="020B0609020204030204" pitchFamily="49" charset="0"/>
              </a:rPr>
              <a:t>httpClient</a:t>
            </a:r>
            <a:r>
              <a:rPr lang="en-US" sz="1400" dirty="0">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latin typeface="Consolas" panose="020B0609020204030204" pitchFamily="49" charset="0"/>
              </a:rPr>
              <a:t> </a:t>
            </a:r>
            <a:r>
              <a:rPr lang="en-US" sz="1400" dirty="0" err="1">
                <a:solidFill>
                  <a:srgbClr val="2B91AF"/>
                </a:solidFill>
                <a:latin typeface="Consolas" panose="020B0609020204030204" pitchFamily="49" charset="0"/>
              </a:rPr>
              <a:t>HttpClient</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latin typeface="Consolas" panose="020B0609020204030204" pitchFamily="49" charset="0"/>
              </a:rPr>
              <a:t> response = </a:t>
            </a:r>
            <a:r>
              <a:rPr lang="en-US" sz="1400" dirty="0">
                <a:solidFill>
                  <a:srgbClr val="0000FF"/>
                </a:solidFill>
                <a:latin typeface="Consolas" panose="020B0609020204030204" pitchFamily="49" charset="0"/>
              </a:rPr>
              <a:t>await</a:t>
            </a:r>
            <a:r>
              <a:rPr lang="en-US" sz="1400" dirty="0">
                <a:latin typeface="Consolas" panose="020B0609020204030204" pitchFamily="49" charset="0"/>
              </a:rPr>
              <a:t> </a:t>
            </a:r>
            <a:r>
              <a:rPr lang="en-US" sz="1400" dirty="0" err="1">
                <a:latin typeface="Consolas" panose="020B0609020204030204" pitchFamily="49" charset="0"/>
              </a:rPr>
              <a:t>httpClient.GetAsync</a:t>
            </a:r>
            <a:r>
              <a:rPr lang="en-US" sz="1400" dirty="0">
                <a:latin typeface="Consolas" panose="020B0609020204030204" pitchFamily="49" charset="0"/>
              </a:rPr>
              <a:t>(</a:t>
            </a:r>
            <a:r>
              <a:rPr lang="en-US" sz="1400" dirty="0" err="1">
                <a:latin typeface="Consolas" panose="020B0609020204030204" pitchFamily="49" charset="0"/>
              </a:rPr>
              <a:t>url</a:t>
            </a:r>
            <a:r>
              <a:rPr lang="en-US" sz="1400" dirty="0">
                <a:latin typeface="Consolas" panose="020B0609020204030204" pitchFamily="49" charset="0"/>
              </a:rPr>
              <a:t>);</a:t>
            </a:r>
          </a:p>
          <a:p>
            <a:r>
              <a:rPr lang="en-US" sz="1400" dirty="0">
                <a:latin typeface="Consolas" panose="020B0609020204030204" pitchFamily="49" charset="0"/>
              </a:rPr>
              <a:t>     result = </a:t>
            </a:r>
            <a:r>
              <a:rPr lang="en-US" sz="1400" dirty="0">
                <a:solidFill>
                  <a:srgbClr val="0000FF"/>
                </a:solidFill>
                <a:latin typeface="Consolas" panose="020B0609020204030204" pitchFamily="49" charset="0"/>
              </a:rPr>
              <a:t>await</a:t>
            </a:r>
            <a:r>
              <a:rPr lang="en-US" sz="1400" dirty="0">
                <a:latin typeface="Consolas" panose="020B0609020204030204" pitchFamily="49" charset="0"/>
              </a:rPr>
              <a:t> </a:t>
            </a:r>
            <a:r>
              <a:rPr lang="en-US" sz="1400" dirty="0" err="1">
                <a:latin typeface="Consolas" panose="020B0609020204030204" pitchFamily="49" charset="0"/>
              </a:rPr>
              <a:t>response.Content.ReadAsStringAsync</a:t>
            </a:r>
            <a:r>
              <a:rPr lang="en-US" sz="1400" dirty="0">
                <a:latin typeface="Consolas" panose="020B0609020204030204" pitchFamily="49" charset="0"/>
              </a:rPr>
              <a:t>();</a:t>
            </a:r>
          </a:p>
          <a:p>
            <a:r>
              <a:rPr lang="en-US" sz="1400" dirty="0">
                <a:latin typeface="Consolas" panose="020B0609020204030204" pitchFamily="49" charset="0"/>
              </a:rPr>
              <a:t> }</a:t>
            </a:r>
            <a:endParaRPr lang="en-US" sz="1400" dirty="0"/>
          </a:p>
        </p:txBody>
      </p:sp>
      <p:pic>
        <p:nvPicPr>
          <p:cNvPr id="10" name="Picture 9"/>
          <p:cNvPicPr>
            <a:picLocks noChangeAspect="1"/>
          </p:cNvPicPr>
          <p:nvPr/>
        </p:nvPicPr>
        <p:blipFill>
          <a:blip r:embed="rId3"/>
          <a:stretch>
            <a:fillRect/>
          </a:stretch>
        </p:blipFill>
        <p:spPr>
          <a:xfrm>
            <a:off x="7939752" y="4343857"/>
            <a:ext cx="4173011" cy="2407695"/>
          </a:xfrm>
          <a:prstGeom prst="rect">
            <a:avLst/>
          </a:prstGeom>
        </p:spPr>
      </p:pic>
    </p:spTree>
    <p:extLst>
      <p:ext uri="{BB962C8B-B14F-4D97-AF65-F5344CB8AC3E}">
        <p14:creationId xmlns:p14="http://schemas.microsoft.com/office/powerpoint/2010/main" val="139792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Shape 243"/>
          <p:cNvSpPr txBox="1">
            <a:spLocks noGrp="1"/>
          </p:cNvSpPr>
          <p:nvPr>
            <p:ph type="ctrTitle"/>
          </p:nvPr>
        </p:nvSpPr>
        <p:spPr/>
        <p:txBody>
          <a:bodyPr/>
          <a:lstStyle/>
          <a:p>
            <a:r>
              <a:rPr lang="de-AT"/>
              <a:t>Demo</a:t>
            </a:r>
            <a:endParaRPr lang="en" dirty="0"/>
          </a:p>
        </p:txBody>
      </p:sp>
      <p:sp>
        <p:nvSpPr>
          <p:cNvPr id="242" name="Shape 242"/>
          <p:cNvSpPr txBox="1">
            <a:spLocks noGrp="1"/>
          </p:cNvSpPr>
          <p:nvPr>
            <p:ph type="subTitle" idx="1"/>
          </p:nvPr>
        </p:nvSpPr>
        <p:spPr/>
        <p:txBody>
          <a:bodyPr/>
          <a:lstStyle/>
          <a:p>
            <a:r>
              <a:rPr lang="en-US" dirty="0"/>
              <a:t>Optimization of Entity Framework code with </a:t>
            </a:r>
            <a:r>
              <a:rPr lang="en-US" dirty="0" err="1"/>
              <a:t>MiniProfiler</a:t>
            </a:r>
            <a:endParaRPr lang="en-US" dirty="0"/>
          </a:p>
        </p:txBody>
      </p:sp>
    </p:spTree>
    <p:extLst>
      <p:ext uri="{BB962C8B-B14F-4D97-AF65-F5344CB8AC3E}">
        <p14:creationId xmlns:p14="http://schemas.microsoft.com/office/powerpoint/2010/main" val="3470931256"/>
      </p:ext>
    </p:extLst>
  </p:cSld>
  <p:clrMapOvr>
    <a:masterClrMapping/>
  </p:clrMapOvr>
</p:sld>
</file>

<file path=ppt/theme/theme1.xml><?xml version="1.0" encoding="utf-8"?>
<a:theme xmlns:a="http://schemas.openxmlformats.org/drawingml/2006/main" name="HighPerfCoding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ghPerfCodingTheme" id="{ADA9F82E-E4C2-4CC0-8D07-7CF171584A42}" vid="{0E0644BB-67B1-4C52-A698-F35EC67B0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HighPerfCodingTheme</Template>
  <TotalTime>0</TotalTime>
  <Words>1480</Words>
  <Application>Microsoft Office PowerPoint</Application>
  <PresentationFormat>Widescreen</PresentationFormat>
  <Paragraphs>154</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Consolas</vt:lpstr>
      <vt:lpstr>Roboto</vt:lpstr>
      <vt:lpstr>Segoe UI</vt:lpstr>
      <vt:lpstr>Segoe UI Light</vt:lpstr>
      <vt:lpstr>HighPerfCodingTheme</vt:lpstr>
      <vt:lpstr>Part 4: Data Access Layer Performance</vt:lpstr>
      <vt:lpstr>In this Part</vt:lpstr>
      <vt:lpstr>Micro vs. Macro benchmarking </vt:lpstr>
      <vt:lpstr>MiniProfiler</vt:lpstr>
      <vt:lpstr>Add MiniProfiler to your ASP.NET Core app – First steps</vt:lpstr>
      <vt:lpstr>Add MiniProfiler to your ASP.NET Core app – Database and HTTP Calls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Gergely Kalapos</dc:creator>
  <cp:lastModifiedBy>Kalapos, Gergely</cp:lastModifiedBy>
  <cp:revision>6</cp:revision>
  <dcterms:created xsi:type="dcterms:W3CDTF">2018-02-23T13:29:24Z</dcterms:created>
  <dcterms:modified xsi:type="dcterms:W3CDTF">2018-02-28T08:56:21Z</dcterms:modified>
</cp:coreProperties>
</file>