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6"/>
  </p:notesMasterIdLst>
  <p:sldIdLst>
    <p:sldId id="256" r:id="rId5"/>
    <p:sldId id="257" r:id="rId6"/>
    <p:sldId id="268" r:id="rId7"/>
    <p:sldId id="263" r:id="rId8"/>
    <p:sldId id="261" r:id="rId9"/>
    <p:sldId id="264" r:id="rId10"/>
    <p:sldId id="266" r:id="rId11"/>
    <p:sldId id="265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8"/>
            <p14:sldId id="263"/>
            <p14:sldId id="261"/>
            <p14:sldId id="264"/>
            <p14:sldId id="266"/>
            <p14:sldId id="265"/>
            <p14:sldId id="267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5C2D91"/>
    <a:srgbClr val="008272"/>
    <a:srgbClr val="512BD4"/>
    <a:srgbClr val="0078D7"/>
    <a:srgbClr val="511C74"/>
    <a:srgbClr val="6A2C91"/>
    <a:srgbClr val="E2068C"/>
    <a:srgbClr val="FFFFFF"/>
    <a:srgbClr val="7FC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14B2D-6E35-4402-B75B-DCAD7BBF03DA}" v="16" dt="2019-12-13T22:37:2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73" d="100"/>
          <a:sy n="73" d="100"/>
        </p:scale>
        <p:origin x="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bd08b5aa-02b2-43fc-b15c-eeea7517ad71" providerId="ADAL" clId="{78114B2D-6E35-4402-B75B-DCAD7BBF03DA}"/>
    <pc:docChg chg="custSel modMainMaster">
      <pc:chgData name="Beth Massi" userId="bd08b5aa-02b2-43fc-b15c-eeea7517ad71" providerId="ADAL" clId="{78114B2D-6E35-4402-B75B-DCAD7BBF03DA}" dt="2019-12-13T22:37:55.229" v="33" actId="14100"/>
      <pc:docMkLst>
        <pc:docMk/>
      </pc:docMkLst>
      <pc:sldMasterChg chg="modSldLayout">
        <pc:chgData name="Beth Massi" userId="bd08b5aa-02b2-43fc-b15c-eeea7517ad71" providerId="ADAL" clId="{78114B2D-6E35-4402-B75B-DCAD7BBF03DA}" dt="2019-12-13T22:37:55.229" v="33" actId="14100"/>
        <pc:sldMasterMkLst>
          <pc:docMk/>
          <pc:sldMasterMk cId="3593001564" sldId="2147483715"/>
        </pc:sldMasterMkLst>
        <pc:sldLayoutChg chg="addSp delSp modSp mod">
          <pc:chgData name="Beth Massi" userId="bd08b5aa-02b2-43fc-b15c-eeea7517ad71" providerId="ADAL" clId="{78114B2D-6E35-4402-B75B-DCAD7BBF03DA}" dt="2019-12-13T22:30:54.903" v="7" actId="167"/>
          <pc:sldLayoutMkLst>
            <pc:docMk/>
            <pc:sldMasterMk cId="3593001564" sldId="2147483715"/>
            <pc:sldLayoutMk cId="662093450" sldId="2147483716"/>
          </pc:sldLayoutMkLst>
          <pc:spChg chg="mod">
            <ac:chgData name="Beth Massi" userId="bd08b5aa-02b2-43fc-b15c-eeea7517ad71" providerId="ADAL" clId="{78114B2D-6E35-4402-B75B-DCAD7BBF03DA}" dt="2019-12-13T22:30:02.006" v="5" actId="20577"/>
            <ac:spMkLst>
              <pc:docMk/>
              <pc:sldMasterMk cId="3593001564" sldId="2147483715"/>
              <pc:sldLayoutMk cId="662093450" sldId="2147483716"/>
              <ac:spMk id="2" creationId="{6E3E4BBD-D484-4B33-8113-1E7DD1741B22}"/>
            </ac:spMkLst>
          </pc:spChg>
          <pc:picChg chg="del">
            <ac:chgData name="Beth Massi" userId="bd08b5aa-02b2-43fc-b15c-eeea7517ad71" providerId="ADAL" clId="{78114B2D-6E35-4402-B75B-DCAD7BBF03DA}" dt="2019-12-13T22:29:56.804" v="0" actId="478"/>
            <ac:picMkLst>
              <pc:docMk/>
              <pc:sldMasterMk cId="3593001564" sldId="2147483715"/>
              <pc:sldLayoutMk cId="662093450" sldId="2147483716"/>
              <ac:picMk id="4" creationId="{7EC29070-1FD3-47A5-811F-38481046D8D9}"/>
            </ac:picMkLst>
          </pc:picChg>
          <pc:picChg chg="add mod ord">
            <ac:chgData name="Beth Massi" userId="bd08b5aa-02b2-43fc-b15c-eeea7517ad71" providerId="ADAL" clId="{78114B2D-6E35-4402-B75B-DCAD7BBF03DA}" dt="2019-12-13T22:30:54.903" v="7" actId="167"/>
            <ac:picMkLst>
              <pc:docMk/>
              <pc:sldMasterMk cId="3593001564" sldId="2147483715"/>
              <pc:sldLayoutMk cId="662093450" sldId="2147483716"/>
              <ac:picMk id="5" creationId="{88776052-BB1A-4D55-BE82-5990609C6676}"/>
            </ac:picMkLst>
          </pc:picChg>
        </pc:sldLayoutChg>
        <pc:sldLayoutChg chg="addSp modSp mod">
          <pc:chgData name="Beth Massi" userId="bd08b5aa-02b2-43fc-b15c-eeea7517ad71" providerId="ADAL" clId="{78114B2D-6E35-4402-B75B-DCAD7BBF03DA}" dt="2019-12-13T22:37:55.229" v="33" actId="14100"/>
          <pc:sldLayoutMkLst>
            <pc:docMk/>
            <pc:sldMasterMk cId="3593001564" sldId="2147483715"/>
            <pc:sldLayoutMk cId="2853996036" sldId="2147483717"/>
          </pc:sldLayoutMkLst>
          <pc:spChg chg="mod">
            <ac:chgData name="Beth Massi" userId="bd08b5aa-02b2-43fc-b15c-eeea7517ad71" providerId="ADAL" clId="{78114B2D-6E35-4402-B75B-DCAD7BBF03DA}" dt="2019-12-13T22:37:55.229" v="33" actId="14100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mod">
            <ac:chgData name="Beth Massi" userId="bd08b5aa-02b2-43fc-b15c-eeea7517ad71" providerId="ADAL" clId="{78114B2D-6E35-4402-B75B-DCAD7BBF03DA}" dt="2019-12-13T22:35:10.811" v="18" actId="20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picChg chg="add mod">
            <ac:chgData name="Beth Massi" userId="bd08b5aa-02b2-43fc-b15c-eeea7517ad71" providerId="ADAL" clId="{78114B2D-6E35-4402-B75B-DCAD7BBF03DA}" dt="2019-12-13T22:37:44.091" v="32" actId="1076"/>
            <ac:picMkLst>
              <pc:docMk/>
              <pc:sldMasterMk cId="3593001564" sldId="2147483715"/>
              <pc:sldLayoutMk cId="2853996036" sldId="2147483717"/>
              <ac:picMk id="3" creationId="{764DA5CA-F8A0-4AC7-8122-7D6A39C60AAE}"/>
            </ac:picMkLst>
          </pc:picChg>
        </pc:sldLayoutChg>
        <pc:sldLayoutChg chg="setBg">
          <pc:chgData name="Beth Massi" userId="bd08b5aa-02b2-43fc-b15c-eeea7517ad71" providerId="ADAL" clId="{78114B2D-6E35-4402-B75B-DCAD7BBF03DA}" dt="2019-12-13T22:36:32.523" v="27"/>
          <pc:sldLayoutMkLst>
            <pc:docMk/>
            <pc:sldMasterMk cId="3593001564" sldId="2147483715"/>
            <pc:sldLayoutMk cId="1926334072" sldId="2147483726"/>
          </pc:sldLayoutMkLst>
        </pc:sldLayoutChg>
        <pc:sldLayoutChg chg="modSp mod setBg">
          <pc:chgData name="Beth Massi" userId="bd08b5aa-02b2-43fc-b15c-eeea7517ad71" providerId="ADAL" clId="{78114B2D-6E35-4402-B75B-DCAD7BBF03DA}" dt="2019-12-13T22:36:13.131" v="26" actId="1076"/>
          <pc:sldLayoutMkLst>
            <pc:docMk/>
            <pc:sldMasterMk cId="3593001564" sldId="2147483715"/>
            <pc:sldLayoutMk cId="408960744" sldId="2147483728"/>
          </pc:sldLayoutMkLst>
          <pc:spChg chg="mod ord">
            <ac:chgData name="Beth Massi" userId="bd08b5aa-02b2-43fc-b15c-eeea7517ad71" providerId="ADAL" clId="{78114B2D-6E35-4402-B75B-DCAD7BBF03DA}" dt="2019-12-13T22:36:11.667" v="25" actId="167"/>
            <ac:spMkLst>
              <pc:docMk/>
              <pc:sldMasterMk cId="3593001564" sldId="2147483715"/>
              <pc:sldLayoutMk cId="408960744" sldId="2147483728"/>
              <ac:spMk id="8" creationId="{00000000-0000-0000-0000-000000000000}"/>
            </ac:spMkLst>
          </pc:spChg>
          <pc:picChg chg="mod ord">
            <ac:chgData name="Beth Massi" userId="bd08b5aa-02b2-43fc-b15c-eeea7517ad71" providerId="ADAL" clId="{78114B2D-6E35-4402-B75B-DCAD7BBF03DA}" dt="2019-12-13T22:36:13.131" v="26" actId="1076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Sheet1!$D$8</c:f>
              <c:strCache>
                <c:ptCount val="1"/>
                <c:pt idx="0">
                  <c:v>Your app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0E7-4EC1-908E-A44B977E85A9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E7-4EC1-908E-A44B977E85A9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E7-4EC1-908E-A44B977E85A9}"/>
              </c:ext>
            </c:extLst>
          </c:dPt>
          <c:cat>
            <c:strRef>
              <c:f>Sheet1!$B$9:$B$11</c:f>
              <c:strCache>
                <c:ptCount val="3"/>
                <c:pt idx="0">
                  <c:v>Current</c:v>
                </c:pt>
                <c:pt idx="1">
                  <c:v>3.2.0-preview1</c:v>
                </c:pt>
                <c:pt idx="2">
                  <c:v>Brotli precompression</c:v>
                </c:pt>
              </c:strCache>
            </c:strRef>
          </c:cat>
          <c:val>
            <c:numRef>
              <c:f>Sheet1!$D$9:$D$11</c:f>
              <c:numCache>
                <c:formatCode>General</c:formatCode>
                <c:ptCount val="3"/>
                <c:pt idx="0">
                  <c:v>1.2275390625</c:v>
                </c:pt>
                <c:pt idx="1">
                  <c:v>1.126953125</c:v>
                </c:pt>
                <c:pt idx="2">
                  <c:v>0.8701171875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7-4EC1-908E-A44B977E8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3"/>
        <c:overlap val="100"/>
        <c:axId val="2106217983"/>
        <c:axId val="2104465263"/>
      </c:barChart>
      <c:catAx>
        <c:axId val="2106217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4465263"/>
        <c:crosses val="autoZero"/>
        <c:auto val="1"/>
        <c:lblAlgn val="ctr"/>
        <c:lblOffset val="100"/>
        <c:noMultiLvlLbl val="0"/>
      </c:catAx>
      <c:valAx>
        <c:axId val="2104465263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217983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1">
                <a:lumMod val="95000"/>
              </a:schemeClr>
            </a:gs>
            <a:gs pos="100000">
              <a:srgbClr val="E8E8E8"/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7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@StevenSanderson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8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76052-BB1A-4D55-BE82-5990609C66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focus.dotnetconf.net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511C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21145"/>
            <a:ext cx="9074088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4DA5CA-F8A0-4AC7-8122-7D6A39C60AA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857" y="3886202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Default Blazor </a:t>
            </a:r>
            <a:r>
              <a:rPr lang="en-US" sz="4400" dirty="0" err="1"/>
              <a:t>WebAssembly</a:t>
            </a:r>
            <a:r>
              <a:rPr lang="en-US" sz="4400" dirty="0"/>
              <a:t> app size (MB)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A0FAE50-874F-4B3D-AE30-13990A032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848753"/>
              </p:ext>
            </p:extLst>
          </p:nvPr>
        </p:nvGraphicFramePr>
        <p:xfrm>
          <a:off x="1466192" y="1401844"/>
          <a:ext cx="7472857" cy="440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CAB37BF-34FF-445A-9A7C-1158B3DCFBD3}"/>
              </a:ext>
            </a:extLst>
          </p:cNvPr>
          <p:cNvGrpSpPr/>
          <p:nvPr/>
        </p:nvGrpSpPr>
        <p:grpSpPr>
          <a:xfrm>
            <a:off x="2927022" y="2368750"/>
            <a:ext cx="853031" cy="3204202"/>
            <a:chOff x="3768064" y="2546085"/>
            <a:chExt cx="853031" cy="32042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CAE271-B5F2-422E-8138-79D4653900FA}"/>
                </a:ext>
              </a:extLst>
            </p:cNvPr>
            <p:cNvSpPr/>
            <p:nvPr/>
          </p:nvSpPr>
          <p:spPr bwMode="auto">
            <a:xfrm>
              <a:off x="3768064" y="3817160"/>
              <a:ext cx="853031" cy="1933127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249321-7FF0-485E-A30C-E93CD721F919}"/>
                </a:ext>
              </a:extLst>
            </p:cNvPr>
            <p:cNvSpPr/>
            <p:nvPr/>
          </p:nvSpPr>
          <p:spPr bwMode="auto">
            <a:xfrm>
              <a:off x="3768064" y="2546085"/>
              <a:ext cx="853031" cy="1271076"/>
            </a:xfrm>
            <a:prstGeom prst="rect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6EE27F-B962-4B18-86B9-C58F62C73554}"/>
              </a:ext>
            </a:extLst>
          </p:cNvPr>
          <p:cNvGrpSpPr/>
          <p:nvPr/>
        </p:nvGrpSpPr>
        <p:grpSpPr>
          <a:xfrm>
            <a:off x="5129075" y="2537944"/>
            <a:ext cx="853031" cy="3035007"/>
            <a:chOff x="5976330" y="2715279"/>
            <a:chExt cx="853031" cy="30350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0F5BFB-8039-42C5-8EC0-8FCC8A80BA11}"/>
                </a:ext>
              </a:extLst>
            </p:cNvPr>
            <p:cNvSpPr/>
            <p:nvPr/>
          </p:nvSpPr>
          <p:spPr bwMode="auto">
            <a:xfrm>
              <a:off x="5976330" y="3973451"/>
              <a:ext cx="853031" cy="1776835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32CFC2-C13D-4227-A6C8-CC154C6BE652}"/>
                </a:ext>
              </a:extLst>
            </p:cNvPr>
            <p:cNvSpPr/>
            <p:nvPr/>
          </p:nvSpPr>
          <p:spPr bwMode="auto">
            <a:xfrm>
              <a:off x="5976330" y="2715279"/>
              <a:ext cx="853031" cy="1258172"/>
            </a:xfrm>
            <a:prstGeom prst="rect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F4368F-967D-4089-9F5A-BB2F933CE23C}"/>
              </a:ext>
            </a:extLst>
          </p:cNvPr>
          <p:cNvGrpSpPr/>
          <p:nvPr/>
        </p:nvGrpSpPr>
        <p:grpSpPr>
          <a:xfrm>
            <a:off x="7331128" y="3274350"/>
            <a:ext cx="853031" cy="2298601"/>
            <a:chOff x="8172170" y="3451685"/>
            <a:chExt cx="853031" cy="2298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365E76-3EAF-40DE-A6E8-BA267F841C24}"/>
                </a:ext>
              </a:extLst>
            </p:cNvPr>
            <p:cNvSpPr/>
            <p:nvPr/>
          </p:nvSpPr>
          <p:spPr bwMode="auto">
            <a:xfrm>
              <a:off x="8172170" y="4385281"/>
              <a:ext cx="853031" cy="1365005"/>
            </a:xfrm>
            <a:prstGeom prst="rect">
              <a:avLst/>
            </a:prstGeom>
            <a:solidFill>
              <a:srgbClr val="5C2D91">
                <a:alpha val="25000"/>
              </a:srgbClr>
            </a:solidFill>
            <a:ln w="25400">
              <a:solidFill>
                <a:srgbClr val="5C2D9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5E1C35-720D-4B31-9A1C-812B9571DEDE}"/>
                </a:ext>
              </a:extLst>
            </p:cNvPr>
            <p:cNvSpPr/>
            <p:nvPr/>
          </p:nvSpPr>
          <p:spPr bwMode="auto">
            <a:xfrm>
              <a:off x="8172170" y="3451685"/>
              <a:ext cx="853031" cy="933596"/>
            </a:xfrm>
            <a:prstGeom prst="rect">
              <a:avLst/>
            </a:prstGeom>
            <a:solidFill>
              <a:srgbClr val="008272">
                <a:alpha val="25000"/>
              </a:srgbClr>
            </a:solidFill>
            <a:ln w="25400">
              <a:solidFill>
                <a:srgbClr val="00827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6F57B-D397-44C1-A1CC-25546DBAECFD}"/>
              </a:ext>
            </a:extLst>
          </p:cNvPr>
          <p:cNvSpPr/>
          <p:nvPr/>
        </p:nvSpPr>
        <p:spPr>
          <a:xfrm>
            <a:off x="2822077" y="5681320"/>
            <a:ext cx="1062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Current</a:t>
            </a:r>
          </a:p>
          <a:p>
            <a:pPr algn="ctr"/>
            <a:r>
              <a:rPr lang="en-US" sz="2000" dirty="0"/>
              <a:t>preview</a:t>
            </a:r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69E971-423D-4504-9F9A-6B0BB75378C8}"/>
              </a:ext>
            </a:extLst>
          </p:cNvPr>
          <p:cNvSpPr/>
          <p:nvPr/>
        </p:nvSpPr>
        <p:spPr>
          <a:xfrm>
            <a:off x="4641016" y="5681320"/>
            <a:ext cx="1829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3.2.0-preview1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33921-1B55-4B09-B597-236E686293E3}"/>
              </a:ext>
            </a:extLst>
          </p:cNvPr>
          <p:cNvSpPr/>
          <p:nvPr/>
        </p:nvSpPr>
        <p:spPr>
          <a:xfrm>
            <a:off x="6672283" y="5681320"/>
            <a:ext cx="2170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Brotli</a:t>
            </a:r>
            <a:r>
              <a:rPr lang="en-US" sz="2000" dirty="0"/>
              <a:t> max precompression</a:t>
            </a:r>
            <a:br>
              <a:rPr lang="en-US" sz="8800" dirty="0"/>
            </a:br>
            <a:endParaRPr lang="en-GB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CBBE7-B9A9-4F65-9A45-25D756CB71F8}"/>
              </a:ext>
            </a:extLst>
          </p:cNvPr>
          <p:cNvSpPr/>
          <p:nvPr/>
        </p:nvSpPr>
        <p:spPr bwMode="auto">
          <a:xfrm>
            <a:off x="9354561" y="1498042"/>
            <a:ext cx="288435" cy="28229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15757-F892-40A4-A42C-8BD7BEDB7E2D}"/>
              </a:ext>
            </a:extLst>
          </p:cNvPr>
          <p:cNvSpPr/>
          <p:nvPr/>
        </p:nvSpPr>
        <p:spPr>
          <a:xfrm>
            <a:off x="9679818" y="1454525"/>
            <a:ext cx="1569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Fixed runtime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8029CC-6FB7-4BB9-AE54-CD04FFAD2D5A}"/>
              </a:ext>
            </a:extLst>
          </p:cNvPr>
          <p:cNvSpPr/>
          <p:nvPr/>
        </p:nvSpPr>
        <p:spPr bwMode="auto">
          <a:xfrm>
            <a:off x="9354561" y="1959137"/>
            <a:ext cx="288435" cy="282298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10141-A1AB-4838-99D3-33506AA73685}"/>
              </a:ext>
            </a:extLst>
          </p:cNvPr>
          <p:cNvSpPr/>
          <p:nvPr/>
        </p:nvSpPr>
        <p:spPr>
          <a:xfrm>
            <a:off x="9679818" y="1915620"/>
            <a:ext cx="21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Your app &amp; libraries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98DAE6-3BB8-4943-B24D-89614C1E1505}"/>
              </a:ext>
            </a:extLst>
          </p:cNvPr>
          <p:cNvSpPr/>
          <p:nvPr/>
        </p:nvSpPr>
        <p:spPr>
          <a:xfrm>
            <a:off x="6719089" y="6338669"/>
            <a:ext cx="2077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(* not yet implemented)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4797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/>
      <p:bldP spid="23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897762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Futures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Steve Sanderson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1797E-BFED-440F-A0B0-A2387E0682DD}"/>
              </a:ext>
            </a:extLst>
          </p:cNvPr>
          <p:cNvSpPr/>
          <p:nvPr/>
        </p:nvSpPr>
        <p:spPr>
          <a:xfrm>
            <a:off x="613010" y="4404078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@StevenSanderson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existing app</a:t>
            </a:r>
          </a:p>
        </p:txBody>
      </p:sp>
    </p:spTree>
    <p:extLst>
      <p:ext uri="{BB962C8B-B14F-4D97-AF65-F5344CB8AC3E}">
        <p14:creationId xmlns:p14="http://schemas.microsoft.com/office/powerpoint/2010/main" val="1610790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678"/>
          </a:xfrm>
        </p:spPr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is a Remote Procedure Call (RPC) mechanism</a:t>
            </a:r>
          </a:p>
          <a:p>
            <a:pPr lvl="1"/>
            <a:r>
              <a:rPr lang="en-US" dirty="0"/>
              <a:t>Alternative to REST / JSON-over-HTTP</a:t>
            </a:r>
          </a:p>
          <a:p>
            <a:pPr lvl="1"/>
            <a:r>
              <a:rPr lang="en-US" dirty="0"/>
              <a:t>Designed for perf (e.g., compact binary wire format)</a:t>
            </a:r>
          </a:p>
          <a:p>
            <a:pPr lvl="1"/>
            <a:r>
              <a:rPr lang="en-US" dirty="0"/>
              <a:t>Contract-first:</a:t>
            </a:r>
          </a:p>
          <a:p>
            <a:pPr lvl="2"/>
            <a:r>
              <a:rPr lang="en-US" dirty="0"/>
              <a:t>Language agnostic </a:t>
            </a:r>
            <a:r>
              <a:rPr lang="en-US" b="1" dirty="0">
                <a:latin typeface="Consolas" panose="020B0609020204030204" pitchFamily="49" charset="0"/>
              </a:rPr>
              <a:t>.proto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Generate strongly-typed servers and clients</a:t>
            </a:r>
          </a:p>
          <a:p>
            <a:pPr lvl="1"/>
            <a:r>
              <a:rPr lang="en-US" dirty="0"/>
              <a:t>No more arguments about REST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Traditionally not possible to use from browser apps…</a:t>
            </a:r>
          </a:p>
          <a:p>
            <a:pPr lvl="1"/>
            <a:r>
              <a:rPr lang="en-US" dirty="0"/>
              <a:t>… but possible with </a:t>
            </a:r>
            <a:r>
              <a:rPr lang="en-US" dirty="0" err="1"/>
              <a:t>gRPC</a:t>
            </a:r>
            <a:r>
              <a:rPr lang="en-US" dirty="0"/>
              <a:t>-Web prototype (available soon)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gRPC</a:t>
            </a:r>
            <a:r>
              <a:rPr lang="en-US" dirty="0"/>
              <a:t> from a Blazor </a:t>
            </a:r>
            <a:r>
              <a:rPr lang="en-US" dirty="0" err="1"/>
              <a:t>WebAssembly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932563"/>
          </a:xfrm>
        </p:spPr>
        <p:txBody>
          <a:bodyPr/>
          <a:lstStyle/>
          <a:p>
            <a:r>
              <a:rPr lang="en-US" sz="5400" dirty="0" err="1"/>
              <a:t>gRPC</a:t>
            </a:r>
            <a:r>
              <a:rPr lang="en-US" sz="5400" dirty="0"/>
              <a:t> in Blazor </a:t>
            </a:r>
            <a:r>
              <a:rPr lang="en-US" sz="5400" dirty="0" err="1"/>
              <a:t>WebAssembly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42086"/>
          </a:xfrm>
        </p:spPr>
        <p:txBody>
          <a:bodyPr/>
          <a:lstStyle/>
          <a:p>
            <a:r>
              <a:rPr lang="en-US" dirty="0"/>
              <a:t>Traditional choice:</a:t>
            </a:r>
          </a:p>
          <a:p>
            <a:pPr lvl="1"/>
            <a:r>
              <a:rPr lang="en-US" dirty="0"/>
              <a:t>Unit tests (fast and robust, but low-level)</a:t>
            </a:r>
          </a:p>
          <a:p>
            <a:pPr lvl="1"/>
            <a:r>
              <a:rPr lang="en-US" dirty="0"/>
              <a:t>Browser automation (high-level, but slow &amp; not so reliable)</a:t>
            </a:r>
          </a:p>
          <a:p>
            <a:pPr lvl="1"/>
            <a:endParaRPr lang="en-US" dirty="0"/>
          </a:p>
          <a:p>
            <a:r>
              <a:rPr lang="en-US" dirty="0"/>
              <a:t>Could we create the best of both?</a:t>
            </a:r>
          </a:p>
          <a:p>
            <a:pPr lvl="1"/>
            <a:r>
              <a:rPr lang="en-US" dirty="0"/>
              <a:t>Benefits of pure unit tests</a:t>
            </a:r>
          </a:p>
          <a:p>
            <a:pPr lvl="2"/>
            <a:r>
              <a:rPr lang="en-US" dirty="0"/>
              <a:t>Speed, robustness (does not use any real browser)</a:t>
            </a:r>
          </a:p>
          <a:p>
            <a:pPr lvl="2"/>
            <a:r>
              <a:rPr lang="en-US" dirty="0"/>
              <a:t>Support inspection/mutation of .NET object states</a:t>
            </a:r>
          </a:p>
          <a:p>
            <a:pPr lvl="2"/>
            <a:r>
              <a:rPr lang="en-US" dirty="0"/>
              <a:t>Support fake/mock DI services</a:t>
            </a:r>
          </a:p>
          <a:p>
            <a:pPr lvl="1"/>
            <a:r>
              <a:rPr lang="en-US" dirty="0"/>
              <a:t>Benefits of browser automation</a:t>
            </a:r>
          </a:p>
          <a:p>
            <a:pPr lvl="2"/>
            <a:r>
              <a:rPr lang="en-US" dirty="0"/>
              <a:t>Assert about rendered UI in terms of CSS selectors</a:t>
            </a:r>
          </a:p>
          <a:p>
            <a:pPr lvl="2"/>
            <a:r>
              <a:rPr lang="en-US" dirty="0"/>
              <a:t>Interact with UI via </a:t>
            </a:r>
            <a:r>
              <a:rPr lang="en-US" b="1" dirty="0">
                <a:latin typeface="Consolas" panose="020B0609020204030204" pitchFamily="49" charset="0"/>
              </a:rPr>
              <a:t>.click()</a:t>
            </a:r>
            <a:r>
              <a:rPr lang="en-US" dirty="0"/>
              <a:t>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1983317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932563"/>
          </a:xfrm>
        </p:spPr>
        <p:txBody>
          <a:bodyPr/>
          <a:lstStyle/>
          <a:p>
            <a:r>
              <a:rPr lang="en-US" sz="5400" dirty="0"/>
              <a:t>Testing Blazor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11323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86157"/>
          </a:xfrm>
        </p:spPr>
        <p:txBody>
          <a:bodyPr/>
          <a:lstStyle/>
          <a:p>
            <a:r>
              <a:rPr lang="en-US" dirty="0"/>
              <a:t>Traditional choice:</a:t>
            </a:r>
          </a:p>
          <a:p>
            <a:pPr lvl="1"/>
            <a:r>
              <a:rPr lang="en-US" dirty="0"/>
              <a:t>PWA (lightweight, but no native code / OS access)</a:t>
            </a:r>
          </a:p>
          <a:p>
            <a:pPr lvl="1"/>
            <a:r>
              <a:rPr lang="en-US" dirty="0"/>
              <a:t>Electron (native code / OS access, but heavy to download and run)</a:t>
            </a:r>
          </a:p>
          <a:p>
            <a:pPr lvl="1"/>
            <a:endParaRPr lang="en-US" dirty="0"/>
          </a:p>
          <a:p>
            <a:r>
              <a:rPr lang="en-US" dirty="0"/>
              <a:t>Could we create the best of both?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Blazor for an installable desktop app</a:t>
            </a:r>
          </a:p>
        </p:txBody>
      </p:sp>
    </p:spTree>
    <p:extLst>
      <p:ext uri="{BB962C8B-B14F-4D97-AF65-F5344CB8AC3E}">
        <p14:creationId xmlns:p14="http://schemas.microsoft.com/office/powerpoint/2010/main" val="106631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 err="1"/>
              <a:t>WebWindow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2957</TotalTime>
  <Words>263</Words>
  <Application>Microsoft Office PowerPoint</Application>
  <PresentationFormat>Widescreen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Blazor Futures</vt:lpstr>
      <vt:lpstr>An existing app</vt:lpstr>
      <vt:lpstr>Using gRPC from a Blazor WebAssembly app</vt:lpstr>
      <vt:lpstr>gRPC in Blazor WebAssembly</vt:lpstr>
      <vt:lpstr>Testing Blazor components</vt:lpstr>
      <vt:lpstr>Testing Blazor components</vt:lpstr>
      <vt:lpstr>Using Blazor for an installable desktop app</vt:lpstr>
      <vt:lpstr>WebWindow</vt:lpstr>
      <vt:lpstr>Default Blazor WebAssembly app size (MB)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Steve Sanderson</cp:lastModifiedBy>
  <cp:revision>33</cp:revision>
  <dcterms:created xsi:type="dcterms:W3CDTF">2018-01-09T22:22:16Z</dcterms:created>
  <dcterms:modified xsi:type="dcterms:W3CDTF">2020-01-13T13:55:15Z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