
<file path=[Content_Types].xml><?xml version="1.0" encoding="utf-8"?>
<Types xmlns="http://schemas.openxmlformats.org/package/2006/content-types">
  <Default Extension="png" ContentType="image/png"/>
  <Default Extension="tmp"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43"/>
  </p:notesMasterIdLst>
  <p:sldIdLst>
    <p:sldId id="257" r:id="rId2"/>
    <p:sldId id="258" r:id="rId3"/>
    <p:sldId id="259" r:id="rId4"/>
    <p:sldId id="315" r:id="rId5"/>
    <p:sldId id="261" r:id="rId6"/>
    <p:sldId id="262" r:id="rId7"/>
    <p:sldId id="263" r:id="rId8"/>
    <p:sldId id="265" r:id="rId9"/>
    <p:sldId id="269" r:id="rId10"/>
    <p:sldId id="272" r:id="rId11"/>
    <p:sldId id="264" r:id="rId12"/>
    <p:sldId id="312" r:id="rId13"/>
    <p:sldId id="275" r:id="rId14"/>
    <p:sldId id="276" r:id="rId15"/>
    <p:sldId id="277" r:id="rId16"/>
    <p:sldId id="278" r:id="rId17"/>
    <p:sldId id="317" r:id="rId18"/>
    <p:sldId id="279" r:id="rId19"/>
    <p:sldId id="280" r:id="rId20"/>
    <p:sldId id="284" r:id="rId21"/>
    <p:sldId id="318" r:id="rId22"/>
    <p:sldId id="281" r:id="rId23"/>
    <p:sldId id="291" r:id="rId24"/>
    <p:sldId id="282" r:id="rId25"/>
    <p:sldId id="283" r:id="rId26"/>
    <p:sldId id="292" r:id="rId27"/>
    <p:sldId id="293" r:id="rId28"/>
    <p:sldId id="301" r:id="rId29"/>
    <p:sldId id="298" r:id="rId30"/>
    <p:sldId id="295" r:id="rId31"/>
    <p:sldId id="296" r:id="rId32"/>
    <p:sldId id="297" r:id="rId33"/>
    <p:sldId id="304" r:id="rId34"/>
    <p:sldId id="305" r:id="rId35"/>
    <p:sldId id="306" r:id="rId36"/>
    <p:sldId id="307" r:id="rId37"/>
    <p:sldId id="308" r:id="rId38"/>
    <p:sldId id="309" r:id="rId39"/>
    <p:sldId id="310" r:id="rId40"/>
    <p:sldId id="313" r:id="rId41"/>
    <p:sldId id="316" r:id="rId42"/>
  </p:sldIdLst>
  <p:sldSz cx="9144000" cy="6858000" type="screen4x3"/>
  <p:notesSz cx="9874250" cy="6797675"/>
  <p:defaultTextStyle>
    <a:defPPr>
      <a:defRPr lang="en-US"/>
    </a:defPPr>
    <a:lvl1pPr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EEEE"/>
    <a:srgbClr val="CCCCCC"/>
    <a:srgbClr val="06517F"/>
    <a:srgbClr val="CC0000"/>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49882" autoAdjust="0"/>
  </p:normalViewPr>
  <p:slideViewPr>
    <p:cSldViewPr snapToGrid="0" snapToObjects="1">
      <p:cViewPr varScale="1">
        <p:scale>
          <a:sx n="54" d="100"/>
          <a:sy n="54" d="100"/>
        </p:scale>
        <p:origin x="-261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8313" cy="339725"/>
          </a:xfrm>
          <a:prstGeom prst="rect">
            <a:avLst/>
          </a:prstGeom>
        </p:spPr>
        <p:txBody>
          <a:bodyPr vert="horz" lIns="91440" tIns="45720" rIns="91440" bIns="45720" rtlCol="0"/>
          <a:lstStyle>
            <a:lvl1pPr algn="l">
              <a:defRPr sz="1200">
                <a:latin typeface="Arial" pitchFamily="34" charset="0"/>
                <a:ea typeface="ＭＳ Ｐゴシック" pitchFamily="34" charset="-128"/>
                <a:cs typeface="+mn-cs"/>
              </a:defRPr>
            </a:lvl1pPr>
          </a:lstStyle>
          <a:p>
            <a:pPr>
              <a:defRPr/>
            </a:pPr>
            <a:endParaRPr lang="en-GB"/>
          </a:p>
        </p:txBody>
      </p:sp>
      <p:sp>
        <p:nvSpPr>
          <p:cNvPr id="3" name="Date Placeholder 2"/>
          <p:cNvSpPr>
            <a:spLocks noGrp="1"/>
          </p:cNvSpPr>
          <p:nvPr>
            <p:ph type="dt" idx="1"/>
          </p:nvPr>
        </p:nvSpPr>
        <p:spPr>
          <a:xfrm>
            <a:off x="5592763" y="0"/>
            <a:ext cx="4279900" cy="339725"/>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AA21F310-3713-4622-9184-EBE70CB4B9B3}" type="datetimeFigureOut">
              <a:rPr lang="en-GB"/>
              <a:pPr/>
              <a:t>07/03/2014</a:t>
            </a:fld>
            <a:endParaRPr lang="en-GB"/>
          </a:p>
        </p:txBody>
      </p:sp>
      <p:sp>
        <p:nvSpPr>
          <p:cNvPr id="4" name="Slide Image Placeholder 3"/>
          <p:cNvSpPr>
            <a:spLocks noGrp="1" noRot="1" noChangeAspect="1"/>
          </p:cNvSpPr>
          <p:nvPr>
            <p:ph type="sldImg" idx="2"/>
          </p:nvPr>
        </p:nvSpPr>
        <p:spPr>
          <a:xfrm>
            <a:off x="3236913" y="509588"/>
            <a:ext cx="3400425" cy="2549525"/>
          </a:xfrm>
          <a:prstGeom prst="rect">
            <a:avLst/>
          </a:prstGeom>
          <a:noFill/>
          <a:ln w="12700">
            <a:solidFill>
              <a:prstClr val="black"/>
            </a:solidFill>
          </a:ln>
        </p:spPr>
        <p:txBody>
          <a:bodyPr vert="horz" lIns="91440" tIns="45720" rIns="91440" bIns="45720" rtlCol="0" anchor="ctr"/>
          <a:lstStyle/>
          <a:p>
            <a:pPr lvl="0"/>
            <a:endParaRPr lang="en-GB" noProof="0" smtClean="0"/>
          </a:p>
        </p:txBody>
      </p:sp>
      <p:sp>
        <p:nvSpPr>
          <p:cNvPr id="5" name="Notes Placeholder 4"/>
          <p:cNvSpPr>
            <a:spLocks noGrp="1"/>
          </p:cNvSpPr>
          <p:nvPr>
            <p:ph type="body" sz="quarter" idx="3"/>
          </p:nvPr>
        </p:nvSpPr>
        <p:spPr>
          <a:xfrm>
            <a:off x="987425" y="3228975"/>
            <a:ext cx="7899400" cy="3059113"/>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smtClean="0"/>
          </a:p>
        </p:txBody>
      </p:sp>
      <p:sp>
        <p:nvSpPr>
          <p:cNvPr id="6" name="Footer Placeholder 5"/>
          <p:cNvSpPr>
            <a:spLocks noGrp="1"/>
          </p:cNvSpPr>
          <p:nvPr>
            <p:ph type="ftr" sz="quarter" idx="4"/>
          </p:nvPr>
        </p:nvSpPr>
        <p:spPr>
          <a:xfrm>
            <a:off x="0" y="6456363"/>
            <a:ext cx="4278313" cy="339725"/>
          </a:xfrm>
          <a:prstGeom prst="rect">
            <a:avLst/>
          </a:prstGeom>
        </p:spPr>
        <p:txBody>
          <a:bodyPr vert="horz" lIns="91440" tIns="45720" rIns="91440" bIns="45720" rtlCol="0" anchor="b"/>
          <a:lstStyle>
            <a:lvl1pPr algn="l">
              <a:defRPr sz="1200">
                <a:latin typeface="Arial" pitchFamily="34" charset="0"/>
                <a:ea typeface="ＭＳ Ｐゴシック" pitchFamily="34" charset="-128"/>
                <a:cs typeface="+mn-cs"/>
              </a:defRPr>
            </a:lvl1pPr>
          </a:lstStyle>
          <a:p>
            <a:pPr>
              <a:defRPr/>
            </a:pPr>
            <a:endParaRPr lang="en-GB"/>
          </a:p>
        </p:txBody>
      </p:sp>
      <p:sp>
        <p:nvSpPr>
          <p:cNvPr id="7" name="Slide Number Placeholder 6"/>
          <p:cNvSpPr>
            <a:spLocks noGrp="1"/>
          </p:cNvSpPr>
          <p:nvPr>
            <p:ph type="sldNum" sz="quarter" idx="5"/>
          </p:nvPr>
        </p:nvSpPr>
        <p:spPr>
          <a:xfrm>
            <a:off x="5592763" y="6456363"/>
            <a:ext cx="4279900" cy="339725"/>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0801B24B-9765-4E48-83E8-FC588AC4863B}" type="slidenum">
              <a:rPr lang="en-GB"/>
              <a:pPr/>
              <a:t>‹#›</a:t>
            </a:fld>
            <a:endParaRPr lang="en-GB"/>
          </a:p>
        </p:txBody>
      </p:sp>
    </p:spTree>
    <p:extLst>
      <p:ext uri="{BB962C8B-B14F-4D97-AF65-F5344CB8AC3E}">
        <p14:creationId xmlns:p14="http://schemas.microsoft.com/office/powerpoint/2010/main" val="33091206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eclab.stanford.edu/websec/csrf/csrf.pdf"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blog.cloudflare.com/post-mortem-todays-attack-apparent-google-app" TargetMode="External"/><Relationship Id="rId2" Type="http://schemas.openxmlformats.org/officeDocument/2006/relationships/slide" Target="../slides/slide23.xml"/><Relationship Id="rId1" Type="http://schemas.openxmlformats.org/officeDocument/2006/relationships/notesMaster" Target="../notesMasters/notesMaster1.xml"/><Relationship Id="rId6" Type="http://schemas.openxmlformats.org/officeDocument/2006/relationships/hyperlink" Target="http://www.troyhunt.com/2013/07/how-to-build-and-how-not-to-build.html" TargetMode="External"/><Relationship Id="rId5" Type="http://schemas.openxmlformats.org/officeDocument/2006/relationships/hyperlink" Target="http://labs.spotify.com/2013/06/18/creative-usernames/" TargetMode="External"/><Relationship Id="rId4" Type="http://schemas.openxmlformats.org/officeDocument/2006/relationships/hyperlink" Target="http://blog.cloudflare.com/the-four-critical-security-flaws-that-resulte"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github.com/blog/1452-new-github-pages-domain-github-io"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www.cl.cam.ac.uk/~sjm217/advisories/wordpress-cookie-auth.txt"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www.cl.cam.ac.uk/~sjm217/advisories/wordpress-cookie-integrity.txt"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www.cl.cam.ac.uk/~sjm217/advisories/wordpress-cookie-integrity.txt"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i.qkme.me/3qwcso.jpg"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en.wikipedia.org/wiki/Threat_model"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hurryup.red-gate.com/sw/selfservice/salesdetails.php?callref=63623"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weblogs.asp.net/scottgu/archive/2010/09/18/important-asp-net-security-vulnerability.aspx"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www.lightbluetouchpaper.org/" TargetMode="External"/><Relationship Id="rId2" Type="http://schemas.openxmlformats.org/officeDocument/2006/relationships/slide" Target="../slides/slide40.xml"/><Relationship Id="rId1" Type="http://schemas.openxmlformats.org/officeDocument/2006/relationships/notesMaster" Target="../notesMasters/notesMaster1.xml"/><Relationship Id="rId4" Type="http://schemas.openxmlformats.org/officeDocument/2006/relationships/hyperlink" Target="http://channel9.msdn.com/Events/MIX/MIX10/FT05" TargetMode="Externa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tackoverflow.com/questions/3955658/how-do-you-avoid-xss-vulnerabilities-in-asp-net-mvc"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eblogs.asp.net/jgalloway/archive/2011/04/28/preventing-javascript-encoding-xss-attacks-in-asp-net-mvc.aspx"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tackoverflow.com/questions/2051632/ie8-xss-filter-what-does-it-really-do"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en.wikipedia.org/wiki/Same_origin_policy"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GB" dirty="0" smtClean="0">
                <a:ea typeface="ＭＳ Ｐゴシック" panose="020B0600070205080204" pitchFamily="34" charset="-128"/>
              </a:rPr>
              <a:t>About</a:t>
            </a:r>
          </a:p>
          <a:p>
            <a:pPr marL="171450" indent="-171450" eaLnBrk="1" hangingPunct="1">
              <a:spcBef>
                <a:spcPct val="0"/>
              </a:spcBef>
              <a:buFontTx/>
              <a:buChar char="-"/>
            </a:pPr>
            <a:r>
              <a:rPr lang="en-GB" dirty="0" smtClean="0">
                <a:ea typeface="ＭＳ Ｐゴシック" panose="020B0600070205080204" pitchFamily="34" charset="-128"/>
              </a:rPr>
              <a:t>DDD East Anglia (June 2013)</a:t>
            </a:r>
          </a:p>
          <a:p>
            <a:pPr marL="171450" indent="-171450" eaLnBrk="1" hangingPunct="1">
              <a:spcBef>
                <a:spcPct val="0"/>
              </a:spcBef>
              <a:buFontTx/>
              <a:buChar char="-"/>
            </a:pPr>
            <a:r>
              <a:rPr lang="en-GB" dirty="0" smtClean="0">
                <a:ea typeface="ＭＳ Ｐゴシック" panose="020B0600070205080204" pitchFamily="34" charset="-128"/>
              </a:rPr>
              <a:t>David Simner</a:t>
            </a:r>
          </a:p>
          <a:p>
            <a:pPr marL="171450" indent="-171450" eaLnBrk="1" hangingPunct="1">
              <a:spcBef>
                <a:spcPct val="0"/>
              </a:spcBef>
              <a:buFontTx/>
              <a:buChar char="-"/>
            </a:pPr>
            <a:r>
              <a:rPr lang="en-GB" dirty="0" smtClean="0">
                <a:ea typeface="ＭＳ Ｐゴシック" panose="020B0600070205080204" pitchFamily="34" charset="-128"/>
              </a:rPr>
              <a:t>Software</a:t>
            </a:r>
            <a:r>
              <a:rPr lang="en-GB" baseline="0" dirty="0" smtClean="0">
                <a:ea typeface="ＭＳ Ｐゴシック" panose="020B0600070205080204" pitchFamily="34" charset="-128"/>
              </a:rPr>
              <a:t> Engineer</a:t>
            </a:r>
            <a:endParaRPr lang="en-GB" dirty="0" smtClean="0">
              <a:ea typeface="ＭＳ Ｐゴシック" panose="020B0600070205080204" pitchFamily="34" charset="-128"/>
            </a:endParaRPr>
          </a:p>
          <a:p>
            <a:pPr marL="171450" indent="-171450" eaLnBrk="1" hangingPunct="1">
              <a:spcBef>
                <a:spcPct val="0"/>
              </a:spcBef>
              <a:buFontTx/>
              <a:buChar char="-"/>
            </a:pPr>
            <a:r>
              <a:rPr lang="en-GB" dirty="0" smtClean="0">
                <a:ea typeface="ＭＳ Ｐゴシック" panose="020B0600070205080204" pitchFamily="34" charset="-128"/>
              </a:rPr>
              <a:t>Red Gate</a:t>
            </a:r>
          </a:p>
        </p:txBody>
      </p:sp>
      <p:sp>
        <p:nvSpPr>
          <p:cNvPr id="4" name="Slide Number Placeholder 3"/>
          <p:cNvSpPr>
            <a:spLocks noGrp="1"/>
          </p:cNvSpPr>
          <p:nvPr>
            <p:ph type="sldNum" sz="quarter" idx="10"/>
          </p:nvPr>
        </p:nvSpPr>
        <p:spPr/>
        <p:txBody>
          <a:bodyPr/>
          <a:lstStyle/>
          <a:p>
            <a:fld id="{0801B24B-9765-4E48-83E8-FC588AC4863B}" type="slidenum">
              <a:rPr lang="en-GB" smtClean="0"/>
              <a:pPr/>
              <a:t>4</a:t>
            </a:fld>
            <a:endParaRPr lang="en-GB"/>
          </a:p>
        </p:txBody>
      </p:sp>
    </p:spTree>
    <p:extLst>
      <p:ext uri="{BB962C8B-B14F-4D97-AF65-F5344CB8AC3E}">
        <p14:creationId xmlns:p14="http://schemas.microsoft.com/office/powerpoint/2010/main" val="23627719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smtClean="0"/>
              <a:t>Put both up, and THEN say how they work together to defeat the attack</a:t>
            </a:r>
          </a:p>
        </p:txBody>
      </p:sp>
      <p:sp>
        <p:nvSpPr>
          <p:cNvPr id="4" name="Slide Number Placeholder 3"/>
          <p:cNvSpPr>
            <a:spLocks noGrp="1"/>
          </p:cNvSpPr>
          <p:nvPr>
            <p:ph type="sldNum" sz="quarter" idx="10"/>
          </p:nvPr>
        </p:nvSpPr>
        <p:spPr/>
        <p:txBody>
          <a:bodyPr/>
          <a:lstStyle/>
          <a:p>
            <a:fld id="{0801B24B-9765-4E48-83E8-FC588AC4863B}" type="slidenum">
              <a:rPr lang="en-GB" smtClean="0"/>
              <a:pPr/>
              <a:t>19</a:t>
            </a:fld>
            <a:endParaRPr lang="en-GB"/>
          </a:p>
        </p:txBody>
      </p:sp>
    </p:spTree>
    <p:extLst>
      <p:ext uri="{BB962C8B-B14F-4D97-AF65-F5344CB8AC3E}">
        <p14:creationId xmlns:p14="http://schemas.microsoft.com/office/powerpoint/2010/main" val="26547730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GB" dirty="0" smtClean="0"/>
              <a:t>Again network</a:t>
            </a:r>
            <a:r>
              <a:rPr lang="en-GB" baseline="0" dirty="0" smtClean="0"/>
              <a:t> activity, obtained with Fiddler</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GB" baseline="0" dirty="0" smtClean="0"/>
              <a:t>Now it 500s (Internal Server Error)</a:t>
            </a:r>
            <a:endParaRPr lang="en-GB" dirty="0" smtClean="0"/>
          </a:p>
        </p:txBody>
      </p:sp>
      <p:sp>
        <p:nvSpPr>
          <p:cNvPr id="4" name="Slide Number Placeholder 3"/>
          <p:cNvSpPr>
            <a:spLocks noGrp="1"/>
          </p:cNvSpPr>
          <p:nvPr>
            <p:ph type="sldNum" sz="quarter" idx="10"/>
          </p:nvPr>
        </p:nvSpPr>
        <p:spPr/>
        <p:txBody>
          <a:bodyPr/>
          <a:lstStyle/>
          <a:p>
            <a:fld id="{0801B24B-9765-4E48-83E8-FC588AC4863B}" type="slidenum">
              <a:rPr lang="en-GB" smtClean="0"/>
              <a:pPr/>
              <a:t>20</a:t>
            </a:fld>
            <a:endParaRPr lang="en-GB"/>
          </a:p>
        </p:txBody>
      </p:sp>
    </p:spTree>
    <p:extLst>
      <p:ext uri="{BB962C8B-B14F-4D97-AF65-F5344CB8AC3E}">
        <p14:creationId xmlns:p14="http://schemas.microsoft.com/office/powerpoint/2010/main" val="14852435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GB" dirty="0" smtClean="0"/>
              <a:t>Again simplified (some headers removed to highlight</a:t>
            </a:r>
            <a:r>
              <a:rPr lang="en-GB" baseline="0" dirty="0" smtClean="0"/>
              <a:t> what’s going on)</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GB" baseline="0" dirty="0" smtClean="0"/>
              <a:t>Now there’s a __</a:t>
            </a:r>
            <a:r>
              <a:rPr lang="en-GB" baseline="0" dirty="0" err="1" smtClean="0"/>
              <a:t>RequestVerificationToken</a:t>
            </a:r>
            <a:r>
              <a:rPr lang="en-GB" baseline="0" dirty="0" smtClean="0"/>
              <a:t> cookie</a:t>
            </a:r>
            <a:endParaRPr lang="en-GB" dirty="0" smtClean="0"/>
          </a:p>
        </p:txBody>
      </p:sp>
      <p:sp>
        <p:nvSpPr>
          <p:cNvPr id="4" name="Slide Number Placeholder 3"/>
          <p:cNvSpPr>
            <a:spLocks noGrp="1"/>
          </p:cNvSpPr>
          <p:nvPr>
            <p:ph type="sldNum" sz="quarter" idx="10"/>
          </p:nvPr>
        </p:nvSpPr>
        <p:spPr/>
        <p:txBody>
          <a:bodyPr/>
          <a:lstStyle/>
          <a:p>
            <a:fld id="{0801B24B-9765-4E48-83E8-FC588AC4863B}" type="slidenum">
              <a:rPr lang="en-GB" smtClean="0"/>
              <a:pPr/>
              <a:t>21</a:t>
            </a:fld>
            <a:endParaRPr lang="en-GB"/>
          </a:p>
        </p:txBody>
      </p:sp>
    </p:spTree>
    <p:extLst>
      <p:ext uri="{BB962C8B-B14F-4D97-AF65-F5344CB8AC3E}">
        <p14:creationId xmlns:p14="http://schemas.microsoft.com/office/powerpoint/2010/main" val="36293435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smtClean="0">
                <a:hlinkClick r:id="rId3"/>
              </a:rPr>
              <a:t>http://seclab.stanford.edu/websec/csrf/csrf.pdf</a:t>
            </a:r>
            <a:endParaRPr lang="en-GB" dirty="0" smtClean="0"/>
          </a:p>
        </p:txBody>
      </p:sp>
      <p:sp>
        <p:nvSpPr>
          <p:cNvPr id="4" name="Slide Number Placeholder 3"/>
          <p:cNvSpPr>
            <a:spLocks noGrp="1"/>
          </p:cNvSpPr>
          <p:nvPr>
            <p:ph type="sldNum" sz="quarter" idx="10"/>
          </p:nvPr>
        </p:nvSpPr>
        <p:spPr/>
        <p:txBody>
          <a:bodyPr/>
          <a:lstStyle/>
          <a:p>
            <a:fld id="{0801B24B-9765-4E48-83E8-FC588AC4863B}" type="slidenum">
              <a:rPr lang="en-GB" smtClean="0"/>
              <a:pPr/>
              <a:t>22</a:t>
            </a:fld>
            <a:endParaRPr lang="en-GB"/>
          </a:p>
        </p:txBody>
      </p:sp>
    </p:spTree>
    <p:extLst>
      <p:ext uri="{BB962C8B-B14F-4D97-AF65-F5344CB8AC3E}">
        <p14:creationId xmlns:p14="http://schemas.microsoft.com/office/powerpoint/2010/main" val="22998319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smtClean="0"/>
              <a:t>And as recent news</a:t>
            </a:r>
            <a:r>
              <a:rPr lang="en-GB" baseline="0" dirty="0" smtClean="0"/>
              <a:t> events have shown, voicemails are not really secure…</a:t>
            </a:r>
            <a:endParaRPr lang="en-GB" dirty="0" smtClean="0"/>
          </a:p>
          <a:p>
            <a:pPr marL="171450" indent="-171450">
              <a:buFontTx/>
              <a:buChar char="-"/>
            </a:pPr>
            <a:r>
              <a:rPr lang="en-GB" dirty="0" smtClean="0"/>
              <a:t>TRUSTED but</a:t>
            </a:r>
            <a:r>
              <a:rPr lang="en-GB" baseline="0" dirty="0" smtClean="0"/>
              <a:t> not TRUSTWORTHY</a:t>
            </a:r>
          </a:p>
          <a:p>
            <a:pPr marL="171450" indent="-171450">
              <a:buFontTx/>
              <a:buChar char="-"/>
            </a:pPr>
            <a:r>
              <a:rPr lang="en-GB" baseline="0" dirty="0" smtClean="0"/>
              <a:t>Spotify are a similar example of TRUSTING a 3</a:t>
            </a:r>
            <a:r>
              <a:rPr lang="en-GB" baseline="30000" dirty="0" smtClean="0"/>
              <a:t>rd</a:t>
            </a:r>
            <a:r>
              <a:rPr lang="en-GB" baseline="0" dirty="0" smtClean="0"/>
              <a:t> party Unicode library, which turned out not to be TRUSTWORTHY</a:t>
            </a:r>
          </a:p>
          <a:p>
            <a:pPr marL="171450" indent="-171450">
              <a:buFontTx/>
              <a:buChar char="-"/>
            </a:pPr>
            <a:endParaRPr lang="en-GB" baseline="0" dirty="0" smtClean="0"/>
          </a:p>
          <a:p>
            <a:pPr marL="171450" indent="-171450">
              <a:buFontTx/>
              <a:buChar char="-"/>
            </a:pPr>
            <a:r>
              <a:rPr lang="en-GB" dirty="0" smtClean="0">
                <a:hlinkClick r:id="rId3"/>
              </a:rPr>
              <a:t>http://blog.cloudflare.com/post-mortem-todays-attack-apparent-google-app</a:t>
            </a:r>
            <a:endParaRPr lang="en-GB" dirty="0" smtClean="0"/>
          </a:p>
          <a:p>
            <a:pPr marL="171450" indent="-171450">
              <a:buFontTx/>
              <a:buChar char="-"/>
            </a:pPr>
            <a:r>
              <a:rPr lang="en-GB" dirty="0" smtClean="0">
                <a:hlinkClick r:id="rId4"/>
              </a:rPr>
              <a:t>http://blog.cloudflare.com/the-four-critical-security-flaws-that-resulte</a:t>
            </a:r>
            <a:endParaRPr lang="en-GB" dirty="0" smtClean="0"/>
          </a:p>
          <a:p>
            <a:pPr marL="171450" indent="-171450">
              <a:buFontTx/>
              <a:buChar char="-"/>
            </a:pPr>
            <a:endParaRPr lang="en-GB" baseline="0" dirty="0" smtClean="0"/>
          </a:p>
          <a:p>
            <a:pPr marL="171450" indent="-171450">
              <a:buFontTx/>
              <a:buChar char="-"/>
            </a:pPr>
            <a:r>
              <a:rPr lang="en-GB" dirty="0" smtClean="0">
                <a:hlinkClick r:id="rId5"/>
              </a:rPr>
              <a:t>http://</a:t>
            </a:r>
            <a:r>
              <a:rPr lang="en-GB" smtClean="0">
                <a:hlinkClick r:id="rId5"/>
              </a:rPr>
              <a:t>labs.spotify.com/2013/06/18/creative-usernames/</a:t>
            </a:r>
            <a:endParaRPr lang="en-GB" smtClean="0"/>
          </a:p>
          <a:p>
            <a:pPr marL="171450" indent="-171450">
              <a:buFontTx/>
              <a:buChar char="-"/>
            </a:pPr>
            <a:endParaRPr lang="en-GB" dirty="0" smtClean="0"/>
          </a:p>
          <a:p>
            <a:pPr marL="171450" indent="-171450">
              <a:buFontTx/>
              <a:buChar char="-"/>
            </a:pPr>
            <a:r>
              <a:rPr lang="en-GB" dirty="0" smtClean="0">
                <a:hlinkClick r:id="rId6"/>
              </a:rPr>
              <a:t>http://www.troyhunt.com/2013/07/how-to-build-and-how-not-to-build.html</a:t>
            </a:r>
            <a:endParaRPr lang="en-GB" dirty="0"/>
          </a:p>
        </p:txBody>
      </p:sp>
      <p:sp>
        <p:nvSpPr>
          <p:cNvPr id="4" name="Slide Number Placeholder 3"/>
          <p:cNvSpPr>
            <a:spLocks noGrp="1"/>
          </p:cNvSpPr>
          <p:nvPr>
            <p:ph type="sldNum" sz="quarter" idx="10"/>
          </p:nvPr>
        </p:nvSpPr>
        <p:spPr/>
        <p:txBody>
          <a:bodyPr/>
          <a:lstStyle/>
          <a:p>
            <a:fld id="{0801B24B-9765-4E48-83E8-FC588AC4863B}" type="slidenum">
              <a:rPr lang="en-GB" smtClean="0"/>
              <a:pPr/>
              <a:t>23</a:t>
            </a:fld>
            <a:endParaRPr lang="en-GB"/>
          </a:p>
        </p:txBody>
      </p:sp>
    </p:spTree>
    <p:extLst>
      <p:ext uri="{BB962C8B-B14F-4D97-AF65-F5344CB8AC3E}">
        <p14:creationId xmlns:p14="http://schemas.microsoft.com/office/powerpoint/2010/main" val="30201253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smtClean="0">
                <a:hlinkClick r:id="rId3"/>
              </a:rPr>
              <a:t>https://github.com/blog/1452-new-github-pages-domain-github-io</a:t>
            </a:r>
            <a:endParaRPr lang="en-GB" dirty="0" smtClean="0"/>
          </a:p>
        </p:txBody>
      </p:sp>
      <p:sp>
        <p:nvSpPr>
          <p:cNvPr id="4" name="Slide Number Placeholder 3"/>
          <p:cNvSpPr>
            <a:spLocks noGrp="1"/>
          </p:cNvSpPr>
          <p:nvPr>
            <p:ph type="sldNum" sz="quarter" idx="10"/>
          </p:nvPr>
        </p:nvSpPr>
        <p:spPr/>
        <p:txBody>
          <a:bodyPr/>
          <a:lstStyle/>
          <a:p>
            <a:fld id="{0801B24B-9765-4E48-83E8-FC588AC4863B}" type="slidenum">
              <a:rPr lang="en-GB" smtClean="0"/>
              <a:pPr/>
              <a:t>25</a:t>
            </a:fld>
            <a:endParaRPr lang="en-GB"/>
          </a:p>
        </p:txBody>
      </p:sp>
    </p:spTree>
    <p:extLst>
      <p:ext uri="{BB962C8B-B14F-4D97-AF65-F5344CB8AC3E}">
        <p14:creationId xmlns:p14="http://schemas.microsoft.com/office/powerpoint/2010/main" val="34879899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GB" dirty="0" smtClean="0">
                <a:latin typeface="Arial Bold" charset="0"/>
                <a:ea typeface="ＭＳ Ｐゴシック" pitchFamily="34" charset="-128"/>
                <a:cs typeface="Arial Bold" charset="0"/>
              </a:rPr>
              <a:t>Coming up are a few examples so that you get a flavour of things attackers</a:t>
            </a:r>
            <a:r>
              <a:rPr lang="en-GB" baseline="0" dirty="0" smtClean="0">
                <a:latin typeface="Arial Bold" charset="0"/>
                <a:ea typeface="ＭＳ Ｐゴシック" pitchFamily="34" charset="-128"/>
                <a:cs typeface="Arial Bold" charset="0"/>
              </a:rPr>
              <a:t> might try</a:t>
            </a:r>
            <a:r>
              <a:rPr lang="en-GB" dirty="0" smtClean="0">
                <a:latin typeface="Arial Bold" charset="0"/>
                <a:ea typeface="ＭＳ Ｐゴシック" pitchFamily="34" charset="-128"/>
                <a:cs typeface="Arial Bold" charset="0"/>
              </a:rPr>
              <a:t>…</a:t>
            </a:r>
          </a:p>
        </p:txBody>
      </p:sp>
      <p:sp>
        <p:nvSpPr>
          <p:cNvPr id="4" name="Slide Number Placeholder 3"/>
          <p:cNvSpPr>
            <a:spLocks noGrp="1"/>
          </p:cNvSpPr>
          <p:nvPr>
            <p:ph type="sldNum" sz="quarter" idx="10"/>
          </p:nvPr>
        </p:nvSpPr>
        <p:spPr/>
        <p:txBody>
          <a:bodyPr/>
          <a:lstStyle/>
          <a:p>
            <a:fld id="{0801B24B-9765-4E48-83E8-FC588AC4863B}" type="slidenum">
              <a:rPr lang="en-GB" smtClean="0"/>
              <a:pPr/>
              <a:t>27</a:t>
            </a:fld>
            <a:endParaRPr lang="en-GB"/>
          </a:p>
        </p:txBody>
      </p:sp>
    </p:spTree>
    <p:extLst>
      <p:ext uri="{BB962C8B-B14F-4D97-AF65-F5344CB8AC3E}">
        <p14:creationId xmlns:p14="http://schemas.microsoft.com/office/powerpoint/2010/main" val="4048662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71450" indent="-171450">
              <a:buFontTx/>
              <a:buChar char="-"/>
            </a:pPr>
            <a:r>
              <a:rPr lang="en-GB" dirty="0" smtClean="0">
                <a:latin typeface="Arial Bold" panose="020B0704020202020204" pitchFamily="34" charset="0"/>
                <a:ea typeface="ＭＳ Ｐゴシック" panose="020B0600070205080204" pitchFamily="34" charset="-128"/>
              </a:rPr>
              <a:t>But during UX tests we noticed that users were trying to log in by email address, which wasn</a:t>
            </a:r>
            <a:r>
              <a:rPr lang="en-GB" altLang="en-US" dirty="0" smtClean="0">
                <a:latin typeface="Arial Bold" panose="020B0704020202020204" pitchFamily="34" charset="0"/>
                <a:ea typeface="ＭＳ Ｐゴシック" panose="020B0600070205080204" pitchFamily="34" charset="-128"/>
              </a:rPr>
              <a:t>’</a:t>
            </a:r>
            <a:r>
              <a:rPr lang="en-GB" dirty="0" smtClean="0">
                <a:latin typeface="Arial Bold" panose="020B0704020202020204" pitchFamily="34" charset="0"/>
                <a:ea typeface="ＭＳ Ｐゴシック" panose="020B0600070205080204" pitchFamily="34" charset="-128"/>
              </a:rPr>
              <a:t>t supported.</a:t>
            </a:r>
          </a:p>
        </p:txBody>
      </p:sp>
      <p:sp>
        <p:nvSpPr>
          <p:cNvPr id="4710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6B5C7876-335B-48A7-88FF-C18AF435E3F5}" type="slidenum">
              <a:rPr lang="en-GB" sz="1200"/>
              <a:pPr eaLnBrk="1" hangingPunct="1"/>
              <a:t>28</a:t>
            </a:fld>
            <a:endParaRPr lang="en-GB" sz="1200"/>
          </a:p>
        </p:txBody>
      </p:sp>
    </p:spTree>
    <p:extLst>
      <p:ext uri="{BB962C8B-B14F-4D97-AF65-F5344CB8AC3E}">
        <p14:creationId xmlns:p14="http://schemas.microsoft.com/office/powerpoint/2010/main" val="27413052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71450" indent="-171450">
              <a:buFontTx/>
              <a:buChar char="-"/>
            </a:pPr>
            <a:r>
              <a:rPr lang="en-GB" dirty="0" smtClean="0">
                <a:latin typeface="Arial Bold" panose="020B0704020202020204" pitchFamily="34" charset="0"/>
                <a:ea typeface="ＭＳ Ｐゴシック" panose="020B0600070205080204" pitchFamily="34" charset="-128"/>
              </a:rPr>
              <a:t>The attacker changed the email address on their account to be the same as the target account</a:t>
            </a:r>
            <a:r>
              <a:rPr lang="en-GB" altLang="en-US" dirty="0" smtClean="0">
                <a:latin typeface="Arial Bold" panose="020B0704020202020204" pitchFamily="34" charset="0"/>
                <a:ea typeface="ＭＳ Ｐゴシック" panose="020B0600070205080204" pitchFamily="34" charset="-128"/>
              </a:rPr>
              <a:t>’</a:t>
            </a:r>
            <a:r>
              <a:rPr lang="en-GB" dirty="0" smtClean="0">
                <a:latin typeface="Arial Bold" panose="020B0704020202020204" pitchFamily="34" charset="0"/>
                <a:ea typeface="ＭＳ Ｐゴシック" panose="020B0600070205080204" pitchFamily="34" charset="-128"/>
              </a:rPr>
              <a:t>s email address</a:t>
            </a:r>
          </a:p>
          <a:p>
            <a:pPr marL="171450" indent="-171450">
              <a:buFontTx/>
              <a:buChar char="-"/>
            </a:pPr>
            <a:r>
              <a:rPr lang="en-GB" dirty="0" smtClean="0">
                <a:latin typeface="Arial Bold" panose="020B0704020202020204" pitchFamily="34" charset="0"/>
                <a:ea typeface="ＭＳ Ｐゴシック" panose="020B0600070205080204" pitchFamily="34" charset="-128"/>
              </a:rPr>
              <a:t>DM</a:t>
            </a:r>
            <a:r>
              <a:rPr lang="en-GB" altLang="en-US" dirty="0" smtClean="0">
                <a:latin typeface="Arial Bold" panose="020B0704020202020204" pitchFamily="34" charset="0"/>
                <a:ea typeface="ＭＳ Ｐゴシック" panose="020B0600070205080204" pitchFamily="34" charset="-128"/>
              </a:rPr>
              <a:t>’</a:t>
            </a:r>
            <a:r>
              <a:rPr lang="en-GB" dirty="0" smtClean="0">
                <a:latin typeface="Arial Bold" panose="020B0704020202020204" pitchFamily="34" charset="0"/>
                <a:ea typeface="ＭＳ Ｐゴシック" panose="020B0600070205080204" pitchFamily="34" charset="-128"/>
              </a:rPr>
              <a:t>s database now has 2 accounts with the same email address</a:t>
            </a:r>
          </a:p>
          <a:p>
            <a:pPr marL="171450" indent="-171450">
              <a:buFontTx/>
              <a:buChar char="-"/>
            </a:pPr>
            <a:r>
              <a:rPr lang="en-GB" dirty="0" smtClean="0">
                <a:latin typeface="Arial Bold" panose="020B0704020202020204" pitchFamily="34" charset="0"/>
                <a:ea typeface="ＭＳ Ｐゴシック" panose="020B0600070205080204" pitchFamily="34" charset="-128"/>
              </a:rPr>
              <a:t>When someone tries to log in with this email address, only one of the accounts will be returned by .</a:t>
            </a:r>
            <a:r>
              <a:rPr lang="en-GB" dirty="0" err="1" smtClean="0">
                <a:latin typeface="Arial Bold" panose="020B0704020202020204" pitchFamily="34" charset="0"/>
                <a:ea typeface="ＭＳ Ｐゴシック" panose="020B0600070205080204" pitchFamily="34" charset="-128"/>
              </a:rPr>
              <a:t>FirstOrDefault</a:t>
            </a:r>
            <a:endParaRPr lang="en-GB" dirty="0" smtClean="0">
              <a:latin typeface="Arial Bold" panose="020B0704020202020204" pitchFamily="34" charset="0"/>
              <a:ea typeface="ＭＳ Ｐゴシック" panose="020B0600070205080204" pitchFamily="34" charset="-128"/>
            </a:endParaRPr>
          </a:p>
          <a:p>
            <a:pPr marL="171450" indent="-171450">
              <a:buFontTx/>
              <a:buChar char="-"/>
            </a:pPr>
            <a:r>
              <a:rPr lang="en-GB" dirty="0" smtClean="0">
                <a:latin typeface="Arial Bold" panose="020B0704020202020204" pitchFamily="34" charset="0"/>
                <a:ea typeface="ＭＳ Ｐゴシック" panose="020B0600070205080204" pitchFamily="34" charset="-128"/>
              </a:rPr>
              <a:t>So the password check on login will be performed against only one of the accounts</a:t>
            </a:r>
          </a:p>
          <a:p>
            <a:pPr marL="171450" indent="-171450">
              <a:buFontTx/>
              <a:buChar char="-"/>
            </a:pPr>
            <a:r>
              <a:rPr lang="en-GB" dirty="0" smtClean="0">
                <a:latin typeface="Arial Bold" panose="020B0704020202020204" pitchFamily="34" charset="0"/>
                <a:ea typeface="ＭＳ Ｐゴシック" panose="020B0600070205080204" pitchFamily="34" charset="-128"/>
              </a:rPr>
              <a:t>The attacker tries to log in by email address with his password and hopes for the best…</a:t>
            </a:r>
          </a:p>
          <a:p>
            <a:pPr marL="171450" indent="-171450">
              <a:buFontTx/>
              <a:buChar char="-"/>
            </a:pPr>
            <a:r>
              <a:rPr lang="en-GB" dirty="0" smtClean="0">
                <a:latin typeface="Arial Bold" panose="020B0704020202020204" pitchFamily="34" charset="0"/>
                <a:ea typeface="ＭＳ Ｐゴシック" panose="020B0600070205080204" pitchFamily="34" charset="-128"/>
              </a:rPr>
              <a:t>In this case, it hasn’t worked,</a:t>
            </a:r>
            <a:r>
              <a:rPr lang="en-GB" baseline="0" dirty="0" smtClean="0">
                <a:latin typeface="Arial Bold" panose="020B0704020202020204" pitchFamily="34" charset="0"/>
                <a:ea typeface="ＭＳ Ｐゴシック" panose="020B0600070205080204" pitchFamily="34" charset="-128"/>
              </a:rPr>
              <a:t> so the attacker waits…</a:t>
            </a:r>
          </a:p>
          <a:p>
            <a:pPr marL="171450" indent="-171450">
              <a:buFontTx/>
              <a:buChar char="-"/>
            </a:pPr>
            <a:r>
              <a:rPr lang="en-GB" baseline="0" dirty="0" smtClean="0">
                <a:latin typeface="Arial Bold" panose="020B0704020202020204" pitchFamily="34" charset="0"/>
                <a:ea typeface="ＭＳ Ｐゴシック" panose="020B0600070205080204" pitchFamily="34" charset="-128"/>
              </a:rPr>
              <a:t>The victim changes their email address (moving them to the end of the table)</a:t>
            </a:r>
          </a:p>
          <a:p>
            <a:pPr marL="171450" indent="-171450">
              <a:buFontTx/>
              <a:buChar char="-"/>
            </a:pPr>
            <a:r>
              <a:rPr lang="en-GB" baseline="0" dirty="0" smtClean="0">
                <a:latin typeface="Arial Bold" panose="020B0704020202020204" pitchFamily="34" charset="0"/>
                <a:ea typeface="ＭＳ Ｐゴシック" panose="020B0600070205080204" pitchFamily="34" charset="-128"/>
              </a:rPr>
              <a:t>The attacker once again tries to </a:t>
            </a:r>
            <a:r>
              <a:rPr lang="en-GB" dirty="0" smtClean="0">
                <a:latin typeface="Arial Bold" panose="020B0704020202020204" pitchFamily="34" charset="0"/>
                <a:ea typeface="ＭＳ Ｐゴシック" panose="020B0600070205080204" pitchFamily="34" charset="-128"/>
              </a:rPr>
              <a:t>log in by email address with his password…</a:t>
            </a:r>
          </a:p>
          <a:p>
            <a:pPr marL="171450" indent="-171450">
              <a:buFontTx/>
              <a:buChar char="-"/>
            </a:pPr>
            <a:r>
              <a:rPr lang="en-GB" dirty="0" smtClean="0">
                <a:latin typeface="Arial Bold" panose="020B0704020202020204" pitchFamily="34" charset="0"/>
                <a:ea typeface="ＭＳ Ｐゴシック" panose="020B0600070205080204" pitchFamily="34" charset="-128"/>
              </a:rPr>
              <a:t>In this case, it worked, and the attacker was given an authentication cookie for that email address</a:t>
            </a:r>
          </a:p>
          <a:p>
            <a:pPr marL="171450" indent="-171450">
              <a:buFontTx/>
              <a:buChar char="-"/>
            </a:pPr>
            <a:r>
              <a:rPr lang="en-GB" dirty="0" smtClean="0">
                <a:latin typeface="Arial Bold" panose="020B0704020202020204" pitchFamily="34" charset="0"/>
                <a:ea typeface="ＭＳ Ｐゴシック" panose="020B0600070205080204" pitchFamily="34" charset="-128"/>
              </a:rPr>
              <a:t>The attacker is (at this point) logged in to their own account, because when .</a:t>
            </a:r>
            <a:r>
              <a:rPr lang="en-GB" dirty="0" err="1" smtClean="0">
                <a:latin typeface="Arial Bold" panose="020B0704020202020204" pitchFamily="34" charset="0"/>
                <a:ea typeface="ＭＳ Ｐゴシック" panose="020B0600070205080204" pitchFamily="34" charset="-128"/>
              </a:rPr>
              <a:t>FirstOrDefault</a:t>
            </a:r>
            <a:r>
              <a:rPr lang="en-GB" dirty="0" smtClean="0">
                <a:latin typeface="Arial Bold" panose="020B0704020202020204" pitchFamily="34" charset="0"/>
                <a:ea typeface="ＭＳ Ｐゴシック" panose="020B0600070205080204" pitchFamily="34" charset="-128"/>
              </a:rPr>
              <a:t> is done on the email address stored in the authentication cookie, the attacker</a:t>
            </a:r>
            <a:r>
              <a:rPr lang="en-GB" altLang="en-US" dirty="0" smtClean="0">
                <a:latin typeface="Arial Bold" panose="020B0704020202020204" pitchFamily="34" charset="0"/>
                <a:ea typeface="ＭＳ Ｐゴシック" panose="020B0600070205080204" pitchFamily="34" charset="-128"/>
              </a:rPr>
              <a:t>’</a:t>
            </a:r>
            <a:r>
              <a:rPr lang="en-GB" dirty="0" smtClean="0">
                <a:latin typeface="Arial Bold" panose="020B0704020202020204" pitchFamily="34" charset="0"/>
                <a:ea typeface="ＭＳ Ｐゴシック" panose="020B0600070205080204" pitchFamily="34" charset="-128"/>
              </a:rPr>
              <a:t>s account is returned</a:t>
            </a:r>
          </a:p>
          <a:p>
            <a:pPr marL="171450" indent="-171450">
              <a:buFontTx/>
              <a:buChar char="-"/>
            </a:pPr>
            <a:r>
              <a:rPr lang="en-GB" dirty="0" smtClean="0">
                <a:latin typeface="Arial Bold" panose="020B0704020202020204" pitchFamily="34" charset="0"/>
                <a:ea typeface="ＭＳ Ｐゴシック" panose="020B0600070205080204" pitchFamily="34" charset="-128"/>
              </a:rPr>
              <a:t>The attacker now changes their email address back again</a:t>
            </a:r>
          </a:p>
          <a:p>
            <a:pPr marL="171450" indent="-171450">
              <a:buFontTx/>
              <a:buChar char="-"/>
            </a:pPr>
            <a:r>
              <a:rPr lang="en-GB" dirty="0" smtClean="0">
                <a:latin typeface="Arial Bold" panose="020B0704020202020204" pitchFamily="34" charset="0"/>
                <a:ea typeface="ＭＳ Ｐゴシック" panose="020B0600070205080204" pitchFamily="34" charset="-128"/>
              </a:rPr>
              <a:t>The authentication cookie is unchanged, and is still for the target account</a:t>
            </a:r>
            <a:r>
              <a:rPr lang="en-GB" altLang="en-US" dirty="0" smtClean="0">
                <a:latin typeface="Arial Bold" panose="020B0704020202020204" pitchFamily="34" charset="0"/>
                <a:ea typeface="ＭＳ Ｐゴシック" panose="020B0600070205080204" pitchFamily="34" charset="-128"/>
              </a:rPr>
              <a:t>’</a:t>
            </a:r>
            <a:r>
              <a:rPr lang="en-GB" dirty="0" smtClean="0">
                <a:latin typeface="Arial Bold" panose="020B0704020202020204" pitchFamily="34" charset="0"/>
                <a:ea typeface="ＭＳ Ｐゴシック" panose="020B0600070205080204" pitchFamily="34" charset="-128"/>
              </a:rPr>
              <a:t>s email address</a:t>
            </a:r>
          </a:p>
          <a:p>
            <a:pPr marL="171450" indent="-171450">
              <a:buFontTx/>
              <a:buChar char="-"/>
            </a:pPr>
            <a:r>
              <a:rPr lang="en-GB" dirty="0" smtClean="0">
                <a:latin typeface="Arial Bold" panose="020B0704020202020204" pitchFamily="34" charset="0"/>
                <a:ea typeface="ＭＳ Ｐゴシック" panose="020B0600070205080204" pitchFamily="34" charset="-128"/>
              </a:rPr>
              <a:t>The attacker is now logged in to the victim</a:t>
            </a:r>
            <a:r>
              <a:rPr lang="en-GB" altLang="en-US" dirty="0" smtClean="0">
                <a:latin typeface="Arial Bold" panose="020B0704020202020204" pitchFamily="34" charset="0"/>
                <a:ea typeface="ＭＳ Ｐゴシック" panose="020B0600070205080204" pitchFamily="34" charset="-128"/>
              </a:rPr>
              <a:t>’</a:t>
            </a:r>
            <a:r>
              <a:rPr lang="en-GB" dirty="0" smtClean="0">
                <a:latin typeface="Arial Bold" panose="020B0704020202020204" pitchFamily="34" charset="0"/>
                <a:ea typeface="ＭＳ Ｐゴシック" panose="020B0600070205080204" pitchFamily="34" charset="-128"/>
              </a:rPr>
              <a:t>s account, because when .</a:t>
            </a:r>
            <a:r>
              <a:rPr lang="en-GB" dirty="0" err="1" smtClean="0">
                <a:latin typeface="Arial Bold" panose="020B0704020202020204" pitchFamily="34" charset="0"/>
                <a:ea typeface="ＭＳ Ｐゴシック" panose="020B0600070205080204" pitchFamily="34" charset="-128"/>
              </a:rPr>
              <a:t>FirstOrDefault</a:t>
            </a:r>
            <a:r>
              <a:rPr lang="en-GB" dirty="0" smtClean="0">
                <a:latin typeface="Arial Bold" panose="020B0704020202020204" pitchFamily="34" charset="0"/>
                <a:ea typeface="ＭＳ Ｐゴシック" panose="020B0600070205080204" pitchFamily="34" charset="-128"/>
              </a:rPr>
              <a:t> is done on the email address stored in the authentication cookie, the victim</a:t>
            </a:r>
            <a:r>
              <a:rPr lang="en-GB" altLang="en-US" dirty="0" smtClean="0">
                <a:latin typeface="Arial Bold" panose="020B0704020202020204" pitchFamily="34" charset="0"/>
                <a:ea typeface="ＭＳ Ｐゴシック" panose="020B0600070205080204" pitchFamily="34" charset="-128"/>
              </a:rPr>
              <a:t>’</a:t>
            </a:r>
            <a:r>
              <a:rPr lang="en-GB" dirty="0" smtClean="0">
                <a:latin typeface="Arial Bold" panose="020B0704020202020204" pitchFamily="34" charset="0"/>
                <a:ea typeface="ＭＳ Ｐゴシック" panose="020B0600070205080204" pitchFamily="34" charset="-128"/>
              </a:rPr>
              <a:t>s account is returned</a:t>
            </a:r>
            <a:endParaRPr lang="en-GB" dirty="0" smtClean="0">
              <a:ea typeface="ＭＳ Ｐゴシック" panose="020B0600070205080204" pitchFamily="34" charset="-128"/>
            </a:endParaRPr>
          </a:p>
        </p:txBody>
      </p:sp>
      <p:sp>
        <p:nvSpPr>
          <p:cNvPr id="4915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3B6C7279-3C4D-477D-B6C4-A1DB158AF952}" type="slidenum">
              <a:rPr lang="en-GB" sz="1200"/>
              <a:pPr eaLnBrk="1" hangingPunct="1"/>
              <a:t>29</a:t>
            </a:fld>
            <a:endParaRPr lang="en-GB" sz="1200"/>
          </a:p>
        </p:txBody>
      </p:sp>
    </p:spTree>
    <p:extLst>
      <p:ext uri="{BB962C8B-B14F-4D97-AF65-F5344CB8AC3E}">
        <p14:creationId xmlns:p14="http://schemas.microsoft.com/office/powerpoint/2010/main" val="29712126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smtClean="0">
                <a:hlinkClick r:id="rId3"/>
              </a:rPr>
              <a:t>http://www.cl.cam.ac.uk/~sjm217/advisories/wordpress-cookie-auth.txt</a:t>
            </a:r>
            <a:endParaRPr lang="en-GB" dirty="0" smtClean="0"/>
          </a:p>
        </p:txBody>
      </p:sp>
      <p:sp>
        <p:nvSpPr>
          <p:cNvPr id="4" name="Slide Number Placeholder 3"/>
          <p:cNvSpPr>
            <a:spLocks noGrp="1"/>
          </p:cNvSpPr>
          <p:nvPr>
            <p:ph type="sldNum" sz="quarter" idx="10"/>
          </p:nvPr>
        </p:nvSpPr>
        <p:spPr/>
        <p:txBody>
          <a:bodyPr/>
          <a:lstStyle/>
          <a:p>
            <a:fld id="{0801B24B-9765-4E48-83E8-FC588AC4863B}" type="slidenum">
              <a:rPr lang="en-GB" smtClean="0"/>
              <a:pPr/>
              <a:t>30</a:t>
            </a:fld>
            <a:endParaRPr lang="en-GB"/>
          </a:p>
        </p:txBody>
      </p:sp>
    </p:spTree>
    <p:extLst>
      <p:ext uri="{BB962C8B-B14F-4D97-AF65-F5344CB8AC3E}">
        <p14:creationId xmlns:p14="http://schemas.microsoft.com/office/powerpoint/2010/main" val="33652047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71450" lvl="0" indent="-171450" eaLnBrk="1" hangingPunct="1">
              <a:spcBef>
                <a:spcPct val="0"/>
              </a:spcBef>
              <a:buFontTx/>
              <a:buChar char="-"/>
            </a:pPr>
            <a:r>
              <a:rPr lang="en-GB" dirty="0" smtClean="0">
                <a:ea typeface="ＭＳ Ｐゴシック" panose="020B0600070205080204" pitchFamily="34" charset="-128"/>
              </a:rPr>
              <a:t>RG is 5,009 days old today </a:t>
            </a:r>
            <a:r>
              <a:rPr lang="en-GB" dirty="0" smtClean="0">
                <a:ea typeface="ＭＳ Ｐゴシック" panose="020B0600070205080204" pitchFamily="34" charset="-128"/>
                <a:sym typeface="Wingdings" panose="05000000000000000000" pitchFamily="2" charset="2"/>
              </a:rPr>
              <a:t></a:t>
            </a:r>
          </a:p>
          <a:p>
            <a:pPr marL="171450" lvl="0" indent="-171450" eaLnBrk="1" hangingPunct="1">
              <a:spcBef>
                <a:spcPct val="0"/>
              </a:spcBef>
              <a:buFontTx/>
              <a:buChar char="-"/>
            </a:pPr>
            <a:r>
              <a:rPr lang="en-GB" dirty="0" smtClean="0">
                <a:ea typeface="ＭＳ Ｐゴシック" panose="020B0600070205080204" pitchFamily="34" charset="-128"/>
                <a:sym typeface="Wingdings" panose="05000000000000000000" pitchFamily="2" charset="2"/>
              </a:rPr>
              <a:t>Network</a:t>
            </a:r>
            <a:r>
              <a:rPr lang="en-GB" baseline="0" dirty="0" smtClean="0">
                <a:ea typeface="ＭＳ Ｐゴシック" panose="020B0600070205080204" pitchFamily="34" charset="-128"/>
                <a:sym typeface="Wingdings" panose="05000000000000000000" pitchFamily="2" charset="2"/>
              </a:rPr>
              <a:t> = attacker directly communicating with your web app, whereas for a desktop app, the attacker would need physical access to the machine, which is a lot harder</a:t>
            </a:r>
            <a:endParaRPr lang="en-GB" dirty="0" smtClean="0">
              <a:ea typeface="ＭＳ Ｐゴシック" panose="020B0600070205080204" pitchFamily="34" charset="-128"/>
              <a:sym typeface="Wingdings" panose="05000000000000000000" pitchFamily="2" charset="2"/>
            </a:endParaRPr>
          </a:p>
          <a:p>
            <a:pPr marL="171450" lvl="0" indent="-171450" eaLnBrk="1" hangingPunct="1">
              <a:spcBef>
                <a:spcPct val="0"/>
              </a:spcBef>
              <a:buFontTx/>
              <a:buChar char="-"/>
            </a:pPr>
            <a:r>
              <a:rPr lang="en-GB" dirty="0" smtClean="0">
                <a:ea typeface="ＭＳ Ｐゴシック" panose="020B0600070205080204" pitchFamily="34" charset="-128"/>
                <a:sym typeface="Wingdings" panose="05000000000000000000" pitchFamily="2" charset="2"/>
              </a:rPr>
              <a:t>Browser = phishing + tabs interacting with each other, as we</a:t>
            </a:r>
            <a:r>
              <a:rPr lang="en-GB" altLang="en-US" dirty="0" smtClean="0">
                <a:ea typeface="ＭＳ Ｐゴシック" panose="020B0600070205080204" pitchFamily="34" charset="-128"/>
                <a:sym typeface="Wingdings" panose="05000000000000000000" pitchFamily="2" charset="2"/>
              </a:rPr>
              <a:t>’</a:t>
            </a:r>
            <a:r>
              <a:rPr lang="en-GB" dirty="0" smtClean="0">
                <a:ea typeface="ＭＳ Ｐゴシック" panose="020B0600070205080204" pitchFamily="34" charset="-128"/>
                <a:sym typeface="Wingdings" panose="05000000000000000000" pitchFamily="2" charset="2"/>
              </a:rPr>
              <a:t>ll see in the talk</a:t>
            </a:r>
          </a:p>
        </p:txBody>
      </p:sp>
      <p:sp>
        <p:nvSpPr>
          <p:cNvPr id="1331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7962C435-8CEF-4ACA-9C2D-4B8FA9915CC3}" type="slidenum">
              <a:rPr lang="en-GB" sz="1200"/>
              <a:pPr eaLnBrk="1" hangingPunct="1"/>
              <a:t>5</a:t>
            </a:fld>
            <a:endParaRPr lang="en-GB" sz="1200"/>
          </a:p>
        </p:txBody>
      </p:sp>
    </p:spTree>
    <p:extLst>
      <p:ext uri="{BB962C8B-B14F-4D97-AF65-F5344CB8AC3E}">
        <p14:creationId xmlns:p14="http://schemas.microsoft.com/office/powerpoint/2010/main" val="21777921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smtClean="0">
                <a:latin typeface="Arial Bold" charset="0"/>
                <a:ea typeface="ＭＳ Ｐゴシック" pitchFamily="34" charset="-128"/>
                <a:cs typeface="Arial Bold" charset="0"/>
              </a:rPr>
              <a:t>But the attacker doesn’t know the secret, and so can’t calculate the HMAC-MD5.</a:t>
            </a:r>
          </a:p>
          <a:p>
            <a:pPr marL="171450" indent="-171450">
              <a:buFontTx/>
              <a:buChar char="-"/>
            </a:pPr>
            <a:r>
              <a:rPr lang="en-GB" dirty="0" smtClean="0">
                <a:latin typeface="Arial Bold" charset="0"/>
                <a:ea typeface="ＭＳ Ｐゴシック" pitchFamily="34" charset="-128"/>
                <a:cs typeface="Arial Bold" charset="0"/>
              </a:rPr>
              <a:t>However, by registering an account and logging in</a:t>
            </a:r>
            <a:r>
              <a:rPr lang="en-GB" dirty="0" smtClean="0">
                <a:ea typeface="ＭＳ Ｐゴシック" pitchFamily="34" charset="-128"/>
                <a:cs typeface="Arial Bold" charset="0"/>
              </a:rPr>
              <a:t>…</a:t>
            </a:r>
          </a:p>
          <a:p>
            <a:pPr marL="171450" indent="-171450">
              <a:buFontTx/>
              <a:buChar char="-"/>
            </a:pPr>
            <a:endParaRPr lang="en-GB" dirty="0" smtClean="0">
              <a:ea typeface="ＭＳ Ｐゴシック" pitchFamily="34" charset="-128"/>
              <a:cs typeface="Arial Bold" charset="0"/>
            </a:endParaRPr>
          </a:p>
          <a:p>
            <a:pPr marL="171450" indent="-171450">
              <a:buFontTx/>
              <a:buChar char="-"/>
            </a:pPr>
            <a:r>
              <a:rPr lang="en-GB" dirty="0" smtClean="0">
                <a:hlinkClick r:id="rId3"/>
              </a:rPr>
              <a:t>http://www.cl.cam.ac.uk/~sjm217/advisories/wordpress-cookie-integrity.txt</a:t>
            </a:r>
            <a:endParaRPr lang="en-GB" dirty="0" smtClean="0">
              <a:ea typeface="ＭＳ Ｐゴシック" pitchFamily="34" charset="-128"/>
              <a:cs typeface="Arial Bold" charset="0"/>
            </a:endParaRPr>
          </a:p>
        </p:txBody>
      </p:sp>
      <p:sp>
        <p:nvSpPr>
          <p:cNvPr id="4" name="Slide Number Placeholder 3"/>
          <p:cNvSpPr>
            <a:spLocks noGrp="1"/>
          </p:cNvSpPr>
          <p:nvPr>
            <p:ph type="sldNum" sz="quarter" idx="10"/>
          </p:nvPr>
        </p:nvSpPr>
        <p:spPr/>
        <p:txBody>
          <a:bodyPr/>
          <a:lstStyle/>
          <a:p>
            <a:fld id="{0801B24B-9765-4E48-83E8-FC588AC4863B}" type="slidenum">
              <a:rPr lang="en-GB" smtClean="0"/>
              <a:pPr/>
              <a:t>31</a:t>
            </a:fld>
            <a:endParaRPr lang="en-GB"/>
          </a:p>
        </p:txBody>
      </p:sp>
    </p:spTree>
    <p:extLst>
      <p:ext uri="{BB962C8B-B14F-4D97-AF65-F5344CB8AC3E}">
        <p14:creationId xmlns:p14="http://schemas.microsoft.com/office/powerpoint/2010/main" val="22314915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smtClean="0">
                <a:hlinkClick r:id="rId3"/>
              </a:rPr>
              <a:t>http://www.cl.cam.ac.uk/~sjm217/advisories/wordpress-cookie-integrity.txt</a:t>
            </a:r>
            <a:endParaRPr lang="en-GB" dirty="0" smtClean="0"/>
          </a:p>
        </p:txBody>
      </p:sp>
      <p:sp>
        <p:nvSpPr>
          <p:cNvPr id="4" name="Slide Number Placeholder 3"/>
          <p:cNvSpPr>
            <a:spLocks noGrp="1"/>
          </p:cNvSpPr>
          <p:nvPr>
            <p:ph type="sldNum" sz="quarter" idx="10"/>
          </p:nvPr>
        </p:nvSpPr>
        <p:spPr/>
        <p:txBody>
          <a:bodyPr/>
          <a:lstStyle/>
          <a:p>
            <a:fld id="{0801B24B-9765-4E48-83E8-FC588AC4863B}" type="slidenum">
              <a:rPr lang="en-GB" smtClean="0"/>
              <a:pPr/>
              <a:t>32</a:t>
            </a:fld>
            <a:endParaRPr lang="en-GB"/>
          </a:p>
        </p:txBody>
      </p:sp>
    </p:spTree>
    <p:extLst>
      <p:ext uri="{BB962C8B-B14F-4D97-AF65-F5344CB8AC3E}">
        <p14:creationId xmlns:p14="http://schemas.microsoft.com/office/powerpoint/2010/main" val="29732283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sz="1200" u="sng" strike="noStrike" kern="1200" dirty="0" smtClean="0">
                <a:solidFill>
                  <a:schemeClr val="tx1"/>
                </a:solidFill>
                <a:effectLst/>
                <a:latin typeface="+mn-lt"/>
                <a:ea typeface="ＭＳ Ｐゴシック" charset="0"/>
                <a:cs typeface="ＭＳ Ｐゴシック" charset="0"/>
                <a:hlinkClick r:id="rId3"/>
              </a:rPr>
              <a:t>http://i.qkme.me/3qwcso.jpg</a:t>
            </a:r>
            <a:endParaRPr lang="en-GB" sz="1200" u="sng" strike="noStrike" kern="1200" dirty="0" smtClean="0">
              <a:solidFill>
                <a:schemeClr val="tx1"/>
              </a:solidFill>
              <a:effectLst/>
              <a:latin typeface="+mn-lt"/>
              <a:ea typeface="ＭＳ Ｐゴシック" charset="0"/>
              <a:cs typeface="ＭＳ Ｐゴシック" charset="0"/>
            </a:endParaRPr>
          </a:p>
        </p:txBody>
      </p:sp>
      <p:sp>
        <p:nvSpPr>
          <p:cNvPr id="4" name="Slide Number Placeholder 3"/>
          <p:cNvSpPr>
            <a:spLocks noGrp="1"/>
          </p:cNvSpPr>
          <p:nvPr>
            <p:ph type="sldNum" sz="quarter" idx="10"/>
          </p:nvPr>
        </p:nvSpPr>
        <p:spPr/>
        <p:txBody>
          <a:bodyPr/>
          <a:lstStyle/>
          <a:p>
            <a:fld id="{0801B24B-9765-4E48-83E8-FC588AC4863B}" type="slidenum">
              <a:rPr lang="en-GB" smtClean="0"/>
              <a:pPr/>
              <a:t>33</a:t>
            </a:fld>
            <a:endParaRPr lang="en-GB"/>
          </a:p>
        </p:txBody>
      </p:sp>
    </p:spTree>
    <p:extLst>
      <p:ext uri="{BB962C8B-B14F-4D97-AF65-F5344CB8AC3E}">
        <p14:creationId xmlns:p14="http://schemas.microsoft.com/office/powerpoint/2010/main" val="16198163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71450" indent="-171450">
              <a:buFontTx/>
              <a:buChar char="-"/>
            </a:pPr>
            <a:r>
              <a:rPr lang="en-GB" dirty="0" smtClean="0">
                <a:ea typeface="ＭＳ Ｐゴシック" panose="020B0600070205080204" pitchFamily="34" charset="-128"/>
              </a:rPr>
              <a:t>Implicit in </a:t>
            </a:r>
            <a:r>
              <a:rPr lang="en-GB" altLang="en-US" dirty="0" smtClean="0">
                <a:ea typeface="ＭＳ Ｐゴシック" panose="020B0600070205080204" pitchFamily="34" charset="-128"/>
              </a:rPr>
              <a:t>“</a:t>
            </a:r>
            <a:r>
              <a:rPr lang="en-GB" dirty="0" smtClean="0">
                <a:ea typeface="ＭＳ Ｐゴシック" panose="020B0600070205080204" pitchFamily="34" charset="-128"/>
              </a:rPr>
              <a:t>how they might achieve them</a:t>
            </a:r>
            <a:r>
              <a:rPr lang="en-GB" altLang="en-US" dirty="0" smtClean="0">
                <a:ea typeface="ＭＳ Ｐゴシック" panose="020B0600070205080204" pitchFamily="34" charset="-128"/>
              </a:rPr>
              <a:t>”</a:t>
            </a:r>
            <a:r>
              <a:rPr lang="en-GB" dirty="0" smtClean="0">
                <a:ea typeface="ＭＳ Ｐゴシック" panose="020B0600070205080204" pitchFamily="34" charset="-128"/>
              </a:rPr>
              <a:t> is what their (technical) capabilities are</a:t>
            </a:r>
          </a:p>
          <a:p>
            <a:pPr marL="171450" indent="-171450">
              <a:buFontTx/>
              <a:buChar char="-"/>
            </a:pPr>
            <a:endParaRPr lang="en-GB" dirty="0" smtClean="0">
              <a:ea typeface="ＭＳ Ｐゴシック" panose="020B0600070205080204" pitchFamily="34" charset="-128"/>
              <a:hlinkClick r:id="rId3"/>
            </a:endParaRPr>
          </a:p>
          <a:p>
            <a:pPr marL="171450" indent="-171450">
              <a:buFontTx/>
              <a:buChar char="-"/>
            </a:pPr>
            <a:r>
              <a:rPr lang="en-GB" dirty="0" smtClean="0">
                <a:hlinkClick r:id="rId3"/>
              </a:rPr>
              <a:t>http://en.wikipedia.org/wiki/Threat_model</a:t>
            </a:r>
            <a:endParaRPr lang="en-GB" dirty="0" smtClean="0">
              <a:ea typeface="ＭＳ Ｐゴシック" panose="020B0600070205080204" pitchFamily="34" charset="-128"/>
            </a:endParaRPr>
          </a:p>
        </p:txBody>
      </p:sp>
      <p:sp>
        <p:nvSpPr>
          <p:cNvPr id="5529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B1234469-30BD-4670-8B69-ABA5968F4FB7}" type="slidenum">
              <a:rPr lang="en-GB" sz="1200"/>
              <a:pPr eaLnBrk="1" hangingPunct="1"/>
              <a:t>34</a:t>
            </a:fld>
            <a:endParaRPr lang="en-GB" sz="1200"/>
          </a:p>
        </p:txBody>
      </p:sp>
    </p:spTree>
    <p:extLst>
      <p:ext uri="{BB962C8B-B14F-4D97-AF65-F5344CB8AC3E}">
        <p14:creationId xmlns:p14="http://schemas.microsoft.com/office/powerpoint/2010/main" val="24935066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smtClean="0">
                <a:hlinkClick r:id="rId3"/>
              </a:rPr>
              <a:t>http://hurryup.red-gate.com/sw/selfservice/salesdetails.php?callref=63623</a:t>
            </a:r>
            <a:endParaRPr lang="en-GB" dirty="0" smtClean="0"/>
          </a:p>
        </p:txBody>
      </p:sp>
      <p:sp>
        <p:nvSpPr>
          <p:cNvPr id="4" name="Slide Number Placeholder 3"/>
          <p:cNvSpPr>
            <a:spLocks noGrp="1"/>
          </p:cNvSpPr>
          <p:nvPr>
            <p:ph type="sldNum" sz="quarter" idx="10"/>
          </p:nvPr>
        </p:nvSpPr>
        <p:spPr/>
        <p:txBody>
          <a:bodyPr/>
          <a:lstStyle/>
          <a:p>
            <a:fld id="{0801B24B-9765-4E48-83E8-FC588AC4863B}" type="slidenum">
              <a:rPr lang="en-GB" smtClean="0"/>
              <a:pPr/>
              <a:t>36</a:t>
            </a:fld>
            <a:endParaRPr lang="en-GB"/>
          </a:p>
        </p:txBody>
      </p:sp>
    </p:spTree>
    <p:extLst>
      <p:ext uri="{BB962C8B-B14F-4D97-AF65-F5344CB8AC3E}">
        <p14:creationId xmlns:p14="http://schemas.microsoft.com/office/powerpoint/2010/main" val="26930439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dirty="0" smtClean="0">
              <a:ea typeface="ＭＳ Ｐゴシック" panose="020B0600070205080204" pitchFamily="34" charset="-128"/>
            </a:endParaRPr>
          </a:p>
        </p:txBody>
      </p:sp>
      <p:sp>
        <p:nvSpPr>
          <p:cNvPr id="5939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CC0AEF08-5CC4-47F0-A088-0622FFAF05C9}" type="slidenum">
              <a:rPr lang="en-GB" sz="1200"/>
              <a:pPr eaLnBrk="1" hangingPunct="1"/>
              <a:t>37</a:t>
            </a:fld>
            <a:endParaRPr lang="en-GB" sz="1200"/>
          </a:p>
        </p:txBody>
      </p:sp>
    </p:spTree>
    <p:extLst>
      <p:ext uri="{BB962C8B-B14F-4D97-AF65-F5344CB8AC3E}">
        <p14:creationId xmlns:p14="http://schemas.microsoft.com/office/powerpoint/2010/main" val="33457956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71450" indent="-171450">
              <a:buFontTx/>
              <a:buChar char="-"/>
            </a:pPr>
            <a:r>
              <a:rPr lang="en-GB" dirty="0" smtClean="0">
                <a:ea typeface="ＭＳ Ｐゴシック" panose="020B0600070205080204" pitchFamily="34" charset="-128"/>
              </a:rPr>
              <a:t>Retrospective</a:t>
            </a:r>
            <a:r>
              <a:rPr lang="en-GB" baseline="0" dirty="0" smtClean="0">
                <a:ea typeface="ＭＳ Ｐゴシック" panose="020B0600070205080204" pitchFamily="34" charset="-128"/>
              </a:rPr>
              <a:t> / </a:t>
            </a:r>
            <a:r>
              <a:rPr lang="en-GB" dirty="0" smtClean="0">
                <a:ea typeface="ＭＳ Ｐゴシック" panose="020B0600070205080204" pitchFamily="34" charset="-128"/>
              </a:rPr>
              <a:t>5 Whys</a:t>
            </a:r>
            <a:r>
              <a:rPr lang="en-GB" baseline="0" dirty="0" smtClean="0">
                <a:ea typeface="ＭＳ Ｐゴシック" panose="020B0600070205080204" pitchFamily="34" charset="-128"/>
              </a:rPr>
              <a:t> to not only fix the issue, but also fix related issues, make it harder for the attacker, etc… (refer back to Defense in Depth)</a:t>
            </a:r>
          </a:p>
          <a:p>
            <a:pPr marL="171450" indent="-171450">
              <a:buFontTx/>
              <a:buChar char="-"/>
            </a:pPr>
            <a:r>
              <a:rPr lang="en-GB" dirty="0" smtClean="0">
                <a:ea typeface="ＭＳ Ｐゴシック" panose="020B0600070205080204" pitchFamily="34" charset="-128"/>
              </a:rPr>
              <a:t>Even quarterly might not be often enough, e.g. in September 2010, Microsoft fixed a vulnerability that allowed an attacker to download files from an ASP.NET application –</a:t>
            </a:r>
            <a:r>
              <a:rPr lang="en-GB" baseline="0" dirty="0" smtClean="0">
                <a:ea typeface="ＭＳ Ｐゴシック" panose="020B0600070205080204" pitchFamily="34" charset="-128"/>
              </a:rPr>
              <a:t> </a:t>
            </a:r>
            <a:r>
              <a:rPr lang="en-GB" dirty="0" smtClean="0">
                <a:ea typeface="ＭＳ Ｐゴシック" panose="020B0600070205080204" pitchFamily="34" charset="-128"/>
                <a:hlinkClick r:id="rId3"/>
              </a:rPr>
              <a:t>http://weblogs.asp.net/scottgu/archive/2010/09/18/important-asp-net-security-vulnerability.aspx</a:t>
            </a:r>
            <a:r>
              <a:rPr lang="en-GB" dirty="0" smtClean="0">
                <a:ea typeface="ＭＳ Ｐゴシック" panose="020B0600070205080204" pitchFamily="34" charset="-128"/>
              </a:rPr>
              <a:t> – how quickly did we patch that?</a:t>
            </a:r>
          </a:p>
        </p:txBody>
      </p:sp>
      <p:sp>
        <p:nvSpPr>
          <p:cNvPr id="6144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9A1F9D00-9993-47CC-A5BD-AAE3D42279A2}" type="slidenum">
              <a:rPr lang="en-GB" sz="1200"/>
              <a:pPr eaLnBrk="1" hangingPunct="1"/>
              <a:t>38</a:t>
            </a:fld>
            <a:endParaRPr lang="en-GB" sz="1200"/>
          </a:p>
        </p:txBody>
      </p:sp>
    </p:spTree>
    <p:extLst>
      <p:ext uri="{BB962C8B-B14F-4D97-AF65-F5344CB8AC3E}">
        <p14:creationId xmlns:p14="http://schemas.microsoft.com/office/powerpoint/2010/main" val="40851298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71450" indent="-171450">
              <a:buFontTx/>
              <a:buChar char="-"/>
            </a:pPr>
            <a:r>
              <a:rPr lang="en-GB" dirty="0" smtClean="0">
                <a:ea typeface="ＭＳ Ｐゴシック" panose="020B0600070205080204" pitchFamily="34" charset="-128"/>
              </a:rPr>
              <a:t>Search for </a:t>
            </a:r>
            <a:r>
              <a:rPr lang="en-GB" altLang="en-US" dirty="0" smtClean="0">
                <a:ea typeface="ＭＳ Ｐゴシック" panose="020B0600070205080204" pitchFamily="34" charset="-128"/>
              </a:rPr>
              <a:t>“</a:t>
            </a:r>
            <a:r>
              <a:rPr lang="en-GB" dirty="0" smtClean="0">
                <a:ea typeface="ＭＳ Ｐゴシック" panose="020B0600070205080204" pitchFamily="34" charset="-128"/>
              </a:rPr>
              <a:t>Sending Order Details</a:t>
            </a:r>
            <a:r>
              <a:rPr lang="en-GB" altLang="en-US" dirty="0" smtClean="0">
                <a:ea typeface="ＭＳ Ｐゴシック" panose="020B0600070205080204" pitchFamily="34" charset="-128"/>
              </a:rPr>
              <a:t>”</a:t>
            </a:r>
            <a:r>
              <a:rPr lang="en-GB" dirty="0" smtClean="0">
                <a:ea typeface="ＭＳ Ｐゴシック" panose="020B0600070205080204" pitchFamily="34" charset="-128"/>
              </a:rPr>
              <a:t> (section 10)</a:t>
            </a:r>
          </a:p>
        </p:txBody>
      </p:sp>
      <p:sp>
        <p:nvSpPr>
          <p:cNvPr id="6349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E8F000BF-846C-4CBF-8BB5-B64C6C1FDAA5}" type="slidenum">
              <a:rPr lang="en-GB" sz="1200"/>
              <a:pPr eaLnBrk="1" hangingPunct="1"/>
              <a:t>39</a:t>
            </a:fld>
            <a:endParaRPr lang="en-GB" sz="1200"/>
          </a:p>
        </p:txBody>
      </p:sp>
    </p:spTree>
    <p:extLst>
      <p:ext uri="{BB962C8B-B14F-4D97-AF65-F5344CB8AC3E}">
        <p14:creationId xmlns:p14="http://schemas.microsoft.com/office/powerpoint/2010/main" val="34158958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71450" indent="-171450">
              <a:buFontTx/>
              <a:buChar char="-"/>
            </a:pPr>
            <a:r>
              <a:rPr lang="en-GB" dirty="0" err="1" smtClean="0">
                <a:ea typeface="ＭＳ Ｐゴシック" panose="020B0600070205080204" pitchFamily="34" charset="-128"/>
              </a:rPr>
              <a:t>ASafaWeb</a:t>
            </a:r>
            <a:r>
              <a:rPr lang="en-GB" dirty="0" smtClean="0">
                <a:ea typeface="ＭＳ Ｐゴシック" panose="020B0600070205080204" pitchFamily="34" charset="-128"/>
              </a:rPr>
              <a:t> is from Troy Hunt, who is a Friend of Red Gate (</a:t>
            </a:r>
            <a:r>
              <a:rPr lang="en-GB" dirty="0" err="1" smtClean="0">
                <a:ea typeface="ＭＳ Ｐゴシック" panose="020B0600070205080204" pitchFamily="34" charset="-128"/>
              </a:rPr>
              <a:t>FoRG</a:t>
            </a:r>
            <a:r>
              <a:rPr lang="en-GB" dirty="0" smtClean="0">
                <a:ea typeface="ＭＳ Ｐゴシック" panose="020B0600070205080204" pitchFamily="34" charset="-128"/>
              </a:rPr>
              <a:t>), and his blog is also really good</a:t>
            </a:r>
          </a:p>
          <a:p>
            <a:pPr marL="171450" indent="-171450">
              <a:buFontTx/>
              <a:buChar char="-"/>
            </a:pPr>
            <a:r>
              <a:rPr lang="en-GB" dirty="0" smtClean="0">
                <a:hlinkClick r:id="rId3"/>
              </a:rPr>
              <a:t>http://www.lightbluetouchpaper.org/</a:t>
            </a:r>
            <a:endParaRPr lang="en-GB" dirty="0" smtClean="0"/>
          </a:p>
          <a:p>
            <a:pPr marL="171450" indent="-171450">
              <a:buFontTx/>
              <a:buChar char="-"/>
            </a:pPr>
            <a:r>
              <a:rPr lang="en-GB" dirty="0" smtClean="0">
                <a:hlinkClick r:id="rId4"/>
              </a:rPr>
              <a:t>http://channel9.msdn.com/Events/MIX/MIX10/FT05</a:t>
            </a:r>
            <a:endParaRPr lang="en-GB" dirty="0" smtClean="0">
              <a:ea typeface="ＭＳ Ｐゴシック" panose="020B0600070205080204" pitchFamily="34" charset="-128"/>
            </a:endParaRPr>
          </a:p>
        </p:txBody>
      </p:sp>
      <p:sp>
        <p:nvSpPr>
          <p:cNvPr id="6553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8F4E216E-83AF-4F61-B4DD-6B5BFA090FC9}" type="slidenum">
              <a:rPr lang="en-GB" sz="1200"/>
              <a:pPr eaLnBrk="1" hangingPunct="1"/>
              <a:t>40</a:t>
            </a:fld>
            <a:endParaRPr lang="en-GB" sz="1200"/>
          </a:p>
        </p:txBody>
      </p:sp>
    </p:spTree>
    <p:extLst>
      <p:ext uri="{BB962C8B-B14F-4D97-AF65-F5344CB8AC3E}">
        <p14:creationId xmlns:p14="http://schemas.microsoft.com/office/powerpoint/2010/main" val="24884789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have covered everything in the</a:t>
            </a:r>
            <a:r>
              <a:rPr lang="en-GB" baseline="0" dirty="0" smtClean="0"/>
              <a:t> abstract:</a:t>
            </a:r>
          </a:p>
          <a:p>
            <a:pPr marL="171450" indent="-171450">
              <a:buFontTx/>
              <a:buChar char="-"/>
            </a:pPr>
            <a:r>
              <a:rPr lang="en-GB" baseline="0" dirty="0" smtClean="0"/>
              <a:t>A nice introduction to security</a:t>
            </a:r>
          </a:p>
          <a:p>
            <a:pPr marL="171450" indent="-171450">
              <a:buFontTx/>
              <a:buChar char="-"/>
            </a:pPr>
            <a:r>
              <a:rPr lang="en-GB" sz="1200" b="0" i="0" kern="1200" dirty="0" smtClean="0">
                <a:solidFill>
                  <a:schemeClr val="tx1"/>
                </a:solidFill>
                <a:effectLst/>
                <a:latin typeface="+mn-lt"/>
                <a:ea typeface="ＭＳ Ｐゴシック" charset="0"/>
                <a:cs typeface="ＭＳ Ｐゴシック" charset="0"/>
              </a:rPr>
              <a:t>Lots of examples from things that we’ve learnt along our way</a:t>
            </a:r>
          </a:p>
          <a:p>
            <a:pPr marL="171450" indent="-171450">
              <a:buFontTx/>
              <a:buChar char="-"/>
            </a:pPr>
            <a:r>
              <a:rPr lang="en-GB" sz="1200" b="0" i="0" kern="1200" dirty="0" smtClean="0">
                <a:solidFill>
                  <a:schemeClr val="tx1"/>
                </a:solidFill>
                <a:effectLst/>
                <a:latin typeface="+mn-lt"/>
                <a:ea typeface="ＭＳ Ｐゴシック" charset="0"/>
                <a:cs typeface="ＭＳ Ｐゴシック" charset="0"/>
              </a:rPr>
              <a:t>Thinking like an attacker</a:t>
            </a:r>
          </a:p>
          <a:p>
            <a:pPr marL="171450" indent="-171450">
              <a:buFontTx/>
              <a:buChar char="-"/>
            </a:pPr>
            <a:r>
              <a:rPr lang="en-GB" sz="1200" b="0" i="0" kern="1200" dirty="0" smtClean="0">
                <a:solidFill>
                  <a:schemeClr val="tx1"/>
                </a:solidFill>
                <a:effectLst/>
                <a:latin typeface="+mn-lt"/>
                <a:ea typeface="ＭＳ Ｐゴシック" charset="0"/>
                <a:cs typeface="ＭＳ Ｐゴシック" charset="0"/>
              </a:rPr>
              <a:t>Things you might expect your framework to do for you automatically but actually it doesn’t like CSRF vulnerabilities</a:t>
            </a:r>
          </a:p>
          <a:p>
            <a:pPr marL="171450" indent="-171450">
              <a:buFontTx/>
              <a:buChar char="-"/>
            </a:pPr>
            <a:r>
              <a:rPr lang="en-GB" sz="1200" b="0" i="0" kern="1200" dirty="0" smtClean="0">
                <a:solidFill>
                  <a:schemeClr val="tx1"/>
                </a:solidFill>
                <a:effectLst/>
                <a:latin typeface="+mn-lt"/>
                <a:ea typeface="ＭＳ Ｐゴシック" charset="0"/>
                <a:cs typeface="ＭＳ Ｐゴシック" charset="0"/>
              </a:rPr>
              <a:t>Proposed “features” that might make the software easier to use and more awesome, but also makes an attacker’s job much easier as well</a:t>
            </a:r>
          </a:p>
          <a:p>
            <a:pPr marL="171450" indent="-171450">
              <a:buFontTx/>
              <a:buChar char="-"/>
            </a:pPr>
            <a:endParaRPr lang="en-GB" sz="1200" b="0" i="0" kern="1200" dirty="0" smtClean="0">
              <a:solidFill>
                <a:schemeClr val="tx1"/>
              </a:solidFill>
              <a:effectLst/>
              <a:latin typeface="+mn-lt"/>
              <a:ea typeface="ＭＳ Ｐゴシック" charset="0"/>
              <a:cs typeface="ＭＳ Ｐゴシック" charset="0"/>
            </a:endParaRPr>
          </a:p>
          <a:p>
            <a:pPr marL="0" indent="0">
              <a:buFontTx/>
              <a:buNone/>
            </a:pPr>
            <a:r>
              <a:rPr lang="en-GB" sz="1200" b="0" i="0" kern="1200" dirty="0" smtClean="0">
                <a:solidFill>
                  <a:schemeClr val="tx1"/>
                </a:solidFill>
                <a:effectLst/>
                <a:latin typeface="+mn-lt"/>
                <a:ea typeface="ＭＳ Ｐゴシック" charset="0"/>
                <a:cs typeface="ＭＳ Ｐゴシック" charset="0"/>
              </a:rPr>
              <a:t>3</a:t>
            </a:r>
            <a:r>
              <a:rPr lang="en-GB" sz="1200" b="0" i="0" kern="1200" baseline="0" dirty="0" smtClean="0">
                <a:solidFill>
                  <a:schemeClr val="tx1"/>
                </a:solidFill>
                <a:effectLst/>
                <a:latin typeface="+mn-lt"/>
                <a:ea typeface="ＭＳ Ｐゴシック" charset="0"/>
                <a:cs typeface="ＭＳ Ｐゴシック" charset="0"/>
              </a:rPr>
              <a:t> vulnerabilities:</a:t>
            </a:r>
          </a:p>
          <a:p>
            <a:pPr marL="171450" indent="-171450">
              <a:buFontTx/>
              <a:buChar char="-"/>
            </a:pPr>
            <a:r>
              <a:rPr lang="en-GB" sz="1200" b="0" i="0" kern="1200" baseline="0" dirty="0" smtClean="0">
                <a:solidFill>
                  <a:schemeClr val="tx1"/>
                </a:solidFill>
                <a:effectLst/>
                <a:latin typeface="+mn-lt"/>
                <a:ea typeface="ＭＳ Ｐゴシック" charset="0"/>
                <a:cs typeface="ＭＳ Ｐゴシック" charset="0"/>
              </a:rPr>
              <a:t>XSS</a:t>
            </a:r>
          </a:p>
          <a:p>
            <a:pPr marL="171450" indent="-171450">
              <a:buFontTx/>
              <a:buChar char="-"/>
            </a:pPr>
            <a:r>
              <a:rPr lang="en-GB" sz="1200" b="0" i="0" kern="1200" baseline="0" dirty="0" smtClean="0">
                <a:solidFill>
                  <a:schemeClr val="tx1"/>
                </a:solidFill>
                <a:effectLst/>
                <a:latin typeface="+mn-lt"/>
                <a:ea typeface="ＭＳ Ｐゴシック" charset="0"/>
                <a:cs typeface="ＭＳ Ｐゴシック" charset="0"/>
              </a:rPr>
              <a:t>CSRF</a:t>
            </a:r>
          </a:p>
          <a:p>
            <a:pPr marL="171450" indent="-171450">
              <a:buFontTx/>
              <a:buChar char="-"/>
            </a:pPr>
            <a:r>
              <a:rPr lang="en-GB" sz="1200" b="0" i="0" kern="1200" baseline="0" dirty="0" smtClean="0">
                <a:solidFill>
                  <a:schemeClr val="tx1"/>
                </a:solidFill>
                <a:effectLst/>
                <a:latin typeface="+mn-lt"/>
                <a:ea typeface="ＭＳ Ｐゴシック" charset="0"/>
                <a:cs typeface="ＭＳ Ｐゴシック" charset="0"/>
              </a:rPr>
              <a:t>Login / Auth cookies</a:t>
            </a:r>
            <a:endParaRPr lang="en-GB" sz="1200" b="0" i="0" kern="1200" dirty="0" smtClean="0">
              <a:solidFill>
                <a:schemeClr val="tx1"/>
              </a:solidFill>
              <a:effectLst/>
              <a:latin typeface="+mn-lt"/>
              <a:ea typeface="ＭＳ Ｐゴシック" charset="0"/>
              <a:cs typeface="ＭＳ Ｐゴシック" charset="0"/>
            </a:endParaRPr>
          </a:p>
          <a:p>
            <a:pPr marL="171450" indent="-171450">
              <a:buFontTx/>
              <a:buChar char="-"/>
            </a:pPr>
            <a:endParaRPr lang="en-GB" sz="1200" b="0" i="0" kern="1200" dirty="0" smtClean="0">
              <a:solidFill>
                <a:schemeClr val="tx1"/>
              </a:solidFill>
              <a:effectLst/>
              <a:latin typeface="+mn-lt"/>
              <a:ea typeface="ＭＳ Ｐゴシック" charset="0"/>
            </a:endParaRPr>
          </a:p>
          <a:p>
            <a:pPr marL="0" indent="0">
              <a:buFontTx/>
              <a:buNone/>
            </a:pPr>
            <a:r>
              <a:rPr lang="en-GB" sz="1200" b="0" i="0" kern="1200" dirty="0" smtClean="0">
                <a:solidFill>
                  <a:schemeClr val="tx1"/>
                </a:solidFill>
                <a:effectLst/>
                <a:latin typeface="+mn-lt"/>
                <a:ea typeface="ＭＳ Ｐゴシック" charset="0"/>
              </a:rPr>
              <a:t>Key concepts in security:</a:t>
            </a:r>
          </a:p>
          <a:p>
            <a:pPr marL="171450" indent="-171450">
              <a:buFontTx/>
              <a:buChar char="-"/>
            </a:pPr>
            <a:r>
              <a:rPr lang="en-GB" sz="1200" b="0" i="0" kern="1200" dirty="0" smtClean="0">
                <a:solidFill>
                  <a:schemeClr val="tx1"/>
                </a:solidFill>
                <a:effectLst/>
                <a:latin typeface="+mn-lt"/>
                <a:ea typeface="ＭＳ Ｐゴシック" charset="0"/>
              </a:rPr>
              <a:t>Threat</a:t>
            </a:r>
            <a:r>
              <a:rPr lang="en-GB" sz="1200" b="0" i="0" kern="1200" baseline="0" dirty="0" smtClean="0">
                <a:solidFill>
                  <a:schemeClr val="tx1"/>
                </a:solidFill>
                <a:effectLst/>
                <a:latin typeface="+mn-lt"/>
                <a:ea typeface="ＭＳ Ｐゴシック" charset="0"/>
              </a:rPr>
              <a:t> models</a:t>
            </a:r>
          </a:p>
          <a:p>
            <a:pPr marL="171450" indent="-171450">
              <a:buFontTx/>
              <a:buChar char="-"/>
            </a:pPr>
            <a:r>
              <a:rPr lang="en-GB" sz="1200" b="0" i="0" kern="1200" baseline="0" dirty="0" smtClean="0">
                <a:solidFill>
                  <a:schemeClr val="tx1"/>
                </a:solidFill>
                <a:effectLst/>
                <a:latin typeface="+mn-lt"/>
                <a:ea typeface="ＭＳ Ｐゴシック" charset="0"/>
              </a:rPr>
              <a:t>Defense in Depth</a:t>
            </a:r>
          </a:p>
          <a:p>
            <a:pPr marL="171450" indent="-171450">
              <a:buFontTx/>
              <a:buChar char="-"/>
            </a:pPr>
            <a:r>
              <a:rPr lang="en-GB" sz="1200" b="0" i="0" kern="1200" baseline="0" dirty="0" smtClean="0">
                <a:solidFill>
                  <a:schemeClr val="tx1"/>
                </a:solidFill>
                <a:effectLst/>
                <a:latin typeface="+mn-lt"/>
                <a:ea typeface="ＭＳ Ｐゴシック" charset="0"/>
              </a:rPr>
              <a:t>Trusted </a:t>
            </a:r>
            <a:r>
              <a:rPr lang="en-GB" sz="1200" b="0" i="0" kern="1200" baseline="0" dirty="0" err="1" smtClean="0">
                <a:solidFill>
                  <a:schemeClr val="tx1"/>
                </a:solidFill>
                <a:effectLst/>
                <a:latin typeface="+mn-lt"/>
                <a:ea typeface="ＭＳ Ｐゴシック" charset="0"/>
              </a:rPr>
              <a:t>vs</a:t>
            </a:r>
            <a:r>
              <a:rPr lang="en-GB" sz="1200" b="0" i="0" kern="1200" baseline="0" dirty="0" smtClean="0">
                <a:solidFill>
                  <a:schemeClr val="tx1"/>
                </a:solidFill>
                <a:effectLst/>
                <a:latin typeface="+mn-lt"/>
                <a:ea typeface="ＭＳ Ｐゴシック" charset="0"/>
              </a:rPr>
              <a:t> trustworthiness</a:t>
            </a:r>
          </a:p>
          <a:p>
            <a:pPr marL="171450" indent="-171450">
              <a:buFontTx/>
              <a:buChar char="-"/>
            </a:pPr>
            <a:endParaRPr lang="en-GB" sz="1200" b="0" i="0" kern="1200" baseline="0" dirty="0" smtClean="0">
              <a:solidFill>
                <a:schemeClr val="tx1"/>
              </a:solidFill>
              <a:effectLst/>
              <a:latin typeface="+mn-lt"/>
              <a:ea typeface="ＭＳ Ｐゴシック" charset="0"/>
            </a:endParaRPr>
          </a:p>
          <a:p>
            <a:pPr marL="0" indent="0">
              <a:buFontTx/>
              <a:buNone/>
            </a:pPr>
            <a:r>
              <a:rPr lang="en-GB" sz="1200" b="0" i="0" kern="1200" baseline="0" dirty="0" smtClean="0">
                <a:solidFill>
                  <a:schemeClr val="tx1"/>
                </a:solidFill>
                <a:effectLst/>
                <a:latin typeface="+mn-lt"/>
                <a:ea typeface="ＭＳ Ｐゴシック" charset="0"/>
              </a:rPr>
              <a:t>In practice:</a:t>
            </a:r>
          </a:p>
          <a:p>
            <a:pPr marL="171450" indent="-171450">
              <a:buFontTx/>
              <a:buChar char="-"/>
            </a:pPr>
            <a:r>
              <a:rPr lang="en-GB" sz="1200" b="0" i="0" kern="1200" baseline="0" dirty="0" smtClean="0">
                <a:solidFill>
                  <a:schemeClr val="tx1"/>
                </a:solidFill>
                <a:effectLst/>
                <a:latin typeface="+mn-lt"/>
                <a:ea typeface="ＭＳ Ｐゴシック" charset="0"/>
              </a:rPr>
              <a:t>Encouraging </a:t>
            </a:r>
            <a:r>
              <a:rPr lang="en-GB" sz="1200" b="0" i="0" kern="1200" baseline="0" smtClean="0">
                <a:solidFill>
                  <a:schemeClr val="tx1"/>
                </a:solidFill>
                <a:effectLst/>
                <a:latin typeface="+mn-lt"/>
                <a:ea typeface="ＭＳ Ｐゴシック" charset="0"/>
              </a:rPr>
              <a:t>security vulnerability reports</a:t>
            </a:r>
            <a:endParaRPr lang="en-GB" sz="1200" b="0" i="0" kern="1200" baseline="0" dirty="0" smtClean="0">
              <a:solidFill>
                <a:schemeClr val="tx1"/>
              </a:solidFill>
              <a:effectLst/>
              <a:latin typeface="+mn-lt"/>
              <a:ea typeface="ＭＳ Ｐゴシック" charset="0"/>
            </a:endParaRPr>
          </a:p>
          <a:p>
            <a:pPr marL="171450" indent="-171450">
              <a:buFontTx/>
              <a:buChar char="-"/>
            </a:pPr>
            <a:r>
              <a:rPr lang="en-GB" sz="1200" b="0" i="0" kern="1200" baseline="0" dirty="0" smtClean="0">
                <a:solidFill>
                  <a:schemeClr val="tx1"/>
                </a:solidFill>
                <a:effectLst/>
                <a:latin typeface="+mn-lt"/>
                <a:ea typeface="ＭＳ Ｐゴシック" charset="0"/>
              </a:rPr>
              <a:t>Dealing with them once you receive them</a:t>
            </a:r>
          </a:p>
        </p:txBody>
      </p:sp>
      <p:sp>
        <p:nvSpPr>
          <p:cNvPr id="4" name="Slide Number Placeholder 3"/>
          <p:cNvSpPr>
            <a:spLocks noGrp="1"/>
          </p:cNvSpPr>
          <p:nvPr>
            <p:ph type="sldNum" sz="quarter" idx="10"/>
          </p:nvPr>
        </p:nvSpPr>
        <p:spPr/>
        <p:txBody>
          <a:bodyPr/>
          <a:lstStyle/>
          <a:p>
            <a:fld id="{0801B24B-9765-4E48-83E8-FC588AC4863B}" type="slidenum">
              <a:rPr lang="en-GB" smtClean="0"/>
              <a:pPr/>
              <a:t>41</a:t>
            </a:fld>
            <a:endParaRPr lang="en-GB"/>
          </a:p>
        </p:txBody>
      </p:sp>
    </p:spTree>
    <p:extLst>
      <p:ext uri="{BB962C8B-B14F-4D97-AF65-F5344CB8AC3E}">
        <p14:creationId xmlns:p14="http://schemas.microsoft.com/office/powerpoint/2010/main" val="2531302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i="1" dirty="0" smtClean="0">
                <a:ea typeface="ＭＳ Ｐゴシック" panose="020B0600070205080204" pitchFamily="34" charset="-128"/>
              </a:rPr>
              <a:t>SETUP:</a:t>
            </a:r>
            <a:r>
              <a:rPr lang="en-GB" i="1" baseline="0" dirty="0" smtClean="0">
                <a:ea typeface="ＭＳ Ｐゴシック" panose="020B0600070205080204" pitchFamily="34" charset="-128"/>
              </a:rPr>
              <a:t> configure Fiddler’s </a:t>
            </a:r>
            <a:r>
              <a:rPr lang="en-GB" i="1" baseline="0" dirty="0" err="1" smtClean="0">
                <a:ea typeface="ＭＳ Ｐゴシック" panose="020B0600070205080204" pitchFamily="34" charset="-128"/>
              </a:rPr>
              <a:t>AutoResponder</a:t>
            </a:r>
            <a:r>
              <a:rPr lang="en-GB" i="1" baseline="0" dirty="0" smtClean="0">
                <a:ea typeface="ＭＳ Ｐゴシック" panose="020B0600070205080204" pitchFamily="34" charset="-128"/>
              </a:rPr>
              <a:t> because the vulnerability is now fixed</a:t>
            </a:r>
            <a:endParaRPr lang="en-GB" i="1" dirty="0" smtClean="0">
              <a:ea typeface="ＭＳ Ｐゴシック" panose="020B0600070205080204" pitchFamily="34" charset="-128"/>
            </a:endParaRPr>
          </a:p>
          <a:p>
            <a:endParaRPr lang="en-GB" dirty="0" smtClean="0">
              <a:ea typeface="ＭＳ Ｐゴシック" panose="020B0600070205080204" pitchFamily="34" charset="-128"/>
            </a:endParaRPr>
          </a:p>
          <a:p>
            <a:r>
              <a:rPr lang="en-GB" dirty="0" smtClean="0">
                <a:ea typeface="ＭＳ Ｐゴシック" panose="020B0600070205080204" pitchFamily="34" charset="-128"/>
              </a:rPr>
              <a:t>Threat models come into this, but we don</a:t>
            </a:r>
            <a:r>
              <a:rPr lang="en-GB" altLang="en-US" dirty="0" smtClean="0">
                <a:ea typeface="ＭＳ Ｐゴシック" panose="020B0600070205080204" pitchFamily="34" charset="-128"/>
              </a:rPr>
              <a:t>’</a:t>
            </a:r>
            <a:r>
              <a:rPr lang="en-GB" dirty="0" smtClean="0">
                <a:ea typeface="ＭＳ Ｐゴシック" panose="020B0600070205080204" pitchFamily="34" charset="-128"/>
              </a:rPr>
              <a:t>t talk about them until later!  Essentially, here, an attacker is assumed to have the ability to create databases (perhaps implicitly, e.g. if a database is created per user account with the database name being the account name…)</a:t>
            </a:r>
          </a:p>
        </p:txBody>
      </p:sp>
      <p:sp>
        <p:nvSpPr>
          <p:cNvPr id="1536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6110CA16-0D7D-4B6F-8CF7-2A3CDDA54457}" type="slidenum">
              <a:rPr lang="en-GB" sz="1200"/>
              <a:pPr eaLnBrk="1" hangingPunct="1"/>
              <a:t>6</a:t>
            </a:fld>
            <a:endParaRPr lang="en-GB" sz="1200"/>
          </a:p>
        </p:txBody>
      </p:sp>
    </p:spTree>
    <p:extLst>
      <p:ext uri="{BB962C8B-B14F-4D97-AF65-F5344CB8AC3E}">
        <p14:creationId xmlns:p14="http://schemas.microsoft.com/office/powerpoint/2010/main" val="5836601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GB" dirty="0" smtClean="0">
                <a:latin typeface="Arial Bold" charset="0"/>
                <a:ea typeface="ＭＳ Ｐゴシック" pitchFamily="34" charset="-128"/>
                <a:cs typeface="Arial Bold" charset="0"/>
              </a:rPr>
              <a:t>The two are very similar (1 character difference) and can easily be confused</a:t>
            </a:r>
          </a:p>
          <a:p>
            <a:pPr marL="171450" marR="0" indent="-171450" algn="l" defTabSz="914400" rtl="0" eaLnBrk="0" fontAlgn="base" latinLnBrk="0" hangingPunct="0">
              <a:lnSpc>
                <a:spcPct val="100000"/>
              </a:lnSpc>
              <a:spcBef>
                <a:spcPct val="30000"/>
              </a:spcBef>
              <a:spcAft>
                <a:spcPct val="0"/>
              </a:spcAft>
              <a:buClrTx/>
              <a:buSzTx/>
              <a:buFontTx/>
              <a:buChar char="-"/>
              <a:tabLst/>
              <a:defRPr/>
            </a:pPr>
            <a:endParaRPr lang="en-GB" dirty="0" smtClean="0">
              <a:latin typeface="Arial Bold" charset="0"/>
              <a:ea typeface="ＭＳ Ｐゴシック" pitchFamily="34" charset="-128"/>
              <a:cs typeface="Arial Bold" charset="0"/>
              <a:hlinkClick r:id="rId3"/>
            </a:endParaRP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GB" dirty="0" smtClean="0">
                <a:hlinkClick r:id="rId3"/>
              </a:rPr>
              <a:t>http://stackoverflow.com/questions/3955658/how-do-you-avoid-xss-vulnerabilities-in-asp-net-mvc</a:t>
            </a:r>
            <a:endParaRPr lang="en-GB" dirty="0" smtClean="0">
              <a:ea typeface="ＭＳ Ｐゴシック" pitchFamily="34" charset="-128"/>
              <a:cs typeface="Arial Bold" charset="0"/>
            </a:endParaRPr>
          </a:p>
        </p:txBody>
      </p:sp>
      <p:sp>
        <p:nvSpPr>
          <p:cNvPr id="4" name="Slide Number Placeholder 3"/>
          <p:cNvSpPr>
            <a:spLocks noGrp="1"/>
          </p:cNvSpPr>
          <p:nvPr>
            <p:ph type="sldNum" sz="quarter" idx="10"/>
          </p:nvPr>
        </p:nvSpPr>
        <p:spPr/>
        <p:txBody>
          <a:bodyPr/>
          <a:lstStyle/>
          <a:p>
            <a:fld id="{0801B24B-9765-4E48-83E8-FC588AC4863B}" type="slidenum">
              <a:rPr lang="en-GB" smtClean="0"/>
              <a:pPr/>
              <a:t>9</a:t>
            </a:fld>
            <a:endParaRPr lang="en-GB"/>
          </a:p>
        </p:txBody>
      </p:sp>
    </p:spTree>
    <p:extLst>
      <p:ext uri="{BB962C8B-B14F-4D97-AF65-F5344CB8AC3E}">
        <p14:creationId xmlns:p14="http://schemas.microsoft.com/office/powerpoint/2010/main" val="20868643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GB" dirty="0" smtClean="0">
                <a:latin typeface="Arial Bold" charset="0"/>
                <a:ea typeface="ＭＳ Ｐゴシック" pitchFamily="34" charset="-128"/>
                <a:cs typeface="Arial Bold" charset="0"/>
              </a:rPr>
              <a:t>Razor makes things a lot more clear, and crucially the API is essentially “secure</a:t>
            </a:r>
            <a:r>
              <a:rPr lang="en-GB" baseline="0" dirty="0" smtClean="0">
                <a:latin typeface="Arial Bold" charset="0"/>
                <a:ea typeface="ＭＳ Ｐゴシック" pitchFamily="34" charset="-128"/>
                <a:cs typeface="Arial Bold" charset="0"/>
              </a:rPr>
              <a:t> by default”, i.e. the one you’d instinctively write is the secure one</a:t>
            </a:r>
          </a:p>
        </p:txBody>
      </p:sp>
      <p:sp>
        <p:nvSpPr>
          <p:cNvPr id="4" name="Slide Number Placeholder 3"/>
          <p:cNvSpPr>
            <a:spLocks noGrp="1"/>
          </p:cNvSpPr>
          <p:nvPr>
            <p:ph type="sldNum" sz="quarter" idx="10"/>
          </p:nvPr>
        </p:nvSpPr>
        <p:spPr/>
        <p:txBody>
          <a:bodyPr/>
          <a:lstStyle/>
          <a:p>
            <a:fld id="{0801B24B-9765-4E48-83E8-FC588AC4863B}" type="slidenum">
              <a:rPr lang="en-GB" smtClean="0"/>
              <a:pPr/>
              <a:t>10</a:t>
            </a:fld>
            <a:endParaRPr lang="en-GB"/>
          </a:p>
        </p:txBody>
      </p:sp>
    </p:spTree>
    <p:extLst>
      <p:ext uri="{BB962C8B-B14F-4D97-AF65-F5344CB8AC3E}">
        <p14:creationId xmlns:p14="http://schemas.microsoft.com/office/powerpoint/2010/main" val="41599993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71450" indent="-171450">
              <a:buFontTx/>
              <a:buChar char="-"/>
            </a:pPr>
            <a:r>
              <a:rPr lang="en-GB" dirty="0" smtClean="0"/>
              <a:t>Firstly demo </a:t>
            </a:r>
            <a:r>
              <a:rPr lang="en-GB" dirty="0" smtClean="0">
                <a:latin typeface="Arial Bold" charset="0"/>
                <a:ea typeface="ＭＳ Ｐゴシック" pitchFamily="34" charset="-128"/>
                <a:cs typeface="Arial Bold" charset="0"/>
              </a:rPr>
              <a:t>ASP.NET MVC Request Validation</a:t>
            </a:r>
          </a:p>
          <a:p>
            <a:pPr marL="171450" indent="-171450">
              <a:buFontTx/>
              <a:buChar char="-"/>
            </a:pPr>
            <a:r>
              <a:rPr lang="en-GB" dirty="0" smtClean="0">
                <a:latin typeface="Arial Bold" charset="0"/>
                <a:ea typeface="ＭＳ Ｐゴシック" pitchFamily="34" charset="-128"/>
                <a:cs typeface="Arial Bold" charset="0"/>
              </a:rPr>
              <a:t>Then a</a:t>
            </a:r>
            <a:r>
              <a:rPr lang="en-GB" dirty="0" smtClean="0"/>
              <a:t>dd [</a:t>
            </a:r>
            <a:r>
              <a:rPr lang="en-GB" dirty="0" err="1" smtClean="0"/>
              <a:t>AllowHtml</a:t>
            </a:r>
            <a:r>
              <a:rPr lang="en-GB" dirty="0" smtClean="0"/>
              <a:t>] to </a:t>
            </a:r>
            <a:r>
              <a:rPr lang="en-GB" dirty="0" err="1" smtClean="0"/>
              <a:t>SubmittedQuery</a:t>
            </a:r>
            <a:endParaRPr lang="en-GB" dirty="0" smtClean="0"/>
          </a:p>
          <a:p>
            <a:pPr marL="171450" indent="-171450">
              <a:buFontTx/>
              <a:buChar char="-"/>
            </a:pPr>
            <a:r>
              <a:rPr lang="en-GB" dirty="0" smtClean="0">
                <a:latin typeface="Arial Bold" charset="0"/>
                <a:ea typeface="ＭＳ Ｐゴシック" pitchFamily="34" charset="-128"/>
                <a:cs typeface="Arial Bold" charset="0"/>
              </a:rPr>
              <a:t>In order to demo Chrome’s XSS</a:t>
            </a:r>
            <a:r>
              <a:rPr lang="en-GB" baseline="0" dirty="0" smtClean="0">
                <a:latin typeface="Arial Bold" charset="0"/>
                <a:ea typeface="ＭＳ Ｐゴシック" pitchFamily="34" charset="-128"/>
                <a:cs typeface="Arial Bold" charset="0"/>
              </a:rPr>
              <a:t> Auditor</a:t>
            </a:r>
          </a:p>
          <a:p>
            <a:pPr marL="171450" indent="-171450">
              <a:buFontTx/>
              <a:buChar char="-"/>
            </a:pPr>
            <a:endParaRPr lang="en-GB" baseline="0" dirty="0" smtClean="0">
              <a:latin typeface="Arial Bold" charset="0"/>
              <a:ea typeface="ＭＳ Ｐゴシック" pitchFamily="34" charset="-128"/>
              <a:cs typeface="Arial Bold" charset="0"/>
              <a:hlinkClick r:id="rId3"/>
            </a:endParaRPr>
          </a:p>
          <a:p>
            <a:pPr marL="171450" indent="-171450">
              <a:buFontTx/>
              <a:buChar char="-"/>
            </a:pPr>
            <a:r>
              <a:rPr lang="en-GB" dirty="0" smtClean="0">
                <a:hlinkClick r:id="rId3"/>
              </a:rPr>
              <a:t>http://weblogs.asp.net/jgalloway/archive/2011/04/28/preventing-javascript-encoding-xss-attacks-in-asp-net-mvc.aspx</a:t>
            </a:r>
            <a:endParaRPr lang="en-GB" dirty="0" smtClean="0"/>
          </a:p>
          <a:p>
            <a:pPr marL="171450" indent="-171450">
              <a:buFontTx/>
              <a:buChar char="-"/>
            </a:pPr>
            <a:r>
              <a:rPr lang="en-GB" dirty="0" smtClean="0">
                <a:hlinkClick r:id="rId4"/>
              </a:rPr>
              <a:t>http://stackoverflow.com/questions/2051632/ie8-xss-filter-what-does-it-really-do</a:t>
            </a:r>
            <a:endParaRPr lang="en-GB" dirty="0" smtClean="0"/>
          </a:p>
        </p:txBody>
      </p:sp>
      <p:sp>
        <p:nvSpPr>
          <p:cNvPr id="2150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39F9A4BF-B841-4FBC-8A19-324D36E1615D}" type="slidenum">
              <a:rPr lang="en-GB" sz="1200"/>
              <a:pPr eaLnBrk="1" hangingPunct="1"/>
              <a:t>11</a:t>
            </a:fld>
            <a:endParaRPr lang="en-GB" sz="1200"/>
          </a:p>
        </p:txBody>
      </p:sp>
    </p:spTree>
    <p:extLst>
      <p:ext uri="{BB962C8B-B14F-4D97-AF65-F5344CB8AC3E}">
        <p14:creationId xmlns:p14="http://schemas.microsoft.com/office/powerpoint/2010/main" val="6047749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GB" dirty="0" smtClean="0"/>
              <a:t>Make clear that the value is held on the server</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GB" dirty="0" smtClean="0"/>
              <a:t>Explain the Same Origin Policy (SOP)</a:t>
            </a:r>
          </a:p>
          <a:p>
            <a:pPr marL="171450" marR="0" indent="-171450" algn="l" defTabSz="914400" rtl="0" eaLnBrk="0" fontAlgn="base" latinLnBrk="0" hangingPunct="0">
              <a:lnSpc>
                <a:spcPct val="100000"/>
              </a:lnSpc>
              <a:spcBef>
                <a:spcPct val="30000"/>
              </a:spcBef>
              <a:spcAft>
                <a:spcPct val="0"/>
              </a:spcAft>
              <a:buClrTx/>
              <a:buSzTx/>
              <a:buFontTx/>
              <a:buChar char="-"/>
              <a:tabLst/>
              <a:defRPr/>
            </a:pPr>
            <a:endParaRPr lang="en-GB" dirty="0" smtClean="0">
              <a:hlinkClick r:id="rId3"/>
            </a:endParaRP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GB" dirty="0" smtClean="0">
                <a:hlinkClick r:id="rId3"/>
              </a:rPr>
              <a:t>http://en.wikipedia.org/wiki/Same_origin_policy</a:t>
            </a:r>
            <a:endParaRPr lang="en-GB" dirty="0" smtClean="0"/>
          </a:p>
        </p:txBody>
      </p:sp>
      <p:sp>
        <p:nvSpPr>
          <p:cNvPr id="4" name="Slide Number Placeholder 3"/>
          <p:cNvSpPr>
            <a:spLocks noGrp="1"/>
          </p:cNvSpPr>
          <p:nvPr>
            <p:ph type="sldNum" sz="quarter" idx="10"/>
          </p:nvPr>
        </p:nvSpPr>
        <p:spPr/>
        <p:txBody>
          <a:bodyPr/>
          <a:lstStyle/>
          <a:p>
            <a:fld id="{0801B24B-9765-4E48-83E8-FC588AC4863B}" type="slidenum">
              <a:rPr lang="en-GB" smtClean="0"/>
              <a:pPr/>
              <a:t>13</a:t>
            </a:fld>
            <a:endParaRPr lang="en-GB"/>
          </a:p>
        </p:txBody>
      </p:sp>
    </p:spTree>
    <p:extLst>
      <p:ext uri="{BB962C8B-B14F-4D97-AF65-F5344CB8AC3E}">
        <p14:creationId xmlns:p14="http://schemas.microsoft.com/office/powerpoint/2010/main" val="20286404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smtClean="0"/>
              <a:t>Network</a:t>
            </a:r>
            <a:r>
              <a:rPr lang="en-GB" baseline="0" dirty="0" smtClean="0"/>
              <a:t> activity, obtained with Fiddler</a:t>
            </a:r>
          </a:p>
        </p:txBody>
      </p:sp>
      <p:sp>
        <p:nvSpPr>
          <p:cNvPr id="4" name="Slide Number Placeholder 3"/>
          <p:cNvSpPr>
            <a:spLocks noGrp="1"/>
          </p:cNvSpPr>
          <p:nvPr>
            <p:ph type="sldNum" sz="quarter" idx="10"/>
          </p:nvPr>
        </p:nvSpPr>
        <p:spPr/>
        <p:txBody>
          <a:bodyPr/>
          <a:lstStyle/>
          <a:p>
            <a:fld id="{0801B24B-9765-4E48-83E8-FC588AC4863B}" type="slidenum">
              <a:rPr lang="en-GB" smtClean="0"/>
              <a:pPr/>
              <a:t>16</a:t>
            </a:fld>
            <a:endParaRPr lang="en-GB"/>
          </a:p>
        </p:txBody>
      </p:sp>
    </p:spTree>
    <p:extLst>
      <p:ext uri="{BB962C8B-B14F-4D97-AF65-F5344CB8AC3E}">
        <p14:creationId xmlns:p14="http://schemas.microsoft.com/office/powerpoint/2010/main" val="30937609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smtClean="0"/>
              <a:t>Simplified (some headers removed to highlight</a:t>
            </a:r>
            <a:r>
              <a:rPr lang="en-GB" baseline="0" dirty="0" smtClean="0"/>
              <a:t> what’s going on)</a:t>
            </a:r>
          </a:p>
        </p:txBody>
      </p:sp>
      <p:sp>
        <p:nvSpPr>
          <p:cNvPr id="4" name="Slide Number Placeholder 3"/>
          <p:cNvSpPr>
            <a:spLocks noGrp="1"/>
          </p:cNvSpPr>
          <p:nvPr>
            <p:ph type="sldNum" sz="quarter" idx="10"/>
          </p:nvPr>
        </p:nvSpPr>
        <p:spPr/>
        <p:txBody>
          <a:bodyPr/>
          <a:lstStyle/>
          <a:p>
            <a:fld id="{0801B24B-9765-4E48-83E8-FC588AC4863B}" type="slidenum">
              <a:rPr lang="en-GB" smtClean="0"/>
              <a:pPr/>
              <a:t>17</a:t>
            </a:fld>
            <a:endParaRPr lang="en-GB"/>
          </a:p>
        </p:txBody>
      </p:sp>
    </p:spTree>
    <p:extLst>
      <p:ext uri="{BB962C8B-B14F-4D97-AF65-F5344CB8AC3E}">
        <p14:creationId xmlns:p14="http://schemas.microsoft.com/office/powerpoint/2010/main" val="12762227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53638"/>
            <a:ext cx="8229600" cy="2100089"/>
          </a:xfrm>
        </p:spPr>
        <p:txBody>
          <a:bodyPr/>
          <a:lstStyle>
            <a:lvl1pPr>
              <a:defRPr sz="4400"/>
            </a:lvl1pPr>
          </a:lstStyle>
          <a:p>
            <a:r>
              <a:rPr lang="en-GB" dirty="0" smtClean="0"/>
              <a:t>Click to edit Master title style</a:t>
            </a:r>
            <a:endParaRPr lang="en-US" dirty="0"/>
          </a:p>
        </p:txBody>
      </p:sp>
    </p:spTree>
    <p:extLst>
      <p:ext uri="{BB962C8B-B14F-4D97-AF65-F5344CB8AC3E}">
        <p14:creationId xmlns:p14="http://schemas.microsoft.com/office/powerpoint/2010/main" val="3331713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ext Content - No Box">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Click to edit Master title style</a:t>
            </a:r>
            <a:endParaRPr lang="en-US" dirty="0"/>
          </a:p>
        </p:txBody>
      </p:sp>
      <p:sp>
        <p:nvSpPr>
          <p:cNvPr id="3" name="Content Placeholder 2"/>
          <p:cNvSpPr>
            <a:spLocks noGrp="1"/>
          </p:cNvSpPr>
          <p:nvPr>
            <p:ph idx="1"/>
          </p:nvPr>
        </p:nvSpPr>
        <p:spPr/>
        <p:txBody>
          <a:bodyPr/>
          <a:lstStyle>
            <a:lvl5pPr>
              <a:defRPr sz="2000"/>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Tree>
    <p:extLst>
      <p:ext uri="{BB962C8B-B14F-4D97-AF65-F5344CB8AC3E}">
        <p14:creationId xmlns:p14="http://schemas.microsoft.com/office/powerpoint/2010/main" val="1537490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Content - Two Columns">
    <p:spTree>
      <p:nvGrpSpPr>
        <p:cNvPr id="1" name=""/>
        <p:cNvGrpSpPr/>
        <p:nvPr/>
      </p:nvGrpSpPr>
      <p:grpSpPr>
        <a:xfrm>
          <a:off x="0" y="0"/>
          <a:ext cx="0" cy="0"/>
          <a:chOff x="0" y="0"/>
          <a:chExt cx="0" cy="0"/>
        </a:xfrm>
      </p:grpSpPr>
      <p:sp>
        <p:nvSpPr>
          <p:cNvPr id="5" name="Rounded Rectangle 4"/>
          <p:cNvSpPr/>
          <p:nvPr userDrawn="1"/>
        </p:nvSpPr>
        <p:spPr>
          <a:xfrm>
            <a:off x="457200" y="1600200"/>
            <a:ext cx="4038600" cy="3854450"/>
          </a:xfrm>
          <a:prstGeom prst="roundRect">
            <a:avLst>
              <a:gd name="adj" fmla="val 4479"/>
            </a:avLst>
          </a:prstGeom>
          <a:solidFill>
            <a:srgbClr val="FFFFFF"/>
          </a:solidFill>
          <a:ln w="63500" cap="flat" cmpd="sng" algn="ctr">
            <a:solidFill>
              <a:srgbClr val="000000"/>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ounded Rectangle 5"/>
          <p:cNvSpPr/>
          <p:nvPr userDrawn="1"/>
        </p:nvSpPr>
        <p:spPr>
          <a:xfrm>
            <a:off x="4648200" y="1600200"/>
            <a:ext cx="4038600" cy="3854450"/>
          </a:xfrm>
          <a:prstGeom prst="roundRect">
            <a:avLst>
              <a:gd name="adj" fmla="val 4479"/>
            </a:avLst>
          </a:prstGeom>
          <a:solidFill>
            <a:srgbClr val="FFFFFF"/>
          </a:solidFill>
          <a:ln w="63500" cap="flat" cmpd="sng" algn="ctr">
            <a:solidFill>
              <a:srgbClr val="000000"/>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1"/>
            <a:ext cx="4038600" cy="3854013"/>
          </a:xfrm>
        </p:spPr>
        <p:txBody>
          <a:bodyPr/>
          <a:lstStyle>
            <a:lvl1pPr>
              <a:defRPr sz="2000">
                <a:solidFill>
                  <a:srgbClr val="000000"/>
                </a:solidFill>
              </a:defRPr>
            </a:lvl1pPr>
            <a:lvl2pPr>
              <a:defRPr sz="1800">
                <a:solidFill>
                  <a:srgbClr val="000000"/>
                </a:solidFill>
              </a:defRPr>
            </a:lvl2pPr>
            <a:lvl3pPr>
              <a:defRPr sz="1600">
                <a:solidFill>
                  <a:srgbClr val="000000"/>
                </a:solidFill>
              </a:defRPr>
            </a:lvl3pPr>
            <a:lvl4pPr>
              <a:defRPr sz="1400">
                <a:solidFill>
                  <a:srgbClr val="000000"/>
                </a:solidFill>
              </a:defRPr>
            </a:lvl4pPr>
            <a:lvl5pPr>
              <a:defRPr sz="1200">
                <a:solidFill>
                  <a:srgbClr val="000000"/>
                </a:solidFill>
              </a:defRPr>
            </a:lvl5pPr>
            <a:lvl6pPr>
              <a:defRPr sz="1800"/>
            </a:lvl6pPr>
            <a:lvl7pPr>
              <a:defRPr sz="1800"/>
            </a:lvl7pPr>
            <a:lvl8pPr>
              <a:defRPr sz="1800"/>
            </a:lvl8pPr>
            <a:lvl9pPr>
              <a:defRPr sz="18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10" name="Content Placeholder 2"/>
          <p:cNvSpPr>
            <a:spLocks noGrp="1"/>
          </p:cNvSpPr>
          <p:nvPr>
            <p:ph sz="half" idx="13"/>
          </p:nvPr>
        </p:nvSpPr>
        <p:spPr>
          <a:xfrm>
            <a:off x="4648200" y="1600201"/>
            <a:ext cx="4038600" cy="3854013"/>
          </a:xfrm>
        </p:spPr>
        <p:txBody>
          <a:bodyPr/>
          <a:lstStyle>
            <a:lvl1pPr>
              <a:defRPr sz="2000">
                <a:solidFill>
                  <a:srgbClr val="000000"/>
                </a:solidFill>
              </a:defRPr>
            </a:lvl1pPr>
            <a:lvl2pPr>
              <a:defRPr sz="1800">
                <a:solidFill>
                  <a:srgbClr val="000000"/>
                </a:solidFill>
              </a:defRPr>
            </a:lvl2pPr>
            <a:lvl3pPr>
              <a:defRPr sz="1600">
                <a:solidFill>
                  <a:srgbClr val="000000"/>
                </a:solidFill>
              </a:defRPr>
            </a:lvl3pPr>
            <a:lvl4pPr>
              <a:defRPr sz="1400">
                <a:solidFill>
                  <a:srgbClr val="000000"/>
                </a:solidFill>
              </a:defRPr>
            </a:lvl4pPr>
            <a:lvl5pPr>
              <a:defRPr sz="1200">
                <a:solidFill>
                  <a:srgbClr val="000000"/>
                </a:solidFill>
              </a:defRPr>
            </a:lvl5pPr>
            <a:lvl6pPr>
              <a:defRPr sz="1800"/>
            </a:lvl6pPr>
            <a:lvl7pPr>
              <a:defRPr sz="1800"/>
            </a:lvl7pPr>
            <a:lvl8pPr>
              <a:defRPr sz="1800"/>
            </a:lvl8pPr>
            <a:lvl9pPr>
              <a:defRPr sz="18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Tree>
    <p:extLst>
      <p:ext uri="{BB962C8B-B14F-4D97-AF65-F5344CB8AC3E}">
        <p14:creationId xmlns:p14="http://schemas.microsoft.com/office/powerpoint/2010/main" val="2282462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Text Content - Two Columns with Subtitles">
    <p:spTree>
      <p:nvGrpSpPr>
        <p:cNvPr id="1" name=""/>
        <p:cNvGrpSpPr/>
        <p:nvPr/>
      </p:nvGrpSpPr>
      <p:grpSpPr>
        <a:xfrm>
          <a:off x="0" y="0"/>
          <a:ext cx="0" cy="0"/>
          <a:chOff x="0" y="0"/>
          <a:chExt cx="0" cy="0"/>
        </a:xfrm>
      </p:grpSpPr>
      <p:sp>
        <p:nvSpPr>
          <p:cNvPr id="7" name="Rounded Rectangle 6"/>
          <p:cNvSpPr/>
          <p:nvPr userDrawn="1"/>
        </p:nvSpPr>
        <p:spPr>
          <a:xfrm>
            <a:off x="457200" y="2174875"/>
            <a:ext cx="4038600" cy="3322638"/>
          </a:xfrm>
          <a:prstGeom prst="roundRect">
            <a:avLst>
              <a:gd name="adj" fmla="val 4479"/>
            </a:avLst>
          </a:prstGeom>
          <a:solidFill>
            <a:srgbClr val="FFFFFF"/>
          </a:solidFill>
          <a:ln w="63500" cap="flat" cmpd="sng" algn="ctr">
            <a:solidFill>
              <a:srgbClr val="000000"/>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Rounded Rectangle 7"/>
          <p:cNvSpPr/>
          <p:nvPr userDrawn="1"/>
        </p:nvSpPr>
        <p:spPr>
          <a:xfrm>
            <a:off x="4648200" y="2174875"/>
            <a:ext cx="4038600" cy="3322638"/>
          </a:xfrm>
          <a:prstGeom prst="roundRect">
            <a:avLst>
              <a:gd name="adj" fmla="val 4479"/>
            </a:avLst>
          </a:prstGeom>
          <a:solidFill>
            <a:srgbClr val="FFFFFF"/>
          </a:solidFill>
          <a:ln w="63500" cap="flat" cmpd="sng" algn="ctr">
            <a:solidFill>
              <a:srgbClr val="000000"/>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a:off x="457200" y="274638"/>
            <a:ext cx="8229600" cy="934510"/>
          </a:xfrm>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430725"/>
            <a:ext cx="4040188" cy="639762"/>
          </a:xfrm>
        </p:spPr>
        <p:txBody>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smtClean="0"/>
              <a:t>Click to edit Master text styles</a:t>
            </a:r>
          </a:p>
        </p:txBody>
      </p:sp>
      <p:sp>
        <p:nvSpPr>
          <p:cNvPr id="4" name="Content Placeholder 3"/>
          <p:cNvSpPr>
            <a:spLocks noGrp="1"/>
          </p:cNvSpPr>
          <p:nvPr>
            <p:ph sz="half" idx="2"/>
          </p:nvPr>
        </p:nvSpPr>
        <p:spPr>
          <a:xfrm>
            <a:off x="457200" y="2174875"/>
            <a:ext cx="4040188" cy="3322834"/>
          </a:xfrm>
        </p:spPr>
        <p:txBody>
          <a:bodyPr/>
          <a:lstStyle>
            <a:lvl1pPr>
              <a:defRPr sz="2000">
                <a:solidFill>
                  <a:srgbClr val="000000"/>
                </a:solidFill>
              </a:defRPr>
            </a:lvl1pPr>
            <a:lvl2pPr>
              <a:defRPr sz="1800">
                <a:solidFill>
                  <a:srgbClr val="000000"/>
                </a:solidFill>
              </a:defRPr>
            </a:lvl2pPr>
            <a:lvl3pPr>
              <a:defRPr sz="1600">
                <a:solidFill>
                  <a:srgbClr val="000000"/>
                </a:solidFill>
              </a:defRPr>
            </a:lvl3pPr>
            <a:lvl4pPr>
              <a:defRPr sz="1400">
                <a:solidFill>
                  <a:srgbClr val="000000"/>
                </a:solidFill>
              </a:defRPr>
            </a:lvl4pPr>
            <a:lvl5pPr>
              <a:defRPr sz="1200">
                <a:solidFill>
                  <a:srgbClr val="000000"/>
                </a:solidFill>
              </a:defRPr>
            </a:lvl5pPr>
            <a:lvl6pPr>
              <a:defRPr sz="1600"/>
            </a:lvl6pPr>
            <a:lvl7pPr>
              <a:defRPr sz="1600"/>
            </a:lvl7pPr>
            <a:lvl8pPr>
              <a:defRPr sz="1600"/>
            </a:lvl8pPr>
            <a:lvl9pPr>
              <a:defRPr sz="16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5" name="Text Placeholder 4"/>
          <p:cNvSpPr>
            <a:spLocks noGrp="1"/>
          </p:cNvSpPr>
          <p:nvPr>
            <p:ph type="body" sz="quarter" idx="3"/>
          </p:nvPr>
        </p:nvSpPr>
        <p:spPr>
          <a:xfrm>
            <a:off x="4645025" y="1430725"/>
            <a:ext cx="4041775" cy="639762"/>
          </a:xfrm>
        </p:spPr>
        <p:txBody>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smtClean="0"/>
              <a:t>Click to edit Master text styles</a:t>
            </a:r>
          </a:p>
        </p:txBody>
      </p:sp>
      <p:sp>
        <p:nvSpPr>
          <p:cNvPr id="6" name="Content Placeholder 5"/>
          <p:cNvSpPr>
            <a:spLocks noGrp="1"/>
          </p:cNvSpPr>
          <p:nvPr>
            <p:ph sz="quarter" idx="4"/>
          </p:nvPr>
        </p:nvSpPr>
        <p:spPr>
          <a:xfrm>
            <a:off x="4645025" y="2174875"/>
            <a:ext cx="4041775" cy="3322835"/>
          </a:xfrm>
        </p:spPr>
        <p:txBody>
          <a:bodyPr/>
          <a:lstStyle>
            <a:lvl1pPr>
              <a:defRPr sz="2000">
                <a:solidFill>
                  <a:srgbClr val="000000"/>
                </a:solidFill>
              </a:defRPr>
            </a:lvl1pPr>
            <a:lvl2pPr>
              <a:defRPr sz="1800">
                <a:solidFill>
                  <a:srgbClr val="000000"/>
                </a:solidFill>
              </a:defRPr>
            </a:lvl2pPr>
            <a:lvl3pPr>
              <a:defRPr sz="1600">
                <a:solidFill>
                  <a:srgbClr val="000000"/>
                </a:solidFill>
              </a:defRPr>
            </a:lvl3pPr>
            <a:lvl4pPr>
              <a:defRPr sz="1400">
                <a:solidFill>
                  <a:srgbClr val="000000"/>
                </a:solidFill>
              </a:defRPr>
            </a:lvl4pPr>
            <a:lvl5pPr>
              <a:defRPr sz="1200">
                <a:solidFill>
                  <a:srgbClr val="000000"/>
                </a:solidFill>
              </a:defRPr>
            </a:lvl5pPr>
            <a:lvl6pPr>
              <a:defRPr sz="1600"/>
            </a:lvl6pPr>
            <a:lvl7pPr>
              <a:defRPr sz="1600"/>
            </a:lvl7pPr>
            <a:lvl8pPr>
              <a:defRPr sz="1600"/>
            </a:lvl8pPr>
            <a:lvl9pPr>
              <a:defRPr sz="16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Tree>
    <p:extLst>
      <p:ext uri="{BB962C8B-B14F-4D97-AF65-F5344CB8AC3E}">
        <p14:creationId xmlns:p14="http://schemas.microsoft.com/office/powerpoint/2010/main" val="841323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Images with Head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Tree>
    <p:extLst>
      <p:ext uri="{BB962C8B-B14F-4D97-AF65-F5344CB8AC3E}">
        <p14:creationId xmlns:p14="http://schemas.microsoft.com/office/powerpoint/2010/main" val="1574395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Images without Headline/Presentation Title Frame">
    <p:spTree>
      <p:nvGrpSpPr>
        <p:cNvPr id="1" name=""/>
        <p:cNvGrpSpPr/>
        <p:nvPr/>
      </p:nvGrpSpPr>
      <p:grpSpPr>
        <a:xfrm>
          <a:off x="0" y="0"/>
          <a:ext cx="0" cy="0"/>
          <a:chOff x="0" y="0"/>
          <a:chExt cx="0" cy="0"/>
        </a:xfrm>
      </p:grpSpPr>
      <p:sp>
        <p:nvSpPr>
          <p:cNvPr id="2" name="Rectangle 1"/>
          <p:cNvSpPr/>
          <p:nvPr userDrawn="1"/>
        </p:nvSpPr>
        <p:spPr>
          <a:xfrm>
            <a:off x="0" y="0"/>
            <a:ext cx="9144000" cy="5759450"/>
          </a:xfrm>
          <a:prstGeom prst="rect">
            <a:avLst/>
          </a:prstGeom>
          <a:solidFill>
            <a:srgbClr val="CC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Tree>
    <p:extLst>
      <p:ext uri="{BB962C8B-B14F-4D97-AF65-F5344CB8AC3E}">
        <p14:creationId xmlns:p14="http://schemas.microsoft.com/office/powerpoint/2010/main" val="2689705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770819"/>
          </a:xfrm>
        </p:spPr>
        <p:txBody>
          <a:bodyPr/>
          <a:lstStyle>
            <a:lvl1pPr algn="l">
              <a:defRPr sz="2000" b="1"/>
            </a:lvl1pPr>
          </a:lstStyle>
          <a:p>
            <a:r>
              <a:rPr lang="en-GB" dirty="0" smtClean="0"/>
              <a:t>Click to edit Master title style</a:t>
            </a:r>
            <a:endParaRPr lang="en-US" dirty="0"/>
          </a:p>
        </p:txBody>
      </p:sp>
      <p:sp>
        <p:nvSpPr>
          <p:cNvPr id="3" name="Content Placeholder 2"/>
          <p:cNvSpPr>
            <a:spLocks noGrp="1"/>
          </p:cNvSpPr>
          <p:nvPr>
            <p:ph idx="1"/>
          </p:nvPr>
        </p:nvSpPr>
        <p:spPr>
          <a:xfrm>
            <a:off x="3575050" y="273051"/>
            <a:ext cx="5111750" cy="5433432"/>
          </a:xfrm>
        </p:spPr>
        <p:txBody>
          <a:bodyPr/>
          <a:lstStyle>
            <a:lvl1pPr>
              <a:defRPr sz="1800"/>
            </a:lvl1pPr>
            <a:lvl2pPr>
              <a:defRPr sz="1800"/>
            </a:lvl2pPr>
            <a:lvl3pPr>
              <a:defRPr sz="1600"/>
            </a:lvl3pPr>
            <a:lvl4pPr>
              <a:defRPr sz="1400"/>
            </a:lvl4pPr>
            <a:lvl5pPr>
              <a:defRPr sz="1200"/>
            </a:lvl5pPr>
            <a:lvl6pPr>
              <a:defRPr sz="2000"/>
            </a:lvl6pPr>
            <a:lvl7pPr>
              <a:defRPr sz="2000"/>
            </a:lvl7pPr>
            <a:lvl8pPr>
              <a:defRPr sz="2000"/>
            </a:lvl8pPr>
            <a:lvl9pPr>
              <a:defRPr sz="20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4" name="Text Placeholder 3"/>
          <p:cNvSpPr>
            <a:spLocks noGrp="1"/>
          </p:cNvSpPr>
          <p:nvPr>
            <p:ph type="body" sz="half" idx="2"/>
          </p:nvPr>
        </p:nvSpPr>
        <p:spPr>
          <a:xfrm>
            <a:off x="457200" y="1165653"/>
            <a:ext cx="3008313" cy="454083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dirty="0" smtClean="0"/>
              <a:t>Click to edit Master text styles</a:t>
            </a:r>
          </a:p>
        </p:txBody>
      </p:sp>
    </p:spTree>
    <p:extLst>
      <p:ext uri="{BB962C8B-B14F-4D97-AF65-F5344CB8AC3E}">
        <p14:creationId xmlns:p14="http://schemas.microsoft.com/office/powerpoint/2010/main" val="2823652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475307"/>
            <a:ext cx="5486400" cy="566738"/>
          </a:xfrm>
        </p:spPr>
        <p:txBody>
          <a:bodyPr anchor="ctr"/>
          <a:lstStyle>
            <a:lvl1pPr algn="l">
              <a:defRPr sz="2000" b="1"/>
            </a:lvl1pPr>
          </a:lstStyle>
          <a:p>
            <a:r>
              <a:rPr lang="en-GB" dirty="0" smtClean="0"/>
              <a:t>Click to edit Master title style</a:t>
            </a:r>
            <a:endParaRPr lang="en-US" dirty="0"/>
          </a:p>
        </p:txBody>
      </p:sp>
      <p:sp>
        <p:nvSpPr>
          <p:cNvPr id="3" name="Picture Placeholder 2"/>
          <p:cNvSpPr>
            <a:spLocks noGrp="1"/>
          </p:cNvSpPr>
          <p:nvPr>
            <p:ph type="pic" idx="1"/>
          </p:nvPr>
        </p:nvSpPr>
        <p:spPr>
          <a:xfrm>
            <a:off x="1792288" y="360507"/>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042045"/>
            <a:ext cx="5486400" cy="513122"/>
          </a:xfrm>
        </p:spPr>
        <p:txBody>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dirty="0" smtClean="0"/>
              <a:t>Click to edit Master text styles</a:t>
            </a:r>
          </a:p>
        </p:txBody>
      </p:sp>
    </p:spTree>
    <p:extLst>
      <p:ext uri="{BB962C8B-B14F-4D97-AF65-F5344CB8AC3E}">
        <p14:creationId xmlns:p14="http://schemas.microsoft.com/office/powerpoint/2010/main" val="1309409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smtClean="0"/>
              <a:t>Click to edit Master title style</a:t>
            </a:r>
            <a:endParaRPr lang="en-US" smtClean="0"/>
          </a:p>
        </p:txBody>
      </p:sp>
      <p:sp>
        <p:nvSpPr>
          <p:cNvPr id="1027" name="Text Placeholder 2"/>
          <p:cNvSpPr>
            <a:spLocks noGrp="1"/>
          </p:cNvSpPr>
          <p:nvPr>
            <p:ph type="body" idx="1"/>
          </p:nvPr>
        </p:nvSpPr>
        <p:spPr bwMode="auto">
          <a:xfrm>
            <a:off x="457200" y="1600200"/>
            <a:ext cx="8229600" cy="393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smtClean="0"/>
              <a:t>Click to edit Master 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smtClean="0"/>
          </a:p>
        </p:txBody>
      </p:sp>
    </p:spTree>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48" r:id="rId5"/>
    <p:sldLayoutId id="2147484055" r:id="rId6"/>
    <p:sldLayoutId id="2147484049" r:id="rId7"/>
    <p:sldLayoutId id="2147484050" r:id="rId8"/>
  </p:sldLayoutIdLst>
  <p:txStyles>
    <p:titleStyle>
      <a:lvl1pPr algn="l" defTabSz="457200" rtl="0" eaLnBrk="0" fontAlgn="base" hangingPunct="0">
        <a:spcBef>
          <a:spcPct val="0"/>
        </a:spcBef>
        <a:spcAft>
          <a:spcPct val="0"/>
        </a:spcAft>
        <a:defRPr sz="4400" b="1" kern="1200">
          <a:solidFill>
            <a:srgbClr val="404040"/>
          </a:solidFill>
          <a:latin typeface="Arial Bold"/>
          <a:ea typeface="ＭＳ Ｐゴシック" pitchFamily="26" charset="-128"/>
          <a:cs typeface="Arial Bold"/>
        </a:defRPr>
      </a:lvl1pPr>
      <a:lvl2pPr algn="l" defTabSz="457200" rtl="0" eaLnBrk="0" fontAlgn="base" hangingPunct="0">
        <a:spcBef>
          <a:spcPct val="0"/>
        </a:spcBef>
        <a:spcAft>
          <a:spcPct val="0"/>
        </a:spcAft>
        <a:defRPr sz="4400" b="1">
          <a:solidFill>
            <a:srgbClr val="404040"/>
          </a:solidFill>
          <a:latin typeface="Arial Bold" pitchFamily="26" charset="0"/>
          <a:ea typeface="ＭＳ Ｐゴシック" pitchFamily="26" charset="-128"/>
          <a:cs typeface="Arial Bold" charset="0"/>
        </a:defRPr>
      </a:lvl2pPr>
      <a:lvl3pPr algn="l" defTabSz="457200" rtl="0" eaLnBrk="0" fontAlgn="base" hangingPunct="0">
        <a:spcBef>
          <a:spcPct val="0"/>
        </a:spcBef>
        <a:spcAft>
          <a:spcPct val="0"/>
        </a:spcAft>
        <a:defRPr sz="4400" b="1">
          <a:solidFill>
            <a:srgbClr val="404040"/>
          </a:solidFill>
          <a:latin typeface="Arial Bold" pitchFamily="26" charset="0"/>
          <a:ea typeface="ＭＳ Ｐゴシック" pitchFamily="26" charset="-128"/>
          <a:cs typeface="Arial Bold" charset="0"/>
        </a:defRPr>
      </a:lvl3pPr>
      <a:lvl4pPr algn="l" defTabSz="457200" rtl="0" eaLnBrk="0" fontAlgn="base" hangingPunct="0">
        <a:spcBef>
          <a:spcPct val="0"/>
        </a:spcBef>
        <a:spcAft>
          <a:spcPct val="0"/>
        </a:spcAft>
        <a:defRPr sz="4400" b="1">
          <a:solidFill>
            <a:srgbClr val="404040"/>
          </a:solidFill>
          <a:latin typeface="Arial Bold" pitchFamily="26" charset="0"/>
          <a:ea typeface="ＭＳ Ｐゴシック" pitchFamily="26" charset="-128"/>
          <a:cs typeface="Arial Bold" charset="0"/>
        </a:defRPr>
      </a:lvl4pPr>
      <a:lvl5pPr algn="l" defTabSz="457200" rtl="0" eaLnBrk="0" fontAlgn="base" hangingPunct="0">
        <a:spcBef>
          <a:spcPct val="0"/>
        </a:spcBef>
        <a:spcAft>
          <a:spcPct val="0"/>
        </a:spcAft>
        <a:defRPr sz="4400" b="1">
          <a:solidFill>
            <a:srgbClr val="404040"/>
          </a:solidFill>
          <a:latin typeface="Arial Bold" pitchFamily="26" charset="0"/>
          <a:ea typeface="ＭＳ Ｐゴシック" pitchFamily="26" charset="-128"/>
          <a:cs typeface="Arial Bold" charset="0"/>
        </a:defRPr>
      </a:lvl5pPr>
      <a:lvl6pPr marL="457200" algn="l" defTabSz="457200" rtl="0" fontAlgn="base">
        <a:spcBef>
          <a:spcPct val="0"/>
        </a:spcBef>
        <a:spcAft>
          <a:spcPct val="0"/>
        </a:spcAft>
        <a:defRPr sz="4400" b="1">
          <a:solidFill>
            <a:schemeClr val="bg1"/>
          </a:solidFill>
          <a:latin typeface="Arial Bold" pitchFamily="26" charset="0"/>
          <a:ea typeface="ＭＳ Ｐゴシック" pitchFamily="26" charset="-128"/>
        </a:defRPr>
      </a:lvl6pPr>
      <a:lvl7pPr marL="914400" algn="l" defTabSz="457200" rtl="0" fontAlgn="base">
        <a:spcBef>
          <a:spcPct val="0"/>
        </a:spcBef>
        <a:spcAft>
          <a:spcPct val="0"/>
        </a:spcAft>
        <a:defRPr sz="4400" b="1">
          <a:solidFill>
            <a:schemeClr val="bg1"/>
          </a:solidFill>
          <a:latin typeface="Arial Bold" pitchFamily="26" charset="0"/>
          <a:ea typeface="ＭＳ Ｐゴシック" pitchFamily="26" charset="-128"/>
        </a:defRPr>
      </a:lvl7pPr>
      <a:lvl8pPr marL="1371600" algn="l" defTabSz="457200" rtl="0" fontAlgn="base">
        <a:spcBef>
          <a:spcPct val="0"/>
        </a:spcBef>
        <a:spcAft>
          <a:spcPct val="0"/>
        </a:spcAft>
        <a:defRPr sz="4400" b="1">
          <a:solidFill>
            <a:schemeClr val="bg1"/>
          </a:solidFill>
          <a:latin typeface="Arial Bold" pitchFamily="26" charset="0"/>
          <a:ea typeface="ＭＳ Ｐゴシック" pitchFamily="26" charset="-128"/>
        </a:defRPr>
      </a:lvl8pPr>
      <a:lvl9pPr marL="1828800" algn="l" defTabSz="457200" rtl="0" fontAlgn="base">
        <a:spcBef>
          <a:spcPct val="0"/>
        </a:spcBef>
        <a:spcAft>
          <a:spcPct val="0"/>
        </a:spcAft>
        <a:defRPr sz="4400" b="1">
          <a:solidFill>
            <a:schemeClr val="bg1"/>
          </a:solidFill>
          <a:latin typeface="Arial Bold" pitchFamily="26" charset="0"/>
          <a:ea typeface="ＭＳ Ｐゴシック" pitchFamily="26" charset="-128"/>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b="1" kern="1200">
          <a:solidFill>
            <a:srgbClr val="404040"/>
          </a:solidFill>
          <a:latin typeface="Arial Bold"/>
          <a:ea typeface="ＭＳ Ｐゴシック" pitchFamily="26" charset="-128"/>
          <a:cs typeface="Arial Bold"/>
        </a:defRPr>
      </a:lvl1pPr>
      <a:lvl2pPr marL="742950" indent="-285750" algn="l" defTabSz="457200" rtl="0" eaLnBrk="0" fontAlgn="base" hangingPunct="0">
        <a:spcBef>
          <a:spcPct val="20000"/>
        </a:spcBef>
        <a:spcAft>
          <a:spcPct val="0"/>
        </a:spcAft>
        <a:buFont typeface="Arial" panose="020B0604020202020204" pitchFamily="34" charset="0"/>
        <a:buChar char="•"/>
        <a:defRPr sz="2800" b="1" kern="1200">
          <a:solidFill>
            <a:srgbClr val="404040"/>
          </a:solidFill>
          <a:latin typeface="Arial Bold"/>
          <a:ea typeface="ＭＳ Ｐゴシック" pitchFamily="26" charset="-128"/>
          <a:cs typeface="Arial Bold"/>
        </a:defRPr>
      </a:lvl2pPr>
      <a:lvl3pPr marL="1143000" indent="-228600" algn="l" defTabSz="457200" rtl="0" eaLnBrk="0" fontAlgn="base" hangingPunct="0">
        <a:spcBef>
          <a:spcPct val="20000"/>
        </a:spcBef>
        <a:spcAft>
          <a:spcPct val="0"/>
        </a:spcAft>
        <a:buFont typeface="Arial" panose="020B0604020202020204" pitchFamily="34" charset="0"/>
        <a:buChar char="•"/>
        <a:defRPr sz="2400" b="1" kern="1200">
          <a:solidFill>
            <a:srgbClr val="404040"/>
          </a:solidFill>
          <a:latin typeface="Arial Bold"/>
          <a:ea typeface="ＭＳ Ｐゴシック" pitchFamily="26" charset="-128"/>
          <a:cs typeface="Arial Bold"/>
        </a:defRPr>
      </a:lvl3pPr>
      <a:lvl4pPr marL="1600200" indent="-228600" algn="l" defTabSz="457200" rtl="0" eaLnBrk="0" fontAlgn="base" hangingPunct="0">
        <a:spcBef>
          <a:spcPct val="20000"/>
        </a:spcBef>
        <a:spcAft>
          <a:spcPct val="0"/>
        </a:spcAft>
        <a:buFont typeface="Arial" panose="020B0604020202020204" pitchFamily="34" charset="0"/>
        <a:buChar char="•"/>
        <a:defRPr sz="2000" b="1" kern="1200">
          <a:solidFill>
            <a:srgbClr val="404040"/>
          </a:solidFill>
          <a:latin typeface="Arial Bold"/>
          <a:ea typeface="ＭＳ Ｐゴシック" pitchFamily="26" charset="-128"/>
          <a:cs typeface="Arial Bold"/>
        </a:defRPr>
      </a:lvl4pPr>
      <a:lvl5pPr marL="2057400" indent="-228600" algn="l" defTabSz="457200" rtl="0" eaLnBrk="0" fontAlgn="base" hangingPunct="0">
        <a:spcBef>
          <a:spcPct val="20000"/>
        </a:spcBef>
        <a:spcAft>
          <a:spcPct val="0"/>
        </a:spcAft>
        <a:buFont typeface="Arial" panose="020B0604020202020204" pitchFamily="34" charset="0"/>
        <a:buChar char="•"/>
        <a:defRPr sz="2000" b="1" kern="1200">
          <a:solidFill>
            <a:srgbClr val="404040"/>
          </a:solidFill>
          <a:latin typeface="Arial Bold"/>
          <a:ea typeface="ＭＳ Ｐゴシック" pitchFamily="26" charset="-128"/>
          <a:cs typeface="Arial Bold"/>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hyperlink" Target="http://xkcd.com/327/"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localhost:63600/CrossSiteScripting"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localhost:63600/CrossSiteRequestForgery"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demos.papaya.me.uk/performCSRF.htm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hyperlink" Target="http://xkcd.com/1121/"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localhost:8080/"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hyperlink" Target="http://xkcd.com/1200/"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www.red-gate.com/our-company/about/security" TargetMode="External"/><Relationship Id="rId2" Type="http://schemas.openxmlformats.org/officeDocument/2006/relationships/hyperlink" Target="http://37signals.com/security"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www.filestube.com/search.html?q=smartassembly+keygen"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www.paypoint.net/assets/guides/Gateway_Hosted.pdf"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hyperlink" Target="https://asafaweb.com/"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hyperlink" Target="https://www.owasp.org/index.php/Top_10_2013-Top_10" TargetMode="Externa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monitor.red-gate.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GB" dirty="0" smtClean="0">
                <a:solidFill>
                  <a:srgbClr val="000000"/>
                </a:solidFill>
                <a:latin typeface="Arial Bold" panose="020B0704020202020204" pitchFamily="34" charset="0"/>
                <a:ea typeface="ＭＳ Ｐゴシック" panose="020B0600070205080204" pitchFamily="34" charset="-128"/>
              </a:rPr>
              <a:t>An Introduction to Security for Web Apps</a:t>
            </a:r>
            <a:endParaRPr lang="en-GB" dirty="0" smtClean="0">
              <a:latin typeface="Arial Bold" panose="020B0704020202020204" pitchFamily="34" charset="0"/>
              <a:ea typeface="ＭＳ Ｐゴシック" panose="020B0600070205080204" pitchFamily="34" charset="-128"/>
            </a:endParaRPr>
          </a:p>
        </p:txBody>
      </p:sp>
      <p:pic>
        <p:nvPicPr>
          <p:cNvPr id="8195"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2900" y="2127250"/>
            <a:ext cx="8458200" cy="260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hlinkClick r:id="rId3" action="ppaction://hlinksldjump"/>
          </p:cNvPr>
          <p:cNvSpPr>
            <a:spLocks noChangeArrowheads="1"/>
          </p:cNvSpPr>
          <p:nvPr/>
        </p:nvSpPr>
        <p:spPr bwMode="auto">
          <a:xfrm>
            <a:off x="6640513" y="1417638"/>
            <a:ext cx="2387600" cy="4183062"/>
          </a:xfrm>
          <a:prstGeom prst="rect">
            <a:avLst/>
          </a:prstGeom>
          <a:noFill/>
          <a:ln>
            <a:noFill/>
          </a:ln>
          <a:effectLst>
            <a:outerShdw blurRad="40000" dist="23000" dir="5400000" rotWithShape="0">
              <a:srgbClr val="808080">
                <a:alpha val="34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GB">
              <a:solidFill>
                <a:schemeClr val="lt1"/>
              </a:solidFill>
              <a:latin typeface="+mn-lt"/>
              <a:ea typeface="+mn-ea"/>
            </a:endParaRPr>
          </a:p>
        </p:txBody>
      </p:sp>
      <p:sp>
        <p:nvSpPr>
          <p:cNvPr id="5" name="TextBox 4"/>
          <p:cNvSpPr txBox="1">
            <a:spLocks noChangeArrowheads="1"/>
          </p:cNvSpPr>
          <p:nvPr/>
        </p:nvSpPr>
        <p:spPr bwMode="auto">
          <a:xfrm>
            <a:off x="0" y="5600700"/>
            <a:ext cx="30749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r>
              <a:rPr lang="en-GB" dirty="0">
                <a:hlinkClick r:id="rId4"/>
              </a:rPr>
              <a:t>http://xkcd.com/327/</a:t>
            </a:r>
            <a:endParaRPr lang="en-GB" dirty="0"/>
          </a:p>
        </p:txBody>
      </p:sp>
    </p:spTree>
  </p:cSld>
  <p:clrMapOvr>
    <a:masterClrMapping/>
  </p:clrMapOvr>
  <p:transition spd="slow" advClick="0" advTm="20000">
    <p:cove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r>
              <a:rPr lang="en-GB" smtClean="0">
                <a:latin typeface="Arial Bold" panose="020B0704020202020204" pitchFamily="34" charset="0"/>
                <a:ea typeface="ＭＳ Ｐゴシック" panose="020B0600070205080204" pitchFamily="34" charset="-128"/>
              </a:rPr>
              <a:t>XSS: Protection (Razor)</a:t>
            </a:r>
          </a:p>
        </p:txBody>
      </p:sp>
      <p:sp>
        <p:nvSpPr>
          <p:cNvPr id="7" name="Content Placeholder 2"/>
          <p:cNvSpPr>
            <a:spLocks noGrp="1"/>
          </p:cNvSpPr>
          <p:nvPr>
            <p:ph idx="1"/>
          </p:nvPr>
        </p:nvSpPr>
        <p:spPr>
          <a:xfrm>
            <a:off x="457200" y="1600200"/>
            <a:ext cx="8229600" cy="3932238"/>
          </a:xfrm>
          <a:extLst/>
        </p:spPr>
        <p:txBody>
          <a:bodyPr/>
          <a:lstStyle/>
          <a:p>
            <a:pPr marL="0" indent="0">
              <a:buNone/>
              <a:defRPr/>
            </a:pPr>
            <a:r>
              <a:rPr lang="en-GB" sz="2800" dirty="0" smtClean="0">
                <a:solidFill>
                  <a:srgbClr val="000000"/>
                </a:solidFill>
                <a:highlight>
                  <a:srgbClr val="FFFF00"/>
                </a:highlight>
                <a:latin typeface="Consolas"/>
              </a:rPr>
              <a:t>@</a:t>
            </a:r>
            <a:r>
              <a:rPr lang="en-GB" sz="2800" dirty="0" err="1" smtClean="0">
                <a:solidFill>
                  <a:srgbClr val="000000"/>
                </a:solidFill>
                <a:highlight>
                  <a:srgbClr val="FFFFFF"/>
                </a:highlight>
                <a:latin typeface="Consolas"/>
              </a:rPr>
              <a:t>Html.Raw</a:t>
            </a:r>
            <a:r>
              <a:rPr lang="en-GB" sz="2800" dirty="0" smtClean="0">
                <a:solidFill>
                  <a:srgbClr val="000000"/>
                </a:solidFill>
                <a:highlight>
                  <a:srgbClr val="FFFFFF"/>
                </a:highlight>
                <a:latin typeface="Consolas"/>
              </a:rPr>
              <a:t>(</a:t>
            </a:r>
            <a:r>
              <a:rPr lang="en-GB" sz="2800" dirty="0" err="1" smtClean="0">
                <a:solidFill>
                  <a:srgbClr val="000000"/>
                </a:solidFill>
                <a:highlight>
                  <a:srgbClr val="FFFFFF"/>
                </a:highlight>
                <a:latin typeface="Consolas"/>
              </a:rPr>
              <a:t>Model.Database.Name</a:t>
            </a:r>
            <a:r>
              <a:rPr lang="en-GB" sz="2800" dirty="0" smtClean="0">
                <a:solidFill>
                  <a:srgbClr val="000000"/>
                </a:solidFill>
                <a:highlight>
                  <a:srgbClr val="FFFFFF"/>
                </a:highlight>
                <a:latin typeface="Consolas"/>
              </a:rPr>
              <a:t>)</a:t>
            </a:r>
          </a:p>
          <a:p>
            <a:pPr marL="0" indent="0">
              <a:buNone/>
              <a:defRPr/>
            </a:pPr>
            <a:r>
              <a:rPr lang="en-GB" sz="2800" dirty="0" smtClean="0">
                <a:solidFill>
                  <a:srgbClr val="0000FF"/>
                </a:solidFill>
                <a:highlight>
                  <a:srgbClr val="FFFFFF"/>
                </a:highlight>
                <a:latin typeface="Consolas"/>
              </a:rPr>
              <a:t>&lt;</a:t>
            </a:r>
            <a:r>
              <a:rPr lang="en-GB" sz="2800" dirty="0" smtClean="0">
                <a:solidFill>
                  <a:srgbClr val="800000"/>
                </a:solidFill>
                <a:highlight>
                  <a:srgbClr val="FFFFFF"/>
                </a:highlight>
                <a:latin typeface="Consolas"/>
              </a:rPr>
              <a:t>script</a:t>
            </a:r>
            <a:r>
              <a:rPr lang="en-GB" sz="2800" dirty="0" smtClean="0">
                <a:solidFill>
                  <a:srgbClr val="0000FF"/>
                </a:solidFill>
                <a:highlight>
                  <a:srgbClr val="FFFFFF"/>
                </a:highlight>
                <a:latin typeface="Consolas"/>
              </a:rPr>
              <a:t>&gt;</a:t>
            </a:r>
            <a:r>
              <a:rPr lang="en-GB" sz="2800" dirty="0" smtClean="0">
                <a:solidFill>
                  <a:srgbClr val="000000"/>
                </a:solidFill>
                <a:highlight>
                  <a:srgbClr val="FFFFFF"/>
                </a:highlight>
                <a:latin typeface="Consolas"/>
              </a:rPr>
              <a:t>alert(</a:t>
            </a:r>
            <a:r>
              <a:rPr lang="en-GB" sz="2800" dirty="0" smtClean="0">
                <a:solidFill>
                  <a:srgbClr val="A31515"/>
                </a:solidFill>
                <a:highlight>
                  <a:srgbClr val="FFFFFF"/>
                </a:highlight>
                <a:latin typeface="Consolas"/>
              </a:rPr>
              <a:t>'hello'</a:t>
            </a:r>
            <a:r>
              <a:rPr lang="en-GB" sz="2800" dirty="0" smtClean="0">
                <a:solidFill>
                  <a:srgbClr val="000000"/>
                </a:solidFill>
                <a:highlight>
                  <a:srgbClr val="FFFFFF"/>
                </a:highlight>
                <a:latin typeface="Consolas"/>
              </a:rPr>
              <a:t>);</a:t>
            </a:r>
            <a:r>
              <a:rPr lang="en-GB" sz="2800" dirty="0" smtClean="0">
                <a:solidFill>
                  <a:srgbClr val="0000FF"/>
                </a:solidFill>
                <a:highlight>
                  <a:srgbClr val="FFFFFF"/>
                </a:highlight>
                <a:latin typeface="Consolas"/>
              </a:rPr>
              <a:t>&lt;/</a:t>
            </a:r>
            <a:r>
              <a:rPr lang="en-GB" sz="2800" dirty="0" smtClean="0">
                <a:solidFill>
                  <a:srgbClr val="800000"/>
                </a:solidFill>
                <a:highlight>
                  <a:srgbClr val="FFFFFF"/>
                </a:highlight>
                <a:latin typeface="Consolas"/>
              </a:rPr>
              <a:t>script</a:t>
            </a:r>
            <a:r>
              <a:rPr lang="en-GB" sz="2800" dirty="0" smtClean="0">
                <a:solidFill>
                  <a:srgbClr val="0000FF"/>
                </a:solidFill>
                <a:highlight>
                  <a:srgbClr val="FFFFFF"/>
                </a:highlight>
                <a:latin typeface="Consolas"/>
              </a:rPr>
              <a:t>&gt;</a:t>
            </a:r>
            <a:endParaRPr lang="en-GB" sz="2800" dirty="0" smtClean="0">
              <a:solidFill>
                <a:srgbClr val="000000"/>
              </a:solidFill>
              <a:highlight>
                <a:srgbClr val="FFFFFF"/>
              </a:highlight>
              <a:latin typeface="Consolas"/>
            </a:endParaRPr>
          </a:p>
          <a:p>
            <a:pPr marL="0" indent="0">
              <a:buNone/>
              <a:defRPr/>
            </a:pPr>
            <a:endParaRPr lang="en-GB" sz="2800" dirty="0" smtClean="0">
              <a:solidFill>
                <a:srgbClr val="000000"/>
              </a:solidFill>
              <a:highlight>
                <a:srgbClr val="FFFFFF"/>
              </a:highlight>
              <a:latin typeface="Consolas"/>
            </a:endParaRPr>
          </a:p>
          <a:p>
            <a:pPr marL="0" indent="0">
              <a:buNone/>
              <a:defRPr/>
            </a:pPr>
            <a:endParaRPr lang="en-GB" sz="2800" dirty="0">
              <a:solidFill>
                <a:srgbClr val="000000"/>
              </a:solidFill>
              <a:highlight>
                <a:srgbClr val="FFFFFF"/>
              </a:highlight>
              <a:latin typeface="Consolas"/>
            </a:endParaRPr>
          </a:p>
          <a:p>
            <a:pPr marL="0" indent="0">
              <a:buNone/>
              <a:defRPr/>
            </a:pPr>
            <a:r>
              <a:rPr lang="en-GB" sz="2800" dirty="0" smtClean="0">
                <a:solidFill>
                  <a:srgbClr val="000000"/>
                </a:solidFill>
                <a:highlight>
                  <a:srgbClr val="FFFF00"/>
                </a:highlight>
                <a:latin typeface="Consolas"/>
              </a:rPr>
              <a:t>@</a:t>
            </a:r>
            <a:r>
              <a:rPr lang="en-GB" sz="2800" dirty="0" err="1" smtClean="0">
                <a:solidFill>
                  <a:srgbClr val="000000"/>
                </a:solidFill>
                <a:highlight>
                  <a:srgbClr val="FFFFFF"/>
                </a:highlight>
                <a:latin typeface="Consolas"/>
              </a:rPr>
              <a:t>Model.Database.Name</a:t>
            </a:r>
            <a:endParaRPr lang="en-GB" sz="2800" dirty="0" smtClean="0">
              <a:solidFill>
                <a:srgbClr val="000000"/>
              </a:solidFill>
              <a:highlight>
                <a:srgbClr val="FFFFFF"/>
              </a:highlight>
              <a:latin typeface="Consolas"/>
            </a:endParaRPr>
          </a:p>
          <a:p>
            <a:pPr marL="0" indent="0">
              <a:buNone/>
              <a:defRPr/>
            </a:pPr>
            <a:r>
              <a:rPr lang="en-GB" sz="2800" dirty="0" smtClean="0">
                <a:solidFill>
                  <a:srgbClr val="FF0000"/>
                </a:solidFill>
                <a:highlight>
                  <a:srgbClr val="FFFFFF"/>
                </a:highlight>
                <a:latin typeface="Consolas"/>
              </a:rPr>
              <a:t>&amp;</a:t>
            </a:r>
            <a:r>
              <a:rPr lang="en-GB" sz="2800" dirty="0" err="1" smtClean="0">
                <a:solidFill>
                  <a:srgbClr val="FF0000"/>
                </a:solidFill>
                <a:highlight>
                  <a:srgbClr val="FFFFFF"/>
                </a:highlight>
                <a:latin typeface="Consolas"/>
              </a:rPr>
              <a:t>lt;</a:t>
            </a:r>
            <a:r>
              <a:rPr lang="en-GB" sz="2800" dirty="0" err="1" smtClean="0">
                <a:solidFill>
                  <a:srgbClr val="000000"/>
                </a:solidFill>
                <a:highlight>
                  <a:srgbClr val="FFFFFF"/>
                </a:highlight>
                <a:latin typeface="Consolas"/>
              </a:rPr>
              <a:t>script</a:t>
            </a:r>
            <a:r>
              <a:rPr lang="en-GB" sz="2800" dirty="0" err="1" smtClean="0">
                <a:solidFill>
                  <a:srgbClr val="FF0000"/>
                </a:solidFill>
                <a:highlight>
                  <a:srgbClr val="FFFFFF"/>
                </a:highlight>
                <a:latin typeface="Consolas"/>
              </a:rPr>
              <a:t>&amp;gt;</a:t>
            </a:r>
            <a:r>
              <a:rPr lang="en-GB" sz="2800" dirty="0" err="1" smtClean="0">
                <a:solidFill>
                  <a:srgbClr val="000000"/>
                </a:solidFill>
                <a:highlight>
                  <a:srgbClr val="FFFFFF"/>
                </a:highlight>
                <a:latin typeface="Consolas"/>
              </a:rPr>
              <a:t>alert</a:t>
            </a:r>
            <a:r>
              <a:rPr lang="en-GB" sz="2800" dirty="0" smtClean="0">
                <a:solidFill>
                  <a:srgbClr val="000000"/>
                </a:solidFill>
                <a:highlight>
                  <a:srgbClr val="FFFFFF"/>
                </a:highlight>
                <a:latin typeface="Consolas"/>
              </a:rPr>
              <a:t>(</a:t>
            </a:r>
            <a:r>
              <a:rPr lang="en-GB" sz="2800" dirty="0" smtClean="0">
                <a:solidFill>
                  <a:srgbClr val="FF0000"/>
                </a:solidFill>
                <a:highlight>
                  <a:srgbClr val="FFFFFF"/>
                </a:highlight>
                <a:latin typeface="Consolas"/>
              </a:rPr>
              <a:t>&amp;#39;</a:t>
            </a:r>
            <a:r>
              <a:rPr lang="en-GB" sz="2800" dirty="0" smtClean="0">
                <a:solidFill>
                  <a:srgbClr val="000000"/>
                </a:solidFill>
                <a:highlight>
                  <a:srgbClr val="FFFFFF"/>
                </a:highlight>
                <a:latin typeface="Consolas"/>
              </a:rPr>
              <a:t>hello</a:t>
            </a:r>
            <a:r>
              <a:rPr lang="en-GB" sz="2800" dirty="0" smtClean="0">
                <a:solidFill>
                  <a:srgbClr val="FF0000"/>
                </a:solidFill>
                <a:highlight>
                  <a:srgbClr val="FFFFFF"/>
                </a:highlight>
                <a:latin typeface="Consolas"/>
              </a:rPr>
              <a:t>&amp;#39;</a:t>
            </a:r>
            <a:r>
              <a:rPr lang="en-GB" sz="2800" dirty="0" smtClean="0">
                <a:solidFill>
                  <a:srgbClr val="000000"/>
                </a:solidFill>
                <a:highlight>
                  <a:srgbClr val="FFFFFF"/>
                </a:highlight>
                <a:latin typeface="Consolas"/>
              </a:rPr>
              <a:t>);</a:t>
            </a:r>
            <a:r>
              <a:rPr lang="en-GB" sz="2800" dirty="0" smtClean="0">
                <a:solidFill>
                  <a:srgbClr val="FF0000"/>
                </a:solidFill>
                <a:highlight>
                  <a:srgbClr val="FFFFFF"/>
                </a:highlight>
                <a:latin typeface="Consolas"/>
              </a:rPr>
              <a:t>&amp;</a:t>
            </a:r>
            <a:r>
              <a:rPr lang="en-GB" sz="2800" dirty="0" err="1" smtClean="0">
                <a:solidFill>
                  <a:srgbClr val="FF0000"/>
                </a:solidFill>
                <a:highlight>
                  <a:srgbClr val="FFFFFF"/>
                </a:highlight>
                <a:latin typeface="Consolas"/>
              </a:rPr>
              <a:t>lt</a:t>
            </a:r>
            <a:r>
              <a:rPr lang="en-GB" sz="2800" dirty="0" smtClean="0">
                <a:solidFill>
                  <a:srgbClr val="FF0000"/>
                </a:solidFill>
                <a:highlight>
                  <a:srgbClr val="FFFFFF"/>
                </a:highlight>
                <a:latin typeface="Consolas"/>
              </a:rPr>
              <a:t>;</a:t>
            </a:r>
            <a:r>
              <a:rPr lang="en-GB" sz="2800" dirty="0" smtClean="0">
                <a:solidFill>
                  <a:srgbClr val="000000"/>
                </a:solidFill>
                <a:highlight>
                  <a:srgbClr val="FFFFFF"/>
                </a:highlight>
                <a:latin typeface="Consolas"/>
              </a:rPr>
              <a:t>/</a:t>
            </a:r>
            <a:r>
              <a:rPr lang="en-GB" sz="2800" dirty="0" err="1" smtClean="0">
                <a:solidFill>
                  <a:srgbClr val="000000"/>
                </a:solidFill>
                <a:highlight>
                  <a:srgbClr val="FFFFFF"/>
                </a:highlight>
                <a:latin typeface="Consolas"/>
              </a:rPr>
              <a:t>script</a:t>
            </a:r>
            <a:r>
              <a:rPr lang="en-GB" sz="2800" dirty="0" err="1" smtClean="0">
                <a:solidFill>
                  <a:srgbClr val="FF0000"/>
                </a:solidFill>
                <a:highlight>
                  <a:srgbClr val="FFFFFF"/>
                </a:highlight>
                <a:latin typeface="Consolas"/>
              </a:rPr>
              <a:t>&amp;gt</a:t>
            </a:r>
            <a:r>
              <a:rPr lang="en-GB" sz="2800" dirty="0" smtClean="0">
                <a:solidFill>
                  <a:srgbClr val="FF0000"/>
                </a:solidFill>
                <a:highlight>
                  <a:srgbClr val="FFFFFF"/>
                </a:highlight>
                <a:latin typeface="Consolas"/>
              </a:rPr>
              <a:t>;</a:t>
            </a:r>
            <a:endParaRPr lang="en-GB" sz="2800" dirty="0" smtClean="0">
              <a:latin typeface="Arial Bold" charset="0"/>
              <a:ea typeface="ＭＳ Ｐゴシック" pitchFamily="34" charset="-128"/>
              <a:cs typeface="Arial Bold"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
        <p:cNvGrpSpPr/>
        <p:nvPr/>
      </p:nvGrpSpPr>
      <p:grpSpPr>
        <a:xfrm>
          <a:off x="0" y="0"/>
          <a:ext cx="0" cy="0"/>
          <a:chOff x="0" y="0"/>
          <a:chExt cx="0" cy="0"/>
        </a:xfrm>
      </p:grpSpPr>
      <p:sp>
        <p:nvSpPr>
          <p:cNvPr id="20481" name="Title 1"/>
          <p:cNvSpPr>
            <a:spLocks noGrp="1"/>
          </p:cNvSpPr>
          <p:nvPr>
            <p:ph type="title"/>
          </p:nvPr>
        </p:nvSpPr>
        <p:spPr/>
        <p:txBody>
          <a:bodyPr/>
          <a:lstStyle/>
          <a:p>
            <a:r>
              <a:rPr lang="en-GB" smtClean="0">
                <a:latin typeface="Arial Bold" panose="020B0704020202020204" pitchFamily="34" charset="0"/>
                <a:ea typeface="ＭＳ Ｐゴシック" panose="020B0600070205080204" pitchFamily="34" charset="-128"/>
              </a:rPr>
              <a:t>XSS: Simple demo</a:t>
            </a:r>
          </a:p>
        </p:txBody>
      </p:sp>
      <p:sp>
        <p:nvSpPr>
          <p:cNvPr id="20482" name="Content Placeholder 1"/>
          <p:cNvSpPr>
            <a:spLocks noGrp="1"/>
          </p:cNvSpPr>
          <p:nvPr>
            <p:ph idx="1"/>
          </p:nvPr>
        </p:nvSpPr>
        <p:spPr/>
        <p:txBody>
          <a:bodyPr/>
          <a:lstStyle/>
          <a:p>
            <a:pPr marL="0" indent="0">
              <a:buNone/>
            </a:pPr>
            <a:r>
              <a:rPr lang="en-GB" dirty="0" smtClean="0">
                <a:latin typeface="Arial Bold" panose="020B0704020202020204" pitchFamily="34" charset="0"/>
                <a:ea typeface="ＭＳ Ｐゴシック" panose="020B0600070205080204" pitchFamily="34" charset="-128"/>
                <a:hlinkClick r:id="rId3"/>
              </a:rPr>
              <a:t>XSS demo</a:t>
            </a:r>
            <a:endParaRPr lang="en-GB" dirty="0" smtClean="0">
              <a:latin typeface="Arial Bold" panose="020B0704020202020204" pitchFamily="34" charset="0"/>
              <a:ea typeface="ＭＳ Ｐゴシック" panose="020B0600070205080204" pitchFamily="34" charset="-128"/>
            </a:endParaRPr>
          </a:p>
        </p:txBody>
      </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r>
              <a:rPr lang="en-GB" dirty="0" smtClean="0">
                <a:latin typeface="Arial Bold" panose="020B0704020202020204" pitchFamily="34" charset="0"/>
                <a:ea typeface="ＭＳ Ｐゴシック" panose="020B0600070205080204" pitchFamily="34" charset="-128"/>
              </a:rPr>
              <a:t>Defense in Depth</a:t>
            </a:r>
          </a:p>
        </p:txBody>
      </p:sp>
      <p:sp>
        <p:nvSpPr>
          <p:cNvPr id="26626" name="Content Placeholder 2"/>
          <p:cNvSpPr>
            <a:spLocks noGrp="1"/>
          </p:cNvSpPr>
          <p:nvPr>
            <p:ph idx="1"/>
          </p:nvPr>
        </p:nvSpPr>
        <p:spPr/>
        <p:txBody>
          <a:bodyPr/>
          <a:lstStyle/>
          <a:p>
            <a:pPr marL="0" indent="0">
              <a:buNone/>
            </a:pPr>
            <a:r>
              <a:rPr lang="en-GB" sz="2800" dirty="0" smtClean="0">
                <a:latin typeface="Arial Bold" panose="020B0704020202020204" pitchFamily="34" charset="0"/>
                <a:ea typeface="ＭＳ Ｐゴシック" panose="020B0600070205080204" pitchFamily="34" charset="-128"/>
              </a:rPr>
              <a:t>The security is provided by multiple layers</a:t>
            </a:r>
          </a:p>
          <a:p>
            <a:pPr marL="0" indent="0">
              <a:buNone/>
            </a:pPr>
            <a:endParaRPr lang="en-GB" sz="2800" dirty="0" smtClean="0">
              <a:latin typeface="Arial Bold" panose="020B0704020202020204" pitchFamily="34" charset="0"/>
              <a:ea typeface="ＭＳ Ｐゴシック" panose="020B0600070205080204" pitchFamily="34" charset="-128"/>
            </a:endParaRPr>
          </a:p>
          <a:p>
            <a:pPr marL="0" indent="0">
              <a:buNone/>
            </a:pPr>
            <a:r>
              <a:rPr lang="en-GB" sz="2800" dirty="0" smtClean="0">
                <a:latin typeface="Arial Bold" panose="020B0704020202020204" pitchFamily="34" charset="0"/>
                <a:ea typeface="ＭＳ Ｐゴシック" panose="020B0600070205080204" pitchFamily="34" charset="-128"/>
              </a:rPr>
              <a:t>An attacker has to defeat all of them at once</a:t>
            </a:r>
          </a:p>
          <a:p>
            <a:pPr marL="0" indent="0">
              <a:buNone/>
            </a:pPr>
            <a:endParaRPr lang="en-GB" sz="2800" dirty="0" smtClean="0">
              <a:latin typeface="Arial Bold" panose="020B0704020202020204" pitchFamily="34" charset="0"/>
              <a:ea typeface="ＭＳ Ｐゴシック" panose="020B0600070205080204" pitchFamily="34" charset="-128"/>
            </a:endParaRPr>
          </a:p>
          <a:p>
            <a:pPr marL="0" indent="0">
              <a:buNone/>
            </a:pPr>
            <a:r>
              <a:rPr lang="en-GB" sz="2800" dirty="0" smtClean="0">
                <a:latin typeface="Arial Bold" panose="020B0704020202020204" pitchFamily="34" charset="0"/>
                <a:ea typeface="ＭＳ Ｐゴシック" panose="020B0600070205080204" pitchFamily="34" charset="-128"/>
              </a:rPr>
              <a:t>This makes the attacker</a:t>
            </a:r>
            <a:r>
              <a:rPr lang="en-GB" altLang="en-US" sz="2800" dirty="0" smtClean="0">
                <a:latin typeface="Arial Bold" panose="020B0704020202020204" pitchFamily="34" charset="0"/>
                <a:ea typeface="ＭＳ Ｐゴシック" panose="020B0600070205080204" pitchFamily="34" charset="-128"/>
              </a:rPr>
              <a:t>’</a:t>
            </a:r>
            <a:r>
              <a:rPr lang="en-GB" sz="2800" dirty="0" smtClean="0">
                <a:latin typeface="Arial Bold" panose="020B0704020202020204" pitchFamily="34" charset="0"/>
                <a:ea typeface="ＭＳ Ｐゴシック" panose="020B0600070205080204" pitchFamily="34" charset="-128"/>
              </a:rPr>
              <a:t>s job much harder</a:t>
            </a:r>
          </a:p>
        </p:txBody>
      </p:sp>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
        <p:cNvGrpSpPr/>
        <p:nvPr/>
      </p:nvGrpSpPr>
      <p:grpSpPr>
        <a:xfrm>
          <a:off x="0" y="0"/>
          <a:ext cx="0" cy="0"/>
          <a:chOff x="0" y="0"/>
          <a:chExt cx="0" cy="0"/>
        </a:xfrm>
      </p:grpSpPr>
      <p:sp>
        <p:nvSpPr>
          <p:cNvPr id="27649" name="Title 1"/>
          <p:cNvSpPr>
            <a:spLocks noGrp="1"/>
          </p:cNvSpPr>
          <p:nvPr>
            <p:ph type="title"/>
          </p:nvPr>
        </p:nvSpPr>
        <p:spPr/>
        <p:txBody>
          <a:bodyPr/>
          <a:lstStyle/>
          <a:p>
            <a:r>
              <a:rPr lang="en-GB" dirty="0">
                <a:latin typeface="Arial Bold" panose="020B0704020202020204" pitchFamily="34" charset="0"/>
                <a:ea typeface="ＭＳ Ｐゴシック" panose="020B0600070205080204" pitchFamily="34" charset="-128"/>
              </a:rPr>
              <a:t>Cross-site request forgery (CSRF)</a:t>
            </a:r>
          </a:p>
        </p:txBody>
      </p:sp>
      <p:sp>
        <p:nvSpPr>
          <p:cNvPr id="27650" name="Content Placeholder 2"/>
          <p:cNvSpPr>
            <a:spLocks noGrp="1"/>
          </p:cNvSpPr>
          <p:nvPr>
            <p:ph idx="1"/>
          </p:nvPr>
        </p:nvSpPr>
        <p:spPr/>
        <p:txBody>
          <a:bodyPr/>
          <a:lstStyle/>
          <a:p>
            <a:endParaRPr lang="en-GB" dirty="0" smtClean="0">
              <a:latin typeface="Arial Bold" panose="020B0704020202020204" pitchFamily="34" charset="0"/>
              <a:ea typeface="ＭＳ Ｐゴシック" panose="020B0600070205080204" pitchFamily="34" charset="-128"/>
            </a:endParaRPr>
          </a:p>
          <a:p>
            <a:pPr marL="0" indent="0">
              <a:buNone/>
            </a:pPr>
            <a:r>
              <a:rPr lang="en-GB" dirty="0" smtClean="0">
                <a:latin typeface="Arial Bold" panose="020B0704020202020204" pitchFamily="34" charset="0"/>
                <a:ea typeface="ＭＳ Ｐゴシック" panose="020B0600070205080204" pitchFamily="34" charset="-128"/>
                <a:hlinkClick r:id="rId3"/>
              </a:rPr>
              <a:t>DEMO: Simple</a:t>
            </a:r>
            <a:endParaRPr lang="en-GB" dirty="0" smtClean="0">
              <a:latin typeface="Arial Bold" panose="020B0704020202020204" pitchFamily="34" charset="0"/>
              <a:ea typeface="ＭＳ Ｐゴシック" panose="020B0600070205080204" pitchFamily="34" charset="-128"/>
            </a:endParaRPr>
          </a:p>
          <a:p>
            <a:pPr marL="0" indent="0">
              <a:buNone/>
            </a:pPr>
            <a:r>
              <a:rPr lang="en-GB" dirty="0" smtClean="0">
                <a:latin typeface="Arial Bold" panose="020B0704020202020204" pitchFamily="34" charset="0"/>
                <a:ea typeface="ＭＳ Ｐゴシック" panose="020B0600070205080204" pitchFamily="34" charset="-128"/>
                <a:hlinkClick r:id="rId4"/>
              </a:rPr>
              <a:t>Attack</a:t>
            </a:r>
            <a:endParaRPr lang="en-GB" dirty="0" smtClean="0">
              <a:latin typeface="Arial Bold" panose="020B0704020202020204" pitchFamily="34" charset="0"/>
              <a:ea typeface="ＭＳ Ｐゴシック" panose="020B0600070205080204" pitchFamily="34" charset="-128"/>
            </a:endParaRPr>
          </a:p>
        </p:txBody>
      </p:sp>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r>
              <a:rPr lang="en-GB" smtClean="0">
                <a:latin typeface="Arial Bold" panose="020B0704020202020204" pitchFamily="34" charset="0"/>
                <a:ea typeface="ＭＳ Ｐゴシック" panose="020B0600070205080204" pitchFamily="34" charset="-128"/>
              </a:rPr>
              <a:t>CSRF: Attacker</a:t>
            </a:r>
            <a:r>
              <a:rPr lang="en-GB" altLang="en-US" smtClean="0">
                <a:latin typeface="Arial Bold" panose="020B0704020202020204" pitchFamily="34" charset="0"/>
                <a:ea typeface="ＭＳ Ｐゴシック" panose="020B0600070205080204" pitchFamily="34" charset="-128"/>
              </a:rPr>
              <a:t>’</a:t>
            </a:r>
            <a:r>
              <a:rPr lang="en-GB" smtClean="0">
                <a:latin typeface="Arial Bold" panose="020B0704020202020204" pitchFamily="34" charset="0"/>
                <a:ea typeface="ＭＳ Ｐゴシック" panose="020B0600070205080204" pitchFamily="34" charset="-128"/>
              </a:rPr>
              <a:t>s aim</a:t>
            </a:r>
          </a:p>
        </p:txBody>
      </p:sp>
      <p:sp>
        <p:nvSpPr>
          <p:cNvPr id="28674" name="Content Placeholder 2"/>
          <p:cNvSpPr>
            <a:spLocks noGrp="1"/>
          </p:cNvSpPr>
          <p:nvPr>
            <p:ph idx="1"/>
          </p:nvPr>
        </p:nvSpPr>
        <p:spPr/>
        <p:txBody>
          <a:bodyPr/>
          <a:lstStyle/>
          <a:p>
            <a:pPr marL="0" indent="0">
              <a:buNone/>
            </a:pPr>
            <a:r>
              <a:rPr lang="en-GB" dirty="0" smtClean="0">
                <a:latin typeface="Arial Bold" panose="020B0704020202020204" pitchFamily="34" charset="0"/>
                <a:ea typeface="ＭＳ Ｐゴシック" panose="020B0600070205080204" pitchFamily="34" charset="-128"/>
              </a:rPr>
              <a:t>Attacker</a:t>
            </a:r>
            <a:r>
              <a:rPr lang="en-GB" altLang="en-US" dirty="0" smtClean="0">
                <a:latin typeface="Arial Bold" panose="020B0704020202020204" pitchFamily="34" charset="0"/>
                <a:ea typeface="ＭＳ Ｐゴシック" panose="020B0600070205080204" pitchFamily="34" charset="-128"/>
              </a:rPr>
              <a:t>’</a:t>
            </a:r>
            <a:r>
              <a:rPr lang="en-GB" dirty="0" smtClean="0">
                <a:latin typeface="Arial Bold" panose="020B0704020202020204" pitchFamily="34" charset="0"/>
                <a:ea typeface="ＭＳ Ｐゴシック" panose="020B0600070205080204" pitchFamily="34" charset="-128"/>
              </a:rPr>
              <a:t>s aim is to:</a:t>
            </a:r>
          </a:p>
          <a:p>
            <a:pPr lvl="1"/>
            <a:r>
              <a:rPr lang="en-GB" dirty="0" smtClean="0">
                <a:latin typeface="Arial Bold" panose="020B0704020202020204" pitchFamily="34" charset="0"/>
                <a:ea typeface="ＭＳ Ｐゴシック" panose="020B0600070205080204" pitchFamily="34" charset="-128"/>
              </a:rPr>
              <a:t>execute their request</a:t>
            </a:r>
          </a:p>
          <a:p>
            <a:pPr lvl="1"/>
            <a:r>
              <a:rPr lang="en-GB" dirty="0" smtClean="0">
                <a:latin typeface="Arial Bold" panose="020B0704020202020204" pitchFamily="34" charset="0"/>
                <a:ea typeface="ＭＳ Ｐゴシック" panose="020B0600070205080204" pitchFamily="34" charset="-128"/>
              </a:rPr>
              <a:t>on your server</a:t>
            </a:r>
          </a:p>
          <a:p>
            <a:pPr lvl="1"/>
            <a:r>
              <a:rPr lang="en-GB" dirty="0" smtClean="0">
                <a:latin typeface="Arial Bold" panose="020B0704020202020204" pitchFamily="34" charset="0"/>
                <a:ea typeface="ＭＳ Ｐゴシック" panose="020B0600070205080204" pitchFamily="34" charset="-128"/>
              </a:rPr>
              <a:t>in the context of a stolen login session</a:t>
            </a:r>
          </a:p>
        </p:txBody>
      </p:sp>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
        <p:cNvGrpSpPr/>
        <p:nvPr/>
      </p:nvGrpSpPr>
      <p:grpSpPr>
        <a:xfrm>
          <a:off x="0" y="0"/>
          <a:ext cx="0" cy="0"/>
          <a:chOff x="0" y="0"/>
          <a:chExt cx="0" cy="0"/>
        </a:xfrm>
      </p:grpSpPr>
      <p:sp>
        <p:nvSpPr>
          <p:cNvPr id="29697" name="Title 1"/>
          <p:cNvSpPr>
            <a:spLocks noGrp="1"/>
          </p:cNvSpPr>
          <p:nvPr>
            <p:ph type="title"/>
          </p:nvPr>
        </p:nvSpPr>
        <p:spPr/>
        <p:txBody>
          <a:bodyPr/>
          <a:lstStyle/>
          <a:p>
            <a:r>
              <a:rPr lang="en-GB" smtClean="0">
                <a:latin typeface="Arial Bold" panose="020B0704020202020204" pitchFamily="34" charset="0"/>
                <a:ea typeface="ＭＳ Ｐゴシック" panose="020B0600070205080204" pitchFamily="34" charset="-128"/>
              </a:rPr>
              <a:t>CSRF: Overview</a:t>
            </a:r>
          </a:p>
        </p:txBody>
      </p:sp>
      <p:sp>
        <p:nvSpPr>
          <p:cNvPr id="29698" name="Content Placeholder 2"/>
          <p:cNvSpPr>
            <a:spLocks noGrp="1"/>
          </p:cNvSpPr>
          <p:nvPr>
            <p:ph idx="1"/>
          </p:nvPr>
        </p:nvSpPr>
        <p:spPr/>
        <p:txBody>
          <a:bodyPr/>
          <a:lstStyle/>
          <a:p>
            <a:pPr marL="0" indent="0">
              <a:buNone/>
            </a:pPr>
            <a:r>
              <a:rPr lang="en-GB" dirty="0" smtClean="0">
                <a:latin typeface="Arial Bold" panose="020B0704020202020204" pitchFamily="34" charset="0"/>
                <a:ea typeface="ＭＳ Ｐゴシック" panose="020B0600070205080204" pitchFamily="34" charset="-128"/>
              </a:rPr>
              <a:t>They do this by:</a:t>
            </a:r>
          </a:p>
          <a:p>
            <a:pPr lvl="1"/>
            <a:r>
              <a:rPr lang="en-GB" dirty="0" smtClean="0">
                <a:latin typeface="Arial Bold" panose="020B0704020202020204" pitchFamily="34" charset="0"/>
                <a:ea typeface="ＭＳ Ｐゴシック" panose="020B0600070205080204" pitchFamily="34" charset="-128"/>
              </a:rPr>
              <a:t>tricking your server</a:t>
            </a:r>
          </a:p>
          <a:p>
            <a:pPr lvl="1"/>
            <a:r>
              <a:rPr lang="en-GB" dirty="0" smtClean="0">
                <a:latin typeface="Arial Bold" panose="020B0704020202020204" pitchFamily="34" charset="0"/>
                <a:ea typeface="ＭＳ Ｐゴシック" panose="020B0600070205080204" pitchFamily="34" charset="-128"/>
              </a:rPr>
              <a:t>into thinking that a GET or POST request</a:t>
            </a:r>
          </a:p>
          <a:p>
            <a:pPr lvl="1"/>
            <a:r>
              <a:rPr lang="en-GB" dirty="0" smtClean="0">
                <a:latin typeface="Arial Bold" panose="020B0704020202020204" pitchFamily="34" charset="0"/>
                <a:ea typeface="ＭＳ Ｐゴシック" panose="020B0600070205080204" pitchFamily="34" charset="-128"/>
              </a:rPr>
              <a:t>comes from an authenticated user</a:t>
            </a:r>
          </a:p>
          <a:p>
            <a:pPr lvl="1"/>
            <a:r>
              <a:rPr lang="en-GB" dirty="0" smtClean="0">
                <a:latin typeface="Arial Bold" panose="020B0704020202020204" pitchFamily="34" charset="0"/>
                <a:ea typeface="ＭＳ Ｐゴシック" panose="020B0600070205080204" pitchFamily="34" charset="-128"/>
              </a:rPr>
              <a:t>whereas in fact</a:t>
            </a:r>
          </a:p>
          <a:p>
            <a:pPr lvl="1"/>
            <a:r>
              <a:rPr lang="en-GB" dirty="0" smtClean="0">
                <a:latin typeface="Arial Bold" panose="020B0704020202020204" pitchFamily="34" charset="0"/>
                <a:ea typeface="ＭＳ Ｐゴシック" panose="020B0600070205080204" pitchFamily="34" charset="-128"/>
              </a:rPr>
              <a:t>it comes from the user's web browser</a:t>
            </a:r>
          </a:p>
          <a:p>
            <a:pPr lvl="1"/>
            <a:r>
              <a:rPr lang="en-GB" dirty="0" smtClean="0">
                <a:latin typeface="Arial Bold" panose="020B0704020202020204" pitchFamily="34" charset="0"/>
                <a:ea typeface="ＭＳ Ｐゴシック" panose="020B0600070205080204" pitchFamily="34" charset="-128"/>
              </a:rPr>
              <a:t>acting under the instructions of the attacker</a:t>
            </a:r>
          </a:p>
        </p:txBody>
      </p:sp>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lstStyle/>
          <a:p>
            <a:r>
              <a:rPr lang="en-GB" dirty="0" smtClean="0">
                <a:latin typeface="Arial Bold" panose="020B0704020202020204" pitchFamily="34" charset="0"/>
                <a:ea typeface="ＭＳ Ｐゴシック" panose="020B0600070205080204" pitchFamily="34" charset="-128"/>
              </a:rPr>
              <a:t>CSRF: Simple demo (1)</a:t>
            </a: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602001"/>
            <a:ext cx="8229600" cy="1929853"/>
          </a:xfrm>
          <a:prstGeom prst="rect">
            <a:avLst/>
          </a:prstGeom>
        </p:spPr>
      </p:pic>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lstStyle/>
          <a:p>
            <a:r>
              <a:rPr lang="en-GB" dirty="0" smtClean="0">
                <a:latin typeface="Arial Bold" panose="020B0704020202020204" pitchFamily="34" charset="0"/>
                <a:ea typeface="ＭＳ Ｐゴシック" panose="020B0600070205080204" pitchFamily="34" charset="-128"/>
              </a:rPr>
              <a:t>CSRF: Simple demo (2)</a:t>
            </a:r>
          </a:p>
        </p:txBody>
      </p:sp>
      <p:sp>
        <p:nvSpPr>
          <p:cNvPr id="8" name="Content Placeholder 2"/>
          <p:cNvSpPr txBox="1">
            <a:spLocks/>
          </p:cNvSpPr>
          <p:nvPr/>
        </p:nvSpPr>
        <p:spPr>
          <a:xfrm>
            <a:off x="457200" y="1600200"/>
            <a:ext cx="8229600" cy="3932238"/>
          </a:xfrm>
          <a:prstGeom prst="rect">
            <a:avLst/>
          </a:prstGeom>
        </p:spPr>
        <p:txBody>
          <a:bodyPr/>
          <a:lstStyle>
            <a:lvl1pPr marL="342900" indent="-342900" algn="l" defTabSz="457200" rtl="0" eaLnBrk="0" fontAlgn="base" hangingPunct="0">
              <a:spcBef>
                <a:spcPct val="20000"/>
              </a:spcBef>
              <a:spcAft>
                <a:spcPct val="0"/>
              </a:spcAft>
              <a:buFont typeface="Arial" panose="020B0604020202020204" pitchFamily="34" charset="0"/>
              <a:buChar char="•"/>
              <a:defRPr sz="3200" b="1" kern="1200">
                <a:solidFill>
                  <a:srgbClr val="404040"/>
                </a:solidFill>
                <a:latin typeface="Arial Bold"/>
                <a:ea typeface="ＭＳ Ｐゴシック" pitchFamily="26" charset="-128"/>
                <a:cs typeface="Arial Bold"/>
              </a:defRPr>
            </a:lvl1pPr>
            <a:lvl2pPr marL="742950" indent="-285750" algn="l" defTabSz="457200" rtl="0" eaLnBrk="0" fontAlgn="base" hangingPunct="0">
              <a:spcBef>
                <a:spcPct val="20000"/>
              </a:spcBef>
              <a:spcAft>
                <a:spcPct val="0"/>
              </a:spcAft>
              <a:buFont typeface="Arial" panose="020B0604020202020204" pitchFamily="34" charset="0"/>
              <a:buChar char="•"/>
              <a:defRPr sz="2800" b="1" kern="1200">
                <a:solidFill>
                  <a:srgbClr val="404040"/>
                </a:solidFill>
                <a:latin typeface="Arial Bold"/>
                <a:ea typeface="ＭＳ Ｐゴシック" pitchFamily="26" charset="-128"/>
                <a:cs typeface="Arial Bold"/>
              </a:defRPr>
            </a:lvl2pPr>
            <a:lvl3pPr marL="1143000" indent="-228600" algn="l" defTabSz="457200" rtl="0" eaLnBrk="0" fontAlgn="base" hangingPunct="0">
              <a:spcBef>
                <a:spcPct val="20000"/>
              </a:spcBef>
              <a:spcAft>
                <a:spcPct val="0"/>
              </a:spcAft>
              <a:buFont typeface="Arial" panose="020B0604020202020204" pitchFamily="34" charset="0"/>
              <a:buChar char="•"/>
              <a:defRPr sz="2400" b="1" kern="1200">
                <a:solidFill>
                  <a:srgbClr val="404040"/>
                </a:solidFill>
                <a:latin typeface="Arial Bold"/>
                <a:ea typeface="ＭＳ Ｐゴシック" pitchFamily="26" charset="-128"/>
                <a:cs typeface="Arial Bold"/>
              </a:defRPr>
            </a:lvl3pPr>
            <a:lvl4pPr marL="1600200" indent="-228600" algn="l" defTabSz="457200" rtl="0" eaLnBrk="0" fontAlgn="base" hangingPunct="0">
              <a:spcBef>
                <a:spcPct val="20000"/>
              </a:spcBef>
              <a:spcAft>
                <a:spcPct val="0"/>
              </a:spcAft>
              <a:buFont typeface="Arial" panose="020B0604020202020204" pitchFamily="34" charset="0"/>
              <a:buChar char="•"/>
              <a:defRPr sz="2000" b="1" kern="1200">
                <a:solidFill>
                  <a:srgbClr val="404040"/>
                </a:solidFill>
                <a:latin typeface="Arial Bold"/>
                <a:ea typeface="ＭＳ Ｐゴシック" pitchFamily="26" charset="-128"/>
                <a:cs typeface="Arial Bold"/>
              </a:defRPr>
            </a:lvl4pPr>
            <a:lvl5pPr marL="2057400" indent="-228600" algn="l" defTabSz="457200" rtl="0" eaLnBrk="0" fontAlgn="base" hangingPunct="0">
              <a:spcBef>
                <a:spcPct val="20000"/>
              </a:spcBef>
              <a:spcAft>
                <a:spcPct val="0"/>
              </a:spcAft>
              <a:buFont typeface="Arial" panose="020B0604020202020204" pitchFamily="34" charset="0"/>
              <a:buChar char="•"/>
              <a:defRPr sz="2000" b="1" kern="1200">
                <a:solidFill>
                  <a:srgbClr val="404040"/>
                </a:solidFill>
                <a:latin typeface="Arial Bold"/>
                <a:ea typeface="ＭＳ Ｐゴシック" pitchFamily="26" charset="-128"/>
                <a:cs typeface="Arial Bold"/>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2400" dirty="0">
                <a:latin typeface="Consolas" pitchFamily="49" charset="0"/>
                <a:ea typeface="ＭＳ Ｐゴシック" panose="020B0600070205080204" pitchFamily="34" charset="-128"/>
                <a:cs typeface="Consolas" pitchFamily="49" charset="0"/>
              </a:rPr>
              <a:t>POST </a:t>
            </a:r>
            <a:r>
              <a:rPr lang="en-GB" sz="2400" dirty="0" smtClean="0">
                <a:latin typeface="Consolas" pitchFamily="49" charset="0"/>
                <a:ea typeface="ＭＳ Ｐゴシック" panose="020B0600070205080204" pitchFamily="34" charset="-128"/>
                <a:cs typeface="Consolas" pitchFamily="49" charset="0"/>
              </a:rPr>
              <a:t>/</a:t>
            </a:r>
            <a:r>
              <a:rPr lang="en-GB" sz="2400" dirty="0">
                <a:latin typeface="Consolas" pitchFamily="49" charset="0"/>
                <a:ea typeface="ＭＳ Ｐゴシック" panose="020B0600070205080204" pitchFamily="34" charset="-128"/>
                <a:cs typeface="Consolas" pitchFamily="49" charset="0"/>
              </a:rPr>
              <a:t>CrossSiteRequestForgery/Submit HTTP/1.1</a:t>
            </a:r>
          </a:p>
          <a:p>
            <a:pPr marL="0" indent="0">
              <a:buNone/>
            </a:pPr>
            <a:r>
              <a:rPr lang="en-GB" sz="2400" dirty="0">
                <a:latin typeface="Consolas" pitchFamily="49" charset="0"/>
                <a:ea typeface="ＭＳ Ｐゴシック" panose="020B0600070205080204" pitchFamily="34" charset="-128"/>
                <a:cs typeface="Consolas" pitchFamily="49" charset="0"/>
              </a:rPr>
              <a:t>Host: localhost:63600</a:t>
            </a:r>
          </a:p>
          <a:p>
            <a:pPr marL="0" indent="0">
              <a:buNone/>
            </a:pPr>
            <a:r>
              <a:rPr lang="en-GB" sz="2400" dirty="0">
                <a:latin typeface="Consolas" pitchFamily="49" charset="0"/>
                <a:ea typeface="ＭＳ Ｐゴシック" panose="020B0600070205080204" pitchFamily="34" charset="-128"/>
                <a:cs typeface="Consolas" pitchFamily="49" charset="0"/>
              </a:rPr>
              <a:t>Content-Type: application/x-www-form-</a:t>
            </a:r>
            <a:r>
              <a:rPr lang="en-GB" sz="2400" dirty="0" err="1">
                <a:latin typeface="Consolas" pitchFamily="49" charset="0"/>
                <a:ea typeface="ＭＳ Ｐゴシック" panose="020B0600070205080204" pitchFamily="34" charset="-128"/>
                <a:cs typeface="Consolas" pitchFamily="49" charset="0"/>
              </a:rPr>
              <a:t>urlencoded</a:t>
            </a:r>
            <a:endParaRPr lang="en-GB" sz="2400" dirty="0">
              <a:latin typeface="Consolas" pitchFamily="49" charset="0"/>
              <a:ea typeface="ＭＳ Ｐゴシック" panose="020B0600070205080204" pitchFamily="34" charset="-128"/>
              <a:cs typeface="Consolas" pitchFamily="49" charset="0"/>
            </a:endParaRPr>
          </a:p>
          <a:p>
            <a:pPr marL="0" indent="0">
              <a:buNone/>
            </a:pPr>
            <a:r>
              <a:rPr lang="en-GB" sz="2400" dirty="0" smtClean="0">
                <a:latin typeface="Consolas" pitchFamily="49" charset="0"/>
                <a:ea typeface="ＭＳ Ｐゴシック" panose="020B0600070205080204" pitchFamily="34" charset="-128"/>
                <a:cs typeface="Consolas" pitchFamily="49" charset="0"/>
              </a:rPr>
              <a:t>Origin</a:t>
            </a:r>
            <a:r>
              <a:rPr lang="en-GB" sz="2400" dirty="0">
                <a:latin typeface="Consolas" pitchFamily="49" charset="0"/>
                <a:ea typeface="ＭＳ Ｐゴシック" panose="020B0600070205080204" pitchFamily="34" charset="-128"/>
                <a:cs typeface="Consolas" pitchFamily="49" charset="0"/>
              </a:rPr>
              <a:t>: http://demos.papaya.me.uk</a:t>
            </a:r>
          </a:p>
          <a:p>
            <a:pPr marL="0" indent="0">
              <a:buNone/>
            </a:pPr>
            <a:r>
              <a:rPr lang="en-GB" sz="2400" dirty="0" err="1" smtClean="0">
                <a:latin typeface="Consolas" pitchFamily="49" charset="0"/>
                <a:ea typeface="ＭＳ Ｐゴシック" panose="020B0600070205080204" pitchFamily="34" charset="-128"/>
                <a:cs typeface="Consolas" pitchFamily="49" charset="0"/>
              </a:rPr>
              <a:t>Referer</a:t>
            </a:r>
            <a:r>
              <a:rPr lang="en-GB" sz="2400" dirty="0">
                <a:latin typeface="Consolas" pitchFamily="49" charset="0"/>
                <a:ea typeface="ＭＳ Ｐゴシック" panose="020B0600070205080204" pitchFamily="34" charset="-128"/>
                <a:cs typeface="Consolas" pitchFamily="49" charset="0"/>
              </a:rPr>
              <a:t>: http://demos.papaya.me.uk/evil.html</a:t>
            </a:r>
          </a:p>
          <a:p>
            <a:pPr marL="0" indent="0">
              <a:buNone/>
            </a:pPr>
            <a:r>
              <a:rPr lang="en-GB" sz="2400" dirty="0" smtClean="0">
                <a:latin typeface="Consolas" pitchFamily="49" charset="0"/>
                <a:ea typeface="ＭＳ Ｐゴシック" panose="020B0600070205080204" pitchFamily="34" charset="-128"/>
                <a:cs typeface="Consolas" pitchFamily="49" charset="0"/>
              </a:rPr>
              <a:t>Cookie</a:t>
            </a:r>
            <a:r>
              <a:rPr lang="en-GB" sz="2400" dirty="0">
                <a:latin typeface="Consolas" pitchFamily="49" charset="0"/>
                <a:ea typeface="ＭＳ Ｐゴシック" panose="020B0600070205080204" pitchFamily="34" charset="-128"/>
                <a:cs typeface="Consolas" pitchFamily="49" charset="0"/>
              </a:rPr>
              <a:t>: </a:t>
            </a:r>
            <a:r>
              <a:rPr lang="en-GB" sz="2400" dirty="0" err="1">
                <a:latin typeface="Consolas" pitchFamily="49" charset="0"/>
                <a:ea typeface="ＭＳ Ｐゴシック" panose="020B0600070205080204" pitchFamily="34" charset="-128"/>
                <a:cs typeface="Consolas" pitchFamily="49" charset="0"/>
              </a:rPr>
              <a:t>AuthenticatedSession</a:t>
            </a:r>
            <a:r>
              <a:rPr lang="en-GB" sz="2400" dirty="0">
                <a:latin typeface="Consolas" pitchFamily="49" charset="0"/>
                <a:ea typeface="ＭＳ Ｐゴシック" panose="020B0600070205080204" pitchFamily="34" charset="-128"/>
                <a:cs typeface="Consolas" pitchFamily="49" charset="0"/>
              </a:rPr>
              <a:t>=e1a0bd02-4e0e-47eb-ab6a-9364c3594778</a:t>
            </a:r>
          </a:p>
          <a:p>
            <a:pPr marL="0" indent="0">
              <a:buNone/>
            </a:pPr>
            <a:endParaRPr lang="en-GB" sz="2400" dirty="0">
              <a:latin typeface="Consolas" pitchFamily="49" charset="0"/>
              <a:ea typeface="ＭＳ Ｐゴシック" panose="020B0600070205080204" pitchFamily="34" charset="-128"/>
              <a:cs typeface="Consolas" pitchFamily="49" charset="0"/>
            </a:endParaRPr>
          </a:p>
          <a:p>
            <a:pPr marL="0" indent="0">
              <a:buNone/>
            </a:pPr>
            <a:r>
              <a:rPr lang="en-GB" sz="2400" dirty="0">
                <a:latin typeface="Consolas" pitchFamily="49" charset="0"/>
                <a:ea typeface="ＭＳ Ｐゴシック" panose="020B0600070205080204" pitchFamily="34" charset="-128"/>
                <a:cs typeface="Consolas" pitchFamily="49" charset="0"/>
              </a:rPr>
              <a:t>Value=</a:t>
            </a:r>
            <a:r>
              <a:rPr lang="en-GB" sz="2400" dirty="0" err="1">
                <a:latin typeface="Consolas" pitchFamily="49" charset="0"/>
                <a:ea typeface="ＭＳ Ｐゴシック" panose="020B0600070205080204" pitchFamily="34" charset="-128"/>
                <a:cs typeface="Consolas" pitchFamily="49" charset="0"/>
              </a:rPr>
              <a:t>set+by+attacker</a:t>
            </a:r>
            <a:endParaRPr lang="en-GB" sz="2400" dirty="0" smtClean="0">
              <a:latin typeface="Consolas" pitchFamily="49" charset="0"/>
              <a:ea typeface="ＭＳ Ｐゴシック" panose="020B0600070205080204" pitchFamily="34" charset="-128"/>
              <a:cs typeface="Consolas" pitchFamily="49" charset="0"/>
            </a:endParaRPr>
          </a:p>
        </p:txBody>
      </p:sp>
    </p:spTree>
    <p:extLst>
      <p:ext uri="{BB962C8B-B14F-4D97-AF65-F5344CB8AC3E}">
        <p14:creationId xmlns:p14="http://schemas.microsoft.com/office/powerpoint/2010/main" val="1240535884"/>
      </p:ext>
    </p:extLst>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
        <p:cNvGrpSpPr/>
        <p:nvPr/>
      </p:nvGrpSpPr>
      <p:grpSpPr>
        <a:xfrm>
          <a:off x="0" y="0"/>
          <a:ext cx="0" cy="0"/>
          <a:chOff x="0" y="0"/>
          <a:chExt cx="0" cy="0"/>
        </a:xfrm>
      </p:grpSpPr>
      <p:sp>
        <p:nvSpPr>
          <p:cNvPr id="31745" name="Title 1"/>
          <p:cNvSpPr>
            <a:spLocks noGrp="1"/>
          </p:cNvSpPr>
          <p:nvPr>
            <p:ph type="title"/>
          </p:nvPr>
        </p:nvSpPr>
        <p:spPr/>
        <p:txBody>
          <a:bodyPr/>
          <a:lstStyle/>
          <a:p>
            <a:r>
              <a:rPr lang="en-GB" dirty="0" smtClean="0">
                <a:latin typeface="Arial Bold" panose="020B0704020202020204" pitchFamily="34" charset="0"/>
                <a:ea typeface="ＭＳ Ｐゴシック" panose="020B0600070205080204" pitchFamily="34" charset="-128"/>
              </a:rPr>
              <a:t>CSRF: What to protect</a:t>
            </a:r>
          </a:p>
        </p:txBody>
      </p:sp>
      <p:sp>
        <p:nvSpPr>
          <p:cNvPr id="31746" name="Content Placeholder 2"/>
          <p:cNvSpPr>
            <a:spLocks noGrp="1"/>
          </p:cNvSpPr>
          <p:nvPr>
            <p:ph idx="1"/>
          </p:nvPr>
        </p:nvSpPr>
        <p:spPr/>
        <p:txBody>
          <a:bodyPr/>
          <a:lstStyle/>
          <a:p>
            <a:pPr marL="0" indent="0">
              <a:buNone/>
            </a:pPr>
            <a:r>
              <a:rPr lang="en-GB" dirty="0" smtClean="0">
                <a:latin typeface="Arial Bold" panose="020B0704020202020204" pitchFamily="34" charset="0"/>
                <a:ea typeface="ＭＳ Ｐゴシック" panose="020B0600070205080204" pitchFamily="34" charset="-128"/>
              </a:rPr>
              <a:t>You need to protect anything that:</a:t>
            </a:r>
          </a:p>
          <a:p>
            <a:pPr lvl="1"/>
            <a:r>
              <a:rPr lang="en-GB" dirty="0" smtClean="0">
                <a:latin typeface="Arial Bold" panose="020B0704020202020204" pitchFamily="34" charset="0"/>
                <a:ea typeface="ＭＳ Ｐゴシック" panose="020B0600070205080204" pitchFamily="34" charset="-128"/>
              </a:rPr>
              <a:t>changes the state on the server</a:t>
            </a:r>
          </a:p>
          <a:p>
            <a:pPr lvl="1"/>
            <a:r>
              <a:rPr lang="en-GB" dirty="0" smtClean="0">
                <a:latin typeface="Arial Bold" panose="020B0704020202020204" pitchFamily="34" charset="0"/>
                <a:ea typeface="ＭＳ Ｐゴシック" panose="020B0600070205080204" pitchFamily="34" charset="-128"/>
              </a:rPr>
              <a:t>has side effects</a:t>
            </a:r>
          </a:p>
          <a:p>
            <a:pPr lvl="1"/>
            <a:r>
              <a:rPr lang="en-GB" dirty="0" smtClean="0">
                <a:latin typeface="Arial Bold" panose="020B0704020202020204" pitchFamily="34" charset="0"/>
                <a:ea typeface="ＭＳ Ｐゴシック" panose="020B0600070205080204" pitchFamily="34" charset="-128"/>
              </a:rPr>
              <a:t>i.e. every POST request</a:t>
            </a:r>
          </a:p>
          <a:p>
            <a:pPr marL="457200" lvl="1" indent="0">
              <a:buNone/>
            </a:pPr>
            <a:endParaRPr lang="en-GB" dirty="0" smtClean="0">
              <a:latin typeface="Arial Bold" panose="020B0704020202020204" pitchFamily="34" charset="0"/>
              <a:ea typeface="ＭＳ Ｐゴシック" panose="020B0600070205080204" pitchFamily="34" charset="-128"/>
            </a:endParaRPr>
          </a:p>
          <a:p>
            <a:pPr marL="0" indent="0">
              <a:buNone/>
            </a:pPr>
            <a:r>
              <a:rPr lang="en-GB" dirty="0" smtClean="0">
                <a:latin typeface="Arial Bold" panose="020B0704020202020204" pitchFamily="34" charset="0"/>
                <a:ea typeface="ＭＳ Ｐゴシック" panose="020B0600070205080204" pitchFamily="34" charset="-128"/>
              </a:rPr>
              <a:t>GET requests should only retrieve things (RFC 2616 section 9.1.1), so therefore shouldn</a:t>
            </a:r>
            <a:r>
              <a:rPr lang="en-GB" altLang="en-US" dirty="0" smtClean="0">
                <a:latin typeface="Arial Bold" panose="020B0704020202020204" pitchFamily="34" charset="0"/>
                <a:ea typeface="ＭＳ Ｐゴシック" panose="020B0600070205080204" pitchFamily="34" charset="-128"/>
              </a:rPr>
              <a:t>’</a:t>
            </a:r>
            <a:r>
              <a:rPr lang="en-GB" dirty="0" smtClean="0">
                <a:latin typeface="Arial Bold" panose="020B0704020202020204" pitchFamily="34" charset="0"/>
                <a:ea typeface="ＭＳ Ｐゴシック" panose="020B0600070205080204" pitchFamily="34" charset="-128"/>
              </a:rPr>
              <a:t>t need protecting</a:t>
            </a:r>
          </a:p>
        </p:txBody>
      </p:sp>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p:txBody>
          <a:bodyPr/>
          <a:lstStyle/>
          <a:p>
            <a:r>
              <a:rPr lang="en-GB" smtClean="0">
                <a:latin typeface="Arial Bold" panose="020B0704020202020204" pitchFamily="34" charset="0"/>
                <a:ea typeface="ＭＳ Ｐゴシック" panose="020B0600070205080204" pitchFamily="34" charset="-128"/>
              </a:rPr>
              <a:t>CSRF: Protection (1)</a:t>
            </a:r>
          </a:p>
        </p:txBody>
      </p:sp>
      <p:sp>
        <p:nvSpPr>
          <p:cNvPr id="5" name="Content Placeholder 1"/>
          <p:cNvSpPr txBox="1">
            <a:spLocks/>
          </p:cNvSpPr>
          <p:nvPr/>
        </p:nvSpPr>
        <p:spPr>
          <a:xfrm>
            <a:off x="200967" y="1600200"/>
            <a:ext cx="8661679" cy="3932238"/>
          </a:xfrm>
          <a:prstGeom prst="rect">
            <a:avLst/>
          </a:prstGeom>
          <a:extLst/>
        </p:spPr>
        <p:txBody>
          <a:bodyPr/>
          <a:lstStyle>
            <a:lvl1pPr marL="342900" indent="-342900" algn="l" defTabSz="457200" rtl="0" eaLnBrk="0" fontAlgn="base" hangingPunct="0">
              <a:spcBef>
                <a:spcPct val="20000"/>
              </a:spcBef>
              <a:spcAft>
                <a:spcPct val="0"/>
              </a:spcAft>
              <a:buFont typeface="Arial" panose="020B0604020202020204" pitchFamily="34" charset="0"/>
              <a:buChar char="•"/>
              <a:defRPr sz="3200" b="1" kern="1200">
                <a:solidFill>
                  <a:srgbClr val="404040"/>
                </a:solidFill>
                <a:latin typeface="Arial Bold"/>
                <a:ea typeface="ＭＳ Ｐゴシック" pitchFamily="26" charset="-128"/>
                <a:cs typeface="Arial Bold"/>
              </a:defRPr>
            </a:lvl1pPr>
            <a:lvl2pPr marL="742950" indent="-285750" algn="l" defTabSz="457200" rtl="0" eaLnBrk="0" fontAlgn="base" hangingPunct="0">
              <a:spcBef>
                <a:spcPct val="20000"/>
              </a:spcBef>
              <a:spcAft>
                <a:spcPct val="0"/>
              </a:spcAft>
              <a:buFont typeface="Arial" panose="020B0604020202020204" pitchFamily="34" charset="0"/>
              <a:buChar char="•"/>
              <a:defRPr sz="2800" b="1" kern="1200">
                <a:solidFill>
                  <a:srgbClr val="404040"/>
                </a:solidFill>
                <a:latin typeface="Arial Bold"/>
                <a:ea typeface="ＭＳ Ｐゴシック" pitchFamily="26" charset="-128"/>
                <a:cs typeface="Arial Bold"/>
              </a:defRPr>
            </a:lvl2pPr>
            <a:lvl3pPr marL="1143000" indent="-228600" algn="l" defTabSz="457200" rtl="0" eaLnBrk="0" fontAlgn="base" hangingPunct="0">
              <a:spcBef>
                <a:spcPct val="20000"/>
              </a:spcBef>
              <a:spcAft>
                <a:spcPct val="0"/>
              </a:spcAft>
              <a:buFont typeface="Arial" panose="020B0604020202020204" pitchFamily="34" charset="0"/>
              <a:buChar char="•"/>
              <a:defRPr sz="2400" b="1" kern="1200">
                <a:solidFill>
                  <a:srgbClr val="404040"/>
                </a:solidFill>
                <a:latin typeface="Arial Bold"/>
                <a:ea typeface="ＭＳ Ｐゴシック" pitchFamily="26" charset="-128"/>
                <a:cs typeface="Arial Bold"/>
              </a:defRPr>
            </a:lvl3pPr>
            <a:lvl4pPr marL="1600200" indent="-228600" algn="l" defTabSz="457200" rtl="0" eaLnBrk="0" fontAlgn="base" hangingPunct="0">
              <a:spcBef>
                <a:spcPct val="20000"/>
              </a:spcBef>
              <a:spcAft>
                <a:spcPct val="0"/>
              </a:spcAft>
              <a:buFont typeface="Arial" panose="020B0604020202020204" pitchFamily="34" charset="0"/>
              <a:buChar char="•"/>
              <a:defRPr sz="2000" b="1" kern="1200">
                <a:solidFill>
                  <a:srgbClr val="404040"/>
                </a:solidFill>
                <a:latin typeface="Arial Bold"/>
                <a:ea typeface="ＭＳ Ｐゴシック" pitchFamily="26" charset="-128"/>
                <a:cs typeface="Arial Bold"/>
              </a:defRPr>
            </a:lvl4pPr>
            <a:lvl5pPr marL="2057400" indent="-228600" algn="l" defTabSz="457200" rtl="0" eaLnBrk="0" fontAlgn="base" hangingPunct="0">
              <a:spcBef>
                <a:spcPct val="20000"/>
              </a:spcBef>
              <a:spcAft>
                <a:spcPct val="0"/>
              </a:spcAft>
              <a:buFont typeface="Arial" panose="020B0604020202020204" pitchFamily="34" charset="0"/>
              <a:buChar char="•"/>
              <a:defRPr sz="2000" b="1" kern="1200">
                <a:solidFill>
                  <a:srgbClr val="404040"/>
                </a:solidFill>
                <a:latin typeface="Arial Bold"/>
                <a:ea typeface="ＭＳ Ｐゴシック" pitchFamily="26" charset="-128"/>
                <a:cs typeface="Arial Bold"/>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panose="020B0604020202020204" pitchFamily="34" charset="0"/>
              <a:buNone/>
              <a:defRPr/>
            </a:pPr>
            <a:r>
              <a:rPr lang="en-GB" sz="2000" dirty="0" smtClean="0">
                <a:solidFill>
                  <a:srgbClr val="000000"/>
                </a:solidFill>
                <a:highlight>
                  <a:srgbClr val="FFFFFF"/>
                </a:highlight>
                <a:latin typeface="Consolas"/>
              </a:rPr>
              <a:t>[</a:t>
            </a:r>
            <a:r>
              <a:rPr lang="en-GB" sz="2000" dirty="0" err="1" smtClean="0">
                <a:solidFill>
                  <a:srgbClr val="2B91AF"/>
                </a:solidFill>
                <a:highlight>
                  <a:srgbClr val="FFFFFF"/>
                </a:highlight>
                <a:latin typeface="Consolas"/>
              </a:rPr>
              <a:t>ValidateAntiForgeryToken</a:t>
            </a:r>
            <a:r>
              <a:rPr lang="en-GB" sz="2000" dirty="0" smtClean="0">
                <a:solidFill>
                  <a:srgbClr val="000000"/>
                </a:solidFill>
                <a:highlight>
                  <a:srgbClr val="FFFFFF"/>
                </a:highlight>
                <a:latin typeface="Consolas"/>
              </a:rPr>
              <a:t>]</a:t>
            </a:r>
          </a:p>
          <a:p>
            <a:pPr marL="0" indent="0">
              <a:buFont typeface="Arial" panose="020B0604020202020204" pitchFamily="34" charset="0"/>
              <a:buNone/>
              <a:defRPr/>
            </a:pPr>
            <a:r>
              <a:rPr lang="en-GB" sz="2000" dirty="0" smtClean="0">
                <a:solidFill>
                  <a:srgbClr val="0000FF"/>
                </a:solidFill>
                <a:highlight>
                  <a:srgbClr val="FFFFFF"/>
                </a:highlight>
                <a:latin typeface="Consolas"/>
              </a:rPr>
              <a:t>public</a:t>
            </a:r>
            <a:r>
              <a:rPr lang="en-GB" sz="2000" dirty="0" smtClean="0">
                <a:solidFill>
                  <a:srgbClr val="000000"/>
                </a:solidFill>
                <a:highlight>
                  <a:srgbClr val="FFFFFF"/>
                </a:highlight>
                <a:latin typeface="Consolas"/>
              </a:rPr>
              <a:t> </a:t>
            </a:r>
            <a:r>
              <a:rPr lang="en-GB" sz="2000" dirty="0" err="1" smtClean="0">
                <a:solidFill>
                  <a:srgbClr val="2B91AF"/>
                </a:solidFill>
                <a:highlight>
                  <a:srgbClr val="FFFFFF"/>
                </a:highlight>
                <a:latin typeface="Consolas"/>
              </a:rPr>
              <a:t>ActionResult</a:t>
            </a:r>
            <a:r>
              <a:rPr lang="en-GB" sz="2000" dirty="0" smtClean="0">
                <a:solidFill>
                  <a:srgbClr val="000000"/>
                </a:solidFill>
                <a:highlight>
                  <a:srgbClr val="FFFFFF"/>
                </a:highlight>
                <a:latin typeface="Consolas"/>
              </a:rPr>
              <a:t> Submit(</a:t>
            </a:r>
            <a:r>
              <a:rPr lang="en-GB" sz="2000" dirty="0" err="1" smtClean="0">
                <a:solidFill>
                  <a:srgbClr val="2B91AF"/>
                </a:solidFill>
                <a:highlight>
                  <a:srgbClr val="FFFFFF"/>
                </a:highlight>
                <a:latin typeface="Consolas"/>
              </a:rPr>
              <a:t>SubmittedValue</a:t>
            </a:r>
            <a:r>
              <a:rPr lang="en-GB" sz="2000" dirty="0" smtClean="0">
                <a:solidFill>
                  <a:srgbClr val="000000"/>
                </a:solidFill>
                <a:highlight>
                  <a:srgbClr val="FFFFFF"/>
                </a:highlight>
                <a:latin typeface="Consolas"/>
              </a:rPr>
              <a:t> </a:t>
            </a:r>
            <a:r>
              <a:rPr lang="en-GB" sz="2000" dirty="0" err="1" smtClean="0">
                <a:solidFill>
                  <a:srgbClr val="000000"/>
                </a:solidFill>
                <a:highlight>
                  <a:srgbClr val="FFFFFF"/>
                </a:highlight>
                <a:latin typeface="Consolas"/>
              </a:rPr>
              <a:t>newValue</a:t>
            </a:r>
            <a:r>
              <a:rPr lang="en-GB" sz="2000" dirty="0" smtClean="0">
                <a:solidFill>
                  <a:srgbClr val="000000"/>
                </a:solidFill>
                <a:highlight>
                  <a:srgbClr val="FFFFFF"/>
                </a:highlight>
                <a:latin typeface="Consolas"/>
              </a:rPr>
              <a:t>)</a:t>
            </a:r>
          </a:p>
          <a:p>
            <a:pPr marL="0" indent="0">
              <a:buFont typeface="Arial" panose="020B0604020202020204" pitchFamily="34" charset="0"/>
              <a:buNone/>
              <a:defRPr/>
            </a:pPr>
            <a:r>
              <a:rPr lang="en-GB" sz="2000" dirty="0" smtClean="0">
                <a:solidFill>
                  <a:srgbClr val="000000"/>
                </a:solidFill>
                <a:highlight>
                  <a:srgbClr val="FFFFFF"/>
                </a:highlight>
                <a:latin typeface="Consolas"/>
              </a:rPr>
              <a:t>{</a:t>
            </a:r>
          </a:p>
          <a:p>
            <a:pPr marL="0" indent="0">
              <a:buFont typeface="Arial" panose="020B0604020202020204" pitchFamily="34" charset="0"/>
              <a:buNone/>
              <a:defRPr/>
            </a:pPr>
            <a:endParaRPr lang="en-GB" sz="2000" dirty="0" smtClean="0">
              <a:solidFill>
                <a:srgbClr val="000000"/>
              </a:solidFill>
              <a:highlight>
                <a:srgbClr val="FFFFFF"/>
              </a:highlight>
              <a:latin typeface="Consolas"/>
            </a:endParaRPr>
          </a:p>
          <a:p>
            <a:pPr marL="0" indent="0">
              <a:buFont typeface="Arial" panose="020B0604020202020204" pitchFamily="34" charset="0"/>
              <a:buNone/>
              <a:defRPr/>
            </a:pPr>
            <a:endParaRPr lang="en-GB" sz="2000" dirty="0" smtClean="0">
              <a:solidFill>
                <a:srgbClr val="000000"/>
              </a:solidFill>
              <a:highlight>
                <a:srgbClr val="FFFFFF"/>
              </a:highlight>
              <a:latin typeface="Consolas"/>
            </a:endParaRPr>
          </a:p>
          <a:p>
            <a:pPr marL="0" indent="0">
              <a:buFont typeface="Arial" panose="020B0604020202020204" pitchFamily="34" charset="0"/>
              <a:buNone/>
              <a:defRPr/>
            </a:pPr>
            <a:endParaRPr lang="en-GB" sz="2000" dirty="0" smtClean="0">
              <a:solidFill>
                <a:srgbClr val="000000"/>
              </a:solidFill>
              <a:highlight>
                <a:srgbClr val="FFFFFF"/>
              </a:highlight>
              <a:latin typeface="Consolas"/>
            </a:endParaRPr>
          </a:p>
          <a:p>
            <a:pPr marL="0" indent="0">
              <a:buFont typeface="Arial" panose="020B0604020202020204" pitchFamily="34" charset="0"/>
              <a:buNone/>
              <a:defRPr/>
            </a:pPr>
            <a:r>
              <a:rPr lang="en-GB" sz="2000" dirty="0" smtClean="0">
                <a:solidFill>
                  <a:srgbClr val="000000"/>
                </a:solidFill>
                <a:highlight>
                  <a:srgbClr val="FFFF00"/>
                </a:highlight>
                <a:latin typeface="Consolas"/>
              </a:rPr>
              <a:t>@</a:t>
            </a:r>
            <a:r>
              <a:rPr lang="en-GB" sz="2000" dirty="0" smtClean="0">
                <a:solidFill>
                  <a:srgbClr val="0000FF"/>
                </a:solidFill>
                <a:highlight>
                  <a:srgbClr val="FFFFFF"/>
                </a:highlight>
                <a:latin typeface="Consolas"/>
              </a:rPr>
              <a:t>using</a:t>
            </a:r>
            <a:r>
              <a:rPr lang="en-GB" sz="2000" dirty="0" smtClean="0">
                <a:solidFill>
                  <a:srgbClr val="000000"/>
                </a:solidFill>
                <a:highlight>
                  <a:srgbClr val="FFFFFF"/>
                </a:highlight>
                <a:latin typeface="Consolas"/>
              </a:rPr>
              <a:t> (</a:t>
            </a:r>
            <a:r>
              <a:rPr lang="en-GB" sz="2000" dirty="0" err="1" smtClean="0">
                <a:solidFill>
                  <a:srgbClr val="000000"/>
                </a:solidFill>
                <a:highlight>
                  <a:srgbClr val="FFFFFF"/>
                </a:highlight>
                <a:latin typeface="Consolas"/>
              </a:rPr>
              <a:t>Html.BeginForm</a:t>
            </a:r>
            <a:r>
              <a:rPr lang="en-GB" sz="2000" dirty="0" smtClean="0">
                <a:solidFill>
                  <a:srgbClr val="000000"/>
                </a:solidFill>
                <a:highlight>
                  <a:srgbClr val="FFFFFF"/>
                </a:highlight>
                <a:latin typeface="Consolas"/>
              </a:rPr>
              <a:t>(</a:t>
            </a:r>
            <a:r>
              <a:rPr lang="en-GB" sz="2000" dirty="0" smtClean="0">
                <a:solidFill>
                  <a:srgbClr val="A31515"/>
                </a:solidFill>
                <a:highlight>
                  <a:srgbClr val="FFFFFF"/>
                </a:highlight>
                <a:latin typeface="Consolas"/>
              </a:rPr>
              <a:t>"Submit"</a:t>
            </a:r>
            <a:r>
              <a:rPr lang="en-GB" sz="2000" dirty="0" smtClean="0">
                <a:solidFill>
                  <a:srgbClr val="000000"/>
                </a:solidFill>
                <a:highlight>
                  <a:srgbClr val="FFFFFF"/>
                </a:highlight>
                <a:latin typeface="Consolas"/>
              </a:rPr>
              <a:t>, </a:t>
            </a:r>
            <a:r>
              <a:rPr lang="en-GB" sz="2000" dirty="0" smtClean="0">
                <a:solidFill>
                  <a:srgbClr val="A31515"/>
                </a:solidFill>
                <a:highlight>
                  <a:srgbClr val="FFFFFF"/>
                </a:highlight>
                <a:latin typeface="Consolas"/>
              </a:rPr>
              <a:t>"</a:t>
            </a:r>
            <a:r>
              <a:rPr lang="en-GB" sz="2000" dirty="0" err="1" smtClean="0">
                <a:solidFill>
                  <a:srgbClr val="A31515"/>
                </a:solidFill>
                <a:highlight>
                  <a:srgbClr val="FFFFFF"/>
                </a:highlight>
                <a:latin typeface="Consolas"/>
              </a:rPr>
              <a:t>CrossSiteRequestForgery</a:t>
            </a:r>
            <a:r>
              <a:rPr lang="en-GB" sz="2000" dirty="0" smtClean="0">
                <a:solidFill>
                  <a:srgbClr val="A31515"/>
                </a:solidFill>
                <a:highlight>
                  <a:srgbClr val="FFFFFF"/>
                </a:highlight>
                <a:latin typeface="Consolas"/>
              </a:rPr>
              <a:t>"</a:t>
            </a:r>
            <a:r>
              <a:rPr lang="en-GB" sz="2000" dirty="0" smtClean="0">
                <a:solidFill>
                  <a:srgbClr val="000000"/>
                </a:solidFill>
                <a:highlight>
                  <a:srgbClr val="FFFFFF"/>
                </a:highlight>
                <a:latin typeface="Consolas"/>
              </a:rPr>
              <a:t>,</a:t>
            </a:r>
          </a:p>
          <a:p>
            <a:pPr marL="0" indent="0">
              <a:buFont typeface="Arial" panose="020B0604020202020204" pitchFamily="34" charset="0"/>
              <a:buNone/>
              <a:defRPr/>
            </a:pPr>
            <a:r>
              <a:rPr lang="en-GB" sz="2000" dirty="0" smtClean="0">
                <a:solidFill>
                  <a:srgbClr val="2B91AF"/>
                </a:solidFill>
                <a:highlight>
                  <a:srgbClr val="FFFFFF"/>
                </a:highlight>
                <a:latin typeface="Consolas"/>
              </a:rPr>
              <a:t>							</a:t>
            </a:r>
            <a:r>
              <a:rPr lang="en-GB" sz="2000" dirty="0" err="1" smtClean="0">
                <a:solidFill>
                  <a:srgbClr val="2B91AF"/>
                </a:solidFill>
                <a:highlight>
                  <a:srgbClr val="FFFFFF"/>
                </a:highlight>
                <a:latin typeface="Consolas"/>
              </a:rPr>
              <a:t>FormMethod</a:t>
            </a:r>
            <a:r>
              <a:rPr lang="en-GB" sz="2000" dirty="0" err="1" smtClean="0">
                <a:solidFill>
                  <a:srgbClr val="000000"/>
                </a:solidFill>
                <a:highlight>
                  <a:srgbClr val="FFFFFF"/>
                </a:highlight>
                <a:latin typeface="Consolas"/>
              </a:rPr>
              <a:t>.Post</a:t>
            </a:r>
            <a:r>
              <a:rPr lang="en-GB" sz="2000" dirty="0" smtClean="0">
                <a:solidFill>
                  <a:srgbClr val="000000"/>
                </a:solidFill>
                <a:highlight>
                  <a:srgbClr val="FFFFFF"/>
                </a:highlight>
                <a:latin typeface="Consolas"/>
              </a:rPr>
              <a:t>))</a:t>
            </a:r>
          </a:p>
          <a:p>
            <a:pPr marL="0" indent="0">
              <a:buFont typeface="Arial" panose="020B0604020202020204" pitchFamily="34" charset="0"/>
              <a:buNone/>
              <a:defRPr/>
            </a:pPr>
            <a:r>
              <a:rPr lang="en-GB" sz="2000" dirty="0" smtClean="0">
                <a:solidFill>
                  <a:srgbClr val="000000"/>
                </a:solidFill>
                <a:highlight>
                  <a:srgbClr val="FFFFFF"/>
                </a:highlight>
                <a:latin typeface="Consolas"/>
              </a:rPr>
              <a:t>{</a:t>
            </a:r>
          </a:p>
          <a:p>
            <a:pPr marL="0" indent="0">
              <a:buFont typeface="Arial" panose="020B0604020202020204" pitchFamily="34" charset="0"/>
              <a:buNone/>
              <a:defRPr/>
            </a:pPr>
            <a:r>
              <a:rPr lang="en-GB" sz="2000" dirty="0" smtClean="0">
                <a:solidFill>
                  <a:srgbClr val="000000"/>
                </a:solidFill>
                <a:highlight>
                  <a:srgbClr val="FFFFFF"/>
                </a:highlight>
                <a:latin typeface="Consolas"/>
              </a:rPr>
              <a:t>    </a:t>
            </a:r>
            <a:r>
              <a:rPr lang="en-GB" sz="2000" dirty="0" smtClean="0">
                <a:solidFill>
                  <a:srgbClr val="000000"/>
                </a:solidFill>
                <a:highlight>
                  <a:srgbClr val="FFFF00"/>
                </a:highlight>
                <a:latin typeface="Consolas"/>
              </a:rPr>
              <a:t>@</a:t>
            </a:r>
            <a:r>
              <a:rPr lang="en-GB" sz="2000" dirty="0" err="1" smtClean="0">
                <a:solidFill>
                  <a:srgbClr val="000000"/>
                </a:solidFill>
                <a:highlight>
                  <a:srgbClr val="FFFFFF"/>
                </a:highlight>
                <a:latin typeface="Consolas"/>
              </a:rPr>
              <a:t>Html.AntiForgeryToken</a:t>
            </a:r>
            <a:r>
              <a:rPr lang="en-GB" sz="2000" dirty="0" smtClean="0">
                <a:solidFill>
                  <a:srgbClr val="000000"/>
                </a:solidFill>
                <a:highlight>
                  <a:srgbClr val="FFFFFF"/>
                </a:highlight>
                <a:latin typeface="Consolas"/>
              </a:rPr>
              <a:t>()</a:t>
            </a:r>
          </a:p>
          <a:p>
            <a:pPr marL="0" indent="0">
              <a:buFont typeface="Arial" panose="020B0604020202020204" pitchFamily="34" charset="0"/>
              <a:buNone/>
              <a:defRPr/>
            </a:pPr>
            <a:r>
              <a:rPr lang="en-GB" sz="2000" dirty="0" smtClean="0">
                <a:solidFill>
                  <a:srgbClr val="000000"/>
                </a:solidFill>
                <a:highlight>
                  <a:srgbClr val="FFFFFF"/>
                </a:highlight>
                <a:latin typeface="Consolas"/>
              </a:rPr>
              <a:t>    </a:t>
            </a:r>
            <a:r>
              <a:rPr lang="en-GB" sz="2000" dirty="0" smtClean="0">
                <a:solidFill>
                  <a:srgbClr val="000000"/>
                </a:solidFill>
                <a:highlight>
                  <a:srgbClr val="FFFF00"/>
                </a:highlight>
                <a:latin typeface="Consolas"/>
              </a:rPr>
              <a:t>@</a:t>
            </a:r>
            <a:r>
              <a:rPr lang="en-GB" sz="2000" dirty="0" err="1" smtClean="0">
                <a:solidFill>
                  <a:srgbClr val="000000"/>
                </a:solidFill>
                <a:highlight>
                  <a:srgbClr val="FFFFFF"/>
                </a:highlight>
                <a:latin typeface="Consolas"/>
              </a:rPr>
              <a:t>Html.TextAreaFor</a:t>
            </a:r>
            <a:r>
              <a:rPr lang="en-GB" sz="2000" dirty="0" smtClean="0">
                <a:solidFill>
                  <a:srgbClr val="000000"/>
                </a:solidFill>
                <a:highlight>
                  <a:srgbClr val="FFFFFF"/>
                </a:highlight>
                <a:latin typeface="Consolas"/>
              </a:rPr>
              <a:t>(x =&gt; </a:t>
            </a:r>
            <a:r>
              <a:rPr lang="en-GB" sz="2000" dirty="0" err="1" smtClean="0">
                <a:solidFill>
                  <a:srgbClr val="000000"/>
                </a:solidFill>
                <a:highlight>
                  <a:srgbClr val="FFFFFF"/>
                </a:highlight>
                <a:latin typeface="Consolas"/>
              </a:rPr>
              <a:t>x.Value</a:t>
            </a:r>
            <a:r>
              <a:rPr lang="en-GB" sz="2000" dirty="0" smtClean="0">
                <a:solidFill>
                  <a:srgbClr val="000000"/>
                </a:solidFill>
                <a:highlight>
                  <a:srgbClr val="FFFFFF"/>
                </a:highlight>
                <a:latin typeface="Consolas"/>
              </a:rPr>
              <a:t>)</a:t>
            </a:r>
          </a:p>
          <a:p>
            <a:pPr marL="0" indent="0">
              <a:buFont typeface="Arial" panose="020B0604020202020204" pitchFamily="34" charset="0"/>
              <a:buNone/>
              <a:defRPr/>
            </a:pPr>
            <a:endParaRPr lang="en-GB" sz="2000"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GB" dirty="0" smtClean="0">
                <a:solidFill>
                  <a:srgbClr val="000000"/>
                </a:solidFill>
                <a:latin typeface="Arial Bold" panose="020B0704020202020204" pitchFamily="34" charset="0"/>
                <a:ea typeface="ＭＳ Ｐゴシック" panose="020B0600070205080204" pitchFamily="34" charset="-128"/>
              </a:rPr>
              <a:t>An Introduction to Security for Web Apps</a:t>
            </a:r>
            <a:endParaRPr lang="en-GB" dirty="0" smtClean="0">
              <a:latin typeface="Arial Bold" panose="020B0704020202020204" pitchFamily="34" charset="0"/>
              <a:ea typeface="ＭＳ Ｐゴシック" panose="020B0600070205080204" pitchFamily="34" charset="-128"/>
            </a:endParaRPr>
          </a:p>
        </p:txBody>
      </p:sp>
      <p:pic>
        <p:nvPicPr>
          <p:cNvPr id="9219"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54150" y="1816100"/>
            <a:ext cx="6235700" cy="322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hlinkClick r:id="rId3" action="ppaction://hlinksldjump"/>
          </p:cNvPr>
          <p:cNvSpPr>
            <a:spLocks noChangeArrowheads="1"/>
          </p:cNvSpPr>
          <p:nvPr/>
        </p:nvSpPr>
        <p:spPr bwMode="auto">
          <a:xfrm>
            <a:off x="6640513" y="1417638"/>
            <a:ext cx="2387600" cy="4183062"/>
          </a:xfrm>
          <a:prstGeom prst="rect">
            <a:avLst/>
          </a:prstGeom>
          <a:noFill/>
          <a:ln>
            <a:noFill/>
          </a:ln>
          <a:effectLst>
            <a:outerShdw blurRad="40000" dist="23000" dir="5400000" rotWithShape="0">
              <a:srgbClr val="808080">
                <a:alpha val="34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GB">
              <a:solidFill>
                <a:schemeClr val="lt1"/>
              </a:solidFill>
              <a:latin typeface="+mn-lt"/>
              <a:ea typeface="+mn-ea"/>
            </a:endParaRPr>
          </a:p>
        </p:txBody>
      </p:sp>
      <p:sp>
        <p:nvSpPr>
          <p:cNvPr id="5" name="TextBox 4"/>
          <p:cNvSpPr txBox="1">
            <a:spLocks noChangeArrowheads="1"/>
          </p:cNvSpPr>
          <p:nvPr/>
        </p:nvSpPr>
        <p:spPr bwMode="auto">
          <a:xfrm>
            <a:off x="0" y="5600700"/>
            <a:ext cx="30749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r>
              <a:rPr lang="en-GB" dirty="0">
                <a:hlinkClick r:id="rId4"/>
              </a:rPr>
              <a:t>http://xkcd.com/1121/</a:t>
            </a:r>
            <a:endParaRPr lang="en-GB" dirty="0"/>
          </a:p>
        </p:txBody>
      </p:sp>
    </p:spTree>
  </p:cSld>
  <p:clrMapOvr>
    <a:masterClrMapping/>
  </p:clrMapOvr>
  <p:transition spd="slow" advClick="0" advTm="20000">
    <p:cove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p:txBody>
          <a:bodyPr/>
          <a:lstStyle/>
          <a:p>
            <a:r>
              <a:rPr lang="en-GB" dirty="0" smtClean="0">
                <a:latin typeface="Arial Bold" panose="020B0704020202020204" pitchFamily="34" charset="0"/>
                <a:ea typeface="ＭＳ Ｐゴシック" panose="020B0600070205080204" pitchFamily="34" charset="-128"/>
              </a:rPr>
              <a:t>CSRF: Protection (2)</a:t>
            </a: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199" y="1602000"/>
            <a:ext cx="8229600" cy="1530573"/>
          </a:xfrm>
          <a:prstGeom prst="rect">
            <a:avLst/>
          </a:prstGeom>
        </p:spPr>
      </p:pic>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p:txBody>
          <a:bodyPr/>
          <a:lstStyle/>
          <a:p>
            <a:r>
              <a:rPr lang="en-GB" dirty="0" smtClean="0">
                <a:latin typeface="Arial Bold" panose="020B0704020202020204" pitchFamily="34" charset="0"/>
                <a:ea typeface="ＭＳ Ｐゴシック" panose="020B0600070205080204" pitchFamily="34" charset="-128"/>
              </a:rPr>
              <a:t>CSRF: Protection (3)</a:t>
            </a:r>
          </a:p>
        </p:txBody>
      </p:sp>
      <p:sp>
        <p:nvSpPr>
          <p:cNvPr id="5" name="Content Placeholder 2"/>
          <p:cNvSpPr txBox="1">
            <a:spLocks/>
          </p:cNvSpPr>
          <p:nvPr/>
        </p:nvSpPr>
        <p:spPr>
          <a:xfrm>
            <a:off x="457200" y="1600200"/>
            <a:ext cx="8229600" cy="3932238"/>
          </a:xfrm>
          <a:prstGeom prst="rect">
            <a:avLst/>
          </a:prstGeom>
        </p:spPr>
        <p:txBody>
          <a:bodyPr/>
          <a:lstStyle>
            <a:lvl1pPr marL="342900" indent="-342900" algn="l" defTabSz="457200" rtl="0" eaLnBrk="0" fontAlgn="base" hangingPunct="0">
              <a:spcBef>
                <a:spcPct val="20000"/>
              </a:spcBef>
              <a:spcAft>
                <a:spcPct val="0"/>
              </a:spcAft>
              <a:buFont typeface="Arial" panose="020B0604020202020204" pitchFamily="34" charset="0"/>
              <a:buChar char="•"/>
              <a:defRPr sz="3200" b="1" kern="1200">
                <a:solidFill>
                  <a:srgbClr val="404040"/>
                </a:solidFill>
                <a:latin typeface="Arial Bold"/>
                <a:ea typeface="ＭＳ Ｐゴシック" pitchFamily="26" charset="-128"/>
                <a:cs typeface="Arial Bold"/>
              </a:defRPr>
            </a:lvl1pPr>
            <a:lvl2pPr marL="742950" indent="-285750" algn="l" defTabSz="457200" rtl="0" eaLnBrk="0" fontAlgn="base" hangingPunct="0">
              <a:spcBef>
                <a:spcPct val="20000"/>
              </a:spcBef>
              <a:spcAft>
                <a:spcPct val="0"/>
              </a:spcAft>
              <a:buFont typeface="Arial" panose="020B0604020202020204" pitchFamily="34" charset="0"/>
              <a:buChar char="•"/>
              <a:defRPr sz="2800" b="1" kern="1200">
                <a:solidFill>
                  <a:srgbClr val="404040"/>
                </a:solidFill>
                <a:latin typeface="Arial Bold"/>
                <a:ea typeface="ＭＳ Ｐゴシック" pitchFamily="26" charset="-128"/>
                <a:cs typeface="Arial Bold"/>
              </a:defRPr>
            </a:lvl2pPr>
            <a:lvl3pPr marL="1143000" indent="-228600" algn="l" defTabSz="457200" rtl="0" eaLnBrk="0" fontAlgn="base" hangingPunct="0">
              <a:spcBef>
                <a:spcPct val="20000"/>
              </a:spcBef>
              <a:spcAft>
                <a:spcPct val="0"/>
              </a:spcAft>
              <a:buFont typeface="Arial" panose="020B0604020202020204" pitchFamily="34" charset="0"/>
              <a:buChar char="•"/>
              <a:defRPr sz="2400" b="1" kern="1200">
                <a:solidFill>
                  <a:srgbClr val="404040"/>
                </a:solidFill>
                <a:latin typeface="Arial Bold"/>
                <a:ea typeface="ＭＳ Ｐゴシック" pitchFamily="26" charset="-128"/>
                <a:cs typeface="Arial Bold"/>
              </a:defRPr>
            </a:lvl3pPr>
            <a:lvl4pPr marL="1600200" indent="-228600" algn="l" defTabSz="457200" rtl="0" eaLnBrk="0" fontAlgn="base" hangingPunct="0">
              <a:spcBef>
                <a:spcPct val="20000"/>
              </a:spcBef>
              <a:spcAft>
                <a:spcPct val="0"/>
              </a:spcAft>
              <a:buFont typeface="Arial" panose="020B0604020202020204" pitchFamily="34" charset="0"/>
              <a:buChar char="•"/>
              <a:defRPr sz="2000" b="1" kern="1200">
                <a:solidFill>
                  <a:srgbClr val="404040"/>
                </a:solidFill>
                <a:latin typeface="Arial Bold"/>
                <a:ea typeface="ＭＳ Ｐゴシック" pitchFamily="26" charset="-128"/>
                <a:cs typeface="Arial Bold"/>
              </a:defRPr>
            </a:lvl4pPr>
            <a:lvl5pPr marL="2057400" indent="-228600" algn="l" defTabSz="457200" rtl="0" eaLnBrk="0" fontAlgn="base" hangingPunct="0">
              <a:spcBef>
                <a:spcPct val="20000"/>
              </a:spcBef>
              <a:spcAft>
                <a:spcPct val="0"/>
              </a:spcAft>
              <a:buFont typeface="Arial" panose="020B0604020202020204" pitchFamily="34" charset="0"/>
              <a:buChar char="•"/>
              <a:defRPr sz="2000" b="1" kern="1200">
                <a:solidFill>
                  <a:srgbClr val="404040"/>
                </a:solidFill>
                <a:latin typeface="Arial Bold"/>
                <a:ea typeface="ＭＳ Ｐゴシック" pitchFamily="26" charset="-128"/>
                <a:cs typeface="Arial Bold"/>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2400" dirty="0">
                <a:latin typeface="Consolas" pitchFamily="49" charset="0"/>
                <a:cs typeface="Consolas" pitchFamily="49" charset="0"/>
              </a:rPr>
              <a:t>POST </a:t>
            </a:r>
            <a:r>
              <a:rPr lang="en-GB" sz="2400" dirty="0" smtClean="0">
                <a:latin typeface="Consolas" pitchFamily="49" charset="0"/>
                <a:cs typeface="Consolas" pitchFamily="49" charset="0"/>
              </a:rPr>
              <a:t>/CrossSiteRequestForgery/Submit </a:t>
            </a:r>
            <a:r>
              <a:rPr lang="en-GB" sz="2400" dirty="0">
                <a:latin typeface="Consolas" pitchFamily="49" charset="0"/>
                <a:cs typeface="Consolas" pitchFamily="49" charset="0"/>
              </a:rPr>
              <a:t>HTTP/1.1</a:t>
            </a:r>
          </a:p>
          <a:p>
            <a:pPr marL="0" indent="0">
              <a:buNone/>
            </a:pPr>
            <a:r>
              <a:rPr lang="en-GB" sz="2400" dirty="0">
                <a:latin typeface="Consolas" pitchFamily="49" charset="0"/>
                <a:cs typeface="Consolas" pitchFamily="49" charset="0"/>
              </a:rPr>
              <a:t>Host: localhost:63600</a:t>
            </a:r>
          </a:p>
          <a:p>
            <a:pPr marL="0" indent="0">
              <a:buNone/>
            </a:pPr>
            <a:r>
              <a:rPr lang="en-GB" sz="2400" dirty="0">
                <a:latin typeface="Consolas" pitchFamily="49" charset="0"/>
                <a:cs typeface="Consolas" pitchFamily="49" charset="0"/>
              </a:rPr>
              <a:t>Content-Type: application/x-www-form-</a:t>
            </a:r>
            <a:r>
              <a:rPr lang="en-GB" sz="2400" dirty="0" err="1">
                <a:latin typeface="Consolas" pitchFamily="49" charset="0"/>
                <a:cs typeface="Consolas" pitchFamily="49" charset="0"/>
              </a:rPr>
              <a:t>urlencoded</a:t>
            </a:r>
            <a:endParaRPr lang="en-GB" sz="2400" dirty="0">
              <a:latin typeface="Consolas" pitchFamily="49" charset="0"/>
              <a:cs typeface="Consolas" pitchFamily="49" charset="0"/>
            </a:endParaRPr>
          </a:p>
          <a:p>
            <a:pPr marL="0" indent="0">
              <a:buNone/>
            </a:pPr>
            <a:r>
              <a:rPr lang="en-GB" sz="2400" dirty="0" smtClean="0">
                <a:latin typeface="Consolas" pitchFamily="49" charset="0"/>
                <a:cs typeface="Consolas" pitchFamily="49" charset="0"/>
              </a:rPr>
              <a:t>Origin</a:t>
            </a:r>
            <a:r>
              <a:rPr lang="en-GB" sz="2400" dirty="0">
                <a:latin typeface="Consolas" pitchFamily="49" charset="0"/>
                <a:cs typeface="Consolas" pitchFamily="49" charset="0"/>
              </a:rPr>
              <a:t>: http://demos.papaya.me.uk</a:t>
            </a:r>
          </a:p>
          <a:p>
            <a:pPr marL="0" indent="0">
              <a:buNone/>
            </a:pPr>
            <a:r>
              <a:rPr lang="en-GB" sz="2400" dirty="0" err="1" smtClean="0">
                <a:latin typeface="Consolas" pitchFamily="49" charset="0"/>
                <a:cs typeface="Consolas" pitchFamily="49" charset="0"/>
              </a:rPr>
              <a:t>Referer</a:t>
            </a:r>
            <a:r>
              <a:rPr lang="en-GB" sz="2400" dirty="0">
                <a:latin typeface="Consolas" pitchFamily="49" charset="0"/>
                <a:cs typeface="Consolas" pitchFamily="49" charset="0"/>
              </a:rPr>
              <a:t>: http://demos.papaya.me.uk/evil.html</a:t>
            </a:r>
          </a:p>
          <a:p>
            <a:pPr marL="0" indent="0">
              <a:buNone/>
            </a:pPr>
            <a:r>
              <a:rPr lang="en-GB" sz="2400" dirty="0" smtClean="0">
                <a:latin typeface="Consolas" pitchFamily="49" charset="0"/>
                <a:cs typeface="Consolas" pitchFamily="49" charset="0"/>
              </a:rPr>
              <a:t>Cookie</a:t>
            </a:r>
            <a:r>
              <a:rPr lang="en-GB" sz="2400" dirty="0">
                <a:latin typeface="Consolas" pitchFamily="49" charset="0"/>
                <a:cs typeface="Consolas" pitchFamily="49" charset="0"/>
              </a:rPr>
              <a:t>: </a:t>
            </a:r>
            <a:r>
              <a:rPr lang="en-GB" sz="2400" dirty="0" err="1">
                <a:latin typeface="Consolas" pitchFamily="49" charset="0"/>
                <a:cs typeface="Consolas" pitchFamily="49" charset="0"/>
              </a:rPr>
              <a:t>AuthenticatedSession</a:t>
            </a:r>
            <a:r>
              <a:rPr lang="en-GB" sz="2400" dirty="0">
                <a:latin typeface="Consolas" pitchFamily="49" charset="0"/>
                <a:cs typeface="Consolas" pitchFamily="49" charset="0"/>
              </a:rPr>
              <a:t>=e1a0bd02-4e0e-47eb-ab6a-9364c3594778; __</a:t>
            </a:r>
            <a:r>
              <a:rPr lang="en-GB" sz="2400" dirty="0" err="1" smtClean="0">
                <a:latin typeface="Consolas" pitchFamily="49" charset="0"/>
                <a:cs typeface="Consolas" pitchFamily="49" charset="0"/>
              </a:rPr>
              <a:t>RequestVerificationToken</a:t>
            </a:r>
            <a:r>
              <a:rPr lang="en-GB" sz="2400" dirty="0" smtClean="0">
                <a:latin typeface="Consolas" pitchFamily="49" charset="0"/>
                <a:cs typeface="Consolas" pitchFamily="49" charset="0"/>
              </a:rPr>
              <a:t>=24u19zotEmy9WSx236…</a:t>
            </a:r>
            <a:endParaRPr lang="en-GB" sz="2400" dirty="0">
              <a:latin typeface="Consolas" pitchFamily="49" charset="0"/>
              <a:cs typeface="Consolas" pitchFamily="49" charset="0"/>
            </a:endParaRPr>
          </a:p>
          <a:p>
            <a:pPr marL="0" indent="0">
              <a:buNone/>
            </a:pPr>
            <a:endParaRPr lang="en-GB" sz="2400" dirty="0">
              <a:latin typeface="Consolas" pitchFamily="49" charset="0"/>
              <a:cs typeface="Consolas" pitchFamily="49" charset="0"/>
            </a:endParaRPr>
          </a:p>
          <a:p>
            <a:pPr marL="0" indent="0">
              <a:buNone/>
            </a:pPr>
            <a:r>
              <a:rPr lang="en-GB" sz="2400" dirty="0" smtClean="0">
                <a:latin typeface="Consolas" pitchFamily="49" charset="0"/>
                <a:cs typeface="Consolas" pitchFamily="49" charset="0"/>
              </a:rPr>
              <a:t>Value=</a:t>
            </a:r>
            <a:r>
              <a:rPr lang="en-GB" sz="2400" dirty="0" err="1" smtClean="0">
                <a:latin typeface="Consolas" pitchFamily="49" charset="0"/>
                <a:cs typeface="Consolas" pitchFamily="49" charset="0"/>
              </a:rPr>
              <a:t>set+by+attacker</a:t>
            </a:r>
            <a:endParaRPr lang="en-GB" sz="2400" dirty="0">
              <a:latin typeface="Consolas" pitchFamily="49" charset="0"/>
              <a:cs typeface="Consolas" pitchFamily="49" charset="0"/>
            </a:endParaRPr>
          </a:p>
        </p:txBody>
      </p:sp>
    </p:spTree>
    <p:extLst>
      <p:ext uri="{BB962C8B-B14F-4D97-AF65-F5344CB8AC3E}">
        <p14:creationId xmlns:p14="http://schemas.microsoft.com/office/powerpoint/2010/main" val="2178601232"/>
      </p:ext>
    </p:extLst>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
        <p:cNvGrpSpPr/>
        <p:nvPr/>
      </p:nvGrpSpPr>
      <p:grpSpPr>
        <a:xfrm>
          <a:off x="0" y="0"/>
          <a:ext cx="0" cy="0"/>
          <a:chOff x="0" y="0"/>
          <a:chExt cx="0" cy="0"/>
        </a:xfrm>
      </p:grpSpPr>
      <p:sp>
        <p:nvSpPr>
          <p:cNvPr id="34817" name="Title 1"/>
          <p:cNvSpPr>
            <a:spLocks noGrp="1"/>
          </p:cNvSpPr>
          <p:nvPr>
            <p:ph type="title"/>
          </p:nvPr>
        </p:nvSpPr>
        <p:spPr/>
        <p:txBody>
          <a:bodyPr/>
          <a:lstStyle/>
          <a:p>
            <a:r>
              <a:rPr lang="en-GB" smtClean="0">
                <a:latin typeface="Arial Bold" panose="020B0704020202020204" pitchFamily="34" charset="0"/>
                <a:ea typeface="ＭＳ Ｐゴシック" panose="020B0600070205080204" pitchFamily="34" charset="-128"/>
              </a:rPr>
              <a:t>CSRF: Complications (1)</a:t>
            </a:r>
          </a:p>
        </p:txBody>
      </p:sp>
      <p:sp>
        <p:nvSpPr>
          <p:cNvPr id="31747" name="Content Placeholder 2"/>
          <p:cNvSpPr>
            <a:spLocks noGrp="1"/>
          </p:cNvSpPr>
          <p:nvPr>
            <p:ph idx="1"/>
          </p:nvPr>
        </p:nvSpPr>
        <p:spPr/>
        <p:txBody>
          <a:bodyPr/>
          <a:lstStyle/>
          <a:p>
            <a:pPr marL="0" indent="0">
              <a:buNone/>
            </a:pPr>
            <a:r>
              <a:rPr lang="en-GB" dirty="0" smtClean="0">
                <a:latin typeface="Arial Bold" panose="020B0704020202020204" pitchFamily="34" charset="0"/>
                <a:ea typeface="ＭＳ Ｐゴシック" panose="020B0600070205080204" pitchFamily="34" charset="-128"/>
              </a:rPr>
              <a:t>You need to protect the login page</a:t>
            </a:r>
          </a:p>
          <a:p>
            <a:pPr lvl="1"/>
            <a:r>
              <a:rPr lang="en-GB" dirty="0" smtClean="0">
                <a:latin typeface="Arial Bold" panose="020B0704020202020204" pitchFamily="34" charset="0"/>
                <a:ea typeface="ＭＳ Ｐゴシック" panose="020B0600070205080204" pitchFamily="34" charset="-128"/>
              </a:rPr>
              <a:t>Google and PayPal didn</a:t>
            </a:r>
            <a:r>
              <a:rPr lang="en-GB" altLang="en-US" dirty="0" smtClean="0">
                <a:latin typeface="Arial Bold" panose="020B0704020202020204" pitchFamily="34" charset="0"/>
                <a:ea typeface="ＭＳ Ｐゴシック" panose="020B0600070205080204" pitchFamily="34" charset="-128"/>
              </a:rPr>
              <a:t>’</a:t>
            </a:r>
            <a:r>
              <a:rPr lang="en-GB" dirty="0" smtClean="0">
                <a:latin typeface="Arial Bold" panose="020B0704020202020204" pitchFamily="34" charset="0"/>
                <a:ea typeface="ＭＳ Ｐゴシック" panose="020B0600070205080204" pitchFamily="34" charset="-128"/>
              </a:rPr>
              <a:t>t do this</a:t>
            </a:r>
          </a:p>
          <a:p>
            <a:pPr lvl="1"/>
            <a:endParaRPr lang="en-GB" dirty="0" smtClean="0">
              <a:latin typeface="Arial Bold" panose="020B0704020202020204" pitchFamily="34" charset="0"/>
              <a:ea typeface="ＭＳ Ｐゴシック" panose="020B0600070205080204" pitchFamily="34" charset="-128"/>
            </a:endParaRPr>
          </a:p>
          <a:p>
            <a:pPr marL="0" indent="0">
              <a:buNone/>
            </a:pPr>
            <a:r>
              <a:rPr lang="en-GB" dirty="0" smtClean="0">
                <a:latin typeface="Arial Bold" panose="020B0704020202020204" pitchFamily="34" charset="0"/>
                <a:ea typeface="ＭＳ Ｐゴシック" panose="020B0600070205080204" pitchFamily="34" charset="-128"/>
              </a:rPr>
              <a:t>If you don</a:t>
            </a:r>
            <a:r>
              <a:rPr lang="en-GB" altLang="en-US" dirty="0" smtClean="0">
                <a:latin typeface="Arial Bold" panose="020B0704020202020204" pitchFamily="34" charset="0"/>
                <a:ea typeface="ＭＳ Ｐゴシック" panose="020B0600070205080204" pitchFamily="34" charset="-128"/>
              </a:rPr>
              <a:t>’</a:t>
            </a:r>
            <a:r>
              <a:rPr lang="en-GB" dirty="0" smtClean="0">
                <a:latin typeface="Arial Bold" panose="020B0704020202020204" pitchFamily="34" charset="0"/>
                <a:ea typeface="ＭＳ Ｐゴシック" panose="020B0600070205080204" pitchFamily="34" charset="-128"/>
              </a:rPr>
              <a:t>t, then an attacker can log a victim in to the attacker</a:t>
            </a:r>
            <a:r>
              <a:rPr lang="en-GB" altLang="en-US" dirty="0" smtClean="0">
                <a:latin typeface="Arial Bold" panose="020B0704020202020204" pitchFamily="34" charset="0"/>
                <a:ea typeface="ＭＳ Ｐゴシック" panose="020B0600070205080204" pitchFamily="34" charset="-128"/>
              </a:rPr>
              <a:t>’</a:t>
            </a:r>
            <a:r>
              <a:rPr lang="en-GB" dirty="0" smtClean="0">
                <a:latin typeface="Arial Bold" panose="020B0704020202020204" pitchFamily="34" charset="0"/>
                <a:ea typeface="ＭＳ Ｐゴシック" panose="020B0600070205080204" pitchFamily="34" charset="-128"/>
              </a:rPr>
              <a:t>s account</a:t>
            </a:r>
          </a:p>
          <a:p>
            <a:pPr lvl="1"/>
            <a:r>
              <a:rPr lang="en-GB" dirty="0" smtClean="0">
                <a:latin typeface="Arial Bold" panose="020B0704020202020204" pitchFamily="34" charset="0"/>
                <a:ea typeface="ＭＳ Ｐゴシック" panose="020B0600070205080204" pitchFamily="34" charset="-128"/>
              </a:rPr>
              <a:t>They can steal their search history</a:t>
            </a:r>
          </a:p>
          <a:p>
            <a:pPr lvl="1"/>
            <a:r>
              <a:rPr lang="en-GB" dirty="0" smtClean="0">
                <a:latin typeface="Arial Bold" panose="020B0704020202020204" pitchFamily="34" charset="0"/>
                <a:ea typeface="ＭＳ Ｐゴシック" panose="020B0600070205080204" pitchFamily="34" charset="-128"/>
              </a:rPr>
              <a:t>Or their credit card details</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747">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1747">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17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
        <p:cNvGrpSpPr/>
        <p:nvPr/>
      </p:nvGrpSpPr>
      <p:grpSpPr>
        <a:xfrm>
          <a:off x="0" y="0"/>
          <a:ext cx="0" cy="0"/>
          <a:chOff x="0" y="0"/>
          <a:chExt cx="0" cy="0"/>
        </a:xfrm>
      </p:grpSpPr>
      <p:sp>
        <p:nvSpPr>
          <p:cNvPr id="43009" name="Title 1"/>
          <p:cNvSpPr>
            <a:spLocks noGrp="1"/>
          </p:cNvSpPr>
          <p:nvPr>
            <p:ph type="title"/>
          </p:nvPr>
        </p:nvSpPr>
        <p:spPr/>
        <p:txBody>
          <a:bodyPr/>
          <a:lstStyle/>
          <a:p>
            <a:r>
              <a:rPr lang="en-GB" smtClean="0">
                <a:latin typeface="Arial Bold" panose="020B0704020202020204" pitchFamily="34" charset="0"/>
                <a:ea typeface="ＭＳ Ｐゴシック" panose="020B0600070205080204" pitchFamily="34" charset="-128"/>
              </a:rPr>
              <a:t>Login: Complications</a:t>
            </a:r>
          </a:p>
        </p:txBody>
      </p:sp>
      <p:sp>
        <p:nvSpPr>
          <p:cNvPr id="43010" name="Content Placeholder 2"/>
          <p:cNvSpPr>
            <a:spLocks noGrp="1"/>
          </p:cNvSpPr>
          <p:nvPr>
            <p:ph idx="1"/>
          </p:nvPr>
        </p:nvSpPr>
        <p:spPr/>
        <p:txBody>
          <a:bodyPr/>
          <a:lstStyle/>
          <a:p>
            <a:pPr marL="0" indent="0">
              <a:buNone/>
            </a:pPr>
            <a:r>
              <a:rPr lang="en-GB" dirty="0" smtClean="0">
                <a:latin typeface="Arial Bold" panose="020B0704020202020204" pitchFamily="34" charset="0"/>
                <a:ea typeface="ＭＳ Ｐゴシック" panose="020B0600070205080204" pitchFamily="34" charset="-128"/>
              </a:rPr>
              <a:t>Two-factor authentication can go wrong:</a:t>
            </a:r>
          </a:p>
          <a:p>
            <a:pPr lvl="1"/>
            <a:r>
              <a:rPr lang="en-GB" sz="2400" dirty="0" smtClean="0">
                <a:latin typeface="Arial Bold" panose="020B0704020202020204" pitchFamily="34" charset="0"/>
                <a:ea typeface="ＭＳ Ｐゴシック" panose="020B0600070205080204" pitchFamily="34" charset="-128"/>
              </a:rPr>
              <a:t>Instead of sending a code via SMS, Google had instead sent it via a phone call</a:t>
            </a:r>
          </a:p>
          <a:p>
            <a:pPr lvl="1"/>
            <a:r>
              <a:rPr lang="en-GB" sz="2400" dirty="0" smtClean="0">
                <a:latin typeface="Arial Bold" panose="020B0704020202020204" pitchFamily="34" charset="0"/>
                <a:ea typeface="ＭＳ Ｐゴシック" panose="020B0600070205080204" pitchFamily="34" charset="-128"/>
              </a:rPr>
              <a:t>Only the phone call had gone to voicemail, so Google had actually left the code in a voicemail message</a:t>
            </a:r>
          </a:p>
          <a:p>
            <a:pPr lvl="1"/>
            <a:r>
              <a:rPr lang="en-GB" sz="2400" dirty="0" smtClean="0">
                <a:latin typeface="Arial Bold" panose="020B0704020202020204" pitchFamily="34" charset="0"/>
                <a:ea typeface="ＭＳ Ｐゴシック" panose="020B0600070205080204" pitchFamily="34" charset="-128"/>
              </a:rPr>
              <a:t>An attacker tricked AT&amp;T into gaining access to the voicemail box, and therefore obtained the code</a:t>
            </a:r>
          </a:p>
        </p:txBody>
      </p:sp>
    </p:spTree>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
        <p:cNvGrpSpPr/>
        <p:nvPr/>
      </p:nvGrpSpPr>
      <p:grpSpPr>
        <a:xfrm>
          <a:off x="0" y="0"/>
          <a:ext cx="0" cy="0"/>
          <a:chOff x="0" y="0"/>
          <a:chExt cx="0" cy="0"/>
        </a:xfrm>
      </p:grpSpPr>
      <p:sp>
        <p:nvSpPr>
          <p:cNvPr id="35841" name="Title 1"/>
          <p:cNvSpPr>
            <a:spLocks noGrp="1"/>
          </p:cNvSpPr>
          <p:nvPr>
            <p:ph type="title"/>
          </p:nvPr>
        </p:nvSpPr>
        <p:spPr/>
        <p:txBody>
          <a:bodyPr/>
          <a:lstStyle/>
          <a:p>
            <a:r>
              <a:rPr lang="en-GB" smtClean="0">
                <a:latin typeface="Arial Bold" panose="020B0704020202020204" pitchFamily="34" charset="0"/>
                <a:ea typeface="ＭＳ Ｐゴシック" panose="020B0600070205080204" pitchFamily="34" charset="-128"/>
              </a:rPr>
              <a:t>CSRF: Complications (2)</a:t>
            </a:r>
          </a:p>
        </p:txBody>
      </p:sp>
      <p:sp>
        <p:nvSpPr>
          <p:cNvPr id="32771" name="Content Placeholder 2"/>
          <p:cNvSpPr>
            <a:spLocks noGrp="1"/>
          </p:cNvSpPr>
          <p:nvPr>
            <p:ph idx="1"/>
          </p:nvPr>
        </p:nvSpPr>
        <p:spPr/>
        <p:txBody>
          <a:bodyPr/>
          <a:lstStyle/>
          <a:p>
            <a:pPr marL="0" indent="0">
              <a:buNone/>
            </a:pPr>
            <a:r>
              <a:rPr lang="en-GB" dirty="0" smtClean="0">
                <a:latin typeface="Arial Bold" panose="020B0704020202020204" pitchFamily="34" charset="0"/>
                <a:ea typeface="ＭＳ Ｐゴシック" panose="020B0600070205080204" pitchFamily="34" charset="-128"/>
              </a:rPr>
              <a:t>You need to protect the logout link</a:t>
            </a:r>
          </a:p>
          <a:p>
            <a:pPr lvl="1"/>
            <a:r>
              <a:rPr lang="en-GB" dirty="0" smtClean="0">
                <a:latin typeface="Arial Bold" panose="020B0704020202020204" pitchFamily="34" charset="0"/>
                <a:ea typeface="ＭＳ Ｐゴシック" panose="020B0600070205080204" pitchFamily="34" charset="-128"/>
              </a:rPr>
              <a:t>Myspace didn</a:t>
            </a:r>
            <a:r>
              <a:rPr lang="en-GB" altLang="en-US" dirty="0" smtClean="0">
                <a:latin typeface="Arial Bold" panose="020B0704020202020204" pitchFamily="34" charset="0"/>
                <a:ea typeface="ＭＳ Ｐゴシック" panose="020B0600070205080204" pitchFamily="34" charset="-128"/>
              </a:rPr>
              <a:t>’</a:t>
            </a:r>
            <a:r>
              <a:rPr lang="en-GB" dirty="0" smtClean="0">
                <a:latin typeface="Arial Bold" panose="020B0704020202020204" pitchFamily="34" charset="0"/>
                <a:ea typeface="ＭＳ Ｐゴシック" panose="020B0600070205080204" pitchFamily="34" charset="-128"/>
              </a:rPr>
              <a:t>t do this</a:t>
            </a:r>
          </a:p>
          <a:p>
            <a:endParaRPr lang="en-GB" dirty="0" smtClean="0">
              <a:latin typeface="Arial Bold" panose="020B0704020202020204" pitchFamily="34" charset="0"/>
              <a:ea typeface="ＭＳ Ｐゴシック" panose="020B0600070205080204" pitchFamily="34" charset="-128"/>
            </a:endParaRPr>
          </a:p>
          <a:p>
            <a:pPr marL="0" indent="0">
              <a:buNone/>
            </a:pPr>
            <a:r>
              <a:rPr lang="en-GB" dirty="0" smtClean="0">
                <a:latin typeface="Arial Bold" panose="020B0704020202020204" pitchFamily="34" charset="0"/>
                <a:ea typeface="ＭＳ Ｐゴシック" panose="020B0600070205080204" pitchFamily="34" charset="-128"/>
              </a:rPr>
              <a:t>If you don</a:t>
            </a:r>
            <a:r>
              <a:rPr lang="en-GB" altLang="en-US" dirty="0" smtClean="0">
                <a:latin typeface="Arial Bold" panose="020B0704020202020204" pitchFamily="34" charset="0"/>
                <a:ea typeface="ＭＳ Ｐゴシック" panose="020B0600070205080204" pitchFamily="34" charset="-128"/>
              </a:rPr>
              <a:t>’</a:t>
            </a:r>
            <a:r>
              <a:rPr lang="en-GB" dirty="0" smtClean="0">
                <a:latin typeface="Arial Bold" panose="020B0704020202020204" pitchFamily="34" charset="0"/>
                <a:ea typeface="ＭＳ Ｐゴシック" panose="020B0600070205080204" pitchFamily="34" charset="-128"/>
              </a:rPr>
              <a:t>t, then an attacker can log out a victim (repeatedly!)</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27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
        <p:cNvGrpSpPr/>
        <p:nvPr/>
      </p:nvGrpSpPr>
      <p:grpSpPr>
        <a:xfrm>
          <a:off x="0" y="0"/>
          <a:ext cx="0" cy="0"/>
          <a:chOff x="0" y="0"/>
          <a:chExt cx="0" cy="0"/>
        </a:xfrm>
      </p:grpSpPr>
      <p:sp>
        <p:nvSpPr>
          <p:cNvPr id="36865" name="Title 1"/>
          <p:cNvSpPr>
            <a:spLocks noGrp="1"/>
          </p:cNvSpPr>
          <p:nvPr>
            <p:ph type="title"/>
          </p:nvPr>
        </p:nvSpPr>
        <p:spPr/>
        <p:txBody>
          <a:bodyPr/>
          <a:lstStyle/>
          <a:p>
            <a:r>
              <a:rPr lang="en-GB" smtClean="0">
                <a:latin typeface="Arial Bold" panose="020B0704020202020204" pitchFamily="34" charset="0"/>
                <a:ea typeface="ＭＳ Ｐゴシック" panose="020B0600070205080204" pitchFamily="34" charset="-128"/>
              </a:rPr>
              <a:t>CSRF: Complications (3)</a:t>
            </a:r>
          </a:p>
        </p:txBody>
      </p:sp>
      <p:sp>
        <p:nvSpPr>
          <p:cNvPr id="33795" name="Content Placeholder 2"/>
          <p:cNvSpPr>
            <a:spLocks noGrp="1"/>
          </p:cNvSpPr>
          <p:nvPr>
            <p:ph idx="1"/>
          </p:nvPr>
        </p:nvSpPr>
        <p:spPr/>
        <p:txBody>
          <a:bodyPr/>
          <a:lstStyle/>
          <a:p>
            <a:pPr marL="0" indent="0">
              <a:buNone/>
            </a:pPr>
            <a:r>
              <a:rPr lang="en-GB" dirty="0" smtClean="0">
                <a:latin typeface="Arial Bold" panose="020B0704020202020204" pitchFamily="34" charset="0"/>
                <a:ea typeface="ＭＳ Ｐゴシック" panose="020B0600070205080204" pitchFamily="34" charset="-128"/>
              </a:rPr>
              <a:t>You need to not allow the attacker to run his code on your domain</a:t>
            </a:r>
          </a:p>
          <a:p>
            <a:pPr lvl="1"/>
            <a:r>
              <a:rPr lang="en-GB" dirty="0" err="1" smtClean="0">
                <a:latin typeface="Arial Bold" panose="020B0704020202020204" pitchFamily="34" charset="0"/>
                <a:ea typeface="ＭＳ Ｐゴシック" panose="020B0600070205080204" pitchFamily="34" charset="-128"/>
              </a:rPr>
              <a:t>GitHub</a:t>
            </a:r>
            <a:r>
              <a:rPr lang="en-GB" dirty="0" smtClean="0">
                <a:latin typeface="Arial Bold" panose="020B0704020202020204" pitchFamily="34" charset="0"/>
                <a:ea typeface="ＭＳ Ｐゴシック" panose="020B0600070205080204" pitchFamily="34" charset="-128"/>
              </a:rPr>
              <a:t> didn</a:t>
            </a:r>
            <a:r>
              <a:rPr lang="en-GB" altLang="en-US" dirty="0" smtClean="0">
                <a:latin typeface="Arial Bold" panose="020B0704020202020204" pitchFamily="34" charset="0"/>
                <a:ea typeface="ＭＳ Ｐゴシック" panose="020B0600070205080204" pitchFamily="34" charset="-128"/>
              </a:rPr>
              <a:t>’</a:t>
            </a:r>
            <a:r>
              <a:rPr lang="en-GB" dirty="0" smtClean="0">
                <a:latin typeface="Arial Bold" panose="020B0704020202020204" pitchFamily="34" charset="0"/>
                <a:ea typeface="ＭＳ Ｐゴシック" panose="020B0600070205080204" pitchFamily="34" charset="-128"/>
              </a:rPr>
              <a:t>t do this</a:t>
            </a:r>
          </a:p>
          <a:p>
            <a:pPr lvl="1"/>
            <a:endParaRPr lang="en-GB" dirty="0" smtClean="0">
              <a:latin typeface="Arial Bold" panose="020B0704020202020204" pitchFamily="34" charset="0"/>
              <a:ea typeface="ＭＳ Ｐゴシック" panose="020B0600070205080204" pitchFamily="34" charset="-128"/>
            </a:endParaRPr>
          </a:p>
          <a:p>
            <a:pPr marL="0" indent="0">
              <a:buNone/>
            </a:pPr>
            <a:r>
              <a:rPr lang="en-GB" dirty="0" smtClean="0">
                <a:latin typeface="Arial Bold" panose="020B0704020202020204" pitchFamily="34" charset="0"/>
                <a:ea typeface="ＭＳ Ｐゴシック" panose="020B0600070205080204" pitchFamily="34" charset="-128"/>
              </a:rPr>
              <a:t>If you don</a:t>
            </a:r>
            <a:r>
              <a:rPr lang="en-GB" altLang="en-US" dirty="0" smtClean="0">
                <a:latin typeface="Arial Bold" panose="020B0704020202020204" pitchFamily="34" charset="0"/>
                <a:ea typeface="ＭＳ Ｐゴシック" panose="020B0600070205080204" pitchFamily="34" charset="-128"/>
              </a:rPr>
              <a:t>’</a:t>
            </a:r>
            <a:r>
              <a:rPr lang="en-GB" dirty="0" smtClean="0">
                <a:latin typeface="Arial Bold" panose="020B0704020202020204" pitchFamily="34" charset="0"/>
                <a:ea typeface="ＭＳ Ｐゴシック" panose="020B0600070205080204" pitchFamily="34" charset="-128"/>
              </a:rPr>
              <a:t>t, then an attacker can set the anti-CSRF cookie to a value they know, rendering its protection useless</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79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
        <p:cNvGrpSpPr/>
        <p:nvPr/>
      </p:nvGrpSpPr>
      <p:grpSpPr>
        <a:xfrm>
          <a:off x="0" y="0"/>
          <a:ext cx="0" cy="0"/>
          <a:chOff x="0" y="0"/>
          <a:chExt cx="0" cy="0"/>
        </a:xfrm>
      </p:grpSpPr>
      <p:sp>
        <p:nvSpPr>
          <p:cNvPr id="44033" name="Title 1"/>
          <p:cNvSpPr>
            <a:spLocks noGrp="1"/>
          </p:cNvSpPr>
          <p:nvPr>
            <p:ph type="title"/>
          </p:nvPr>
        </p:nvSpPr>
        <p:spPr/>
        <p:txBody>
          <a:bodyPr/>
          <a:lstStyle/>
          <a:p>
            <a:r>
              <a:rPr lang="en-GB" smtClean="0">
                <a:latin typeface="Arial Bold" panose="020B0704020202020204" pitchFamily="34" charset="0"/>
                <a:ea typeface="ＭＳ Ｐゴシック" panose="020B0600070205080204" pitchFamily="34" charset="-128"/>
              </a:rPr>
              <a:t>Auth cookies: Attacker</a:t>
            </a:r>
            <a:r>
              <a:rPr lang="en-GB" altLang="en-US" smtClean="0">
                <a:latin typeface="Arial Bold" panose="020B0704020202020204" pitchFamily="34" charset="0"/>
                <a:ea typeface="ＭＳ Ｐゴシック" panose="020B0600070205080204" pitchFamily="34" charset="-128"/>
              </a:rPr>
              <a:t>’</a:t>
            </a:r>
            <a:r>
              <a:rPr lang="en-GB" smtClean="0">
                <a:latin typeface="Arial Bold" panose="020B0704020202020204" pitchFamily="34" charset="0"/>
                <a:ea typeface="ＭＳ Ｐゴシック" panose="020B0600070205080204" pitchFamily="34" charset="-128"/>
              </a:rPr>
              <a:t>s aim</a:t>
            </a:r>
          </a:p>
        </p:txBody>
      </p:sp>
      <p:sp>
        <p:nvSpPr>
          <p:cNvPr id="44034" name="Content Placeholder 2"/>
          <p:cNvSpPr>
            <a:spLocks noGrp="1"/>
          </p:cNvSpPr>
          <p:nvPr>
            <p:ph idx="1"/>
          </p:nvPr>
        </p:nvSpPr>
        <p:spPr/>
        <p:txBody>
          <a:bodyPr/>
          <a:lstStyle/>
          <a:p>
            <a:pPr marL="0" indent="0">
              <a:buNone/>
            </a:pPr>
            <a:r>
              <a:rPr lang="en-GB" dirty="0" smtClean="0">
                <a:latin typeface="Arial Bold" panose="020B0704020202020204" pitchFamily="34" charset="0"/>
                <a:ea typeface="ＭＳ Ｐゴシック" panose="020B0600070205080204" pitchFamily="34" charset="-128"/>
              </a:rPr>
              <a:t>Once a user has logged in, you typically give them an authentication cookie to present for future requests</a:t>
            </a:r>
          </a:p>
          <a:p>
            <a:endParaRPr lang="en-GB" dirty="0" smtClean="0">
              <a:latin typeface="Arial Bold" panose="020B0704020202020204" pitchFamily="34" charset="0"/>
              <a:ea typeface="ＭＳ Ｐゴシック" panose="020B0600070205080204" pitchFamily="34" charset="-128"/>
            </a:endParaRPr>
          </a:p>
          <a:p>
            <a:pPr marL="0" indent="0">
              <a:buNone/>
            </a:pPr>
            <a:r>
              <a:rPr lang="en-GB" dirty="0" smtClean="0">
                <a:latin typeface="Arial Bold" panose="020B0704020202020204" pitchFamily="34" charset="0"/>
                <a:ea typeface="ＭＳ Ｐゴシック" panose="020B0600070205080204" pitchFamily="34" charset="-128"/>
              </a:rPr>
              <a:t>The attacker</a:t>
            </a:r>
            <a:r>
              <a:rPr lang="en-GB" altLang="en-US" dirty="0" smtClean="0">
                <a:latin typeface="Arial Bold" panose="020B0704020202020204" pitchFamily="34" charset="0"/>
                <a:ea typeface="ＭＳ Ｐゴシック" panose="020B0600070205080204" pitchFamily="34" charset="-128"/>
              </a:rPr>
              <a:t>’</a:t>
            </a:r>
            <a:r>
              <a:rPr lang="en-GB" dirty="0" smtClean="0">
                <a:latin typeface="Arial Bold" panose="020B0704020202020204" pitchFamily="34" charset="0"/>
                <a:ea typeface="ＭＳ Ｐゴシック" panose="020B0600070205080204" pitchFamily="34" charset="-128"/>
              </a:rPr>
              <a:t>s aim is to:</a:t>
            </a:r>
          </a:p>
          <a:p>
            <a:pPr lvl="1"/>
            <a:r>
              <a:rPr lang="en-GB" dirty="0" smtClean="0">
                <a:latin typeface="Arial Bold" panose="020B0704020202020204" pitchFamily="34" charset="0"/>
                <a:ea typeface="ＭＳ Ｐゴシック" panose="020B0600070205080204" pitchFamily="34" charset="-128"/>
              </a:rPr>
              <a:t>Get a valid authentication cookie for a target account (typically an account with more permissions than the attacker)</a:t>
            </a:r>
          </a:p>
        </p:txBody>
      </p:sp>
    </p:spTree>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r>
              <a:rPr lang="en-GB" smtClean="0">
                <a:latin typeface="Arial Bold" panose="020B0704020202020204" pitchFamily="34" charset="0"/>
                <a:ea typeface="ＭＳ Ｐゴシック" panose="020B0600070205080204" pitchFamily="34" charset="-128"/>
              </a:rPr>
              <a:t>Auth cookies: Overview</a:t>
            </a:r>
          </a:p>
        </p:txBody>
      </p:sp>
      <p:sp>
        <p:nvSpPr>
          <p:cNvPr id="45058" name="Content Placeholder 2"/>
          <p:cNvSpPr>
            <a:spLocks noGrp="1"/>
          </p:cNvSpPr>
          <p:nvPr>
            <p:ph idx="1"/>
          </p:nvPr>
        </p:nvSpPr>
        <p:spPr/>
        <p:txBody>
          <a:bodyPr/>
          <a:lstStyle/>
          <a:p>
            <a:pPr marL="0" indent="0">
              <a:buNone/>
            </a:pPr>
            <a:r>
              <a:rPr lang="en-GB" dirty="0" smtClean="0">
                <a:latin typeface="Arial Bold" panose="020B0704020202020204" pitchFamily="34" charset="0"/>
                <a:ea typeface="ＭＳ Ｐゴシック" panose="020B0600070205080204" pitchFamily="34" charset="-128"/>
              </a:rPr>
              <a:t>They do this by:</a:t>
            </a:r>
          </a:p>
          <a:p>
            <a:pPr lvl="1"/>
            <a:r>
              <a:rPr lang="en-GB" dirty="0" smtClean="0">
                <a:latin typeface="Arial Bold" panose="020B0704020202020204" pitchFamily="34" charset="0"/>
                <a:ea typeface="ＭＳ Ｐゴシック" panose="020B0600070205080204" pitchFamily="34" charset="-128"/>
              </a:rPr>
              <a:t>Exploiting any weaknesses in your authentication cookie implementation</a:t>
            </a:r>
          </a:p>
          <a:p>
            <a:pPr lvl="1"/>
            <a:r>
              <a:rPr lang="en-GB" dirty="0" smtClean="0">
                <a:latin typeface="Arial Bold" panose="020B0704020202020204" pitchFamily="34" charset="0"/>
                <a:ea typeface="ＭＳ Ｐゴシック" panose="020B0600070205080204" pitchFamily="34" charset="-128"/>
              </a:rPr>
              <a:t>Unlike XSS or CSRF, there isn</a:t>
            </a:r>
            <a:r>
              <a:rPr lang="en-GB" altLang="en-US" dirty="0" smtClean="0">
                <a:latin typeface="Arial Bold" panose="020B0704020202020204" pitchFamily="34" charset="0"/>
                <a:ea typeface="ＭＳ Ｐゴシック" panose="020B0600070205080204" pitchFamily="34" charset="-128"/>
              </a:rPr>
              <a:t>’</a:t>
            </a:r>
            <a:r>
              <a:rPr lang="en-GB" dirty="0" smtClean="0">
                <a:latin typeface="Arial Bold" panose="020B0704020202020204" pitchFamily="34" charset="0"/>
                <a:ea typeface="ＭＳ Ｐゴシック" panose="020B0600070205080204" pitchFamily="34" charset="-128"/>
              </a:rPr>
              <a:t>t a general pattern that they follow</a:t>
            </a:r>
          </a:p>
          <a:p>
            <a:pPr marL="457200" lvl="1" indent="0">
              <a:buNone/>
            </a:pPr>
            <a:endParaRPr lang="en-GB" dirty="0" smtClean="0">
              <a:latin typeface="Arial Bold" panose="020B0704020202020204" pitchFamily="34" charset="0"/>
              <a:ea typeface="ＭＳ Ｐゴシック" panose="020B0600070205080204" pitchFamily="34" charset="-128"/>
            </a:endParaRPr>
          </a:p>
        </p:txBody>
      </p:sp>
    </p:spTree>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
        <p:cNvGrpSpPr/>
        <p:nvPr/>
      </p:nvGrpSpPr>
      <p:grpSpPr>
        <a:xfrm>
          <a:off x="0" y="0"/>
          <a:ext cx="0" cy="0"/>
          <a:chOff x="0" y="0"/>
          <a:chExt cx="0" cy="0"/>
        </a:xfrm>
      </p:grpSpPr>
      <p:sp>
        <p:nvSpPr>
          <p:cNvPr id="46081" name="Title 1"/>
          <p:cNvSpPr>
            <a:spLocks noGrp="1"/>
          </p:cNvSpPr>
          <p:nvPr>
            <p:ph type="title"/>
          </p:nvPr>
        </p:nvSpPr>
        <p:spPr/>
        <p:txBody>
          <a:bodyPr/>
          <a:lstStyle/>
          <a:p>
            <a:r>
              <a:rPr lang="en-GB" smtClean="0">
                <a:latin typeface="Arial Bold" panose="020B0704020202020204" pitchFamily="34" charset="0"/>
                <a:ea typeface="ＭＳ Ｐゴシック" panose="020B0600070205080204" pitchFamily="34" charset="-128"/>
              </a:rPr>
              <a:t>Auth cookies: DM (1)</a:t>
            </a:r>
          </a:p>
        </p:txBody>
      </p:sp>
      <p:sp>
        <p:nvSpPr>
          <p:cNvPr id="46082" name="Content Placeholder 2"/>
          <p:cNvSpPr>
            <a:spLocks noGrp="1"/>
          </p:cNvSpPr>
          <p:nvPr>
            <p:ph idx="1"/>
          </p:nvPr>
        </p:nvSpPr>
        <p:spPr/>
        <p:txBody>
          <a:bodyPr/>
          <a:lstStyle/>
          <a:p>
            <a:pPr marL="0" indent="0">
              <a:buNone/>
            </a:pPr>
            <a:r>
              <a:rPr lang="en-GB" sz="2800" dirty="0" smtClean="0">
                <a:latin typeface="Arial Bold" panose="020B0704020202020204" pitchFamily="34" charset="0"/>
                <a:ea typeface="ＭＳ Ｐゴシック" panose="020B0600070205080204" pitchFamily="34" charset="-128"/>
              </a:rPr>
              <a:t>Deployment Manager always supported logging in by username</a:t>
            </a:r>
          </a:p>
          <a:p>
            <a:pPr marL="0" indent="0">
              <a:buNone/>
            </a:pPr>
            <a:endParaRPr lang="en-GB" sz="2800" dirty="0" smtClean="0">
              <a:latin typeface="Arial Bold" panose="020B0704020202020204" pitchFamily="34" charset="0"/>
              <a:ea typeface="ＭＳ Ｐゴシック" panose="020B0600070205080204" pitchFamily="34" charset="-128"/>
            </a:endParaRPr>
          </a:p>
          <a:p>
            <a:pPr marL="0" indent="0">
              <a:buNone/>
            </a:pPr>
            <a:r>
              <a:rPr lang="en-GB" sz="2800" dirty="0" smtClean="0">
                <a:latin typeface="Arial Bold" panose="020B0704020202020204" pitchFamily="34" charset="0"/>
                <a:ea typeface="ＭＳ Ｐゴシック" panose="020B0600070205080204" pitchFamily="34" charset="-128"/>
              </a:rPr>
              <a:t>We added a feature to log in by email address, which led to a security vulnerability</a:t>
            </a:r>
          </a:p>
          <a:p>
            <a:pPr marL="0" indent="0">
              <a:buNone/>
            </a:pPr>
            <a:endParaRPr lang="en-GB" sz="2800" dirty="0" smtClean="0">
              <a:latin typeface="Arial Bold" panose="020B0704020202020204" pitchFamily="34" charset="0"/>
              <a:ea typeface="ＭＳ Ｐゴシック" panose="020B0600070205080204" pitchFamily="34" charset="-128"/>
            </a:endParaRPr>
          </a:p>
          <a:p>
            <a:pPr marL="0" indent="0">
              <a:buNone/>
            </a:pPr>
            <a:r>
              <a:rPr lang="en-GB" sz="2800" dirty="0" smtClean="0">
                <a:latin typeface="Arial Bold" panose="020B0704020202020204" pitchFamily="34" charset="0"/>
                <a:ea typeface="ＭＳ Ｐゴシック" panose="020B0600070205080204" pitchFamily="34" charset="-128"/>
                <a:hlinkClick r:id="rId3"/>
              </a:rPr>
              <a:t>DEMO: Deployment Manager</a:t>
            </a:r>
            <a:endParaRPr lang="en-GB" sz="2800" dirty="0" smtClean="0">
              <a:latin typeface="Arial Bold" panose="020B0704020202020204" pitchFamily="34" charset="0"/>
              <a:ea typeface="ＭＳ Ｐゴシック" panose="020B0600070205080204" pitchFamily="34" charset="-128"/>
            </a:endParaRPr>
          </a:p>
        </p:txBody>
      </p:sp>
    </p:spTree>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
        <p:cNvGrpSpPr/>
        <p:nvPr/>
      </p:nvGrpSpPr>
      <p:grpSpPr>
        <a:xfrm>
          <a:off x="0" y="0"/>
          <a:ext cx="0" cy="0"/>
          <a:chOff x="0" y="0"/>
          <a:chExt cx="0" cy="0"/>
        </a:xfrm>
      </p:grpSpPr>
      <p:sp>
        <p:nvSpPr>
          <p:cNvPr id="48129" name="Title 1"/>
          <p:cNvSpPr>
            <a:spLocks noGrp="1"/>
          </p:cNvSpPr>
          <p:nvPr>
            <p:ph type="title"/>
          </p:nvPr>
        </p:nvSpPr>
        <p:spPr/>
        <p:txBody>
          <a:bodyPr/>
          <a:lstStyle/>
          <a:p>
            <a:r>
              <a:rPr lang="en-GB" smtClean="0">
                <a:latin typeface="Arial Bold" panose="020B0704020202020204" pitchFamily="34" charset="0"/>
                <a:ea typeface="ＭＳ Ｐゴシック" panose="020B0600070205080204" pitchFamily="34" charset="-128"/>
              </a:rPr>
              <a:t>Auth cookies: DM (2)</a:t>
            </a:r>
          </a:p>
        </p:txBody>
      </p:sp>
      <p:sp>
        <p:nvSpPr>
          <p:cNvPr id="5" name="Content Placeholder 2"/>
          <p:cNvSpPr>
            <a:spLocks noGrp="1"/>
          </p:cNvSpPr>
          <p:nvPr>
            <p:ph idx="1"/>
          </p:nvPr>
        </p:nvSpPr>
        <p:spPr>
          <a:xfrm>
            <a:off x="457200" y="1600200"/>
            <a:ext cx="8229600" cy="3932238"/>
          </a:xfrm>
          <a:extLst/>
        </p:spPr>
        <p:txBody>
          <a:bodyPr/>
          <a:lstStyle/>
          <a:p>
            <a:pPr marL="0" indent="0">
              <a:buNone/>
              <a:defRPr/>
            </a:pPr>
            <a:r>
              <a:rPr lang="en-GB" sz="2800" dirty="0" smtClean="0">
                <a:latin typeface="Arial Bold" charset="0"/>
                <a:ea typeface="ＭＳ Ｐゴシック" pitchFamily="34" charset="-128"/>
                <a:cs typeface="Arial Bold" charset="0"/>
              </a:rPr>
              <a:t>All database operations are done like this:</a:t>
            </a:r>
          </a:p>
          <a:p>
            <a:pPr marL="457200" lvl="1" indent="0">
              <a:buFont typeface="Arial" panose="020B0604020202020204" pitchFamily="34" charset="0"/>
              <a:buNone/>
              <a:defRPr/>
            </a:pPr>
            <a:r>
              <a:rPr lang="en-GB" sz="2400" dirty="0" smtClean="0">
                <a:solidFill>
                  <a:srgbClr val="000000"/>
                </a:solidFill>
                <a:highlight>
                  <a:srgbClr val="FFFFFF"/>
                </a:highlight>
                <a:latin typeface="Consolas"/>
              </a:rPr>
              <a:t>session</a:t>
            </a:r>
          </a:p>
          <a:p>
            <a:pPr marL="457200" lvl="1" indent="0">
              <a:buFont typeface="Arial" panose="020B0604020202020204" pitchFamily="34" charset="0"/>
              <a:buNone/>
              <a:defRPr/>
            </a:pPr>
            <a:r>
              <a:rPr lang="en-GB" sz="2400" dirty="0" smtClean="0">
                <a:solidFill>
                  <a:srgbClr val="000000"/>
                </a:solidFill>
                <a:highlight>
                  <a:srgbClr val="FFFFFF"/>
                </a:highlight>
                <a:latin typeface="Consolas"/>
              </a:rPr>
              <a:t>.Query&lt;</a:t>
            </a:r>
            <a:r>
              <a:rPr lang="en-GB" sz="2400" dirty="0" smtClean="0">
                <a:solidFill>
                  <a:srgbClr val="2B91AF"/>
                </a:solidFill>
                <a:highlight>
                  <a:srgbClr val="FFFFFF"/>
                </a:highlight>
                <a:latin typeface="Consolas"/>
              </a:rPr>
              <a:t>User</a:t>
            </a:r>
            <a:r>
              <a:rPr lang="en-GB" sz="2400" dirty="0" smtClean="0">
                <a:solidFill>
                  <a:srgbClr val="000000"/>
                </a:solidFill>
                <a:highlight>
                  <a:srgbClr val="FFFFFF"/>
                </a:highlight>
                <a:latin typeface="Consolas"/>
              </a:rPr>
              <a:t>&gt;()</a:t>
            </a:r>
          </a:p>
          <a:p>
            <a:pPr marL="457200" lvl="1" indent="0">
              <a:buFont typeface="Arial" panose="020B0604020202020204" pitchFamily="34" charset="0"/>
              <a:buNone/>
              <a:defRPr/>
            </a:pPr>
            <a:r>
              <a:rPr lang="en-GB" sz="2400" dirty="0" smtClean="0">
                <a:solidFill>
                  <a:srgbClr val="000000"/>
                </a:solidFill>
                <a:highlight>
                  <a:srgbClr val="FFFFFF"/>
                </a:highlight>
                <a:latin typeface="Consolas"/>
              </a:rPr>
              <a:t>.</a:t>
            </a:r>
            <a:r>
              <a:rPr lang="en-GB" sz="2400" dirty="0" err="1" smtClean="0">
                <a:solidFill>
                  <a:schemeClr val="tx1"/>
                </a:solidFill>
                <a:highlight>
                  <a:srgbClr val="FFFFFF"/>
                </a:highlight>
                <a:latin typeface="Consolas"/>
              </a:rPr>
              <a:t>FirstOrDefault</a:t>
            </a:r>
            <a:r>
              <a:rPr lang="en-GB" sz="2400" dirty="0" smtClean="0">
                <a:solidFill>
                  <a:schemeClr val="tx1"/>
                </a:solidFill>
                <a:highlight>
                  <a:srgbClr val="FFFFFF"/>
                </a:highlight>
                <a:latin typeface="Consolas"/>
              </a:rPr>
              <a:t>(user</a:t>
            </a:r>
            <a:r>
              <a:rPr lang="en-GB" sz="2400" dirty="0" smtClean="0">
                <a:solidFill>
                  <a:srgbClr val="000000"/>
                </a:solidFill>
                <a:highlight>
                  <a:srgbClr val="FFFFFF"/>
                </a:highlight>
                <a:latin typeface="Consolas"/>
              </a:rPr>
              <a:t> =&gt; </a:t>
            </a:r>
            <a:r>
              <a:rPr lang="en-GB" sz="2400" dirty="0" err="1" smtClean="0">
                <a:solidFill>
                  <a:srgbClr val="000000"/>
                </a:solidFill>
                <a:highlight>
                  <a:srgbClr val="FFFFFF"/>
                </a:highlight>
                <a:latin typeface="Consolas"/>
              </a:rPr>
              <a:t>us</a:t>
            </a:r>
            <a:r>
              <a:rPr lang="en-GB" sz="2400" dirty="0" err="1" smtClean="0">
                <a:solidFill>
                  <a:schemeClr val="tx1"/>
                </a:solidFill>
                <a:highlight>
                  <a:srgbClr val="FFFFFF"/>
                </a:highlight>
                <a:latin typeface="Consolas"/>
              </a:rPr>
              <a:t>er.Email</a:t>
            </a:r>
            <a:r>
              <a:rPr lang="en-GB" sz="2400" dirty="0" smtClean="0">
                <a:solidFill>
                  <a:schemeClr val="tx1"/>
                </a:solidFill>
                <a:highlight>
                  <a:srgbClr val="FFFFFF"/>
                </a:highlight>
                <a:latin typeface="Consolas"/>
              </a:rPr>
              <a:t> == email)</a:t>
            </a:r>
            <a:endParaRPr lang="en-GB" sz="2400" dirty="0" smtClean="0">
              <a:solidFill>
                <a:schemeClr val="tx1"/>
              </a:solidFill>
              <a:latin typeface="Arial Bold" charset="0"/>
              <a:ea typeface="ＭＳ Ｐゴシック" pitchFamily="34" charset="-128"/>
              <a:cs typeface="Arial Bold" charset="0"/>
            </a:endParaRPr>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itle 1"/>
          <p:cNvSpPr>
            <a:spLocks noGrp="1"/>
          </p:cNvSpPr>
          <p:nvPr>
            <p:ph type="title"/>
          </p:nvPr>
        </p:nvSpPr>
        <p:spPr/>
        <p:txBody>
          <a:bodyPr/>
          <a:lstStyle/>
          <a:p>
            <a:r>
              <a:rPr lang="en-GB" dirty="0" smtClean="0">
                <a:solidFill>
                  <a:srgbClr val="000000"/>
                </a:solidFill>
                <a:latin typeface="Arial Bold" panose="020B0704020202020204" pitchFamily="34" charset="0"/>
                <a:ea typeface="ＭＳ Ｐゴシック" panose="020B0600070205080204" pitchFamily="34" charset="-128"/>
              </a:rPr>
              <a:t>An Introduction to Security for Web Apps</a:t>
            </a:r>
            <a:endParaRPr lang="en-GB" dirty="0" smtClean="0">
              <a:latin typeface="Arial Bold" panose="020B0704020202020204" pitchFamily="34" charset="0"/>
              <a:ea typeface="ＭＳ Ｐゴシック" panose="020B0600070205080204" pitchFamily="34" charset="-128"/>
            </a:endParaRPr>
          </a:p>
        </p:txBody>
      </p:sp>
      <p:pic>
        <p:nvPicPr>
          <p:cNvPr id="10242"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21000" y="2025650"/>
            <a:ext cx="3302000" cy="357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hlinkClick r:id="rId3" action="ppaction://hlinksldjump"/>
          </p:cNvPr>
          <p:cNvSpPr>
            <a:spLocks noChangeArrowheads="1"/>
          </p:cNvSpPr>
          <p:nvPr/>
        </p:nvSpPr>
        <p:spPr bwMode="auto">
          <a:xfrm>
            <a:off x="6640513" y="1417638"/>
            <a:ext cx="2387600" cy="4183062"/>
          </a:xfrm>
          <a:prstGeom prst="rect">
            <a:avLst/>
          </a:prstGeom>
          <a:noFill/>
          <a:ln>
            <a:noFill/>
          </a:ln>
          <a:effectLst>
            <a:outerShdw blurRad="40000" dist="23000" dir="5400000" rotWithShape="0">
              <a:srgbClr val="808080">
                <a:alpha val="34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GB">
              <a:solidFill>
                <a:schemeClr val="lt1"/>
              </a:solidFill>
              <a:latin typeface="+mn-lt"/>
              <a:ea typeface="+mn-ea"/>
            </a:endParaRPr>
          </a:p>
        </p:txBody>
      </p:sp>
      <p:sp>
        <p:nvSpPr>
          <p:cNvPr id="5" name="TextBox 4"/>
          <p:cNvSpPr txBox="1">
            <a:spLocks noChangeArrowheads="1"/>
          </p:cNvSpPr>
          <p:nvPr/>
        </p:nvSpPr>
        <p:spPr bwMode="auto">
          <a:xfrm>
            <a:off x="0" y="5600700"/>
            <a:ext cx="30749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r>
              <a:rPr lang="en-GB" dirty="0">
                <a:hlinkClick r:id="rId4"/>
              </a:rPr>
              <a:t>http://xkcd.com/1200/</a:t>
            </a:r>
            <a:endParaRPr lang="en-GB" dirty="0"/>
          </a:p>
        </p:txBody>
      </p:sp>
    </p:spTree>
  </p:cSld>
  <p:clrMapOvr>
    <a:masterClrMapping/>
  </p:clrMapOvr>
  <p:transition spd="slow" advClick="0" advTm="20000">
    <p:cove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
        <p:cNvGrpSpPr/>
        <p:nvPr/>
      </p:nvGrpSpPr>
      <p:grpSpPr>
        <a:xfrm>
          <a:off x="0" y="0"/>
          <a:ext cx="0" cy="0"/>
          <a:chOff x="0" y="0"/>
          <a:chExt cx="0" cy="0"/>
        </a:xfrm>
      </p:grpSpPr>
      <p:sp>
        <p:nvSpPr>
          <p:cNvPr id="50177" name="Title 1"/>
          <p:cNvSpPr>
            <a:spLocks noGrp="1"/>
          </p:cNvSpPr>
          <p:nvPr>
            <p:ph type="title"/>
          </p:nvPr>
        </p:nvSpPr>
        <p:spPr/>
        <p:txBody>
          <a:bodyPr/>
          <a:lstStyle/>
          <a:p>
            <a:r>
              <a:rPr lang="en-GB" smtClean="0">
                <a:latin typeface="Arial Bold" panose="020B0704020202020204" pitchFamily="34" charset="0"/>
                <a:ea typeface="ＭＳ Ｐゴシック" panose="020B0600070205080204" pitchFamily="34" charset="-128"/>
              </a:rPr>
              <a:t>Auth cookies: WordPress (1)</a:t>
            </a:r>
          </a:p>
        </p:txBody>
      </p:sp>
      <p:sp>
        <p:nvSpPr>
          <p:cNvPr id="50178" name="Content Placeholder 2"/>
          <p:cNvSpPr>
            <a:spLocks noGrp="1"/>
          </p:cNvSpPr>
          <p:nvPr>
            <p:ph idx="1"/>
          </p:nvPr>
        </p:nvSpPr>
        <p:spPr/>
        <p:txBody>
          <a:bodyPr/>
          <a:lstStyle/>
          <a:p>
            <a:pPr marL="0" indent="0">
              <a:buNone/>
            </a:pPr>
            <a:r>
              <a:rPr lang="en-GB" dirty="0" smtClean="0">
                <a:latin typeface="Arial Bold" panose="020B0704020202020204" pitchFamily="34" charset="0"/>
                <a:ea typeface="ＭＳ Ｐゴシック" panose="020B0600070205080204" pitchFamily="34" charset="-128"/>
              </a:rPr>
              <a:t>The database stores </a:t>
            </a:r>
            <a:r>
              <a:rPr lang="en-GB" b="0" dirty="0" smtClean="0">
                <a:latin typeface="Consolas" panose="020B0609020204030204" pitchFamily="49" charset="0"/>
                <a:ea typeface="ＭＳ Ｐゴシック" panose="020B0600070205080204" pitchFamily="34" charset="-128"/>
                <a:cs typeface="Consolas" panose="020B0609020204030204" pitchFamily="49" charset="0"/>
              </a:rPr>
              <a:t>MD5(password)</a:t>
            </a:r>
          </a:p>
          <a:p>
            <a:endParaRPr lang="en-GB" dirty="0" smtClean="0">
              <a:latin typeface="Arial Bold" panose="020B0704020202020204" pitchFamily="34" charset="0"/>
              <a:ea typeface="ＭＳ Ｐゴシック" panose="020B0600070205080204" pitchFamily="34" charset="-128"/>
            </a:endParaRPr>
          </a:p>
          <a:p>
            <a:pPr marL="0" indent="0">
              <a:buNone/>
            </a:pPr>
            <a:r>
              <a:rPr lang="en-GB" dirty="0" smtClean="0">
                <a:latin typeface="Arial Bold" panose="020B0704020202020204" pitchFamily="34" charset="0"/>
                <a:ea typeface="ＭＳ Ｐゴシック" panose="020B0600070205080204" pitchFamily="34" charset="-128"/>
              </a:rPr>
              <a:t>The authentication cookies are of the form:</a:t>
            </a:r>
          </a:p>
          <a:p>
            <a:pPr marL="457200" lvl="1" indent="0">
              <a:buNone/>
            </a:pPr>
            <a:r>
              <a:rPr lang="en-GB" b="0" dirty="0" err="1" smtClean="0">
                <a:latin typeface="Consolas" panose="020B0609020204030204" pitchFamily="49" charset="0"/>
                <a:ea typeface="ＭＳ Ｐゴシック" panose="020B0600070205080204" pitchFamily="34" charset="-128"/>
                <a:cs typeface="Consolas" panose="020B0609020204030204" pitchFamily="49" charset="0"/>
              </a:rPr>
              <a:t>wordpressuser</a:t>
            </a:r>
            <a:r>
              <a:rPr lang="en-GB" b="0" dirty="0" smtClean="0">
                <a:latin typeface="Consolas" panose="020B0609020204030204" pitchFamily="49" charset="0"/>
                <a:ea typeface="ＭＳ Ｐゴシック" panose="020B0600070205080204" pitchFamily="34" charset="-128"/>
                <a:cs typeface="Consolas" panose="020B0609020204030204" pitchFamily="49" charset="0"/>
              </a:rPr>
              <a:t>=admin</a:t>
            </a:r>
          </a:p>
          <a:p>
            <a:pPr marL="457200" lvl="1" indent="0">
              <a:buNone/>
            </a:pPr>
            <a:r>
              <a:rPr lang="en-GB" b="0" dirty="0" err="1" smtClean="0">
                <a:latin typeface="Consolas" panose="020B0609020204030204" pitchFamily="49" charset="0"/>
                <a:ea typeface="ＭＳ Ｐゴシック" panose="020B0600070205080204" pitchFamily="34" charset="-128"/>
                <a:cs typeface="Consolas" panose="020B0609020204030204" pitchFamily="49" charset="0"/>
              </a:rPr>
              <a:t>wordpresspass</a:t>
            </a:r>
            <a:r>
              <a:rPr lang="en-GB" b="0" dirty="0" smtClean="0">
                <a:latin typeface="Consolas" panose="020B0609020204030204" pitchFamily="49" charset="0"/>
                <a:ea typeface="ＭＳ Ｐゴシック" panose="020B0600070205080204" pitchFamily="34" charset="-128"/>
                <a:cs typeface="Consolas" panose="020B0609020204030204" pitchFamily="49" charset="0"/>
              </a:rPr>
              <a:t>=MD5(MD5(password))</a:t>
            </a:r>
          </a:p>
          <a:p>
            <a:endParaRPr lang="en-GB" dirty="0" smtClean="0">
              <a:latin typeface="Arial Bold" panose="020B0704020202020204" pitchFamily="34" charset="0"/>
              <a:ea typeface="ＭＳ Ｐゴシック" panose="020B0600070205080204" pitchFamily="34" charset="-128"/>
            </a:endParaRPr>
          </a:p>
        </p:txBody>
      </p:sp>
    </p:spTree>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
        <p:cNvGrpSpPr/>
        <p:nvPr/>
      </p:nvGrpSpPr>
      <p:grpSpPr>
        <a:xfrm>
          <a:off x="0" y="0"/>
          <a:ext cx="0" cy="0"/>
          <a:chOff x="0" y="0"/>
          <a:chExt cx="0" cy="0"/>
        </a:xfrm>
      </p:grpSpPr>
      <p:sp>
        <p:nvSpPr>
          <p:cNvPr id="51201" name="Title 1"/>
          <p:cNvSpPr>
            <a:spLocks noGrp="1"/>
          </p:cNvSpPr>
          <p:nvPr>
            <p:ph type="title"/>
          </p:nvPr>
        </p:nvSpPr>
        <p:spPr/>
        <p:txBody>
          <a:bodyPr/>
          <a:lstStyle/>
          <a:p>
            <a:r>
              <a:rPr lang="en-GB" smtClean="0">
                <a:latin typeface="Arial Bold" panose="020B0704020202020204" pitchFamily="34" charset="0"/>
                <a:ea typeface="ＭＳ Ｐゴシック" panose="020B0600070205080204" pitchFamily="34" charset="-128"/>
              </a:rPr>
              <a:t>Auth cookies: WordPress (2a)</a:t>
            </a:r>
          </a:p>
        </p:txBody>
      </p:sp>
      <p:sp>
        <p:nvSpPr>
          <p:cNvPr id="51202" name="Content Placeholder 2"/>
          <p:cNvSpPr>
            <a:spLocks noGrp="1"/>
          </p:cNvSpPr>
          <p:nvPr>
            <p:ph idx="1"/>
          </p:nvPr>
        </p:nvSpPr>
        <p:spPr/>
        <p:txBody>
          <a:bodyPr/>
          <a:lstStyle/>
          <a:p>
            <a:pPr marL="0" indent="0">
              <a:buNone/>
            </a:pPr>
            <a:r>
              <a:rPr lang="en-GB" dirty="0" smtClean="0">
                <a:latin typeface="Arial Bold" panose="020B0704020202020204" pitchFamily="34" charset="0"/>
                <a:ea typeface="ＭＳ Ｐゴシック" panose="020B0600070205080204" pitchFamily="34" charset="-128"/>
              </a:rPr>
              <a:t>Now, the authentication cookie is of the form:</a:t>
            </a:r>
          </a:p>
          <a:p>
            <a:pPr marL="457200" lvl="1" indent="0">
              <a:buNone/>
            </a:pPr>
            <a:r>
              <a:rPr lang="en-GB" b="0" dirty="0" err="1" smtClean="0">
                <a:latin typeface="Consolas" panose="020B0609020204030204" pitchFamily="49" charset="0"/>
                <a:ea typeface="ＭＳ Ｐゴシック" panose="020B0600070205080204" pitchFamily="34" charset="-128"/>
                <a:cs typeface="Consolas" panose="020B0609020204030204" pitchFamily="49" charset="0"/>
              </a:rPr>
              <a:t>wordpress</a:t>
            </a:r>
            <a:r>
              <a:rPr lang="en-GB" b="0" dirty="0" smtClean="0">
                <a:latin typeface="Consolas" panose="020B0609020204030204" pitchFamily="49" charset="0"/>
                <a:ea typeface="ＭＳ Ｐゴシック" panose="020B0600070205080204" pitchFamily="34" charset="-128"/>
                <a:cs typeface="Consolas" panose="020B0609020204030204" pitchFamily="49" charset="0"/>
              </a:rPr>
              <a:t>=admin|1372654800|HMAC-MD5(secret, </a:t>
            </a:r>
            <a:r>
              <a:rPr lang="en-GB" altLang="en-US" b="0" dirty="0">
                <a:latin typeface="Consolas" panose="020B0609020204030204" pitchFamily="49" charset="0"/>
                <a:ea typeface="ＭＳ Ｐゴシック" panose="020B0600070205080204" pitchFamily="34" charset="-128"/>
                <a:cs typeface="Consolas" panose="020B0609020204030204" pitchFamily="49" charset="0"/>
              </a:rPr>
              <a:t>"</a:t>
            </a:r>
            <a:r>
              <a:rPr lang="en-GB" b="0" dirty="0" smtClean="0">
                <a:latin typeface="Consolas" panose="020B0609020204030204" pitchFamily="49" charset="0"/>
                <a:ea typeface="ＭＳ Ｐゴシック" panose="020B0600070205080204" pitchFamily="34" charset="-128"/>
                <a:cs typeface="Consolas" panose="020B0609020204030204" pitchFamily="49" charset="0"/>
              </a:rPr>
              <a:t>admin1372654800</a:t>
            </a:r>
            <a:r>
              <a:rPr lang="en-GB" altLang="en-US" b="0" dirty="0">
                <a:latin typeface="Consolas" panose="020B0609020204030204" pitchFamily="49" charset="0"/>
                <a:ea typeface="ＭＳ Ｐゴシック" panose="020B0600070205080204" pitchFamily="34" charset="-128"/>
                <a:cs typeface="Consolas" panose="020B0609020204030204" pitchFamily="49" charset="0"/>
              </a:rPr>
              <a:t>"</a:t>
            </a:r>
            <a:r>
              <a:rPr lang="en-GB" b="0" dirty="0" smtClean="0">
                <a:latin typeface="Consolas" panose="020B0609020204030204" pitchFamily="49" charset="0"/>
                <a:ea typeface="ＭＳ Ｐゴシック" panose="020B0600070205080204" pitchFamily="34" charset="-128"/>
                <a:cs typeface="Consolas" panose="020B0609020204030204" pitchFamily="49" charset="0"/>
              </a:rPr>
              <a:t>)</a:t>
            </a:r>
          </a:p>
          <a:p>
            <a:pPr marL="0" indent="0">
              <a:buNone/>
            </a:pPr>
            <a:r>
              <a:rPr lang="en-GB" dirty="0">
                <a:latin typeface="Arial Bold" panose="020B0704020202020204" pitchFamily="34" charset="0"/>
                <a:ea typeface="ＭＳ Ｐゴシック" panose="020B0600070205080204" pitchFamily="34" charset="-128"/>
              </a:rPr>
              <a:t>So, the attacker wants to generate an </a:t>
            </a:r>
            <a:r>
              <a:rPr lang="en-GB" dirty="0" err="1">
                <a:latin typeface="Arial Bold" panose="020B0704020202020204" pitchFamily="34" charset="0"/>
                <a:ea typeface="ＭＳ Ｐゴシック" panose="020B0600070205080204" pitchFamily="34" charset="-128"/>
              </a:rPr>
              <a:t>auth</a:t>
            </a:r>
            <a:r>
              <a:rPr lang="en-GB" dirty="0">
                <a:latin typeface="Arial Bold" panose="020B0704020202020204" pitchFamily="34" charset="0"/>
                <a:ea typeface="ＭＳ Ｐゴシック" panose="020B0600070205080204" pitchFamily="34" charset="-128"/>
              </a:rPr>
              <a:t> cookie of the form</a:t>
            </a:r>
            <a:r>
              <a:rPr lang="en-GB" dirty="0" smtClean="0">
                <a:latin typeface="Arial Bold" panose="020B0704020202020204" pitchFamily="34" charset="0"/>
                <a:ea typeface="ＭＳ Ｐゴシック" panose="020B0600070205080204" pitchFamily="34" charset="-128"/>
              </a:rPr>
              <a:t>:</a:t>
            </a:r>
          </a:p>
          <a:p>
            <a:pPr marL="457200" lvl="1" indent="0">
              <a:buNone/>
            </a:pPr>
            <a:r>
              <a:rPr lang="en-GB" b="0" dirty="0" err="1">
                <a:latin typeface="Consolas" panose="020B0609020204030204" pitchFamily="49" charset="0"/>
                <a:ea typeface="ＭＳ Ｐゴシック" panose="020B0600070205080204" pitchFamily="34" charset="-128"/>
                <a:cs typeface="Consolas" panose="020B0609020204030204" pitchFamily="49" charset="0"/>
              </a:rPr>
              <a:t>wordpress</a:t>
            </a:r>
            <a:r>
              <a:rPr lang="en-GB" b="0" dirty="0">
                <a:latin typeface="Consolas" panose="020B0609020204030204" pitchFamily="49" charset="0"/>
                <a:ea typeface="ＭＳ Ｐゴシック" panose="020B0600070205080204" pitchFamily="34" charset="-128"/>
                <a:cs typeface="Consolas" panose="020B0609020204030204" pitchFamily="49" charset="0"/>
              </a:rPr>
              <a:t>=admin|&lt;time in the future&gt;|HMAC-MD5(secret, </a:t>
            </a:r>
            <a:r>
              <a:rPr lang="en-GB" altLang="en-US" b="0" dirty="0">
                <a:latin typeface="Consolas" panose="020B0609020204030204" pitchFamily="49" charset="0"/>
                <a:ea typeface="ＭＳ Ｐゴシック" panose="020B0600070205080204" pitchFamily="34" charset="-128"/>
                <a:cs typeface="Consolas" panose="020B0609020204030204" pitchFamily="49" charset="0"/>
              </a:rPr>
              <a:t>"</a:t>
            </a:r>
            <a:r>
              <a:rPr lang="en-GB" b="0" dirty="0" smtClean="0">
                <a:latin typeface="Consolas" panose="020B0609020204030204" pitchFamily="49" charset="0"/>
                <a:ea typeface="ＭＳ Ｐゴシック" panose="020B0600070205080204" pitchFamily="34" charset="-128"/>
                <a:cs typeface="Consolas" panose="020B0609020204030204" pitchFamily="49" charset="0"/>
              </a:rPr>
              <a:t>admin&lt;time </a:t>
            </a:r>
            <a:r>
              <a:rPr lang="en-GB" b="0" dirty="0">
                <a:latin typeface="Consolas" panose="020B0609020204030204" pitchFamily="49" charset="0"/>
                <a:ea typeface="ＭＳ Ｐゴシック" panose="020B0600070205080204" pitchFamily="34" charset="-128"/>
                <a:cs typeface="Consolas" panose="020B0609020204030204" pitchFamily="49" charset="0"/>
              </a:rPr>
              <a:t>in the future</a:t>
            </a:r>
            <a:r>
              <a:rPr lang="en-GB" b="0" dirty="0" smtClean="0">
                <a:latin typeface="Consolas" panose="020B0609020204030204" pitchFamily="49" charset="0"/>
                <a:ea typeface="ＭＳ Ｐゴシック" panose="020B0600070205080204" pitchFamily="34" charset="-128"/>
                <a:cs typeface="Consolas" panose="020B0609020204030204" pitchFamily="49" charset="0"/>
              </a:rPr>
              <a:t>&gt;</a:t>
            </a:r>
            <a:r>
              <a:rPr lang="en-GB" altLang="en-US" b="0" dirty="0">
                <a:latin typeface="Consolas" panose="020B0609020204030204" pitchFamily="49" charset="0"/>
                <a:ea typeface="ＭＳ Ｐゴシック" panose="020B0600070205080204" pitchFamily="34" charset="-128"/>
                <a:cs typeface="Consolas" panose="020B0609020204030204" pitchFamily="49" charset="0"/>
              </a:rPr>
              <a:t>"</a:t>
            </a:r>
            <a:r>
              <a:rPr lang="en-GB" b="0" dirty="0" smtClean="0">
                <a:latin typeface="Consolas" panose="020B0609020204030204" pitchFamily="49" charset="0"/>
                <a:ea typeface="ＭＳ Ｐゴシック" panose="020B0600070205080204" pitchFamily="34" charset="-128"/>
                <a:cs typeface="Consolas" panose="020B0609020204030204" pitchFamily="49" charset="0"/>
              </a:rPr>
              <a:t>)</a:t>
            </a:r>
            <a:endParaRPr lang="en-GB" b="0" dirty="0">
              <a:latin typeface="Consolas" panose="020B0609020204030204" pitchFamily="49" charset="0"/>
              <a:ea typeface="ＭＳ Ｐゴシック" panose="020B0600070205080204" pitchFamily="34" charset="-128"/>
              <a:cs typeface="Consolas" panose="020B0609020204030204" pitchFamily="49"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0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0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
        <p:cNvGrpSpPr/>
        <p:nvPr/>
      </p:nvGrpSpPr>
      <p:grpSpPr>
        <a:xfrm>
          <a:off x="0" y="0"/>
          <a:ext cx="0" cy="0"/>
          <a:chOff x="0" y="0"/>
          <a:chExt cx="0" cy="0"/>
        </a:xfrm>
      </p:grpSpPr>
      <p:sp>
        <p:nvSpPr>
          <p:cNvPr id="52225" name="Title 1"/>
          <p:cNvSpPr>
            <a:spLocks noGrp="1"/>
          </p:cNvSpPr>
          <p:nvPr>
            <p:ph type="title"/>
          </p:nvPr>
        </p:nvSpPr>
        <p:spPr/>
        <p:txBody>
          <a:bodyPr/>
          <a:lstStyle/>
          <a:p>
            <a:r>
              <a:rPr lang="en-GB" smtClean="0">
                <a:latin typeface="Arial Bold" panose="020B0704020202020204" pitchFamily="34" charset="0"/>
                <a:ea typeface="ＭＳ Ｐゴシック" panose="020B0600070205080204" pitchFamily="34" charset="-128"/>
              </a:rPr>
              <a:t>Auth cookies: WordPress (2b)</a:t>
            </a:r>
          </a:p>
        </p:txBody>
      </p:sp>
      <p:sp>
        <p:nvSpPr>
          <p:cNvPr id="46083" name="Content Placeholder 2"/>
          <p:cNvSpPr>
            <a:spLocks noGrp="1"/>
          </p:cNvSpPr>
          <p:nvPr>
            <p:ph idx="1"/>
          </p:nvPr>
        </p:nvSpPr>
        <p:spPr/>
        <p:txBody>
          <a:bodyPr/>
          <a:lstStyle/>
          <a:p>
            <a:pPr marL="0" indent="0">
              <a:buNone/>
            </a:pPr>
            <a:r>
              <a:rPr lang="en-GB" dirty="0" smtClean="0">
                <a:latin typeface="Arial Bold" panose="020B0704020202020204" pitchFamily="34" charset="0"/>
                <a:ea typeface="ＭＳ Ｐゴシック" panose="020B0600070205080204" pitchFamily="34" charset="-128"/>
              </a:rPr>
              <a:t>Given an </a:t>
            </a:r>
            <a:r>
              <a:rPr lang="en-GB" dirty="0" err="1" smtClean="0">
                <a:latin typeface="Arial Bold" panose="020B0704020202020204" pitchFamily="34" charset="0"/>
                <a:ea typeface="ＭＳ Ｐゴシック" panose="020B0600070205080204" pitchFamily="34" charset="-128"/>
              </a:rPr>
              <a:t>auth</a:t>
            </a:r>
            <a:r>
              <a:rPr lang="en-GB" dirty="0" smtClean="0">
                <a:latin typeface="Arial Bold" panose="020B0704020202020204" pitchFamily="34" charset="0"/>
                <a:ea typeface="ＭＳ Ｐゴシック" panose="020B0600070205080204" pitchFamily="34" charset="-128"/>
              </a:rPr>
              <a:t> cookie for the attacker</a:t>
            </a:r>
            <a:r>
              <a:rPr lang="en-GB" altLang="en-US" dirty="0" smtClean="0">
                <a:latin typeface="Arial Bold" panose="020B0704020202020204" pitchFamily="34" charset="0"/>
                <a:ea typeface="ＭＳ Ｐゴシック" panose="020B0600070205080204" pitchFamily="34" charset="-128"/>
              </a:rPr>
              <a:t>’</a:t>
            </a:r>
            <a:r>
              <a:rPr lang="en-GB" dirty="0" smtClean="0">
                <a:latin typeface="Arial Bold" panose="020B0704020202020204" pitchFamily="34" charset="0"/>
                <a:ea typeface="ＭＳ Ｐゴシック" panose="020B0600070205080204" pitchFamily="34" charset="-128"/>
              </a:rPr>
              <a:t>s account </a:t>
            </a:r>
            <a:r>
              <a:rPr lang="en-GB" b="0" dirty="0" smtClean="0">
                <a:latin typeface="Consolas" panose="020B0609020204030204" pitchFamily="49" charset="0"/>
                <a:ea typeface="ＭＳ Ｐゴシック" panose="020B0600070205080204" pitchFamily="34" charset="-128"/>
                <a:cs typeface="Consolas" panose="020B0609020204030204" pitchFamily="49" charset="0"/>
              </a:rPr>
              <a:t>admin0</a:t>
            </a:r>
            <a:r>
              <a:rPr lang="en-GB" dirty="0" smtClean="0">
                <a:latin typeface="Arial Bold" panose="020B0704020202020204" pitchFamily="34" charset="0"/>
                <a:ea typeface="ＭＳ Ｐゴシック" panose="020B0600070205080204" pitchFamily="34" charset="-128"/>
              </a:rPr>
              <a:t>:</a:t>
            </a:r>
          </a:p>
          <a:p>
            <a:pPr marL="457200" lvl="1" indent="0">
              <a:buNone/>
            </a:pPr>
            <a:r>
              <a:rPr lang="en-GB" sz="2400" b="0" dirty="0" err="1" smtClean="0">
                <a:latin typeface="Consolas" panose="020B0609020204030204" pitchFamily="49" charset="0"/>
                <a:ea typeface="ＭＳ Ｐゴシック" panose="020B0600070205080204" pitchFamily="34" charset="-128"/>
                <a:cs typeface="Consolas" panose="020B0609020204030204" pitchFamily="49" charset="0"/>
              </a:rPr>
              <a:t>wordpress</a:t>
            </a:r>
            <a:r>
              <a:rPr lang="en-GB" sz="2400" b="0" dirty="0" smtClean="0">
                <a:latin typeface="Consolas" panose="020B0609020204030204" pitchFamily="49" charset="0"/>
                <a:ea typeface="ＭＳ Ｐゴシック" panose="020B0600070205080204" pitchFamily="34" charset="-128"/>
                <a:cs typeface="Consolas" panose="020B0609020204030204" pitchFamily="49" charset="0"/>
              </a:rPr>
              <a:t>=admin0|1372654800|HMAC-MD5(secret, </a:t>
            </a:r>
            <a:r>
              <a:rPr lang="en-GB" altLang="en-US" sz="2400" b="0" dirty="0">
                <a:latin typeface="Consolas" panose="020B0609020204030204" pitchFamily="49" charset="0"/>
                <a:ea typeface="ＭＳ Ｐゴシック" panose="020B0600070205080204" pitchFamily="34" charset="-128"/>
                <a:cs typeface="Consolas" panose="020B0609020204030204" pitchFamily="49" charset="0"/>
              </a:rPr>
              <a:t>"</a:t>
            </a:r>
            <a:r>
              <a:rPr lang="en-GB" sz="2400" b="0" dirty="0" smtClean="0">
                <a:latin typeface="Consolas" panose="020B0609020204030204" pitchFamily="49" charset="0"/>
                <a:ea typeface="ＭＳ Ｐゴシック" panose="020B0600070205080204" pitchFamily="34" charset="-128"/>
                <a:cs typeface="Consolas" panose="020B0609020204030204" pitchFamily="49" charset="0"/>
              </a:rPr>
              <a:t>admin01372654800</a:t>
            </a:r>
            <a:r>
              <a:rPr lang="en-GB" altLang="en-US" sz="2400" b="0" dirty="0">
                <a:latin typeface="Consolas" panose="020B0609020204030204" pitchFamily="49" charset="0"/>
                <a:ea typeface="ＭＳ Ｐゴシック" panose="020B0600070205080204" pitchFamily="34" charset="-128"/>
                <a:cs typeface="Consolas" panose="020B0609020204030204" pitchFamily="49" charset="0"/>
              </a:rPr>
              <a:t>"</a:t>
            </a:r>
            <a:r>
              <a:rPr lang="en-GB" sz="2400" b="0" dirty="0" smtClean="0">
                <a:latin typeface="Consolas" panose="020B0609020204030204" pitchFamily="49" charset="0"/>
                <a:ea typeface="ＭＳ Ｐゴシック" panose="020B0600070205080204" pitchFamily="34" charset="-128"/>
                <a:cs typeface="Consolas" panose="020B0609020204030204" pitchFamily="49" charset="0"/>
              </a:rPr>
              <a:t>)</a:t>
            </a:r>
          </a:p>
          <a:p>
            <a:pPr marL="0" indent="0">
              <a:buNone/>
            </a:pPr>
            <a:endParaRPr lang="en-GB" dirty="0" smtClean="0">
              <a:latin typeface="Arial Bold" panose="020B0704020202020204" pitchFamily="34" charset="0"/>
              <a:ea typeface="ＭＳ Ｐゴシック" panose="020B0600070205080204" pitchFamily="34" charset="-128"/>
            </a:endParaRPr>
          </a:p>
          <a:p>
            <a:pPr marL="0" indent="0">
              <a:buNone/>
            </a:pPr>
            <a:r>
              <a:rPr lang="en-GB" dirty="0" smtClean="0">
                <a:latin typeface="Arial Bold" panose="020B0704020202020204" pitchFamily="34" charset="0"/>
                <a:ea typeface="ＭＳ Ｐゴシック" panose="020B0600070205080204" pitchFamily="34" charset="-128"/>
              </a:rPr>
              <a:t>An attacker can easily generate an </a:t>
            </a:r>
            <a:r>
              <a:rPr lang="en-GB" dirty="0" err="1" smtClean="0">
                <a:latin typeface="Arial Bold" panose="020B0704020202020204" pitchFamily="34" charset="0"/>
                <a:ea typeface="ＭＳ Ｐゴシック" panose="020B0600070205080204" pitchFamily="34" charset="-128"/>
              </a:rPr>
              <a:t>auth</a:t>
            </a:r>
            <a:r>
              <a:rPr lang="en-GB" dirty="0" smtClean="0">
                <a:latin typeface="Arial Bold" panose="020B0704020202020204" pitchFamily="34" charset="0"/>
                <a:ea typeface="ＭＳ Ｐゴシック" panose="020B0600070205080204" pitchFamily="34" charset="-128"/>
              </a:rPr>
              <a:t> cookie for the </a:t>
            </a:r>
            <a:r>
              <a:rPr lang="en-GB" b="0" dirty="0" smtClean="0">
                <a:latin typeface="Consolas" panose="020B0609020204030204" pitchFamily="49" charset="0"/>
                <a:ea typeface="ＭＳ Ｐゴシック" panose="020B0600070205080204" pitchFamily="34" charset="-128"/>
                <a:cs typeface="Consolas" panose="020B0609020204030204" pitchFamily="49" charset="0"/>
              </a:rPr>
              <a:t>admin</a:t>
            </a:r>
            <a:r>
              <a:rPr lang="en-GB" dirty="0" smtClean="0">
                <a:latin typeface="Arial Bold" panose="020B0704020202020204" pitchFamily="34" charset="0"/>
                <a:ea typeface="ＭＳ Ｐゴシック" panose="020B0600070205080204" pitchFamily="34" charset="-128"/>
              </a:rPr>
              <a:t> account:</a:t>
            </a:r>
          </a:p>
          <a:p>
            <a:pPr marL="457200" lvl="1" indent="0">
              <a:buNone/>
            </a:pPr>
            <a:r>
              <a:rPr lang="en-GB" sz="2400" b="0" dirty="0" err="1" smtClean="0">
                <a:latin typeface="Consolas" panose="020B0609020204030204" pitchFamily="49" charset="0"/>
                <a:ea typeface="ＭＳ Ｐゴシック" panose="020B0600070205080204" pitchFamily="34" charset="-128"/>
                <a:cs typeface="Consolas" panose="020B0609020204030204" pitchFamily="49" charset="0"/>
              </a:rPr>
              <a:t>wordpress</a:t>
            </a:r>
            <a:r>
              <a:rPr lang="en-GB" sz="2400" b="0" dirty="0" smtClean="0">
                <a:latin typeface="Consolas" panose="020B0609020204030204" pitchFamily="49" charset="0"/>
                <a:ea typeface="ＭＳ Ｐゴシック" panose="020B0600070205080204" pitchFamily="34" charset="-128"/>
                <a:cs typeface="Consolas" panose="020B0609020204030204" pitchFamily="49" charset="0"/>
              </a:rPr>
              <a:t>=admin|01372654800|HMAC-MD5(secret, </a:t>
            </a:r>
            <a:r>
              <a:rPr lang="en-GB" altLang="en-US" sz="2400" b="0" dirty="0">
                <a:latin typeface="Consolas" panose="020B0609020204030204" pitchFamily="49" charset="0"/>
                <a:ea typeface="ＭＳ Ｐゴシック" panose="020B0600070205080204" pitchFamily="34" charset="-128"/>
                <a:cs typeface="Consolas" panose="020B0609020204030204" pitchFamily="49" charset="0"/>
              </a:rPr>
              <a:t>"</a:t>
            </a:r>
            <a:r>
              <a:rPr lang="en-GB" sz="2400" b="0" dirty="0" smtClean="0">
                <a:latin typeface="Consolas" panose="020B0609020204030204" pitchFamily="49" charset="0"/>
                <a:ea typeface="ＭＳ Ｐゴシック" panose="020B0600070205080204" pitchFamily="34" charset="-128"/>
                <a:cs typeface="Consolas" panose="020B0609020204030204" pitchFamily="49" charset="0"/>
              </a:rPr>
              <a:t>admin01372654800</a:t>
            </a:r>
            <a:r>
              <a:rPr lang="en-GB" altLang="en-US" sz="2400" b="0" dirty="0">
                <a:latin typeface="Consolas" panose="020B0609020204030204" pitchFamily="49" charset="0"/>
                <a:ea typeface="ＭＳ Ｐゴシック" panose="020B0600070205080204" pitchFamily="34" charset="-128"/>
                <a:cs typeface="Consolas" panose="020B0609020204030204" pitchFamily="49" charset="0"/>
              </a:rPr>
              <a:t>"</a:t>
            </a:r>
            <a:r>
              <a:rPr lang="en-GB" sz="2400" b="0" dirty="0" smtClean="0">
                <a:latin typeface="Consolas" panose="020B0609020204030204" pitchFamily="49" charset="0"/>
                <a:ea typeface="ＭＳ Ｐゴシック" panose="020B0600070205080204" pitchFamily="34" charset="-128"/>
                <a:cs typeface="Consolas" panose="020B0609020204030204" pitchFamily="49" charset="0"/>
              </a:rPr>
              <a:t>)</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608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08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
        <p:cNvGrpSpPr/>
        <p:nvPr/>
      </p:nvGrpSpPr>
      <p:grpSpPr>
        <a:xfrm>
          <a:off x="0" y="0"/>
          <a:ext cx="0" cy="0"/>
          <a:chOff x="0" y="0"/>
          <a:chExt cx="0" cy="0"/>
        </a:xfrm>
      </p:grpSpPr>
      <p:sp>
        <p:nvSpPr>
          <p:cNvPr id="53249" name="Title 1"/>
          <p:cNvSpPr>
            <a:spLocks noGrp="1"/>
          </p:cNvSpPr>
          <p:nvPr>
            <p:ph type="title"/>
          </p:nvPr>
        </p:nvSpPr>
        <p:spPr/>
        <p:txBody>
          <a:bodyPr/>
          <a:lstStyle/>
          <a:p>
            <a:r>
              <a:rPr lang="en-GB" smtClean="0">
                <a:latin typeface="Arial Bold" panose="020B0704020202020204" pitchFamily="34" charset="0"/>
                <a:ea typeface="ＭＳ Ｐゴシック" panose="020B0600070205080204" pitchFamily="34" charset="-128"/>
              </a:rPr>
              <a:t>Time for a realism check</a:t>
            </a:r>
          </a:p>
        </p:txBody>
      </p:sp>
      <p:sp>
        <p:nvSpPr>
          <p:cNvPr id="53250" name="Content Placeholder 2"/>
          <p:cNvSpPr>
            <a:spLocks noGrp="1"/>
          </p:cNvSpPr>
          <p:nvPr>
            <p:ph idx="1"/>
          </p:nvPr>
        </p:nvSpPr>
        <p:spPr/>
        <p:txBody>
          <a:bodyPr/>
          <a:lstStyle/>
          <a:p>
            <a:pPr marL="0" indent="0">
              <a:buNone/>
            </a:pPr>
            <a:r>
              <a:rPr lang="en-GB" dirty="0" smtClean="0">
                <a:latin typeface="Arial Bold" panose="020B0704020202020204" pitchFamily="34" charset="0"/>
                <a:ea typeface="ＭＳ Ｐゴシック" panose="020B0600070205080204" pitchFamily="34" charset="-128"/>
              </a:rPr>
              <a:t>In the same way that you will never find absolutely all of the bugs in your software, you will never find absolutely all of the security vulnerabilities either</a:t>
            </a:r>
          </a:p>
          <a:p>
            <a:pPr marL="0" indent="0">
              <a:buNone/>
            </a:pPr>
            <a:endParaRPr lang="en-GB" dirty="0" smtClean="0">
              <a:latin typeface="Arial Bold" panose="020B0704020202020204" pitchFamily="34" charset="0"/>
              <a:ea typeface="ＭＳ Ｐゴシック" panose="020B0600070205080204" pitchFamily="34" charset="-128"/>
            </a:endParaRPr>
          </a:p>
          <a:p>
            <a:pPr marL="0" indent="0">
              <a:buNone/>
            </a:pPr>
            <a:r>
              <a:rPr lang="en-GB" dirty="0" smtClean="0">
                <a:latin typeface="Arial Bold" panose="020B0704020202020204" pitchFamily="34" charset="0"/>
                <a:ea typeface="ＭＳ Ｐゴシック" panose="020B0600070205080204" pitchFamily="34" charset="-128"/>
              </a:rPr>
              <a:t>Similarly, you</a:t>
            </a:r>
            <a:r>
              <a:rPr lang="en-GB" altLang="en-US" dirty="0" smtClean="0">
                <a:latin typeface="Arial Bold" panose="020B0704020202020204" pitchFamily="34" charset="0"/>
                <a:ea typeface="ＭＳ Ｐゴシック" panose="020B0600070205080204" pitchFamily="34" charset="-128"/>
              </a:rPr>
              <a:t>’</a:t>
            </a:r>
            <a:r>
              <a:rPr lang="en-GB" dirty="0" smtClean="0">
                <a:latin typeface="Arial Bold" panose="020B0704020202020204" pitchFamily="34" charset="0"/>
                <a:ea typeface="ＭＳ Ｐゴシック" panose="020B0600070205080204" pitchFamily="34" charset="-128"/>
              </a:rPr>
              <a:t>ll need a way to prioritise security vulnerabilities just as you would prioritise bugs</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25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
        <p:cNvGrpSpPr/>
        <p:nvPr/>
      </p:nvGrpSpPr>
      <p:grpSpPr>
        <a:xfrm>
          <a:off x="0" y="0"/>
          <a:ext cx="0" cy="0"/>
          <a:chOff x="0" y="0"/>
          <a:chExt cx="0" cy="0"/>
        </a:xfrm>
      </p:grpSpPr>
      <p:sp>
        <p:nvSpPr>
          <p:cNvPr id="54273" name="Title 1"/>
          <p:cNvSpPr>
            <a:spLocks noGrp="1"/>
          </p:cNvSpPr>
          <p:nvPr>
            <p:ph type="title"/>
          </p:nvPr>
        </p:nvSpPr>
        <p:spPr/>
        <p:txBody>
          <a:bodyPr/>
          <a:lstStyle/>
          <a:p>
            <a:r>
              <a:rPr lang="en-GB" smtClean="0">
                <a:latin typeface="Arial Bold" panose="020B0704020202020204" pitchFamily="34" charset="0"/>
                <a:ea typeface="ＭＳ Ｐゴシック" panose="020B0600070205080204" pitchFamily="34" charset="-128"/>
              </a:rPr>
              <a:t>Threat model</a:t>
            </a:r>
          </a:p>
        </p:txBody>
      </p:sp>
      <p:sp>
        <p:nvSpPr>
          <p:cNvPr id="54274" name="Content Placeholder 2"/>
          <p:cNvSpPr>
            <a:spLocks noGrp="1"/>
          </p:cNvSpPr>
          <p:nvPr>
            <p:ph idx="1"/>
          </p:nvPr>
        </p:nvSpPr>
        <p:spPr/>
        <p:txBody>
          <a:bodyPr/>
          <a:lstStyle/>
          <a:p>
            <a:pPr marL="0" indent="0">
              <a:buFont typeface="Arial" panose="020B0604020202020204" pitchFamily="34" charset="0"/>
              <a:buNone/>
            </a:pPr>
            <a:r>
              <a:rPr lang="en-GB" altLang="en-US" b="0" dirty="0" smtClean="0">
                <a:latin typeface="Arial Bold" panose="020B0704020202020204" pitchFamily="34" charset="0"/>
                <a:ea typeface="ＭＳ Ｐゴシック" panose="020B0600070205080204" pitchFamily="34" charset="-128"/>
                <a:cs typeface="Arial Bold" panose="020B0704020202020204" pitchFamily="34" charset="0"/>
              </a:rPr>
              <a:t>“</a:t>
            </a:r>
            <a:r>
              <a:rPr lang="en-GB" b="0" dirty="0" smtClean="0">
                <a:latin typeface="Arial Bold" panose="020B0704020202020204" pitchFamily="34" charset="0"/>
                <a:ea typeface="ＭＳ Ｐゴシック" panose="020B0600070205080204" pitchFamily="34" charset="-128"/>
                <a:cs typeface="Arial Bold" panose="020B0704020202020204" pitchFamily="34" charset="0"/>
              </a:rPr>
              <a:t>Attacker-centric threat modelling starts with an attacker, and evaluates their goals, and how they might achieve them</a:t>
            </a:r>
            <a:r>
              <a:rPr lang="en-GB" altLang="en-US" b="0" dirty="0" smtClean="0">
                <a:latin typeface="Arial Bold" panose="020B0704020202020204" pitchFamily="34" charset="0"/>
                <a:ea typeface="ＭＳ Ｐゴシック" panose="020B0600070205080204" pitchFamily="34" charset="-128"/>
                <a:cs typeface="Arial Bold" panose="020B0704020202020204" pitchFamily="34" charset="0"/>
              </a:rPr>
              <a:t>”</a:t>
            </a:r>
            <a:endParaRPr lang="en-GB" b="0" dirty="0" smtClean="0">
              <a:latin typeface="Arial Bold" panose="020B0704020202020204" pitchFamily="34" charset="0"/>
              <a:ea typeface="ＭＳ Ｐゴシック" panose="020B0600070205080204" pitchFamily="34" charset="-128"/>
              <a:cs typeface="Arial Bold" panose="020B0704020202020204" pitchFamily="34" charset="0"/>
            </a:endParaRPr>
          </a:p>
        </p:txBody>
      </p:sp>
    </p:spTree>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
        <p:cNvGrpSpPr/>
        <p:nvPr/>
      </p:nvGrpSpPr>
      <p:grpSpPr>
        <a:xfrm>
          <a:off x="0" y="0"/>
          <a:ext cx="0" cy="0"/>
          <a:chOff x="0" y="0"/>
          <a:chExt cx="0" cy="0"/>
        </a:xfrm>
      </p:grpSpPr>
      <p:sp>
        <p:nvSpPr>
          <p:cNvPr id="56321" name="Title 1"/>
          <p:cNvSpPr>
            <a:spLocks noGrp="1"/>
          </p:cNvSpPr>
          <p:nvPr>
            <p:ph type="title"/>
          </p:nvPr>
        </p:nvSpPr>
        <p:spPr/>
        <p:txBody>
          <a:bodyPr/>
          <a:lstStyle/>
          <a:p>
            <a:r>
              <a:rPr lang="en-GB" dirty="0" smtClean="0">
                <a:latin typeface="Arial Bold" panose="020B0704020202020204" pitchFamily="34" charset="0"/>
                <a:ea typeface="ＭＳ Ｐゴシック" panose="020B0600070205080204" pitchFamily="34" charset="-128"/>
              </a:rPr>
              <a:t>Security vulnerability reports</a:t>
            </a:r>
          </a:p>
        </p:txBody>
      </p:sp>
      <p:sp>
        <p:nvSpPr>
          <p:cNvPr id="56322" name="Content Placeholder 2"/>
          <p:cNvSpPr>
            <a:spLocks noGrp="1"/>
          </p:cNvSpPr>
          <p:nvPr>
            <p:ph idx="1"/>
          </p:nvPr>
        </p:nvSpPr>
        <p:spPr/>
        <p:txBody>
          <a:bodyPr/>
          <a:lstStyle/>
          <a:p>
            <a:pPr marL="0" indent="0">
              <a:buNone/>
            </a:pPr>
            <a:r>
              <a:rPr lang="en-GB" dirty="0" smtClean="0">
                <a:latin typeface="Arial Bold" panose="020B0704020202020204" pitchFamily="34" charset="0"/>
                <a:ea typeface="ＭＳ Ｐゴシック" panose="020B0600070205080204" pitchFamily="34" charset="-128"/>
              </a:rPr>
              <a:t>In the same way that bugs will make it out to your customers, so will security vulnerabilities</a:t>
            </a:r>
          </a:p>
          <a:p>
            <a:pPr marL="0" indent="0">
              <a:buNone/>
            </a:pPr>
            <a:endParaRPr lang="en-GB" dirty="0" smtClean="0">
              <a:latin typeface="Arial Bold" panose="020B0704020202020204" pitchFamily="34" charset="0"/>
              <a:ea typeface="ＭＳ Ｐゴシック" panose="020B0600070205080204" pitchFamily="34" charset="-128"/>
            </a:endParaRPr>
          </a:p>
          <a:p>
            <a:pPr marL="0" indent="0">
              <a:buNone/>
            </a:pPr>
            <a:r>
              <a:rPr lang="en-GB" dirty="0" smtClean="0">
                <a:latin typeface="Arial Bold" panose="020B0704020202020204" pitchFamily="34" charset="0"/>
                <a:ea typeface="ＭＳ Ｐゴシック" panose="020B0600070205080204" pitchFamily="34" charset="-128"/>
              </a:rPr>
              <a:t>You need to make it easy for them to report them:</a:t>
            </a:r>
          </a:p>
          <a:p>
            <a:pPr marL="457200" lvl="1" indent="0">
              <a:buNone/>
            </a:pPr>
            <a:r>
              <a:rPr lang="en-GB" dirty="0" smtClean="0">
                <a:latin typeface="Arial Bold" panose="020B0704020202020204" pitchFamily="34" charset="0"/>
                <a:ea typeface="ＭＳ Ｐゴシック" panose="020B0600070205080204" pitchFamily="34" charset="-128"/>
                <a:hlinkClick r:id="rId2"/>
              </a:rPr>
              <a:t>http://37signals.com/security</a:t>
            </a:r>
            <a:endParaRPr lang="en-GB" dirty="0" smtClean="0">
              <a:latin typeface="Arial Bold" panose="020B0704020202020204" pitchFamily="34" charset="0"/>
              <a:ea typeface="ＭＳ Ｐゴシック" panose="020B0600070205080204" pitchFamily="34" charset="-128"/>
            </a:endParaRPr>
          </a:p>
          <a:p>
            <a:pPr marL="457200" lvl="1" indent="0">
              <a:buNone/>
            </a:pPr>
            <a:r>
              <a:rPr lang="en-GB" dirty="0">
                <a:hlinkClick r:id="rId3"/>
              </a:rPr>
              <a:t>http://www.red-gate.com/our-company/about/security</a:t>
            </a:r>
            <a:endParaRPr lang="en-GB" dirty="0" smtClean="0">
              <a:latin typeface="Arial Bold" panose="020B0704020202020204" pitchFamily="34" charset="0"/>
              <a:ea typeface="ＭＳ Ｐゴシック" panose="020B0600070205080204" pitchFamily="34" charset="-128"/>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32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632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632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
        <p:cNvGrpSpPr/>
        <p:nvPr/>
      </p:nvGrpSpPr>
      <p:grpSpPr>
        <a:xfrm>
          <a:off x="0" y="0"/>
          <a:ext cx="0" cy="0"/>
          <a:chOff x="0" y="0"/>
          <a:chExt cx="0" cy="0"/>
        </a:xfrm>
      </p:grpSpPr>
      <p:sp>
        <p:nvSpPr>
          <p:cNvPr id="57345" name="Title 1"/>
          <p:cNvSpPr>
            <a:spLocks noGrp="1"/>
          </p:cNvSpPr>
          <p:nvPr>
            <p:ph type="title"/>
          </p:nvPr>
        </p:nvSpPr>
        <p:spPr/>
        <p:txBody>
          <a:bodyPr/>
          <a:lstStyle/>
          <a:p>
            <a:r>
              <a:rPr lang="en-GB" smtClean="0">
                <a:latin typeface="Arial Bold" panose="020B0704020202020204" pitchFamily="34" charset="0"/>
                <a:ea typeface="ＭＳ Ｐゴシック" panose="020B0600070205080204" pitchFamily="34" charset="-128"/>
              </a:rPr>
              <a:t>Receiving them</a:t>
            </a:r>
          </a:p>
        </p:txBody>
      </p:sp>
      <p:sp>
        <p:nvSpPr>
          <p:cNvPr id="57346" name="Content Placeholder 2"/>
          <p:cNvSpPr>
            <a:spLocks noGrp="1"/>
          </p:cNvSpPr>
          <p:nvPr>
            <p:ph idx="1"/>
          </p:nvPr>
        </p:nvSpPr>
        <p:spPr/>
        <p:txBody>
          <a:bodyPr/>
          <a:lstStyle/>
          <a:p>
            <a:pPr marL="0" indent="0">
              <a:buFont typeface="Arial" panose="020B0604020202020204" pitchFamily="34" charset="0"/>
              <a:buNone/>
            </a:pPr>
            <a:r>
              <a:rPr lang="en-GB" sz="1800" dirty="0" smtClean="0">
                <a:latin typeface="Arial Bold" panose="020B0704020202020204" pitchFamily="34" charset="0"/>
                <a:ea typeface="ＭＳ Ｐゴシック" panose="020B0600070205080204" pitchFamily="34" charset="-128"/>
              </a:rPr>
              <a:t>Recently we have licensed your SA protector for our products at </a:t>
            </a:r>
            <a:r>
              <a:rPr lang="en-GB" sz="1800" b="0" i="1" dirty="0" smtClean="0">
                <a:latin typeface="Arial Bold" panose="020B0704020202020204" pitchFamily="34" charset="0"/>
                <a:ea typeface="ＭＳ Ｐゴシック" panose="020B0600070205080204" pitchFamily="34" charset="-128"/>
              </a:rPr>
              <a:t>Acme Corporation</a:t>
            </a:r>
            <a:r>
              <a:rPr lang="en-GB" sz="1800" dirty="0" smtClean="0">
                <a:latin typeface="Arial Bold" panose="020B0704020202020204" pitchFamily="34" charset="0"/>
                <a:ea typeface="ＭＳ Ｐゴシック" panose="020B0600070205080204" pitchFamily="34" charset="-128"/>
              </a:rPr>
              <a:t>.</a:t>
            </a:r>
          </a:p>
          <a:p>
            <a:pPr marL="0" indent="0">
              <a:buFont typeface="Arial" panose="020B0604020202020204" pitchFamily="34" charset="0"/>
              <a:buNone/>
            </a:pPr>
            <a:endParaRPr lang="en-GB" sz="1800" dirty="0" smtClean="0">
              <a:latin typeface="Arial Bold" panose="020B0704020202020204" pitchFamily="34" charset="0"/>
              <a:ea typeface="ＭＳ Ｐゴシック" panose="020B0600070205080204" pitchFamily="34" charset="-128"/>
            </a:endParaRPr>
          </a:p>
          <a:p>
            <a:pPr marL="0" indent="0">
              <a:buFont typeface="Arial" panose="020B0604020202020204" pitchFamily="34" charset="0"/>
              <a:buNone/>
            </a:pPr>
            <a:r>
              <a:rPr lang="en-GB" sz="1800" dirty="0" smtClean="0">
                <a:latin typeface="Arial Bold" panose="020B0704020202020204" pitchFamily="34" charset="0"/>
                <a:ea typeface="ＭＳ Ｐゴシック" panose="020B0600070205080204" pitchFamily="34" charset="-128"/>
              </a:rPr>
              <a:t>However, we found this on the Internet:</a:t>
            </a:r>
          </a:p>
          <a:p>
            <a:pPr marL="0" indent="0">
              <a:buFont typeface="Arial" panose="020B0604020202020204" pitchFamily="34" charset="0"/>
              <a:buNone/>
            </a:pPr>
            <a:r>
              <a:rPr lang="en-GB" sz="1800" dirty="0" smtClean="0">
                <a:latin typeface="Arial Bold" panose="020B0704020202020204" pitchFamily="34" charset="0"/>
                <a:ea typeface="ＭＳ Ｐゴシック" panose="020B0600070205080204" pitchFamily="34" charset="-128"/>
                <a:hlinkClick r:id="rId3"/>
              </a:rPr>
              <a:t>http://www.filestube.com/search.html?q=smartassembly+keygen</a:t>
            </a:r>
            <a:endParaRPr lang="en-GB" sz="1800" dirty="0" smtClean="0">
              <a:latin typeface="Arial Bold" panose="020B0704020202020204" pitchFamily="34" charset="0"/>
              <a:ea typeface="ＭＳ Ｐゴシック" panose="020B0600070205080204" pitchFamily="34" charset="-128"/>
            </a:endParaRPr>
          </a:p>
          <a:p>
            <a:pPr marL="0" indent="0">
              <a:buFont typeface="Arial" panose="020B0604020202020204" pitchFamily="34" charset="0"/>
              <a:buNone/>
            </a:pPr>
            <a:endParaRPr lang="en-GB" sz="1800" dirty="0" smtClean="0">
              <a:latin typeface="Arial Bold" panose="020B0704020202020204" pitchFamily="34" charset="0"/>
              <a:ea typeface="ＭＳ Ｐゴシック" panose="020B0600070205080204" pitchFamily="34" charset="-128"/>
            </a:endParaRPr>
          </a:p>
          <a:p>
            <a:pPr marL="0" indent="0">
              <a:buFont typeface="Arial" panose="020B0604020202020204" pitchFamily="34" charset="0"/>
              <a:buNone/>
            </a:pPr>
            <a:r>
              <a:rPr lang="en-GB" sz="1800" dirty="0" smtClean="0">
                <a:latin typeface="Arial Bold" panose="020B0704020202020204" pitchFamily="34" charset="0"/>
                <a:ea typeface="ＭＳ Ｐゴシック" panose="020B0600070205080204" pitchFamily="34" charset="-128"/>
              </a:rPr>
              <a:t>It looks that someone has cracked SA and can create working keys for your software, reversing the SA protection.</a:t>
            </a:r>
          </a:p>
          <a:p>
            <a:pPr marL="0" indent="0">
              <a:buFont typeface="Arial" panose="020B0604020202020204" pitchFamily="34" charset="0"/>
              <a:buNone/>
            </a:pPr>
            <a:endParaRPr lang="en-GB" sz="1800" dirty="0" smtClean="0">
              <a:latin typeface="Arial Bold" panose="020B0704020202020204" pitchFamily="34" charset="0"/>
              <a:ea typeface="ＭＳ Ｐゴシック" panose="020B0600070205080204" pitchFamily="34" charset="-128"/>
            </a:endParaRPr>
          </a:p>
          <a:p>
            <a:pPr marL="0" indent="0">
              <a:buFont typeface="Arial" panose="020B0604020202020204" pitchFamily="34" charset="0"/>
              <a:buNone/>
            </a:pPr>
            <a:r>
              <a:rPr lang="en-GB" sz="1800" dirty="0" smtClean="0">
                <a:latin typeface="Arial Bold" panose="020B0704020202020204" pitchFamily="34" charset="0"/>
                <a:ea typeface="ＭＳ Ｐゴシック" panose="020B0600070205080204" pitchFamily="34" charset="-128"/>
              </a:rPr>
              <a:t>We are worried of the fact that they might be cracking our SA protected </a:t>
            </a:r>
            <a:r>
              <a:rPr lang="en-GB" sz="1800" i="1" dirty="0" err="1" smtClean="0">
                <a:latin typeface="Arial Bold" panose="020B0704020202020204" pitchFamily="34" charset="0"/>
                <a:ea typeface="ＭＳ Ｐゴシック" panose="020B0600070205080204" pitchFamily="34" charset="-128"/>
              </a:rPr>
              <a:t>GigaWidget</a:t>
            </a:r>
            <a:r>
              <a:rPr lang="en-GB" sz="1800" i="1" dirty="0" smtClean="0">
                <a:latin typeface="Arial Bold" panose="020B0704020202020204" pitchFamily="34" charset="0"/>
                <a:ea typeface="ＭＳ Ｐゴシック" panose="020B0600070205080204" pitchFamily="34" charset="-128"/>
              </a:rPr>
              <a:t> Studio</a:t>
            </a:r>
            <a:r>
              <a:rPr lang="en-GB" sz="1800" dirty="0" smtClean="0">
                <a:latin typeface="Arial Bold" panose="020B0704020202020204" pitchFamily="34" charset="0"/>
                <a:ea typeface="ＭＳ Ｐゴシック" panose="020B0600070205080204" pitchFamily="34" charset="-128"/>
              </a:rPr>
              <a:t> and our other products, since they got a good idea about the protection mechanism.</a:t>
            </a:r>
          </a:p>
        </p:txBody>
      </p:sp>
    </p:spTree>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
        <p:cNvGrpSpPr/>
        <p:nvPr/>
      </p:nvGrpSpPr>
      <p:grpSpPr>
        <a:xfrm>
          <a:off x="0" y="0"/>
          <a:ext cx="0" cy="0"/>
          <a:chOff x="0" y="0"/>
          <a:chExt cx="0" cy="0"/>
        </a:xfrm>
      </p:grpSpPr>
      <p:sp>
        <p:nvSpPr>
          <p:cNvPr id="58369" name="Title 1"/>
          <p:cNvSpPr>
            <a:spLocks noGrp="1"/>
          </p:cNvSpPr>
          <p:nvPr>
            <p:ph type="title"/>
          </p:nvPr>
        </p:nvSpPr>
        <p:spPr/>
        <p:txBody>
          <a:bodyPr/>
          <a:lstStyle/>
          <a:p>
            <a:r>
              <a:rPr lang="en-GB" smtClean="0">
                <a:latin typeface="Arial Bold" panose="020B0704020202020204" pitchFamily="34" charset="0"/>
                <a:ea typeface="ＭＳ Ｐゴシック" panose="020B0600070205080204" pitchFamily="34" charset="-128"/>
              </a:rPr>
              <a:t>Investigate</a:t>
            </a:r>
          </a:p>
        </p:txBody>
      </p:sp>
      <p:sp>
        <p:nvSpPr>
          <p:cNvPr id="58370" name="Content Placeholder 2"/>
          <p:cNvSpPr>
            <a:spLocks noGrp="1"/>
          </p:cNvSpPr>
          <p:nvPr>
            <p:ph idx="1"/>
          </p:nvPr>
        </p:nvSpPr>
        <p:spPr/>
        <p:txBody>
          <a:bodyPr/>
          <a:lstStyle/>
          <a:p>
            <a:pPr marL="0" indent="0">
              <a:buNone/>
            </a:pPr>
            <a:r>
              <a:rPr lang="en-GB" dirty="0" smtClean="0">
                <a:latin typeface="Arial Bold" panose="020B0704020202020204" pitchFamily="34" charset="0"/>
                <a:ea typeface="ＭＳ Ｐゴシック" panose="020B0600070205080204" pitchFamily="34" charset="-128"/>
              </a:rPr>
              <a:t>We investigated and came to the conclusion that the </a:t>
            </a:r>
            <a:r>
              <a:rPr lang="en-GB" dirty="0" err="1" smtClean="0">
                <a:latin typeface="Arial Bold" panose="020B0704020202020204" pitchFamily="34" charset="0"/>
                <a:ea typeface="ＭＳ Ｐゴシック" panose="020B0600070205080204" pitchFamily="34" charset="-128"/>
              </a:rPr>
              <a:t>keygen</a:t>
            </a:r>
            <a:r>
              <a:rPr lang="en-GB" dirty="0" smtClean="0">
                <a:latin typeface="Arial Bold" panose="020B0704020202020204" pitchFamily="34" charset="0"/>
                <a:ea typeface="ＭＳ Ｐゴシック" panose="020B0600070205080204" pitchFamily="34" charset="-128"/>
              </a:rPr>
              <a:t> relied on a vulnerability in our licensing activation service</a:t>
            </a:r>
            <a:endParaRPr lang="en-GB" sz="2800" dirty="0" smtClean="0">
              <a:latin typeface="Arial Bold" panose="020B0704020202020204" pitchFamily="34" charset="0"/>
              <a:ea typeface="ＭＳ Ｐゴシック" panose="020B0600070205080204" pitchFamily="34" charset="-128"/>
              <a:sym typeface="Wingdings" panose="05000000000000000000" pitchFamily="2" charset="2"/>
            </a:endParaRPr>
          </a:p>
        </p:txBody>
      </p:sp>
    </p:spTree>
  </p:cSld>
  <p:clrMapOvr>
    <a:masterClrMapping/>
  </p:clrMapOvr>
  <p:transition spd="slow"/>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
        <p:cNvGrpSpPr/>
        <p:nvPr/>
      </p:nvGrpSpPr>
      <p:grpSpPr>
        <a:xfrm>
          <a:off x="0" y="0"/>
          <a:ext cx="0" cy="0"/>
          <a:chOff x="0" y="0"/>
          <a:chExt cx="0" cy="0"/>
        </a:xfrm>
      </p:grpSpPr>
      <p:sp>
        <p:nvSpPr>
          <p:cNvPr id="60417" name="Title 1"/>
          <p:cNvSpPr>
            <a:spLocks noGrp="1"/>
          </p:cNvSpPr>
          <p:nvPr>
            <p:ph type="title"/>
          </p:nvPr>
        </p:nvSpPr>
        <p:spPr/>
        <p:txBody>
          <a:bodyPr/>
          <a:lstStyle/>
          <a:p>
            <a:r>
              <a:rPr lang="en-GB" dirty="0" smtClean="0">
                <a:latin typeface="Arial Bold" panose="020B0704020202020204" pitchFamily="34" charset="0"/>
                <a:ea typeface="ＭＳ Ｐゴシック" panose="020B0600070205080204" pitchFamily="34" charset="-128"/>
              </a:rPr>
              <a:t>Retrospective</a:t>
            </a:r>
          </a:p>
        </p:txBody>
      </p:sp>
      <p:sp>
        <p:nvSpPr>
          <p:cNvPr id="60418" name="Content Placeholder 2"/>
          <p:cNvSpPr>
            <a:spLocks noGrp="1"/>
          </p:cNvSpPr>
          <p:nvPr>
            <p:ph idx="1"/>
          </p:nvPr>
        </p:nvSpPr>
        <p:spPr/>
        <p:txBody>
          <a:bodyPr/>
          <a:lstStyle/>
          <a:p>
            <a:pPr marL="0" indent="0">
              <a:buFont typeface="Arial" panose="020B0604020202020204" pitchFamily="34" charset="0"/>
              <a:buNone/>
            </a:pPr>
            <a:r>
              <a:rPr lang="en-GB" altLang="en-US" dirty="0" smtClean="0">
                <a:latin typeface="Arial Bold" panose="020B0704020202020204" pitchFamily="34" charset="0"/>
                <a:ea typeface="ＭＳ Ｐゴシック" panose="020B0600070205080204" pitchFamily="34" charset="-128"/>
              </a:rPr>
              <a:t>“</a:t>
            </a:r>
            <a:r>
              <a:rPr lang="en-GB" dirty="0" smtClean="0">
                <a:latin typeface="Arial Bold" panose="020B0704020202020204" pitchFamily="34" charset="0"/>
                <a:ea typeface="ＭＳ Ｐゴシック" panose="020B0600070205080204" pitchFamily="34" charset="-128"/>
              </a:rPr>
              <a:t>Ben A asked the company who do our quarterly penetration testing to do a test on the licensing server (</a:t>
            </a:r>
            <a:r>
              <a:rPr lang="en-GB" dirty="0" smtClean="0">
                <a:solidFill>
                  <a:srgbClr val="CC0000"/>
                </a:solidFill>
                <a:latin typeface="Arial Bold" panose="020B0704020202020204" pitchFamily="34" charset="0"/>
                <a:ea typeface="ＭＳ Ｐゴシック" panose="020B0600070205080204" pitchFamily="34" charset="-128"/>
              </a:rPr>
              <a:t>which hadn't been included in the regular tests</a:t>
            </a:r>
            <a:r>
              <a:rPr lang="en-GB" dirty="0" smtClean="0">
                <a:latin typeface="Arial Bold" panose="020B0704020202020204" pitchFamily="34" charset="0"/>
                <a:ea typeface="ＭＳ Ｐゴシック" panose="020B0600070205080204" pitchFamily="34" charset="-128"/>
              </a:rPr>
              <a:t>). They found…</a:t>
            </a:r>
            <a:r>
              <a:rPr lang="en-GB" altLang="en-US" dirty="0" smtClean="0">
                <a:latin typeface="Arial Bold" panose="020B0704020202020204" pitchFamily="34" charset="0"/>
                <a:ea typeface="ＭＳ Ｐゴシック" panose="020B0600070205080204" pitchFamily="34" charset="-128"/>
              </a:rPr>
              <a:t>”</a:t>
            </a:r>
            <a:endParaRPr lang="en-GB" dirty="0" smtClean="0">
              <a:latin typeface="Arial Bold" panose="020B0704020202020204" pitchFamily="34" charset="0"/>
              <a:ea typeface="ＭＳ Ｐゴシック" panose="020B0600070205080204" pitchFamily="34" charset="-128"/>
            </a:endParaRPr>
          </a:p>
        </p:txBody>
      </p:sp>
    </p:spTree>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
        <p:cNvGrpSpPr/>
        <p:nvPr/>
      </p:nvGrpSpPr>
      <p:grpSpPr>
        <a:xfrm>
          <a:off x="0" y="0"/>
          <a:ext cx="0" cy="0"/>
          <a:chOff x="0" y="0"/>
          <a:chExt cx="0" cy="0"/>
        </a:xfrm>
      </p:grpSpPr>
      <p:sp>
        <p:nvSpPr>
          <p:cNvPr id="62465" name="Title 1"/>
          <p:cNvSpPr>
            <a:spLocks noGrp="1"/>
          </p:cNvSpPr>
          <p:nvPr>
            <p:ph type="title"/>
          </p:nvPr>
        </p:nvSpPr>
        <p:spPr/>
        <p:txBody>
          <a:bodyPr/>
          <a:lstStyle/>
          <a:p>
            <a:r>
              <a:rPr lang="en-GB" smtClean="0">
                <a:latin typeface="Arial Bold" panose="020B0704020202020204" pitchFamily="34" charset="0"/>
                <a:ea typeface="ＭＳ Ｐゴシック" panose="020B0600070205080204" pitchFamily="34" charset="-128"/>
              </a:rPr>
              <a:t>What not to do</a:t>
            </a:r>
          </a:p>
        </p:txBody>
      </p:sp>
      <p:sp>
        <p:nvSpPr>
          <p:cNvPr id="62466" name="Content Placeholder 2"/>
          <p:cNvSpPr>
            <a:spLocks noGrp="1"/>
          </p:cNvSpPr>
          <p:nvPr>
            <p:ph idx="1"/>
          </p:nvPr>
        </p:nvSpPr>
        <p:spPr/>
        <p:txBody>
          <a:bodyPr/>
          <a:lstStyle/>
          <a:p>
            <a:pPr marL="0" indent="0">
              <a:buFont typeface="Arial" panose="020B0604020202020204" pitchFamily="34" charset="0"/>
              <a:buNone/>
            </a:pPr>
            <a:r>
              <a:rPr lang="en-GB" altLang="en-US" dirty="0" smtClean="0">
                <a:solidFill>
                  <a:srgbClr val="06517F"/>
                </a:solidFill>
                <a:latin typeface="Arial Bold" panose="020B0704020202020204" pitchFamily="34" charset="0"/>
                <a:ea typeface="ＭＳ Ｐゴシック" panose="020B0600070205080204" pitchFamily="34" charset="-128"/>
                <a:hlinkClick r:id="rId3"/>
              </a:rPr>
              <a:t>“</a:t>
            </a:r>
            <a:r>
              <a:rPr lang="en-GB" dirty="0" smtClean="0">
                <a:solidFill>
                  <a:srgbClr val="06517F"/>
                </a:solidFill>
                <a:latin typeface="Arial Bold" panose="020B0704020202020204" pitchFamily="34" charset="0"/>
                <a:ea typeface="ＭＳ Ｐゴシック" panose="020B0600070205080204" pitchFamily="34" charset="-128"/>
                <a:hlinkClick r:id="rId3"/>
              </a:rPr>
              <a:t>Do not include HTML or JavaScript in it.  Failure to comply with this can temporarily affect our service and inconvenience other customers.  Draft US law will make it an offence for one computer system to do this to another.</a:t>
            </a:r>
            <a:r>
              <a:rPr lang="en-GB" altLang="en-US" dirty="0" smtClean="0">
                <a:solidFill>
                  <a:srgbClr val="06517F"/>
                </a:solidFill>
                <a:latin typeface="Arial Bold" panose="020B0704020202020204" pitchFamily="34" charset="0"/>
                <a:ea typeface="ＭＳ Ｐゴシック" panose="020B0600070205080204" pitchFamily="34" charset="-128"/>
                <a:hlinkClick r:id="rId3"/>
              </a:rPr>
              <a:t>”</a:t>
            </a:r>
            <a:endParaRPr lang="en-GB" dirty="0" smtClean="0">
              <a:solidFill>
                <a:srgbClr val="06517F"/>
              </a:solidFill>
              <a:latin typeface="Arial Bold" panose="020B0704020202020204" pitchFamily="34" charset="0"/>
              <a:ea typeface="ＭＳ Ｐゴシック" panose="020B0600070205080204" pitchFamily="34" charset="-128"/>
            </a:endParaRPr>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ctrTitle"/>
          </p:nvPr>
        </p:nvSpPr>
        <p:spPr>
          <a:xfrm>
            <a:off x="457200" y="1454150"/>
            <a:ext cx="8229600" cy="2100263"/>
          </a:xfrm>
        </p:spPr>
        <p:txBody>
          <a:bodyPr/>
          <a:lstStyle/>
          <a:p>
            <a:r>
              <a:rPr lang="en-GB" sz="5400" dirty="0" smtClean="0">
                <a:solidFill>
                  <a:schemeClr val="bg1"/>
                </a:solidFill>
                <a:latin typeface="Arial Bold" panose="020B0704020202020204" pitchFamily="34" charset="0"/>
                <a:ea typeface="ＭＳ Ｐゴシック" panose="020B0600070205080204" pitchFamily="34" charset="-128"/>
              </a:rPr>
              <a:t>An Introduction to Security for Web Apps</a:t>
            </a:r>
            <a:endParaRPr lang="en-US" dirty="0" smtClean="0">
              <a:latin typeface="Arial Bold" panose="020B0704020202020204" pitchFamily="34" charset="0"/>
              <a:ea typeface="ＭＳ Ｐゴシック" panose="020B0600070205080204" pitchFamily="34" charset="-128"/>
            </a:endParaRPr>
          </a:p>
        </p:txBody>
      </p:sp>
      <p:sp>
        <p:nvSpPr>
          <p:cNvPr id="7170" name="TextBox 3"/>
          <p:cNvSpPr txBox="1">
            <a:spLocks noChangeArrowheads="1"/>
          </p:cNvSpPr>
          <p:nvPr/>
        </p:nvSpPr>
        <p:spPr bwMode="auto">
          <a:xfrm>
            <a:off x="473075" y="5870575"/>
            <a:ext cx="286168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sz="2800" dirty="0">
                <a:solidFill>
                  <a:srgbClr val="FFFFFF"/>
                </a:solidFill>
              </a:rPr>
              <a:t>By David </a:t>
            </a:r>
            <a:r>
              <a:rPr lang="en-US" sz="2800" dirty="0" smtClean="0">
                <a:solidFill>
                  <a:srgbClr val="FFFFFF"/>
                </a:solidFill>
              </a:rPr>
              <a:t>Simner</a:t>
            </a:r>
            <a:endParaRPr lang="en-US" sz="2800" dirty="0">
              <a:solidFill>
                <a:srgbClr val="FFFFFF"/>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
        <p:cNvGrpSpPr/>
        <p:nvPr/>
      </p:nvGrpSpPr>
      <p:grpSpPr>
        <a:xfrm>
          <a:off x="0" y="0"/>
          <a:ext cx="0" cy="0"/>
          <a:chOff x="0" y="0"/>
          <a:chExt cx="0" cy="0"/>
        </a:xfrm>
      </p:grpSpPr>
      <p:sp>
        <p:nvSpPr>
          <p:cNvPr id="64513" name="Title 1"/>
          <p:cNvSpPr>
            <a:spLocks noGrp="1"/>
          </p:cNvSpPr>
          <p:nvPr>
            <p:ph type="title"/>
          </p:nvPr>
        </p:nvSpPr>
        <p:spPr/>
        <p:txBody>
          <a:bodyPr/>
          <a:lstStyle/>
          <a:p>
            <a:r>
              <a:rPr lang="en-GB" smtClean="0">
                <a:latin typeface="Arial Bold" panose="020B0704020202020204" pitchFamily="34" charset="0"/>
                <a:ea typeface="ＭＳ Ｐゴシック" panose="020B0600070205080204" pitchFamily="34" charset="-128"/>
              </a:rPr>
              <a:t>Next steps</a:t>
            </a:r>
          </a:p>
        </p:txBody>
      </p:sp>
      <p:sp>
        <p:nvSpPr>
          <p:cNvPr id="64514" name="Content Placeholder 2"/>
          <p:cNvSpPr>
            <a:spLocks noGrp="1"/>
          </p:cNvSpPr>
          <p:nvPr>
            <p:ph idx="1"/>
          </p:nvPr>
        </p:nvSpPr>
        <p:spPr/>
        <p:txBody>
          <a:bodyPr/>
          <a:lstStyle/>
          <a:p>
            <a:pPr marL="0" indent="0">
              <a:buNone/>
            </a:pPr>
            <a:r>
              <a:rPr lang="en-GB" dirty="0" smtClean="0">
                <a:latin typeface="Arial Bold" panose="020B0704020202020204" pitchFamily="34" charset="0"/>
                <a:ea typeface="ＭＳ Ｐゴシック" panose="020B0600070205080204" pitchFamily="34" charset="-128"/>
              </a:rPr>
              <a:t>This talk was just an introduction</a:t>
            </a:r>
          </a:p>
          <a:p>
            <a:pPr marL="0" indent="0">
              <a:buNone/>
            </a:pPr>
            <a:r>
              <a:rPr lang="en-GB" dirty="0" smtClean="0">
                <a:latin typeface="Arial Bold" panose="020B0704020202020204" pitchFamily="34" charset="0"/>
                <a:ea typeface="ＭＳ Ｐゴシック" panose="020B0600070205080204" pitchFamily="34" charset="-128"/>
              </a:rPr>
              <a:t>Don</a:t>
            </a:r>
            <a:r>
              <a:rPr lang="en-GB" altLang="en-US" dirty="0" smtClean="0">
                <a:latin typeface="Arial Bold" panose="020B0704020202020204" pitchFamily="34" charset="0"/>
                <a:ea typeface="ＭＳ Ｐゴシック" panose="020B0600070205080204" pitchFamily="34" charset="-128"/>
              </a:rPr>
              <a:t>’</a:t>
            </a:r>
            <a:r>
              <a:rPr lang="en-GB" dirty="0" smtClean="0">
                <a:latin typeface="Arial Bold" panose="020B0704020202020204" pitchFamily="34" charset="0"/>
                <a:ea typeface="ＭＳ Ｐゴシック" panose="020B0600070205080204" pitchFamily="34" charset="-128"/>
              </a:rPr>
              <a:t>t think you now know everything!</a:t>
            </a:r>
          </a:p>
          <a:p>
            <a:endParaRPr lang="en-GB" dirty="0" smtClean="0">
              <a:latin typeface="Arial Bold" panose="020B0704020202020204" pitchFamily="34" charset="0"/>
              <a:ea typeface="ＭＳ Ｐゴシック" panose="020B0600070205080204" pitchFamily="34" charset="-128"/>
            </a:endParaRPr>
          </a:p>
          <a:p>
            <a:pPr marL="0" indent="0">
              <a:buNone/>
            </a:pPr>
            <a:r>
              <a:rPr lang="en-GB" dirty="0" smtClean="0">
                <a:latin typeface="Arial Bold" panose="020B0704020202020204" pitchFamily="34" charset="0"/>
                <a:ea typeface="ＭＳ Ｐゴシック" panose="020B0600070205080204" pitchFamily="34" charset="-128"/>
              </a:rPr>
              <a:t>Resources:</a:t>
            </a:r>
          </a:p>
          <a:p>
            <a:pPr lvl="1"/>
            <a:r>
              <a:rPr lang="en-GB" dirty="0" err="1" smtClean="0">
                <a:latin typeface="Arial Bold" panose="020B0704020202020204" pitchFamily="34" charset="0"/>
                <a:ea typeface="ＭＳ Ｐゴシック" panose="020B0600070205080204" pitchFamily="34" charset="-128"/>
              </a:rPr>
              <a:t>ASafaWeb</a:t>
            </a:r>
            <a:r>
              <a:rPr lang="en-GB" dirty="0" smtClean="0">
                <a:latin typeface="Arial Bold" panose="020B0704020202020204" pitchFamily="34" charset="0"/>
                <a:ea typeface="ＭＳ Ｐゴシック" panose="020B0600070205080204" pitchFamily="34" charset="-128"/>
              </a:rPr>
              <a:t> – </a:t>
            </a:r>
            <a:r>
              <a:rPr lang="en-GB" sz="2000" dirty="0" smtClean="0">
                <a:latin typeface="Arial Bold" panose="020B0704020202020204" pitchFamily="34" charset="0"/>
                <a:ea typeface="ＭＳ Ｐゴシック" panose="020B0600070205080204" pitchFamily="34" charset="-128"/>
                <a:hlinkClick r:id="rId3"/>
              </a:rPr>
              <a:t>https://asafaweb.com/</a:t>
            </a:r>
            <a:endParaRPr lang="en-GB" sz="2000" dirty="0" smtClean="0">
              <a:latin typeface="Arial Bold" panose="020B0704020202020204" pitchFamily="34" charset="0"/>
              <a:ea typeface="ＭＳ Ｐゴシック" panose="020B0600070205080204" pitchFamily="34" charset="-128"/>
            </a:endParaRPr>
          </a:p>
          <a:p>
            <a:pPr lvl="1"/>
            <a:r>
              <a:rPr lang="en-GB" sz="2000" dirty="0" smtClean="0">
                <a:latin typeface="Arial Bold" panose="020B0704020202020204" pitchFamily="34" charset="0"/>
                <a:ea typeface="ＭＳ Ｐゴシック" panose="020B0600070205080204" pitchFamily="34" charset="-128"/>
                <a:hlinkClick r:id="rId4"/>
              </a:rPr>
              <a:t>https://www.owasp.org/index.php/Top_10_2013-Top_10</a:t>
            </a:r>
            <a:endParaRPr lang="en-GB" sz="2000" dirty="0" smtClean="0">
              <a:latin typeface="Arial Bold" panose="020B0704020202020204" pitchFamily="34" charset="0"/>
              <a:ea typeface="ＭＳ Ｐゴシック" panose="020B0600070205080204" pitchFamily="34" charset="-128"/>
            </a:endParaRPr>
          </a:p>
        </p:txBody>
      </p:sp>
    </p:spTree>
  </p:cSld>
  <p:clrMapOvr>
    <a:masterClrMapping/>
  </p:clrMapOvr>
  <p:transition spd="slow"/>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p:cNvSpPr>
            <a:spLocks noGrp="1"/>
          </p:cNvSpPr>
          <p:nvPr>
            <p:ph type="ctrTitle"/>
          </p:nvPr>
        </p:nvSpPr>
        <p:spPr>
          <a:xfrm>
            <a:off x="457200" y="1454150"/>
            <a:ext cx="8229600" cy="2100263"/>
          </a:xfrm>
        </p:spPr>
        <p:txBody>
          <a:bodyPr/>
          <a:lstStyle/>
          <a:p>
            <a:r>
              <a:rPr lang="en-GB" sz="5400" dirty="0" smtClean="0">
                <a:solidFill>
                  <a:srgbClr val="FFFFFF"/>
                </a:solidFill>
                <a:latin typeface="Arial Bold" panose="020B0704020202020204" pitchFamily="34" charset="0"/>
                <a:ea typeface="ＭＳ Ｐゴシック" panose="020B0600070205080204" pitchFamily="34" charset="-128"/>
              </a:rPr>
              <a:t>&lt;/talk&gt;</a:t>
            </a:r>
            <a:br>
              <a:rPr lang="en-GB" sz="5400" dirty="0" smtClean="0">
                <a:solidFill>
                  <a:srgbClr val="FFFFFF"/>
                </a:solidFill>
                <a:latin typeface="Arial Bold" panose="020B0704020202020204" pitchFamily="34" charset="0"/>
                <a:ea typeface="ＭＳ Ｐゴシック" panose="020B0600070205080204" pitchFamily="34" charset="-128"/>
              </a:rPr>
            </a:br>
            <a:r>
              <a:rPr lang="en-US" altLang="ja-JP" sz="5400" dirty="0" smtClean="0">
                <a:solidFill>
                  <a:srgbClr val="FFFFFF"/>
                </a:solidFill>
                <a:latin typeface="Arial Bold" panose="020B0704020202020204" pitchFamily="34" charset="0"/>
                <a:ea typeface="ＭＳ Ｐゴシック" panose="020B0600070205080204" pitchFamily="34" charset="-128"/>
              </a:rPr>
              <a:t>any questions?</a:t>
            </a:r>
            <a:endParaRPr lang="en-US" sz="5400" dirty="0" smtClean="0">
              <a:solidFill>
                <a:srgbClr val="FFFFFF"/>
              </a:solidFill>
              <a:latin typeface="Arial Bold" panose="020B0704020202020204" pitchFamily="34" charset="0"/>
              <a:ea typeface="ＭＳ Ｐゴシック" panose="020B0600070205080204" pitchFamily="34" charset="-128"/>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
        <p:cNvGrpSpPr/>
        <p:nvPr/>
      </p:nvGrpSpPr>
      <p:grpSpPr>
        <a:xfrm>
          <a:off x="0" y="0"/>
          <a:ext cx="0" cy="0"/>
          <a:chOff x="0" y="0"/>
          <a:chExt cx="0" cy="0"/>
        </a:xfrm>
      </p:grpSpPr>
      <p:sp>
        <p:nvSpPr>
          <p:cNvPr id="12289" name="Title 1"/>
          <p:cNvSpPr>
            <a:spLocks noGrp="1"/>
          </p:cNvSpPr>
          <p:nvPr>
            <p:ph type="title"/>
          </p:nvPr>
        </p:nvSpPr>
        <p:spPr/>
        <p:txBody>
          <a:bodyPr/>
          <a:lstStyle/>
          <a:p>
            <a:r>
              <a:rPr lang="en-GB" smtClean="0">
                <a:latin typeface="Arial Bold" panose="020B0704020202020204" pitchFamily="34" charset="0"/>
                <a:ea typeface="ＭＳ Ｐゴシック" panose="020B0600070205080204" pitchFamily="34" charset="-128"/>
              </a:rPr>
              <a:t>Background</a:t>
            </a:r>
          </a:p>
        </p:txBody>
      </p:sp>
      <p:sp>
        <p:nvSpPr>
          <p:cNvPr id="12290" name="Content Placeholder 2"/>
          <p:cNvSpPr>
            <a:spLocks noGrp="1"/>
          </p:cNvSpPr>
          <p:nvPr>
            <p:ph idx="1"/>
          </p:nvPr>
        </p:nvSpPr>
        <p:spPr/>
        <p:txBody>
          <a:bodyPr/>
          <a:lstStyle/>
          <a:p>
            <a:pPr marL="0" indent="0">
              <a:buNone/>
            </a:pPr>
            <a:r>
              <a:rPr lang="en-GB" dirty="0" smtClean="0">
                <a:latin typeface="Arial Bold" panose="020B0704020202020204" pitchFamily="34" charset="0"/>
                <a:ea typeface="ＭＳ Ｐゴシック" panose="020B0600070205080204" pitchFamily="34" charset="-128"/>
              </a:rPr>
              <a:t>Red Gate is growing from purely standalone desktop apps into the world of writing web apps</a:t>
            </a:r>
          </a:p>
          <a:p>
            <a:pPr marL="0" indent="0">
              <a:buNone/>
            </a:pPr>
            <a:endParaRPr lang="en-GB" dirty="0" smtClean="0">
              <a:latin typeface="Arial Bold" panose="020B0704020202020204" pitchFamily="34" charset="0"/>
              <a:ea typeface="ＭＳ Ｐゴシック" panose="020B0600070205080204" pitchFamily="34" charset="-128"/>
            </a:endParaRPr>
          </a:p>
          <a:p>
            <a:pPr marL="0" indent="0">
              <a:buNone/>
            </a:pPr>
            <a:r>
              <a:rPr lang="en-GB" dirty="0" smtClean="0">
                <a:latin typeface="Arial Bold" panose="020B0704020202020204" pitchFamily="34" charset="0"/>
                <a:ea typeface="ＭＳ Ｐゴシック" panose="020B0600070205080204" pitchFamily="34" charset="-128"/>
              </a:rPr>
              <a:t>Web apps are different to desktop apps, because:</a:t>
            </a:r>
          </a:p>
          <a:p>
            <a:pPr lvl="1"/>
            <a:r>
              <a:rPr lang="en-GB" dirty="0" smtClean="0">
                <a:latin typeface="Arial Bold" panose="020B0704020202020204" pitchFamily="34" charset="0"/>
                <a:ea typeface="ＭＳ Ｐゴシック" panose="020B0600070205080204" pitchFamily="34" charset="-128"/>
              </a:rPr>
              <a:t>The network</a:t>
            </a:r>
          </a:p>
          <a:p>
            <a:pPr lvl="1"/>
            <a:r>
              <a:rPr lang="en-GB" dirty="0" smtClean="0">
                <a:latin typeface="Arial Bold" panose="020B0704020202020204" pitchFamily="34" charset="0"/>
                <a:ea typeface="ＭＳ Ｐゴシック" panose="020B0600070205080204" pitchFamily="34" charset="-128"/>
              </a:rPr>
              <a:t>The browser</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0">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290">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29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
        <p:cNvGrpSpPr/>
        <p:nvPr/>
      </p:nvGrpSpPr>
      <p:grpSpPr>
        <a:xfrm>
          <a:off x="0" y="0"/>
          <a:ext cx="0" cy="0"/>
          <a:chOff x="0" y="0"/>
          <a:chExt cx="0" cy="0"/>
        </a:xfrm>
      </p:grpSpPr>
      <p:sp>
        <p:nvSpPr>
          <p:cNvPr id="14337" name="Title 1"/>
          <p:cNvSpPr>
            <a:spLocks noGrp="1"/>
          </p:cNvSpPr>
          <p:nvPr>
            <p:ph type="title"/>
          </p:nvPr>
        </p:nvSpPr>
        <p:spPr/>
        <p:txBody>
          <a:bodyPr/>
          <a:lstStyle/>
          <a:p>
            <a:r>
              <a:rPr lang="en-GB" smtClean="0">
                <a:latin typeface="Arial Bold" panose="020B0704020202020204" pitchFamily="34" charset="0"/>
                <a:ea typeface="ＭＳ Ｐゴシック" panose="020B0600070205080204" pitchFamily="34" charset="-128"/>
              </a:rPr>
              <a:t>Cross-site scripting (XSS)</a:t>
            </a:r>
          </a:p>
        </p:txBody>
      </p:sp>
      <p:sp>
        <p:nvSpPr>
          <p:cNvPr id="14338" name="Content Placeholder 2"/>
          <p:cNvSpPr>
            <a:spLocks noGrp="1"/>
          </p:cNvSpPr>
          <p:nvPr>
            <p:ph idx="1"/>
          </p:nvPr>
        </p:nvSpPr>
        <p:spPr/>
        <p:txBody>
          <a:bodyPr/>
          <a:lstStyle/>
          <a:p>
            <a:pPr marL="0" indent="0">
              <a:buNone/>
            </a:pPr>
            <a:r>
              <a:rPr lang="en-GB" dirty="0" smtClean="0">
                <a:latin typeface="Arial Bold" panose="020B0704020202020204" pitchFamily="34" charset="0"/>
                <a:ea typeface="ＭＳ Ｐゴシック" panose="020B0600070205080204" pitchFamily="34" charset="-128"/>
                <a:hlinkClick r:id="rId3"/>
              </a:rPr>
              <a:t>DEMO: SQL Monitor (SRP-1646)</a:t>
            </a:r>
            <a:endParaRPr lang="en-GB" dirty="0" smtClean="0">
              <a:latin typeface="Arial Bold" panose="020B0704020202020204" pitchFamily="34" charset="0"/>
              <a:ea typeface="ＭＳ Ｐゴシック" panose="020B0600070205080204" pitchFamily="34" charset="-128"/>
            </a:endParaRPr>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r>
              <a:rPr lang="en-GB" smtClean="0">
                <a:latin typeface="Arial Bold" panose="020B0704020202020204" pitchFamily="34" charset="0"/>
                <a:ea typeface="ＭＳ Ｐゴシック" panose="020B0600070205080204" pitchFamily="34" charset="-128"/>
              </a:rPr>
              <a:t>XSS: Attacker</a:t>
            </a:r>
            <a:r>
              <a:rPr lang="en-GB" altLang="en-US" smtClean="0">
                <a:latin typeface="Arial Bold" panose="020B0704020202020204" pitchFamily="34" charset="0"/>
                <a:ea typeface="ＭＳ Ｐゴシック" panose="020B0600070205080204" pitchFamily="34" charset="-128"/>
              </a:rPr>
              <a:t>’</a:t>
            </a:r>
            <a:r>
              <a:rPr lang="en-GB" smtClean="0">
                <a:latin typeface="Arial Bold" panose="020B0704020202020204" pitchFamily="34" charset="0"/>
                <a:ea typeface="ＭＳ Ｐゴシック" panose="020B0600070205080204" pitchFamily="34" charset="-128"/>
              </a:rPr>
              <a:t>s aim</a:t>
            </a:r>
          </a:p>
        </p:txBody>
      </p:sp>
      <p:sp>
        <p:nvSpPr>
          <p:cNvPr id="16386" name="Content Placeholder 2"/>
          <p:cNvSpPr>
            <a:spLocks noGrp="1"/>
          </p:cNvSpPr>
          <p:nvPr>
            <p:ph idx="1"/>
          </p:nvPr>
        </p:nvSpPr>
        <p:spPr/>
        <p:txBody>
          <a:bodyPr/>
          <a:lstStyle/>
          <a:p>
            <a:pPr marL="0" indent="0">
              <a:buNone/>
            </a:pPr>
            <a:r>
              <a:rPr lang="en-GB" dirty="0" smtClean="0">
                <a:latin typeface="Arial Bold" panose="020B0704020202020204" pitchFamily="34" charset="0"/>
                <a:ea typeface="ＭＳ Ｐゴシック" panose="020B0600070205080204" pitchFamily="34" charset="-128"/>
              </a:rPr>
              <a:t>Attacker</a:t>
            </a:r>
            <a:r>
              <a:rPr lang="en-GB" altLang="en-US" dirty="0" smtClean="0">
                <a:latin typeface="Arial Bold" panose="020B0704020202020204" pitchFamily="34" charset="0"/>
                <a:ea typeface="ＭＳ Ｐゴシック" panose="020B0600070205080204" pitchFamily="34" charset="-128"/>
              </a:rPr>
              <a:t>’</a:t>
            </a:r>
            <a:r>
              <a:rPr lang="en-GB" dirty="0" smtClean="0">
                <a:latin typeface="Arial Bold" panose="020B0704020202020204" pitchFamily="34" charset="0"/>
                <a:ea typeface="ＭＳ Ｐゴシック" panose="020B0600070205080204" pitchFamily="34" charset="-128"/>
              </a:rPr>
              <a:t>s aim is to:</a:t>
            </a:r>
          </a:p>
          <a:p>
            <a:pPr lvl="1"/>
            <a:r>
              <a:rPr lang="en-GB" dirty="0" smtClean="0">
                <a:latin typeface="Arial Bold" panose="020B0704020202020204" pitchFamily="34" charset="0"/>
                <a:ea typeface="ＭＳ Ｐゴシック" panose="020B0600070205080204" pitchFamily="34" charset="-128"/>
              </a:rPr>
              <a:t>run their JavaScript</a:t>
            </a:r>
          </a:p>
          <a:p>
            <a:pPr lvl="1"/>
            <a:r>
              <a:rPr lang="en-GB" dirty="0" smtClean="0">
                <a:latin typeface="Arial Bold" panose="020B0704020202020204" pitchFamily="34" charset="0"/>
                <a:ea typeface="ＭＳ Ｐゴシック" panose="020B0600070205080204" pitchFamily="34" charset="-128"/>
              </a:rPr>
              <a:t>on your user</a:t>
            </a:r>
            <a:r>
              <a:rPr lang="en-GB" altLang="en-US" dirty="0" smtClean="0">
                <a:latin typeface="Arial Bold" panose="020B0704020202020204" pitchFamily="34" charset="0"/>
                <a:ea typeface="ＭＳ Ｐゴシック" panose="020B0600070205080204" pitchFamily="34" charset="-128"/>
              </a:rPr>
              <a:t>’</a:t>
            </a:r>
            <a:r>
              <a:rPr lang="en-GB" dirty="0" smtClean="0">
                <a:latin typeface="Arial Bold" panose="020B0704020202020204" pitchFamily="34" charset="0"/>
                <a:ea typeface="ＭＳ Ｐゴシック" panose="020B0600070205080204" pitchFamily="34" charset="-128"/>
              </a:rPr>
              <a:t>s web browser</a:t>
            </a:r>
          </a:p>
          <a:p>
            <a:pPr lvl="1"/>
            <a:r>
              <a:rPr lang="en-GB" dirty="0" smtClean="0">
                <a:latin typeface="Arial Bold" panose="020B0704020202020204" pitchFamily="34" charset="0"/>
                <a:ea typeface="ＭＳ Ｐゴシック" panose="020B0600070205080204" pitchFamily="34" charset="-128"/>
              </a:rPr>
              <a:t>in the context of your site</a:t>
            </a:r>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GB" smtClean="0">
                <a:latin typeface="Arial Bold" panose="020B0704020202020204" pitchFamily="34" charset="0"/>
                <a:ea typeface="ＭＳ Ｐゴシック" panose="020B0600070205080204" pitchFamily="34" charset="-128"/>
              </a:rPr>
              <a:t>XSS: Overview</a:t>
            </a:r>
          </a:p>
        </p:txBody>
      </p:sp>
      <p:sp>
        <p:nvSpPr>
          <p:cNvPr id="17410" name="Content Placeholder 2"/>
          <p:cNvSpPr>
            <a:spLocks noGrp="1"/>
          </p:cNvSpPr>
          <p:nvPr>
            <p:ph idx="1"/>
          </p:nvPr>
        </p:nvSpPr>
        <p:spPr/>
        <p:txBody>
          <a:bodyPr/>
          <a:lstStyle/>
          <a:p>
            <a:pPr marL="0" indent="0">
              <a:buNone/>
            </a:pPr>
            <a:r>
              <a:rPr lang="en-GB" dirty="0" smtClean="0">
                <a:latin typeface="Arial Bold" panose="020B0704020202020204" pitchFamily="34" charset="0"/>
                <a:ea typeface="ＭＳ Ｐゴシック" panose="020B0600070205080204" pitchFamily="34" charset="-128"/>
              </a:rPr>
              <a:t>They do this by:</a:t>
            </a:r>
          </a:p>
          <a:p>
            <a:pPr lvl="1"/>
            <a:r>
              <a:rPr lang="en-GB" dirty="0" smtClean="0">
                <a:latin typeface="Arial Bold" panose="020B0704020202020204" pitchFamily="34" charset="0"/>
                <a:ea typeface="ＭＳ Ｐゴシック" panose="020B0600070205080204" pitchFamily="34" charset="-128"/>
              </a:rPr>
              <a:t>tricking your server</a:t>
            </a:r>
          </a:p>
          <a:p>
            <a:pPr lvl="1"/>
            <a:r>
              <a:rPr lang="en-GB" dirty="0" smtClean="0">
                <a:latin typeface="Arial Bold" panose="020B0704020202020204" pitchFamily="34" charset="0"/>
                <a:ea typeface="ＭＳ Ｐゴシック" panose="020B0600070205080204" pitchFamily="34" charset="-128"/>
              </a:rPr>
              <a:t>into including their JavaScript</a:t>
            </a:r>
          </a:p>
          <a:p>
            <a:pPr lvl="1"/>
            <a:r>
              <a:rPr lang="en-GB" dirty="0" smtClean="0">
                <a:latin typeface="Arial Bold" panose="020B0704020202020204" pitchFamily="34" charset="0"/>
                <a:ea typeface="ＭＳ Ｐゴシック" panose="020B0600070205080204" pitchFamily="34" charset="-128"/>
              </a:rPr>
              <a:t>on a page that the server generates</a:t>
            </a:r>
          </a:p>
          <a:p>
            <a:pPr lvl="1"/>
            <a:r>
              <a:rPr lang="en-GB" dirty="0" smtClean="0">
                <a:latin typeface="Arial Bold" panose="020B0704020202020204" pitchFamily="34" charset="0"/>
                <a:ea typeface="ＭＳ Ｐゴシック" panose="020B0600070205080204" pitchFamily="34" charset="-128"/>
              </a:rPr>
              <a:t>and sends to a user</a:t>
            </a:r>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
        <p:cNvGrpSpPr/>
        <p:nvPr/>
      </p:nvGrpSpPr>
      <p:grpSpPr>
        <a:xfrm>
          <a:off x="0" y="0"/>
          <a:ext cx="0" cy="0"/>
          <a:chOff x="0" y="0"/>
          <a:chExt cx="0" cy="0"/>
        </a:xfrm>
      </p:grpSpPr>
      <p:sp>
        <p:nvSpPr>
          <p:cNvPr id="18433" name="Title 1"/>
          <p:cNvSpPr>
            <a:spLocks noGrp="1"/>
          </p:cNvSpPr>
          <p:nvPr>
            <p:ph type="title"/>
          </p:nvPr>
        </p:nvSpPr>
        <p:spPr/>
        <p:txBody>
          <a:bodyPr/>
          <a:lstStyle/>
          <a:p>
            <a:r>
              <a:rPr lang="en-GB" dirty="0" smtClean="0">
                <a:latin typeface="Arial Bold" panose="020B0704020202020204" pitchFamily="34" charset="0"/>
                <a:ea typeface="ＭＳ Ｐゴシック" panose="020B0600070205080204" pitchFamily="34" charset="-128"/>
              </a:rPr>
              <a:t>XSS: Protection (ASPX)</a:t>
            </a:r>
          </a:p>
        </p:txBody>
      </p:sp>
      <p:sp>
        <p:nvSpPr>
          <p:cNvPr id="7" name="Content Placeholder 1"/>
          <p:cNvSpPr>
            <a:spLocks noGrp="1"/>
          </p:cNvSpPr>
          <p:nvPr>
            <p:ph idx="1"/>
          </p:nvPr>
        </p:nvSpPr>
        <p:spPr>
          <a:xfrm>
            <a:off x="457200" y="1600200"/>
            <a:ext cx="8229600" cy="3932238"/>
          </a:xfrm>
          <a:noFill/>
          <a:extLst/>
        </p:spPr>
        <p:txBody>
          <a:bodyPr/>
          <a:lstStyle/>
          <a:p>
            <a:pPr marL="0" indent="0">
              <a:buNone/>
              <a:defRPr/>
            </a:pPr>
            <a:r>
              <a:rPr lang="en-GB" sz="2800" dirty="0">
                <a:solidFill>
                  <a:srgbClr val="0000FF"/>
                </a:solidFill>
                <a:highlight>
                  <a:srgbClr val="FFFFFF"/>
                </a:highlight>
                <a:latin typeface="Consolas"/>
              </a:rPr>
              <a:t>&lt;%</a:t>
            </a:r>
            <a:r>
              <a:rPr lang="en-GB" sz="2800" dirty="0" smtClean="0">
                <a:solidFill>
                  <a:srgbClr val="0000FF"/>
                </a:solidFill>
                <a:highlight>
                  <a:srgbClr val="FFFFFF"/>
                </a:highlight>
                <a:latin typeface="Consolas"/>
              </a:rPr>
              <a:t>=</a:t>
            </a:r>
            <a:r>
              <a:rPr lang="en-GB" sz="2800" dirty="0" smtClean="0">
                <a:solidFill>
                  <a:srgbClr val="000000"/>
                </a:solidFill>
                <a:highlight>
                  <a:srgbClr val="FFFFFF"/>
                </a:highlight>
                <a:latin typeface="Consolas"/>
              </a:rPr>
              <a:t> </a:t>
            </a:r>
            <a:r>
              <a:rPr lang="en-GB" sz="2800" dirty="0" err="1" smtClean="0">
                <a:solidFill>
                  <a:srgbClr val="000000"/>
                </a:solidFill>
                <a:highlight>
                  <a:srgbClr val="FFFFFF"/>
                </a:highlight>
                <a:latin typeface="Consolas"/>
              </a:rPr>
              <a:t>Model.Database.Name</a:t>
            </a:r>
            <a:r>
              <a:rPr lang="en-GB" sz="2800" dirty="0" smtClean="0">
                <a:solidFill>
                  <a:srgbClr val="000000"/>
                </a:solidFill>
                <a:highlight>
                  <a:srgbClr val="FFFFFF"/>
                </a:highlight>
                <a:latin typeface="Consolas"/>
              </a:rPr>
              <a:t> </a:t>
            </a:r>
            <a:r>
              <a:rPr lang="en-GB" sz="2800" dirty="0">
                <a:solidFill>
                  <a:srgbClr val="0000FF"/>
                </a:solidFill>
                <a:highlight>
                  <a:srgbClr val="FFFFFF"/>
                </a:highlight>
                <a:latin typeface="Consolas"/>
              </a:rPr>
              <a:t>%&gt;</a:t>
            </a:r>
          </a:p>
          <a:p>
            <a:pPr marL="0" indent="0">
              <a:buNone/>
              <a:defRPr/>
            </a:pPr>
            <a:r>
              <a:rPr lang="en-GB" sz="2800" dirty="0" smtClean="0">
                <a:solidFill>
                  <a:srgbClr val="0000FF"/>
                </a:solidFill>
                <a:highlight>
                  <a:srgbClr val="FFFFFF"/>
                </a:highlight>
                <a:latin typeface="Consolas"/>
              </a:rPr>
              <a:t>&lt;</a:t>
            </a:r>
            <a:r>
              <a:rPr lang="en-GB" sz="2800" dirty="0" smtClean="0">
                <a:solidFill>
                  <a:srgbClr val="800000"/>
                </a:solidFill>
                <a:highlight>
                  <a:srgbClr val="FFFFFF"/>
                </a:highlight>
                <a:latin typeface="Consolas"/>
              </a:rPr>
              <a:t>script</a:t>
            </a:r>
            <a:r>
              <a:rPr lang="en-GB" sz="2800" dirty="0" smtClean="0">
                <a:solidFill>
                  <a:srgbClr val="0000FF"/>
                </a:solidFill>
                <a:highlight>
                  <a:srgbClr val="FFFFFF"/>
                </a:highlight>
                <a:latin typeface="Consolas"/>
              </a:rPr>
              <a:t>&gt;</a:t>
            </a:r>
            <a:r>
              <a:rPr lang="en-GB" sz="2800" dirty="0" smtClean="0">
                <a:solidFill>
                  <a:srgbClr val="000000"/>
                </a:solidFill>
                <a:highlight>
                  <a:srgbClr val="FFFFFF"/>
                </a:highlight>
                <a:latin typeface="Consolas"/>
              </a:rPr>
              <a:t>alert(</a:t>
            </a:r>
            <a:r>
              <a:rPr lang="en-GB" sz="2800" dirty="0" smtClean="0">
                <a:solidFill>
                  <a:srgbClr val="A31515"/>
                </a:solidFill>
                <a:highlight>
                  <a:srgbClr val="FFFFFF"/>
                </a:highlight>
                <a:latin typeface="Consolas"/>
              </a:rPr>
              <a:t>'hello'</a:t>
            </a:r>
            <a:r>
              <a:rPr lang="en-GB" sz="2800" dirty="0" smtClean="0">
                <a:solidFill>
                  <a:srgbClr val="000000"/>
                </a:solidFill>
                <a:highlight>
                  <a:srgbClr val="FFFFFF"/>
                </a:highlight>
                <a:latin typeface="Consolas"/>
              </a:rPr>
              <a:t>);</a:t>
            </a:r>
            <a:r>
              <a:rPr lang="en-GB" sz="2800" dirty="0" smtClean="0">
                <a:solidFill>
                  <a:srgbClr val="0000FF"/>
                </a:solidFill>
                <a:highlight>
                  <a:srgbClr val="FFFFFF"/>
                </a:highlight>
                <a:latin typeface="Consolas"/>
              </a:rPr>
              <a:t>&lt;/</a:t>
            </a:r>
            <a:r>
              <a:rPr lang="en-GB" sz="2800" dirty="0" smtClean="0">
                <a:solidFill>
                  <a:srgbClr val="800000"/>
                </a:solidFill>
                <a:highlight>
                  <a:srgbClr val="FFFFFF"/>
                </a:highlight>
                <a:latin typeface="Consolas"/>
              </a:rPr>
              <a:t>script</a:t>
            </a:r>
            <a:r>
              <a:rPr lang="en-GB" sz="2800" dirty="0" smtClean="0">
                <a:solidFill>
                  <a:srgbClr val="0000FF"/>
                </a:solidFill>
                <a:highlight>
                  <a:srgbClr val="FFFFFF"/>
                </a:highlight>
                <a:latin typeface="Consolas"/>
              </a:rPr>
              <a:t>&gt;</a:t>
            </a:r>
          </a:p>
          <a:p>
            <a:pPr marL="0" indent="0">
              <a:buNone/>
              <a:defRPr/>
            </a:pPr>
            <a:endParaRPr lang="en-GB" sz="2800" dirty="0" smtClean="0">
              <a:solidFill>
                <a:srgbClr val="0000FF"/>
              </a:solidFill>
              <a:highlight>
                <a:srgbClr val="FFFFFF"/>
              </a:highlight>
              <a:latin typeface="Consolas"/>
            </a:endParaRPr>
          </a:p>
          <a:p>
            <a:pPr marL="0" indent="0">
              <a:buNone/>
              <a:defRPr/>
            </a:pPr>
            <a:endParaRPr lang="en-GB" sz="2800" dirty="0">
              <a:solidFill>
                <a:srgbClr val="0000FF"/>
              </a:solidFill>
              <a:highlight>
                <a:srgbClr val="FFFFFF"/>
              </a:highlight>
              <a:latin typeface="Consolas"/>
            </a:endParaRPr>
          </a:p>
          <a:p>
            <a:pPr marL="0" indent="0">
              <a:buNone/>
              <a:defRPr/>
            </a:pPr>
            <a:r>
              <a:rPr lang="en-GB" sz="2800" dirty="0">
                <a:solidFill>
                  <a:srgbClr val="0000FF"/>
                </a:solidFill>
                <a:highlight>
                  <a:srgbClr val="FFFFFF"/>
                </a:highlight>
                <a:latin typeface="Consolas"/>
              </a:rPr>
              <a:t>&lt;%</a:t>
            </a:r>
            <a:r>
              <a:rPr lang="en-GB" sz="2800" dirty="0" smtClean="0">
                <a:solidFill>
                  <a:srgbClr val="0000FF"/>
                </a:solidFill>
                <a:highlight>
                  <a:srgbClr val="FFFFFF"/>
                </a:highlight>
                <a:latin typeface="Consolas"/>
              </a:rPr>
              <a:t>:</a:t>
            </a:r>
            <a:r>
              <a:rPr lang="en-GB" sz="2800" dirty="0" smtClean="0">
                <a:solidFill>
                  <a:srgbClr val="000000"/>
                </a:solidFill>
                <a:highlight>
                  <a:srgbClr val="FFFFFF"/>
                </a:highlight>
                <a:latin typeface="Consolas"/>
              </a:rPr>
              <a:t> </a:t>
            </a:r>
            <a:r>
              <a:rPr lang="en-GB" sz="2800" dirty="0" err="1" smtClean="0">
                <a:solidFill>
                  <a:srgbClr val="000000"/>
                </a:solidFill>
                <a:highlight>
                  <a:srgbClr val="FFFFFF"/>
                </a:highlight>
                <a:latin typeface="Consolas"/>
              </a:rPr>
              <a:t>Model.Database.Name</a:t>
            </a:r>
            <a:r>
              <a:rPr lang="en-GB" sz="2800" dirty="0" smtClean="0">
                <a:solidFill>
                  <a:srgbClr val="000000"/>
                </a:solidFill>
                <a:highlight>
                  <a:srgbClr val="FFFFFF"/>
                </a:highlight>
                <a:latin typeface="Consolas"/>
              </a:rPr>
              <a:t> </a:t>
            </a:r>
            <a:r>
              <a:rPr lang="en-GB" sz="2800" dirty="0">
                <a:solidFill>
                  <a:srgbClr val="0000FF"/>
                </a:solidFill>
                <a:highlight>
                  <a:srgbClr val="FFFFFF"/>
                </a:highlight>
                <a:latin typeface="Consolas"/>
              </a:rPr>
              <a:t>%&gt;</a:t>
            </a:r>
          </a:p>
          <a:p>
            <a:pPr marL="0" indent="0">
              <a:buNone/>
              <a:defRPr/>
            </a:pPr>
            <a:r>
              <a:rPr lang="en-GB" sz="2800" dirty="0" smtClean="0">
                <a:solidFill>
                  <a:srgbClr val="FF0000"/>
                </a:solidFill>
                <a:highlight>
                  <a:srgbClr val="FFFFFF"/>
                </a:highlight>
                <a:latin typeface="Consolas"/>
              </a:rPr>
              <a:t>&amp;</a:t>
            </a:r>
            <a:r>
              <a:rPr lang="en-GB" sz="2800" dirty="0" err="1" smtClean="0">
                <a:solidFill>
                  <a:srgbClr val="FF0000"/>
                </a:solidFill>
                <a:highlight>
                  <a:srgbClr val="FFFFFF"/>
                </a:highlight>
                <a:latin typeface="Consolas"/>
              </a:rPr>
              <a:t>lt;</a:t>
            </a:r>
            <a:r>
              <a:rPr lang="en-GB" sz="2800" dirty="0" err="1" smtClean="0">
                <a:solidFill>
                  <a:srgbClr val="000000"/>
                </a:solidFill>
                <a:highlight>
                  <a:srgbClr val="FFFFFF"/>
                </a:highlight>
                <a:latin typeface="Consolas"/>
              </a:rPr>
              <a:t>script</a:t>
            </a:r>
            <a:r>
              <a:rPr lang="en-GB" sz="2800" dirty="0" err="1" smtClean="0">
                <a:solidFill>
                  <a:srgbClr val="FF0000"/>
                </a:solidFill>
                <a:highlight>
                  <a:srgbClr val="FFFFFF"/>
                </a:highlight>
                <a:latin typeface="Consolas"/>
              </a:rPr>
              <a:t>&amp;gt;</a:t>
            </a:r>
            <a:r>
              <a:rPr lang="en-GB" sz="2800" dirty="0" err="1" smtClean="0">
                <a:solidFill>
                  <a:srgbClr val="000000"/>
                </a:solidFill>
                <a:highlight>
                  <a:srgbClr val="FFFFFF"/>
                </a:highlight>
                <a:latin typeface="Consolas"/>
              </a:rPr>
              <a:t>alert</a:t>
            </a:r>
            <a:r>
              <a:rPr lang="en-GB" sz="2800" dirty="0" smtClean="0">
                <a:solidFill>
                  <a:srgbClr val="000000"/>
                </a:solidFill>
                <a:highlight>
                  <a:srgbClr val="FFFFFF"/>
                </a:highlight>
                <a:latin typeface="Consolas"/>
              </a:rPr>
              <a:t>(</a:t>
            </a:r>
            <a:r>
              <a:rPr lang="en-GB" sz="2800" dirty="0" smtClean="0">
                <a:solidFill>
                  <a:srgbClr val="FF0000"/>
                </a:solidFill>
                <a:highlight>
                  <a:srgbClr val="FFFFFF"/>
                </a:highlight>
                <a:latin typeface="Consolas"/>
              </a:rPr>
              <a:t>&amp;#39;</a:t>
            </a:r>
            <a:r>
              <a:rPr lang="en-GB" sz="2800" dirty="0" smtClean="0">
                <a:solidFill>
                  <a:srgbClr val="000000"/>
                </a:solidFill>
                <a:highlight>
                  <a:srgbClr val="FFFFFF"/>
                </a:highlight>
                <a:latin typeface="Consolas"/>
              </a:rPr>
              <a:t>hello</a:t>
            </a:r>
            <a:r>
              <a:rPr lang="en-GB" sz="2800" dirty="0" smtClean="0">
                <a:solidFill>
                  <a:srgbClr val="FF0000"/>
                </a:solidFill>
                <a:highlight>
                  <a:srgbClr val="FFFFFF"/>
                </a:highlight>
                <a:latin typeface="Consolas"/>
              </a:rPr>
              <a:t>&amp;#39;</a:t>
            </a:r>
            <a:r>
              <a:rPr lang="en-GB" sz="2800" dirty="0" smtClean="0">
                <a:solidFill>
                  <a:srgbClr val="000000"/>
                </a:solidFill>
                <a:highlight>
                  <a:srgbClr val="FFFFFF"/>
                </a:highlight>
                <a:latin typeface="Consolas"/>
              </a:rPr>
              <a:t>);</a:t>
            </a:r>
            <a:r>
              <a:rPr lang="en-GB" sz="2800" dirty="0" smtClean="0">
                <a:solidFill>
                  <a:srgbClr val="FF0000"/>
                </a:solidFill>
                <a:highlight>
                  <a:srgbClr val="FFFFFF"/>
                </a:highlight>
                <a:latin typeface="Consolas"/>
              </a:rPr>
              <a:t>&amp;</a:t>
            </a:r>
            <a:r>
              <a:rPr lang="en-GB" sz="2800" dirty="0" err="1" smtClean="0">
                <a:solidFill>
                  <a:srgbClr val="FF0000"/>
                </a:solidFill>
                <a:highlight>
                  <a:srgbClr val="FFFFFF"/>
                </a:highlight>
                <a:latin typeface="Consolas"/>
              </a:rPr>
              <a:t>lt</a:t>
            </a:r>
            <a:r>
              <a:rPr lang="en-GB" sz="2800" dirty="0" smtClean="0">
                <a:solidFill>
                  <a:srgbClr val="FF0000"/>
                </a:solidFill>
                <a:highlight>
                  <a:srgbClr val="FFFFFF"/>
                </a:highlight>
                <a:latin typeface="Consolas"/>
              </a:rPr>
              <a:t>;</a:t>
            </a:r>
            <a:r>
              <a:rPr lang="en-GB" sz="2800" dirty="0" smtClean="0">
                <a:solidFill>
                  <a:srgbClr val="000000"/>
                </a:solidFill>
                <a:highlight>
                  <a:srgbClr val="FFFFFF"/>
                </a:highlight>
                <a:latin typeface="Consolas"/>
              </a:rPr>
              <a:t>/</a:t>
            </a:r>
            <a:r>
              <a:rPr lang="en-GB" sz="2800" dirty="0" err="1" smtClean="0">
                <a:solidFill>
                  <a:srgbClr val="000000"/>
                </a:solidFill>
                <a:highlight>
                  <a:srgbClr val="FFFFFF"/>
                </a:highlight>
                <a:latin typeface="Consolas"/>
              </a:rPr>
              <a:t>script</a:t>
            </a:r>
            <a:r>
              <a:rPr lang="en-GB" sz="2800" dirty="0" err="1" smtClean="0">
                <a:solidFill>
                  <a:srgbClr val="FF0000"/>
                </a:solidFill>
                <a:highlight>
                  <a:srgbClr val="FFFFFF"/>
                </a:highlight>
                <a:latin typeface="Consolas"/>
              </a:rPr>
              <a:t>&amp;gt</a:t>
            </a:r>
            <a:r>
              <a:rPr lang="en-GB" sz="2800" dirty="0" smtClean="0">
                <a:solidFill>
                  <a:srgbClr val="FF0000"/>
                </a:solidFill>
                <a:highlight>
                  <a:srgbClr val="FFFFFF"/>
                </a:highlight>
                <a:latin typeface="Consolas"/>
              </a:rPr>
              <a:t>;</a:t>
            </a:r>
            <a:endParaRPr lang="en-GB" sz="2800" dirty="0">
              <a:latin typeface="Arial Bold" charset="0"/>
              <a:ea typeface="ＭＳ Ｐゴシック" pitchFamily="34" charset="-128"/>
              <a:cs typeface="Arial Bold"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F6499"/>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2161</Words>
  <Application>Microsoft Office PowerPoint</Application>
  <PresentationFormat>On-screen Show (4:3)</PresentationFormat>
  <Paragraphs>324</Paragraphs>
  <Slides>41</Slides>
  <Notes>29</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Office Theme</vt:lpstr>
      <vt:lpstr>An Introduction to Security for Web Apps</vt:lpstr>
      <vt:lpstr>An Introduction to Security for Web Apps</vt:lpstr>
      <vt:lpstr>An Introduction to Security for Web Apps</vt:lpstr>
      <vt:lpstr>An Introduction to Security for Web Apps</vt:lpstr>
      <vt:lpstr>Background</vt:lpstr>
      <vt:lpstr>Cross-site scripting (XSS)</vt:lpstr>
      <vt:lpstr>XSS: Attacker’s aim</vt:lpstr>
      <vt:lpstr>XSS: Overview</vt:lpstr>
      <vt:lpstr>XSS: Protection (ASPX)</vt:lpstr>
      <vt:lpstr>XSS: Protection (Razor)</vt:lpstr>
      <vt:lpstr>XSS: Simple demo</vt:lpstr>
      <vt:lpstr>Defense in Depth</vt:lpstr>
      <vt:lpstr>Cross-site request forgery (CSRF)</vt:lpstr>
      <vt:lpstr>CSRF: Attacker’s aim</vt:lpstr>
      <vt:lpstr>CSRF: Overview</vt:lpstr>
      <vt:lpstr>CSRF: Simple demo (1)</vt:lpstr>
      <vt:lpstr>CSRF: Simple demo (2)</vt:lpstr>
      <vt:lpstr>CSRF: What to protect</vt:lpstr>
      <vt:lpstr>CSRF: Protection (1)</vt:lpstr>
      <vt:lpstr>CSRF: Protection (2)</vt:lpstr>
      <vt:lpstr>CSRF: Protection (3)</vt:lpstr>
      <vt:lpstr>CSRF: Complications (1)</vt:lpstr>
      <vt:lpstr>Login: Complications</vt:lpstr>
      <vt:lpstr>CSRF: Complications (2)</vt:lpstr>
      <vt:lpstr>CSRF: Complications (3)</vt:lpstr>
      <vt:lpstr>Auth cookies: Attacker’s aim</vt:lpstr>
      <vt:lpstr>Auth cookies: Overview</vt:lpstr>
      <vt:lpstr>Auth cookies: DM (1)</vt:lpstr>
      <vt:lpstr>Auth cookies: DM (2)</vt:lpstr>
      <vt:lpstr>Auth cookies: WordPress (1)</vt:lpstr>
      <vt:lpstr>Auth cookies: WordPress (2a)</vt:lpstr>
      <vt:lpstr>Auth cookies: WordPress (2b)</vt:lpstr>
      <vt:lpstr>Time for a realism check</vt:lpstr>
      <vt:lpstr>Threat model</vt:lpstr>
      <vt:lpstr>Security vulnerability reports</vt:lpstr>
      <vt:lpstr>Receiving them</vt:lpstr>
      <vt:lpstr>Investigate</vt:lpstr>
      <vt:lpstr>Retrospective</vt:lpstr>
      <vt:lpstr>What not to do</vt:lpstr>
      <vt:lpstr>Next steps</vt:lpstr>
      <vt:lpstr>&lt;/talk&gt; any questions?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2014-03-07T13:50:56Z</dcterms:created>
  <dcterms:modified xsi:type="dcterms:W3CDTF">2014-03-07T13:55:17Z</dcterms:modified>
</cp:coreProperties>
</file>