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0"/>
  </p:notesMasterIdLst>
  <p:handoutMasterIdLst>
    <p:handoutMasterId r:id="rId11"/>
  </p:handoutMasterIdLst>
  <p:sldIdLst>
    <p:sldId id="315" r:id="rId2"/>
    <p:sldId id="317" r:id="rId3"/>
    <p:sldId id="321" r:id="rId4"/>
    <p:sldId id="322" r:id="rId5"/>
    <p:sldId id="319" r:id="rId6"/>
    <p:sldId id="320" r:id="rId7"/>
    <p:sldId id="318" r:id="rId8"/>
    <p:sldId id="316" r:id="rId9"/>
  </p:sldIdLst>
  <p:sldSz cx="9144000" cy="6858000" type="screen4x3"/>
  <p:notesSz cx="9874250" cy="6797675"/>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1010"/>
    <a:srgbClr val="C30206"/>
    <a:srgbClr val="AA0003"/>
    <a:srgbClr val="0089BD"/>
    <a:srgbClr val="0470BD"/>
    <a:srgbClr val="068BE7"/>
    <a:srgbClr val="0080FF"/>
    <a:srgbClr val="539723"/>
    <a:srgbClr val="79000E"/>
    <a:srgbClr val="635C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34" autoAdjust="0"/>
    <p:restoredTop sz="46603" autoAdjust="0"/>
  </p:normalViewPr>
  <p:slideViewPr>
    <p:cSldViewPr snapToGrid="0" snapToObjects="1">
      <p:cViewPr varScale="1">
        <p:scale>
          <a:sx n="52" d="100"/>
          <a:sy n="52" d="100"/>
        </p:scale>
        <p:origin x="2754" y="72"/>
      </p:cViewPr>
      <p:guideLst>
        <p:guide orient="horz" pos="2160"/>
        <p:guide pos="2880"/>
      </p:guideLst>
    </p:cSldViewPr>
  </p:slideViewPr>
  <p:outlineViewPr>
    <p:cViewPr>
      <p:scale>
        <a:sx n="33" d="100"/>
        <a:sy n="33" d="100"/>
      </p:scale>
      <p:origin x="0" y="0"/>
    </p:cViewPr>
  </p:outlineViewPr>
  <p:notesTextViewPr>
    <p:cViewPr>
      <p:scale>
        <a:sx n="3" d="2"/>
        <a:sy n="3" d="2"/>
      </p:scale>
      <p:origin x="0" y="-2184"/>
    </p:cViewPr>
  </p:notesTextViewPr>
  <p:notesViewPr>
    <p:cSldViewPr snapToGrid="0" snapToObjects="1">
      <p:cViewPr varScale="1">
        <p:scale>
          <a:sx n="114" d="100"/>
          <a:sy n="114" d="100"/>
        </p:scale>
        <p:origin x="145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313" cy="341313"/>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5592763" y="0"/>
            <a:ext cx="4279900" cy="341313"/>
          </a:xfrm>
          <a:prstGeom prst="rect">
            <a:avLst/>
          </a:prstGeom>
        </p:spPr>
        <p:txBody>
          <a:bodyPr vert="horz" lIns="91440" tIns="45720" rIns="91440" bIns="45720" rtlCol="0"/>
          <a:lstStyle>
            <a:lvl1pPr algn="r">
              <a:defRPr sz="1200"/>
            </a:lvl1pPr>
          </a:lstStyle>
          <a:p>
            <a:fld id="{B37E2A22-ED6E-4A7E-A5FF-FD1ED1274F89}" type="datetimeFigureOut">
              <a:rPr lang="en-GB" smtClean="0"/>
              <a:t>13/01/2015</a:t>
            </a:fld>
            <a:endParaRPr lang="en-GB" dirty="0"/>
          </a:p>
        </p:txBody>
      </p:sp>
      <p:sp>
        <p:nvSpPr>
          <p:cNvPr id="4" name="Footer Placeholder 3"/>
          <p:cNvSpPr>
            <a:spLocks noGrp="1"/>
          </p:cNvSpPr>
          <p:nvPr>
            <p:ph type="ftr" sz="quarter" idx="2"/>
          </p:nvPr>
        </p:nvSpPr>
        <p:spPr>
          <a:xfrm>
            <a:off x="0" y="6456363"/>
            <a:ext cx="4278313" cy="341312"/>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5592763" y="6456363"/>
            <a:ext cx="4279900" cy="341312"/>
          </a:xfrm>
          <a:prstGeom prst="rect">
            <a:avLst/>
          </a:prstGeom>
        </p:spPr>
        <p:txBody>
          <a:bodyPr vert="horz" lIns="91440" tIns="45720" rIns="91440" bIns="45720" rtlCol="0" anchor="b"/>
          <a:lstStyle>
            <a:lvl1pPr algn="r">
              <a:defRPr sz="1200"/>
            </a:lvl1pPr>
          </a:lstStyle>
          <a:p>
            <a:fld id="{D16C2618-9E85-4EEB-BD0D-2582B15362B2}" type="slidenum">
              <a:rPr lang="en-GB" smtClean="0"/>
              <a:t>‹#›</a:t>
            </a:fld>
            <a:endParaRPr lang="en-GB" dirty="0"/>
          </a:p>
        </p:txBody>
      </p:sp>
    </p:spTree>
    <p:extLst>
      <p:ext uri="{BB962C8B-B14F-4D97-AF65-F5344CB8AC3E}">
        <p14:creationId xmlns:p14="http://schemas.microsoft.com/office/powerpoint/2010/main" val="36437283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313" cy="339725"/>
          </a:xfrm>
          <a:prstGeom prst="rect">
            <a:avLst/>
          </a:prstGeom>
        </p:spPr>
        <p:txBody>
          <a:bodyPr vert="horz" lIns="91440" tIns="45720" rIns="91440" bIns="45720" rtlCol="0"/>
          <a:lstStyle>
            <a:lvl1pPr algn="l">
              <a:defRPr sz="1200">
                <a:latin typeface="Arial" pitchFamily="34" charset="0"/>
                <a:ea typeface="ＭＳ Ｐゴシック" pitchFamily="34" charset="-128"/>
                <a:cs typeface="+mn-cs"/>
              </a:defRPr>
            </a:lvl1pPr>
          </a:lstStyle>
          <a:p>
            <a:pPr>
              <a:defRPr/>
            </a:pPr>
            <a:endParaRPr lang="en-GB" dirty="0"/>
          </a:p>
        </p:txBody>
      </p:sp>
      <p:sp>
        <p:nvSpPr>
          <p:cNvPr id="3" name="Date Placeholder 2"/>
          <p:cNvSpPr>
            <a:spLocks noGrp="1"/>
          </p:cNvSpPr>
          <p:nvPr>
            <p:ph type="dt" idx="1"/>
          </p:nvPr>
        </p:nvSpPr>
        <p:spPr>
          <a:xfrm>
            <a:off x="5592763" y="0"/>
            <a:ext cx="4279900" cy="339725"/>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AA21F310-3713-4622-9184-EBE70CB4B9B3}" type="datetimeFigureOut">
              <a:rPr lang="en-GB"/>
              <a:pPr/>
              <a:t>13/01/2015</a:t>
            </a:fld>
            <a:endParaRPr lang="en-GB" dirty="0"/>
          </a:p>
        </p:txBody>
      </p:sp>
      <p:sp>
        <p:nvSpPr>
          <p:cNvPr id="4" name="Slide Image Placeholder 3"/>
          <p:cNvSpPr>
            <a:spLocks noGrp="1" noRot="1" noChangeAspect="1"/>
          </p:cNvSpPr>
          <p:nvPr>
            <p:ph type="sldImg" idx="2"/>
          </p:nvPr>
        </p:nvSpPr>
        <p:spPr>
          <a:xfrm>
            <a:off x="3236913" y="509588"/>
            <a:ext cx="3400425" cy="2549525"/>
          </a:xfrm>
          <a:prstGeom prst="rect">
            <a:avLst/>
          </a:prstGeom>
          <a:noFill/>
          <a:ln w="12700">
            <a:solidFill>
              <a:prstClr val="black"/>
            </a:solidFill>
          </a:ln>
        </p:spPr>
        <p:txBody>
          <a:bodyPr vert="horz" lIns="91440" tIns="45720" rIns="91440" bIns="45720" rtlCol="0" anchor="ctr"/>
          <a:lstStyle/>
          <a:p>
            <a:pPr lvl="0"/>
            <a:endParaRPr lang="en-GB" noProof="0" dirty="0" smtClean="0"/>
          </a:p>
        </p:txBody>
      </p:sp>
      <p:sp>
        <p:nvSpPr>
          <p:cNvPr id="5" name="Notes Placeholder 4"/>
          <p:cNvSpPr>
            <a:spLocks noGrp="1"/>
          </p:cNvSpPr>
          <p:nvPr>
            <p:ph type="body" sz="quarter" idx="3"/>
          </p:nvPr>
        </p:nvSpPr>
        <p:spPr>
          <a:xfrm>
            <a:off x="987425" y="3228975"/>
            <a:ext cx="7899400" cy="3059113"/>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6456363"/>
            <a:ext cx="4278313" cy="339725"/>
          </a:xfrm>
          <a:prstGeom prst="rect">
            <a:avLst/>
          </a:prstGeom>
        </p:spPr>
        <p:txBody>
          <a:bodyPr vert="horz" lIns="91440" tIns="45720" rIns="91440" bIns="45720" rtlCol="0" anchor="b"/>
          <a:lstStyle>
            <a:lvl1pPr algn="l">
              <a:defRPr sz="1200">
                <a:latin typeface="Arial" pitchFamily="34" charset="0"/>
                <a:ea typeface="ＭＳ Ｐゴシック" pitchFamily="34" charset="-128"/>
                <a:cs typeface="+mn-cs"/>
              </a:defRPr>
            </a:lvl1pPr>
          </a:lstStyle>
          <a:p>
            <a:pPr>
              <a:defRPr/>
            </a:pPr>
            <a:endParaRPr lang="en-GB" dirty="0"/>
          </a:p>
        </p:txBody>
      </p:sp>
      <p:sp>
        <p:nvSpPr>
          <p:cNvPr id="7" name="Slide Number Placeholder 6"/>
          <p:cNvSpPr>
            <a:spLocks noGrp="1"/>
          </p:cNvSpPr>
          <p:nvPr>
            <p:ph type="sldNum" sz="quarter" idx="5"/>
          </p:nvPr>
        </p:nvSpPr>
        <p:spPr>
          <a:xfrm>
            <a:off x="5592763" y="6456363"/>
            <a:ext cx="4279900" cy="33972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801B24B-9765-4E48-83E8-FC588AC4863B}" type="slidenum">
              <a:rPr lang="en-GB"/>
              <a:pPr/>
              <a:t>‹#›</a:t>
            </a:fld>
            <a:endParaRPr lang="en-GB" dirty="0"/>
          </a:p>
        </p:txBody>
      </p:sp>
    </p:spTree>
    <p:extLst>
      <p:ext uri="{BB962C8B-B14F-4D97-AF65-F5344CB8AC3E}">
        <p14:creationId xmlns:p14="http://schemas.microsoft.com/office/powerpoint/2010/main" val="33091206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6913" y="509588"/>
            <a:ext cx="3400425" cy="2549525"/>
          </a:xfrm>
        </p:spPr>
      </p:sp>
      <p:sp>
        <p:nvSpPr>
          <p:cNvPr id="3" name="Notes Placeholder 2"/>
          <p:cNvSpPr>
            <a:spLocks noGrp="1"/>
          </p:cNvSpPr>
          <p:nvPr>
            <p:ph type="body" idx="1"/>
          </p:nvPr>
        </p:nvSpPr>
        <p:spPr/>
        <p:txBody>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GB" dirty="0" smtClean="0">
                <a:ea typeface="ＭＳ Ｐゴシック" panose="020B0600070205080204" pitchFamily="34" charset="-128"/>
              </a:rPr>
              <a:t>Hello!</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GB" dirty="0" smtClean="0">
                <a:ea typeface="ＭＳ Ｐゴシック" panose="020B0600070205080204" pitchFamily="34" charset="-128"/>
              </a:rPr>
              <a:t>I</a:t>
            </a:r>
            <a:r>
              <a:rPr lang="en-GB" baseline="0" dirty="0" smtClean="0">
                <a:ea typeface="ＭＳ Ｐゴシック" panose="020B0600070205080204" pitchFamily="34" charset="-128"/>
              </a:rPr>
              <a:t> gave a talk at NDC London recently, and I got some feedback that my slides had too much text and not enough pictures, so with that in mind…</a:t>
            </a:r>
            <a:endParaRPr lang="en-GB" dirty="0" smtClean="0">
              <a:ea typeface="ＭＳ Ｐゴシック" panose="020B0600070205080204" pitchFamily="34" charset="-128"/>
            </a:endParaRPr>
          </a:p>
        </p:txBody>
      </p:sp>
      <p:sp>
        <p:nvSpPr>
          <p:cNvPr id="4" name="Slide Number Placeholder 3"/>
          <p:cNvSpPr>
            <a:spLocks noGrp="1"/>
          </p:cNvSpPr>
          <p:nvPr>
            <p:ph type="sldNum" sz="quarter" idx="10"/>
          </p:nvPr>
        </p:nvSpPr>
        <p:spPr/>
        <p:txBody>
          <a:bodyPr/>
          <a:lstStyle/>
          <a:p>
            <a:fld id="{0801B24B-9765-4E48-83E8-FC588AC4863B}" type="slidenum">
              <a:rPr lang="en-GB" smtClean="0"/>
              <a:pPr/>
              <a:t>1</a:t>
            </a:fld>
            <a:endParaRPr lang="en-GB" dirty="0"/>
          </a:p>
        </p:txBody>
      </p:sp>
    </p:spTree>
    <p:extLst>
      <p:ext uri="{BB962C8B-B14F-4D97-AF65-F5344CB8AC3E}">
        <p14:creationId xmlns:p14="http://schemas.microsoft.com/office/powerpoint/2010/main" val="2362771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Captain Hindsight!</a:t>
            </a:r>
          </a:p>
          <a:p>
            <a:pPr marL="171450" indent="-171450">
              <a:buFont typeface="Arial" panose="020B0604020202020204" pitchFamily="34" charset="0"/>
              <a:buChar char="•"/>
            </a:pPr>
            <a:r>
              <a:rPr lang="en-GB" dirty="0" smtClean="0"/>
              <a:t>Hindsight</a:t>
            </a:r>
            <a:r>
              <a:rPr lang="en-GB" baseline="0" dirty="0" smtClean="0"/>
              <a:t> is an amazing thing, and in this case, it comes from a talk that I went to at NDC London.</a:t>
            </a:r>
          </a:p>
          <a:p>
            <a:pPr marL="171450" indent="-171450">
              <a:buFont typeface="Arial" panose="020B0604020202020204" pitchFamily="34" charset="0"/>
              <a:buChar char="•"/>
            </a:pPr>
            <a:r>
              <a:rPr lang="en-GB" baseline="0" dirty="0" smtClean="0"/>
              <a:t>The speaker, Sarah Mei, was talking about how to make big technical decisions, and her ideas resonated with me, so I’d like to talk about them here.</a:t>
            </a:r>
          </a:p>
          <a:p>
            <a:pPr marL="171450" indent="-171450">
              <a:buFont typeface="Arial" panose="020B0604020202020204" pitchFamily="34" charset="0"/>
              <a:buChar char="•"/>
            </a:pPr>
            <a:r>
              <a:rPr lang="en-GB" baseline="0" dirty="0" smtClean="0"/>
              <a:t>She had a whole hour to do this topic justice, but I’ve only got 5 minutes, so...</a:t>
            </a:r>
            <a:endParaRPr lang="en-GB" dirty="0" smtClean="0"/>
          </a:p>
        </p:txBody>
      </p:sp>
      <p:sp>
        <p:nvSpPr>
          <p:cNvPr id="4" name="Slide Number Placeholder 3"/>
          <p:cNvSpPr>
            <a:spLocks noGrp="1"/>
          </p:cNvSpPr>
          <p:nvPr>
            <p:ph type="sldNum" sz="quarter" idx="10"/>
          </p:nvPr>
        </p:nvSpPr>
        <p:spPr/>
        <p:txBody>
          <a:bodyPr/>
          <a:lstStyle/>
          <a:p>
            <a:fld id="{0801B24B-9765-4E48-83E8-FC588AC4863B}" type="slidenum">
              <a:rPr lang="en-GB" smtClean="0"/>
              <a:pPr/>
              <a:t>2</a:t>
            </a:fld>
            <a:endParaRPr lang="en-GB" dirty="0"/>
          </a:p>
        </p:txBody>
      </p:sp>
    </p:spTree>
    <p:extLst>
      <p:ext uri="{BB962C8B-B14F-4D97-AF65-F5344CB8AC3E}">
        <p14:creationId xmlns:p14="http://schemas.microsoft.com/office/powerpoint/2010/main" val="2593356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Small decisions are easy.  We all make small decisions all the time, so we naturally</a:t>
            </a:r>
            <a:r>
              <a:rPr lang="en-GB" baseline="0" dirty="0" smtClean="0"/>
              <a:t> get good at doing it.</a:t>
            </a:r>
          </a:p>
          <a:p>
            <a:pPr marL="171450" indent="-171450">
              <a:buFont typeface="Arial" panose="020B0604020202020204" pitchFamily="34" charset="0"/>
              <a:buChar char="•"/>
            </a:pPr>
            <a:r>
              <a:rPr lang="en-GB" baseline="0" dirty="0" smtClean="0"/>
              <a:t>But what about big technical decisions?</a:t>
            </a:r>
          </a:p>
          <a:p>
            <a:pPr marL="171450" indent="-171450">
              <a:buFont typeface="Arial" panose="020B0604020202020204" pitchFamily="34" charset="0"/>
              <a:buChar char="•"/>
            </a:pPr>
            <a:r>
              <a:rPr lang="en-GB" baseline="0" dirty="0" smtClean="0"/>
              <a:t>And I’m thinking about really big things here, like, which programming language should we use?  Which UI framework do we choose?</a:t>
            </a:r>
          </a:p>
          <a:p>
            <a:pPr marL="171450" indent="-171450">
              <a:buFont typeface="Arial" panose="020B0604020202020204" pitchFamily="34" charset="0"/>
              <a:buChar char="•"/>
            </a:pPr>
            <a:r>
              <a:rPr lang="en-GB" baseline="0" dirty="0" smtClean="0"/>
              <a:t>Now, these are decisions that we only generally make once per project, so we don’t make them very often, and we have to live with them for the long-term.  I have spent zero hours today deciding which web framework to use, and I suspect that’s true for most of you too.  So, if we don’t get to repeatedly practice and develop this talent, what makes us think that we’re any good at it</a:t>
            </a:r>
            <a:r>
              <a:rPr lang="en-GB" baseline="0" dirty="0" smtClean="0"/>
              <a:t>?</a:t>
            </a:r>
            <a:endParaRPr lang="en-GB" baseline="0" dirty="0" smtClean="0"/>
          </a:p>
        </p:txBody>
      </p:sp>
      <p:sp>
        <p:nvSpPr>
          <p:cNvPr id="4" name="Slide Number Placeholder 3"/>
          <p:cNvSpPr>
            <a:spLocks noGrp="1"/>
          </p:cNvSpPr>
          <p:nvPr>
            <p:ph type="sldNum" sz="quarter" idx="10"/>
          </p:nvPr>
        </p:nvSpPr>
        <p:spPr/>
        <p:txBody>
          <a:bodyPr/>
          <a:lstStyle/>
          <a:p>
            <a:fld id="{0801B24B-9765-4E48-83E8-FC588AC4863B}" type="slidenum">
              <a:rPr lang="en-GB" smtClean="0"/>
              <a:pPr/>
              <a:t>3</a:t>
            </a:fld>
            <a:endParaRPr lang="en-GB" dirty="0"/>
          </a:p>
        </p:txBody>
      </p:sp>
    </p:spTree>
    <p:extLst>
      <p:ext uri="{BB962C8B-B14F-4D97-AF65-F5344CB8AC3E}">
        <p14:creationId xmlns:p14="http://schemas.microsoft.com/office/powerpoint/2010/main" val="2373261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These are also decisions fraught with a massive amount of risk.</a:t>
            </a:r>
          </a:p>
          <a:p>
            <a:pPr marL="171450" indent="-171450">
              <a:buFont typeface="Arial" panose="020B0604020202020204" pitchFamily="34" charset="0"/>
              <a:buChar char="•"/>
            </a:pPr>
            <a:r>
              <a:rPr lang="en-GB" dirty="0" smtClean="0"/>
              <a:t>And the first massive </a:t>
            </a:r>
            <a:r>
              <a:rPr lang="en-GB" baseline="0" dirty="0" smtClean="0"/>
              <a:t>risk is drag.</a:t>
            </a:r>
          </a:p>
          <a:p>
            <a:pPr marL="171450" indent="-171450">
              <a:buFont typeface="Arial" panose="020B0604020202020204" pitchFamily="34" charset="0"/>
              <a:buChar char="•"/>
            </a:pPr>
            <a:r>
              <a:rPr lang="en-GB" baseline="0" dirty="0" smtClean="0"/>
              <a:t>If we choose the wrong one, then it can slow down development, and </a:t>
            </a:r>
            <a:r>
              <a:rPr lang="en-GB" baseline="0" dirty="0" smtClean="0"/>
              <a:t>development </a:t>
            </a:r>
            <a:r>
              <a:rPr lang="en-GB" baseline="0" dirty="0" smtClean="0"/>
              <a:t>being slow is a massive commercial risk.  That start-up of one guy in Brisbane, who we don’t expect to pose </a:t>
            </a:r>
            <a:r>
              <a:rPr lang="en-GB" baseline="0" dirty="0" smtClean="0"/>
              <a:t>a </a:t>
            </a:r>
            <a:r>
              <a:rPr lang="en-GB" baseline="0" dirty="0" smtClean="0"/>
              <a:t>problem, can end up delivering faster than we can…</a:t>
            </a:r>
          </a:p>
        </p:txBody>
      </p:sp>
      <p:sp>
        <p:nvSpPr>
          <p:cNvPr id="4" name="Slide Number Placeholder 3"/>
          <p:cNvSpPr>
            <a:spLocks noGrp="1"/>
          </p:cNvSpPr>
          <p:nvPr>
            <p:ph type="sldNum" sz="quarter" idx="10"/>
          </p:nvPr>
        </p:nvSpPr>
        <p:spPr/>
        <p:txBody>
          <a:bodyPr/>
          <a:lstStyle/>
          <a:p>
            <a:fld id="{0801B24B-9765-4E48-83E8-FC588AC4863B}" type="slidenum">
              <a:rPr lang="en-GB" smtClean="0"/>
              <a:pPr/>
              <a:t>4</a:t>
            </a:fld>
            <a:endParaRPr lang="en-GB" dirty="0"/>
          </a:p>
        </p:txBody>
      </p:sp>
    </p:spTree>
    <p:extLst>
      <p:ext uri="{BB962C8B-B14F-4D97-AF65-F5344CB8AC3E}">
        <p14:creationId xmlns:p14="http://schemas.microsoft.com/office/powerpoint/2010/main" val="3859241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And the other massive risk is lock-in.</a:t>
            </a:r>
          </a:p>
          <a:p>
            <a:pPr marL="171450" indent="-171450">
              <a:buFont typeface="Arial" panose="020B0604020202020204" pitchFamily="34" charset="0"/>
              <a:buChar char="•"/>
            </a:pPr>
            <a:r>
              <a:rPr lang="en-GB" dirty="0" smtClean="0"/>
              <a:t>Changing your mind later can be very hard</a:t>
            </a:r>
            <a:r>
              <a:rPr lang="en-GB" baseline="0" dirty="0" smtClean="0"/>
              <a:t> because it involves a massive cost.</a:t>
            </a: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5</a:t>
            </a:fld>
            <a:endParaRPr lang="en-GB" dirty="0"/>
          </a:p>
        </p:txBody>
      </p:sp>
    </p:spTree>
    <p:extLst>
      <p:ext uri="{BB962C8B-B14F-4D97-AF65-F5344CB8AC3E}">
        <p14:creationId xmlns:p14="http://schemas.microsoft.com/office/powerpoint/2010/main" val="2543885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aseline="0" dirty="0" smtClean="0"/>
              <a:t>Imagine </a:t>
            </a:r>
            <a:r>
              <a:rPr lang="en-GB" baseline="0" dirty="0" smtClean="0"/>
              <a:t>re-writing your </a:t>
            </a:r>
            <a:r>
              <a:rPr lang="en-GB" baseline="0" dirty="0" err="1" smtClean="0"/>
              <a:t>WinForms</a:t>
            </a:r>
            <a:r>
              <a:rPr lang="en-GB" baseline="0" dirty="0" smtClean="0"/>
              <a:t> UI into Angular.</a:t>
            </a:r>
          </a:p>
          <a:p>
            <a:pPr marL="171450" indent="-171450">
              <a:buFont typeface="Arial" panose="020B0604020202020204" pitchFamily="34" charset="0"/>
              <a:buChar char="•"/>
            </a:pPr>
            <a:r>
              <a:rPr lang="en-GB" baseline="0" dirty="0" smtClean="0"/>
              <a:t>Well</a:t>
            </a:r>
            <a:r>
              <a:rPr lang="en-GB" baseline="0" dirty="0" smtClean="0"/>
              <a:t>, we don’t have to imagine, because we’ve seen that first-hand with SQL Source Control recently, and how’s it gone?</a:t>
            </a:r>
          </a:p>
          <a:p>
            <a:pPr marL="171450" indent="-171450">
              <a:buFont typeface="Arial" panose="020B0604020202020204" pitchFamily="34" charset="0"/>
              <a:buChar char="•"/>
            </a:pPr>
            <a:r>
              <a:rPr lang="en-GB" baseline="0" dirty="0" smtClean="0"/>
              <a:t>Well, this is from the A3 report in S</a:t>
            </a:r>
            <a:r>
              <a:rPr lang="en-GB" dirty="0" smtClean="0"/>
              <a:t>eptember…</a:t>
            </a:r>
          </a:p>
          <a:p>
            <a:pPr marL="171450" indent="-171450">
              <a:buFont typeface="Arial" panose="020B0604020202020204" pitchFamily="34" charset="0"/>
              <a:buChar char="•"/>
            </a:pPr>
            <a:r>
              <a:rPr lang="en-GB" dirty="0" smtClean="0"/>
              <a:t>And then in October…</a:t>
            </a:r>
          </a:p>
          <a:p>
            <a:pPr marL="171450" indent="-171450">
              <a:buFont typeface="Arial" panose="020B0604020202020204" pitchFamily="34" charset="0"/>
              <a:buChar char="•"/>
            </a:pPr>
            <a:r>
              <a:rPr lang="en-GB" dirty="0" smtClean="0"/>
              <a:t>And then in November…</a:t>
            </a:r>
          </a:p>
          <a:p>
            <a:pPr marL="171450" indent="-171450">
              <a:buFont typeface="Arial" panose="020B0604020202020204" pitchFamily="34" charset="0"/>
              <a:buChar char="•"/>
            </a:pPr>
            <a:r>
              <a:rPr lang="en-GB" dirty="0" smtClean="0"/>
              <a:t>All</a:t>
            </a:r>
            <a:r>
              <a:rPr lang="en-GB" baseline="0" dirty="0" smtClean="0"/>
              <a:t> this time the costs, basically our salaries, because we get paid regardless, are clocking up…</a:t>
            </a:r>
            <a:endParaRPr lang="en-GB" dirty="0" smtClean="0"/>
          </a:p>
          <a:p>
            <a:pPr marL="171450" indent="-171450">
              <a:buFont typeface="Arial" panose="020B0604020202020204" pitchFamily="34" charset="0"/>
              <a:buChar char="•"/>
            </a:pPr>
            <a:r>
              <a:rPr lang="en-GB" dirty="0" smtClean="0"/>
              <a:t>And we all</a:t>
            </a:r>
            <a:r>
              <a:rPr lang="en-GB" baseline="0" dirty="0" smtClean="0"/>
              <a:t> know what happened </a:t>
            </a:r>
            <a:r>
              <a:rPr lang="en-GB" baseline="0" dirty="0" smtClean="0"/>
              <a:t>next with that project…</a:t>
            </a:r>
            <a:endParaRPr lang="en-GB" baseline="0" dirty="0" smtClean="0"/>
          </a:p>
        </p:txBody>
      </p:sp>
      <p:sp>
        <p:nvSpPr>
          <p:cNvPr id="4" name="Slide Number Placeholder 3"/>
          <p:cNvSpPr>
            <a:spLocks noGrp="1"/>
          </p:cNvSpPr>
          <p:nvPr>
            <p:ph type="sldNum" sz="quarter" idx="10"/>
          </p:nvPr>
        </p:nvSpPr>
        <p:spPr/>
        <p:txBody>
          <a:bodyPr/>
          <a:lstStyle/>
          <a:p>
            <a:fld id="{0801B24B-9765-4E48-83E8-FC588AC4863B}" type="slidenum">
              <a:rPr lang="en-GB" smtClean="0"/>
              <a:pPr/>
              <a:t>6</a:t>
            </a:fld>
            <a:endParaRPr lang="en-GB" dirty="0"/>
          </a:p>
        </p:txBody>
      </p:sp>
    </p:spTree>
    <p:extLst>
      <p:ext uri="{BB962C8B-B14F-4D97-AF65-F5344CB8AC3E}">
        <p14:creationId xmlns:p14="http://schemas.microsoft.com/office/powerpoint/2010/main" val="728820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So</a:t>
            </a:r>
            <a:r>
              <a:rPr lang="en-GB" baseline="0" dirty="0" smtClean="0"/>
              <a:t> now that we’ve seen the problem, let’s look at a possible solution.  The Mei System.</a:t>
            </a:r>
          </a:p>
          <a:p>
            <a:pPr marL="171450" indent="-171450">
              <a:buFont typeface="Arial" panose="020B0604020202020204" pitchFamily="34" charset="0"/>
              <a:buChar char="•"/>
            </a:pPr>
            <a:r>
              <a:rPr lang="en-GB" baseline="0" dirty="0" smtClean="0"/>
              <a:t>It’s a decision framework, and I think that it has several advantages:</a:t>
            </a:r>
            <a:endParaRPr lang="en-GB" baseline="0" dirty="0" smtClean="0"/>
          </a:p>
          <a:p>
            <a:pPr marL="628650" lvl="1" indent="-171450">
              <a:buFont typeface="Arial" panose="020B0604020202020204" pitchFamily="34" charset="0"/>
              <a:buChar char="•"/>
            </a:pPr>
            <a:r>
              <a:rPr lang="en-GB" baseline="0" dirty="0" smtClean="0"/>
              <a:t>No blind spots.  It forces you to look at the issue from several perspectives, which can help to avoid blind spots.</a:t>
            </a:r>
          </a:p>
          <a:p>
            <a:pPr marL="628650" lvl="1" indent="-171450">
              <a:buFont typeface="Arial" panose="020B0604020202020204" pitchFamily="34" charset="0"/>
              <a:buChar char="•"/>
            </a:pPr>
            <a:r>
              <a:rPr lang="en-GB" baseline="0" dirty="0" smtClean="0"/>
              <a:t>A communication tool.  Like design patterns it provides a way of talking about and describing what you’re thinking.</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There are 2 axes forming 4 quadrants.</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Let’s say we wanted to use it to choose our UI framework.  Now, there are a plethora of options to choose from: </a:t>
            </a:r>
            <a:r>
              <a:rPr lang="en-GB" baseline="0" dirty="0" err="1" smtClean="0"/>
              <a:t>WinForms</a:t>
            </a:r>
            <a:r>
              <a:rPr lang="en-GB" baseline="0" dirty="0" smtClean="0"/>
              <a:t>, WPF, or HTML, and if it is HTML, then do we choose: Google Web Toolkit, Angular, Backbone, Durandal, Ember, React, </a:t>
            </a:r>
            <a:r>
              <a:rPr lang="en-GB" baseline="0" dirty="0" err="1" smtClean="0"/>
              <a:t>etc</a:t>
            </a:r>
            <a:r>
              <a:rPr lang="en-GB" baseline="0" dirty="0" smtClean="0"/>
              <a:t>, etc…</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And </a:t>
            </a:r>
            <a:r>
              <a:rPr lang="en-GB" baseline="0" dirty="0" smtClean="0"/>
              <a:t>you do one of these </a:t>
            </a:r>
            <a:r>
              <a:rPr lang="en-GB" baseline="0" dirty="0" smtClean="0"/>
              <a:t>grids for </a:t>
            </a:r>
            <a:r>
              <a:rPr lang="en-GB" baseline="0" dirty="0" smtClean="0"/>
              <a:t>each of the options </a:t>
            </a:r>
            <a:r>
              <a:rPr lang="en-GB" baseline="0" dirty="0" smtClean="0"/>
              <a:t>that we’re </a:t>
            </a:r>
            <a:r>
              <a:rPr lang="en-GB" baseline="0" dirty="0" smtClean="0"/>
              <a:t>considering.  The idea is that all the time we’re trying to delve deeper into what choosing this option might mean.  And once we’ve done this process for each of the options, we can think about them using these quadrants and come to a decision, which, interestingly is beyond the scope of the framework.  It’s not a panacea – you still need to make the decision yourself; it just provides a structured way of approaching that decision.</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Now let’s look in detail at the quadrants:</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On the right-hand side is the code, and first of all let’s think about your interactions with the code.  Basically, how easy is it to use this thing?  You might read the readme, look at the tutorials, the documentation, the public API, the code itself, etc…  And of course, all the quadrants need names, and this one is “interface”.</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The second quadrant is the world’s interactions with the code.  Basically, is this project active?  Commits, issues, pull requests, releases, etc…  This quadrant is called “activity”.</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The right-hand side is a mixture of objective and subjective.  There’s some objective measures there such as number of commits, but there’s some subjective measures there </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On the left-hand side is people.  The third quadrant is the world’s interactions at a people level.  Basically, how popular is it?  Stack Overflow activity, reddit, Hacker News, people writing blogs expressing their opinion, etc…  This quadrant is called “popularity”.</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The final quadrant is your interactions at a people level.  Basically, how will this go down on my team?  For example:</a:t>
            </a:r>
          </a:p>
          <a:p>
            <a:pPr marL="1085850" marR="0" lvl="2"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For highly opinionated frameworks like Ember, whether you agree with its opinions will be very important.</a:t>
            </a:r>
          </a:p>
          <a:p>
            <a:pPr marL="1085850" marR="0" lvl="2"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Now for us, we came from a world of data binding in </a:t>
            </a:r>
            <a:r>
              <a:rPr lang="en-GB" baseline="0" dirty="0" err="1" smtClean="0"/>
              <a:t>WinForms</a:t>
            </a:r>
            <a:r>
              <a:rPr lang="en-GB" baseline="0" dirty="0" smtClean="0"/>
              <a:t> and then WPF.  And then in Deployment Manager, we still used data binding, only now because it was HTML we used knockout, and we understood it and we liked it.  In SQL Lighthouse, when we came to choose a single page app framework, there was an obvious choice.  Durandal.  Durandal is just a way of making knockout work for single page apps, so from an accessibility point of view we immediately got it.  We understood it.  Yes, it ticks the other quadrants too, but so did all the other choices.  It was Durandal’s accessibility that stood it apart and won our hearts.  Other people approach accessibility from their own past and their own biases, so might come to a different decision, but for us, </a:t>
            </a:r>
            <a:r>
              <a:rPr lang="en-GB" baseline="0" dirty="0" smtClean="0"/>
              <a:t>Durandal was </a:t>
            </a:r>
            <a:r>
              <a:rPr lang="en-GB" baseline="0" dirty="0" smtClean="0"/>
              <a:t>the right choice.</a:t>
            </a:r>
          </a:p>
        </p:txBody>
      </p:sp>
      <p:sp>
        <p:nvSpPr>
          <p:cNvPr id="4" name="Slide Number Placeholder 3"/>
          <p:cNvSpPr>
            <a:spLocks noGrp="1"/>
          </p:cNvSpPr>
          <p:nvPr>
            <p:ph type="sldNum" sz="quarter" idx="10"/>
          </p:nvPr>
        </p:nvSpPr>
        <p:spPr/>
        <p:txBody>
          <a:bodyPr/>
          <a:lstStyle/>
          <a:p>
            <a:fld id="{0801B24B-9765-4E48-83E8-FC588AC4863B}" type="slidenum">
              <a:rPr lang="en-GB" smtClean="0"/>
              <a:pPr/>
              <a:t>7</a:t>
            </a:fld>
            <a:endParaRPr lang="en-GB" dirty="0"/>
          </a:p>
        </p:txBody>
      </p:sp>
    </p:spTree>
    <p:extLst>
      <p:ext uri="{BB962C8B-B14F-4D97-AF65-F5344CB8AC3E}">
        <p14:creationId xmlns:p14="http://schemas.microsoft.com/office/powerpoint/2010/main" val="3824745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6913" y="509588"/>
            <a:ext cx="3400425" cy="2549525"/>
          </a:xfrm>
        </p:spPr>
      </p:sp>
      <p:sp>
        <p:nvSpPr>
          <p:cNvPr id="3" name="Notes Placeholder 2"/>
          <p:cNvSpPr>
            <a:spLocks noGrp="1"/>
          </p:cNvSpPr>
          <p:nvPr>
            <p:ph type="body" idx="1"/>
          </p:nvPr>
        </p:nvSpPr>
        <p:spPr/>
        <p:txBody>
          <a:bodyPr/>
          <a:lstStyle/>
          <a:p>
            <a:endParaRPr lang="en-GB" sz="1200" b="0" i="0" kern="1200" baseline="0" dirty="0" smtClean="0">
              <a:solidFill>
                <a:schemeClr val="tx1"/>
              </a:solidFill>
              <a:effectLst/>
              <a:latin typeface="+mn-lt"/>
              <a:ea typeface="ＭＳ Ｐゴシック" charset="0"/>
            </a:endParaRPr>
          </a:p>
        </p:txBody>
      </p:sp>
      <p:sp>
        <p:nvSpPr>
          <p:cNvPr id="4" name="Slide Number Placeholder 3"/>
          <p:cNvSpPr>
            <a:spLocks noGrp="1"/>
          </p:cNvSpPr>
          <p:nvPr>
            <p:ph type="sldNum" sz="quarter" idx="10"/>
          </p:nvPr>
        </p:nvSpPr>
        <p:spPr/>
        <p:txBody>
          <a:bodyPr/>
          <a:lstStyle/>
          <a:p>
            <a:fld id="{0801B24B-9765-4E48-83E8-FC588AC4863B}" type="slidenum">
              <a:rPr lang="en-GB" smtClean="0"/>
              <a:pPr/>
              <a:t>8</a:t>
            </a:fld>
            <a:endParaRPr lang="en-GB" dirty="0"/>
          </a:p>
        </p:txBody>
      </p:sp>
    </p:spTree>
    <p:extLst>
      <p:ext uri="{BB962C8B-B14F-4D97-AF65-F5344CB8AC3E}">
        <p14:creationId xmlns:p14="http://schemas.microsoft.com/office/powerpoint/2010/main" val="25313023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53644"/>
            <a:ext cx="8229600" cy="2100089"/>
          </a:xfrm>
        </p:spPr>
        <p:txBody>
          <a:bodyPr/>
          <a:lstStyle>
            <a:lvl1pPr>
              <a:defRPr sz="4400"/>
            </a:lvl1pPr>
          </a:lstStyle>
          <a:p>
            <a:r>
              <a:rPr lang="en-GB" dirty="0" smtClean="0"/>
              <a:t>Click to edit Master title style</a:t>
            </a:r>
            <a:endParaRPr lang="en-US" dirty="0"/>
          </a:p>
        </p:txBody>
      </p:sp>
      <p:sp>
        <p:nvSpPr>
          <p:cNvPr id="3" name="Rectangle 2"/>
          <p:cNvSpPr/>
          <p:nvPr userDrawn="1"/>
        </p:nvSpPr>
        <p:spPr>
          <a:xfrm>
            <a:off x="7143750" y="5829300"/>
            <a:ext cx="1607344" cy="647700"/>
          </a:xfrm>
          <a:prstGeom prst="rect">
            <a:avLst/>
          </a:prstGeom>
          <a:solidFill>
            <a:srgbClr val="AA101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33171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5107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59897" y="3520016"/>
            <a:ext cx="3881967" cy="1143000"/>
          </a:xfrm>
        </p:spPr>
        <p:txBody>
          <a:bodyPr anchor="ctr" anchorCtr="0"/>
          <a:lstStyle>
            <a:lvl1pPr>
              <a:defRPr sz="8000"/>
            </a:lvl1pPr>
          </a:lstStyle>
          <a:p>
            <a:r>
              <a:rPr lang="en-US" dirty="0" smtClean="0"/>
              <a:t>Demo</a:t>
            </a:r>
            <a:endParaRPr lang="en-GB" dirty="0"/>
          </a:p>
        </p:txBody>
      </p:sp>
      <p:pic>
        <p:nvPicPr>
          <p:cNvPr id="4" name="Picture 2" descr="C:\Users\ANDREW~1.DEN\AppData\Local\Temp\SNAGHTML55f19f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59895" y="2038350"/>
            <a:ext cx="1539196" cy="12509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939078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Images without Headline/Presentation Title Frame">
    <p:spTree>
      <p:nvGrpSpPr>
        <p:cNvPr id="1" name=""/>
        <p:cNvGrpSpPr/>
        <p:nvPr/>
      </p:nvGrpSpPr>
      <p:grpSpPr>
        <a:xfrm>
          <a:off x="0" y="0"/>
          <a:ext cx="0" cy="0"/>
          <a:chOff x="0" y="0"/>
          <a:chExt cx="0" cy="0"/>
        </a:xfrm>
      </p:grpSpPr>
      <p:sp>
        <p:nvSpPr>
          <p:cNvPr id="2" name="Rectangle 1"/>
          <p:cNvSpPr/>
          <p:nvPr userDrawn="1"/>
        </p:nvSpPr>
        <p:spPr>
          <a:xfrm>
            <a:off x="0" y="0"/>
            <a:ext cx="9144000" cy="5759450"/>
          </a:xfrm>
          <a:prstGeom prst="rect">
            <a:avLst/>
          </a:prstGeom>
          <a:solidFill>
            <a:srgbClr val="CC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Tree>
    <p:extLst>
      <p:ext uri="{BB962C8B-B14F-4D97-AF65-F5344CB8AC3E}">
        <p14:creationId xmlns:p14="http://schemas.microsoft.com/office/powerpoint/2010/main" val="2689705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6"/>
            <a:ext cx="3008313" cy="770819"/>
          </a:xfrm>
        </p:spPr>
        <p:txBody>
          <a:bodyPr/>
          <a:lstStyle>
            <a:lvl1pPr algn="l">
              <a:defRPr sz="2000" b="1"/>
            </a:lvl1pPr>
          </a:lstStyle>
          <a:p>
            <a:r>
              <a:rPr lang="en-GB" dirty="0" smtClean="0"/>
              <a:t>Click to edit Master title style</a:t>
            </a:r>
            <a:endParaRPr lang="en-US" dirty="0"/>
          </a:p>
        </p:txBody>
      </p:sp>
      <p:sp>
        <p:nvSpPr>
          <p:cNvPr id="3" name="Content Placeholder 2"/>
          <p:cNvSpPr>
            <a:spLocks noGrp="1"/>
          </p:cNvSpPr>
          <p:nvPr>
            <p:ph idx="1"/>
          </p:nvPr>
        </p:nvSpPr>
        <p:spPr>
          <a:xfrm>
            <a:off x="3575050" y="273051"/>
            <a:ext cx="5111750" cy="5433432"/>
          </a:xfrm>
        </p:spPr>
        <p:txBody>
          <a:bodyPr/>
          <a:lstStyle>
            <a:lvl1pPr>
              <a:defRPr sz="18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Text Placeholder 3"/>
          <p:cNvSpPr>
            <a:spLocks noGrp="1"/>
          </p:cNvSpPr>
          <p:nvPr>
            <p:ph type="body" sz="half" idx="2"/>
          </p:nvPr>
        </p:nvSpPr>
        <p:spPr>
          <a:xfrm>
            <a:off x="457202" y="1165653"/>
            <a:ext cx="3008313" cy="4540830"/>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GB" dirty="0" smtClean="0"/>
              <a:t>Click to edit Master text styles</a:t>
            </a:r>
          </a:p>
        </p:txBody>
      </p:sp>
    </p:spTree>
    <p:extLst>
      <p:ext uri="{BB962C8B-B14F-4D97-AF65-F5344CB8AC3E}">
        <p14:creationId xmlns:p14="http://schemas.microsoft.com/office/powerpoint/2010/main" val="2823652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475307"/>
            <a:ext cx="5486400" cy="566738"/>
          </a:xfrm>
        </p:spPr>
        <p:txBody>
          <a:bodyPr anchor="ctr"/>
          <a:lstStyle>
            <a:lvl1pPr algn="l">
              <a:defRPr sz="2000" b="1"/>
            </a:lvl1pPr>
          </a:lstStyle>
          <a:p>
            <a:r>
              <a:rPr lang="en-GB" dirty="0" smtClean="0"/>
              <a:t>Click to edit Master title style</a:t>
            </a:r>
            <a:endParaRPr lang="en-US" dirty="0"/>
          </a:p>
        </p:txBody>
      </p:sp>
      <p:sp>
        <p:nvSpPr>
          <p:cNvPr id="3" name="Picture Placeholder 2"/>
          <p:cNvSpPr>
            <a:spLocks noGrp="1"/>
          </p:cNvSpPr>
          <p:nvPr>
            <p:ph type="pic" idx="1"/>
          </p:nvPr>
        </p:nvSpPr>
        <p:spPr>
          <a:xfrm>
            <a:off x="1792288" y="360507"/>
            <a:ext cx="5486400" cy="4114800"/>
          </a:xfrm>
        </p:spPr>
        <p:txBody>
          <a:bodyPr rtlCol="0">
            <a:normAutofit/>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en-US" noProof="0" dirty="0"/>
          </a:p>
        </p:txBody>
      </p:sp>
      <p:sp>
        <p:nvSpPr>
          <p:cNvPr id="4" name="Text Placeholder 3"/>
          <p:cNvSpPr>
            <a:spLocks noGrp="1"/>
          </p:cNvSpPr>
          <p:nvPr>
            <p:ph type="body" sz="half" idx="2"/>
          </p:nvPr>
        </p:nvSpPr>
        <p:spPr>
          <a:xfrm>
            <a:off x="1792288" y="5042045"/>
            <a:ext cx="5486400" cy="513122"/>
          </a:xfrm>
        </p:spPr>
        <p:txBody>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GB" dirty="0" smtClean="0"/>
              <a:t>Click to edit Master text styles</a:t>
            </a:r>
          </a:p>
        </p:txBody>
      </p:sp>
    </p:spTree>
    <p:extLst>
      <p:ext uri="{BB962C8B-B14F-4D97-AF65-F5344CB8AC3E}">
        <p14:creationId xmlns:p14="http://schemas.microsoft.com/office/powerpoint/2010/main" val="1309409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Content - No Box">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Click to edit Master title style</a:t>
            </a:r>
            <a:endParaRPr lang="en-US" dirty="0"/>
          </a:p>
        </p:txBody>
      </p:sp>
      <p:sp>
        <p:nvSpPr>
          <p:cNvPr id="3" name="Content Placeholder 2"/>
          <p:cNvSpPr>
            <a:spLocks noGrp="1"/>
          </p:cNvSpPr>
          <p:nvPr>
            <p:ph idx="1"/>
          </p:nvPr>
        </p:nvSpPr>
        <p:spPr/>
        <p:txBody>
          <a:bodyPr/>
          <a:lstStyle>
            <a:lvl5pPr>
              <a:defRPr sz="2000"/>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extLst>
      <p:ext uri="{BB962C8B-B14F-4D97-AF65-F5344CB8AC3E}">
        <p14:creationId xmlns:p14="http://schemas.microsoft.com/office/powerpoint/2010/main" val="1537490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Content - Two Columns">
    <p:spTree>
      <p:nvGrpSpPr>
        <p:cNvPr id="1" name=""/>
        <p:cNvGrpSpPr/>
        <p:nvPr/>
      </p:nvGrpSpPr>
      <p:grpSpPr>
        <a:xfrm>
          <a:off x="0" y="0"/>
          <a:ext cx="0" cy="0"/>
          <a:chOff x="0" y="0"/>
          <a:chExt cx="0" cy="0"/>
        </a:xfrm>
      </p:grpSpPr>
      <p:sp>
        <p:nvSpPr>
          <p:cNvPr id="5" name="Rounded Rectangle 4"/>
          <p:cNvSpPr/>
          <p:nvPr userDrawn="1"/>
        </p:nvSpPr>
        <p:spPr>
          <a:xfrm>
            <a:off x="457200" y="1600200"/>
            <a:ext cx="4038600" cy="3854450"/>
          </a:xfrm>
          <a:prstGeom prst="roundRect">
            <a:avLst>
              <a:gd name="adj" fmla="val 4479"/>
            </a:avLst>
          </a:prstGeom>
          <a:solidFill>
            <a:srgbClr val="FFFFFF"/>
          </a:solidFill>
          <a:ln w="63500" cap="flat" cmpd="sng" algn="ctr">
            <a:solidFill>
              <a:srgbClr val="00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ounded Rectangle 5"/>
          <p:cNvSpPr/>
          <p:nvPr userDrawn="1"/>
        </p:nvSpPr>
        <p:spPr>
          <a:xfrm>
            <a:off x="4648200" y="1600200"/>
            <a:ext cx="4038600" cy="3854450"/>
          </a:xfrm>
          <a:prstGeom prst="roundRect">
            <a:avLst>
              <a:gd name="adj" fmla="val 4479"/>
            </a:avLst>
          </a:prstGeom>
          <a:solidFill>
            <a:srgbClr val="FFFFFF"/>
          </a:solidFill>
          <a:ln w="63500" cap="flat" cmpd="sng" algn="ctr">
            <a:solidFill>
              <a:srgbClr val="00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4"/>
            <a:ext cx="4038600" cy="3854013"/>
          </a:xfrm>
        </p:spPr>
        <p:txBody>
          <a:bodyPr/>
          <a:lstStyle>
            <a:lvl1pPr>
              <a:defRPr sz="2000">
                <a:solidFill>
                  <a:srgbClr val="000000"/>
                </a:solidFill>
              </a:defRPr>
            </a:lvl1pPr>
            <a:lvl2pPr>
              <a:defRPr sz="1800">
                <a:solidFill>
                  <a:srgbClr val="000000"/>
                </a:solidFill>
              </a:defRPr>
            </a:lvl2pPr>
            <a:lvl3pPr>
              <a:defRPr sz="1600">
                <a:solidFill>
                  <a:srgbClr val="000000"/>
                </a:solidFill>
              </a:defRPr>
            </a:lvl3pPr>
            <a:lvl4pPr>
              <a:defRPr sz="1400">
                <a:solidFill>
                  <a:srgbClr val="000000"/>
                </a:solidFill>
              </a:defRPr>
            </a:lvl4pPr>
            <a:lvl5pPr>
              <a:defRPr sz="1200">
                <a:solidFill>
                  <a:srgbClr val="000000"/>
                </a:solidFill>
              </a:defRPr>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10" name="Content Placeholder 2"/>
          <p:cNvSpPr>
            <a:spLocks noGrp="1"/>
          </p:cNvSpPr>
          <p:nvPr>
            <p:ph sz="half" idx="13"/>
          </p:nvPr>
        </p:nvSpPr>
        <p:spPr>
          <a:xfrm>
            <a:off x="4648200" y="1600204"/>
            <a:ext cx="4038600" cy="3854013"/>
          </a:xfrm>
        </p:spPr>
        <p:txBody>
          <a:bodyPr/>
          <a:lstStyle>
            <a:lvl1pPr>
              <a:defRPr sz="2000">
                <a:solidFill>
                  <a:srgbClr val="000000"/>
                </a:solidFill>
              </a:defRPr>
            </a:lvl1pPr>
            <a:lvl2pPr>
              <a:defRPr sz="1800">
                <a:solidFill>
                  <a:srgbClr val="000000"/>
                </a:solidFill>
              </a:defRPr>
            </a:lvl2pPr>
            <a:lvl3pPr>
              <a:defRPr sz="1600">
                <a:solidFill>
                  <a:srgbClr val="000000"/>
                </a:solidFill>
              </a:defRPr>
            </a:lvl3pPr>
            <a:lvl4pPr>
              <a:defRPr sz="1400">
                <a:solidFill>
                  <a:srgbClr val="000000"/>
                </a:solidFill>
              </a:defRPr>
            </a:lvl4pPr>
            <a:lvl5pPr>
              <a:defRPr sz="1200">
                <a:solidFill>
                  <a:srgbClr val="000000"/>
                </a:solidFill>
              </a:defRPr>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extLst>
      <p:ext uri="{BB962C8B-B14F-4D97-AF65-F5344CB8AC3E}">
        <p14:creationId xmlns:p14="http://schemas.microsoft.com/office/powerpoint/2010/main" val="2282462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Text Content - Two Columns with Subtitles">
    <p:spTree>
      <p:nvGrpSpPr>
        <p:cNvPr id="1" name=""/>
        <p:cNvGrpSpPr/>
        <p:nvPr/>
      </p:nvGrpSpPr>
      <p:grpSpPr>
        <a:xfrm>
          <a:off x="0" y="0"/>
          <a:ext cx="0" cy="0"/>
          <a:chOff x="0" y="0"/>
          <a:chExt cx="0" cy="0"/>
        </a:xfrm>
      </p:grpSpPr>
      <p:sp>
        <p:nvSpPr>
          <p:cNvPr id="7" name="Rounded Rectangle 6"/>
          <p:cNvSpPr/>
          <p:nvPr userDrawn="1"/>
        </p:nvSpPr>
        <p:spPr>
          <a:xfrm>
            <a:off x="457200" y="2174875"/>
            <a:ext cx="4038600" cy="3322638"/>
          </a:xfrm>
          <a:prstGeom prst="roundRect">
            <a:avLst>
              <a:gd name="adj" fmla="val 4479"/>
            </a:avLst>
          </a:prstGeom>
          <a:solidFill>
            <a:srgbClr val="FFFFFF"/>
          </a:solidFill>
          <a:ln w="63500" cap="flat" cmpd="sng" algn="ctr">
            <a:solidFill>
              <a:srgbClr val="00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ounded Rectangle 7"/>
          <p:cNvSpPr/>
          <p:nvPr userDrawn="1"/>
        </p:nvSpPr>
        <p:spPr>
          <a:xfrm>
            <a:off x="4648200" y="2174875"/>
            <a:ext cx="4038600" cy="3322638"/>
          </a:xfrm>
          <a:prstGeom prst="roundRect">
            <a:avLst>
              <a:gd name="adj" fmla="val 4479"/>
            </a:avLst>
          </a:prstGeom>
          <a:solidFill>
            <a:srgbClr val="FFFFFF"/>
          </a:solidFill>
          <a:ln w="63500" cap="flat" cmpd="sng" algn="ctr">
            <a:solidFill>
              <a:srgbClr val="00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457200" y="274638"/>
            <a:ext cx="8229600" cy="93451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430725"/>
            <a:ext cx="4040188" cy="639762"/>
          </a:xfrm>
        </p:spPr>
        <p:txBody>
          <a:bodyPr/>
          <a:lstStyle>
            <a:lvl1pPr marL="0" indent="0">
              <a:buNone/>
              <a:defRPr sz="20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dirty="0" smtClean="0"/>
              <a:t>Click to edit Master text styles</a:t>
            </a:r>
          </a:p>
        </p:txBody>
      </p:sp>
      <p:sp>
        <p:nvSpPr>
          <p:cNvPr id="4" name="Content Placeholder 3"/>
          <p:cNvSpPr>
            <a:spLocks noGrp="1"/>
          </p:cNvSpPr>
          <p:nvPr>
            <p:ph sz="half" idx="2"/>
          </p:nvPr>
        </p:nvSpPr>
        <p:spPr>
          <a:xfrm>
            <a:off x="457200" y="2174875"/>
            <a:ext cx="4040188" cy="3322834"/>
          </a:xfrm>
        </p:spPr>
        <p:txBody>
          <a:bodyPr/>
          <a:lstStyle>
            <a:lvl1pPr>
              <a:defRPr sz="2000">
                <a:solidFill>
                  <a:srgbClr val="000000"/>
                </a:solidFill>
              </a:defRPr>
            </a:lvl1pPr>
            <a:lvl2pPr>
              <a:defRPr sz="1800">
                <a:solidFill>
                  <a:srgbClr val="000000"/>
                </a:solidFill>
              </a:defRPr>
            </a:lvl2pPr>
            <a:lvl3pPr>
              <a:defRPr sz="1600">
                <a:solidFill>
                  <a:srgbClr val="000000"/>
                </a:solidFill>
              </a:defRPr>
            </a:lvl3pPr>
            <a:lvl4pPr>
              <a:defRPr sz="1400">
                <a:solidFill>
                  <a:srgbClr val="000000"/>
                </a:solidFill>
              </a:defRPr>
            </a:lvl4pPr>
            <a:lvl5pPr>
              <a:defRPr sz="1200">
                <a:solidFill>
                  <a:srgbClr val="000000"/>
                </a:solidFill>
              </a:defRPr>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5" name="Text Placeholder 4"/>
          <p:cNvSpPr>
            <a:spLocks noGrp="1"/>
          </p:cNvSpPr>
          <p:nvPr>
            <p:ph type="body" sz="quarter" idx="3"/>
          </p:nvPr>
        </p:nvSpPr>
        <p:spPr>
          <a:xfrm>
            <a:off x="4645028" y="1430725"/>
            <a:ext cx="4041775" cy="639762"/>
          </a:xfrm>
        </p:spPr>
        <p:txBody>
          <a:bodyPr/>
          <a:lstStyle>
            <a:lvl1pPr marL="0" indent="0">
              <a:buNone/>
              <a:defRPr sz="20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dirty="0" smtClean="0"/>
              <a:t>Click to edit Master text styles</a:t>
            </a:r>
          </a:p>
        </p:txBody>
      </p:sp>
      <p:sp>
        <p:nvSpPr>
          <p:cNvPr id="6" name="Content Placeholder 5"/>
          <p:cNvSpPr>
            <a:spLocks noGrp="1"/>
          </p:cNvSpPr>
          <p:nvPr>
            <p:ph sz="quarter" idx="4"/>
          </p:nvPr>
        </p:nvSpPr>
        <p:spPr>
          <a:xfrm>
            <a:off x="4645028" y="2174879"/>
            <a:ext cx="4041775" cy="3322835"/>
          </a:xfrm>
        </p:spPr>
        <p:txBody>
          <a:bodyPr/>
          <a:lstStyle>
            <a:lvl1pPr>
              <a:defRPr sz="2000">
                <a:solidFill>
                  <a:srgbClr val="000000"/>
                </a:solidFill>
              </a:defRPr>
            </a:lvl1pPr>
            <a:lvl2pPr>
              <a:defRPr sz="1800">
                <a:solidFill>
                  <a:srgbClr val="000000"/>
                </a:solidFill>
              </a:defRPr>
            </a:lvl2pPr>
            <a:lvl3pPr>
              <a:defRPr sz="1600">
                <a:solidFill>
                  <a:srgbClr val="000000"/>
                </a:solidFill>
              </a:defRPr>
            </a:lvl3pPr>
            <a:lvl4pPr>
              <a:defRPr sz="1400">
                <a:solidFill>
                  <a:srgbClr val="000000"/>
                </a:solidFill>
              </a:defRPr>
            </a:lvl4pPr>
            <a:lvl5pPr>
              <a:defRPr sz="1200">
                <a:solidFill>
                  <a:srgbClr val="000000"/>
                </a:solidFill>
              </a:defRPr>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extLst>
      <p:ext uri="{BB962C8B-B14F-4D97-AF65-F5344CB8AC3E}">
        <p14:creationId xmlns:p14="http://schemas.microsoft.com/office/powerpoint/2010/main" val="841323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Images with Head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Tree>
    <p:extLst>
      <p:ext uri="{BB962C8B-B14F-4D97-AF65-F5344CB8AC3E}">
        <p14:creationId xmlns:p14="http://schemas.microsoft.com/office/powerpoint/2010/main" val="1574395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in the middle">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chor="ctr" anchorCtr="0"/>
          <a:lstStyle/>
          <a:p>
            <a:r>
              <a:rPr lang="en-US" dirty="0" smtClean="0"/>
              <a:t>Click to edit Master title style</a:t>
            </a:r>
            <a:endParaRPr lang="en-GB" dirty="0"/>
          </a:p>
        </p:txBody>
      </p:sp>
    </p:spTree>
    <p:extLst>
      <p:ext uri="{BB962C8B-B14F-4D97-AF65-F5344CB8AC3E}">
        <p14:creationId xmlns:p14="http://schemas.microsoft.com/office/powerpoint/2010/main" val="1606000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iddle aligned">
    <p:spTree>
      <p:nvGrpSpPr>
        <p:cNvPr id="1" name=""/>
        <p:cNvGrpSpPr/>
        <p:nvPr/>
      </p:nvGrpSpPr>
      <p:grpSpPr>
        <a:xfrm>
          <a:off x="0" y="0"/>
          <a:ext cx="0" cy="0"/>
          <a:chOff x="0" y="0"/>
          <a:chExt cx="0" cy="0"/>
        </a:xfrm>
      </p:grpSpPr>
      <p:sp>
        <p:nvSpPr>
          <p:cNvPr id="2" name="Title 1"/>
          <p:cNvSpPr>
            <a:spLocks noGrp="1"/>
          </p:cNvSpPr>
          <p:nvPr>
            <p:ph type="title"/>
          </p:nvPr>
        </p:nvSpPr>
        <p:spPr>
          <a:xfrm>
            <a:off x="457200" y="1840820"/>
            <a:ext cx="8229600" cy="1143000"/>
          </a:xfrm>
        </p:spPr>
        <p:txBody>
          <a:bodyPr anchor="ctr" anchorCtr="0"/>
          <a:lstStyle/>
          <a:p>
            <a:r>
              <a:rPr lang="en-US" dirty="0" smtClean="0"/>
              <a:t>Click to edit Master title style</a:t>
            </a:r>
            <a:endParaRPr lang="en-GB" dirty="0"/>
          </a:p>
        </p:txBody>
      </p:sp>
      <p:sp>
        <p:nvSpPr>
          <p:cNvPr id="4" name="Text Placeholder 3"/>
          <p:cNvSpPr>
            <a:spLocks noGrp="1"/>
          </p:cNvSpPr>
          <p:nvPr>
            <p:ph type="body" sz="quarter" idx="10"/>
          </p:nvPr>
        </p:nvSpPr>
        <p:spPr>
          <a:xfrm>
            <a:off x="457200" y="3317649"/>
            <a:ext cx="8229600" cy="244452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1852371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2" name="Title 1"/>
          <p:cNvSpPr>
            <a:spLocks noGrp="1"/>
          </p:cNvSpPr>
          <p:nvPr>
            <p:ph type="title"/>
          </p:nvPr>
        </p:nvSpPr>
        <p:spPr>
          <a:xfrm>
            <a:off x="2175934" y="2857500"/>
            <a:ext cx="6510866" cy="1143000"/>
          </a:xfrm>
        </p:spPr>
        <p:txBody>
          <a:bodyPr anchor="ctr" anchorCtr="0"/>
          <a:lstStyle/>
          <a:p>
            <a:r>
              <a:rPr lang="en-US" dirty="0" smtClean="0"/>
              <a:t>Click to edit Master title style</a:t>
            </a:r>
            <a:endParaRPr lang="en-GB" dirty="0"/>
          </a:p>
        </p:txBody>
      </p:sp>
      <p:pic>
        <p:nvPicPr>
          <p:cNvPr id="2050" name="Picture 2" descr="C:\Users\ANDREW~1.DEN\AppData\Local\Temp\SNAGHTML55d0884.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82455" y="2781835"/>
            <a:ext cx="1296000" cy="129433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261017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Ques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24100" y="3041876"/>
            <a:ext cx="5869212" cy="1143000"/>
          </a:xfrm>
        </p:spPr>
        <p:txBody>
          <a:bodyPr anchor="ctr" anchorCtr="0"/>
          <a:lstStyle>
            <a:lvl1pPr>
              <a:defRPr sz="6600"/>
            </a:lvl1pPr>
          </a:lstStyle>
          <a:p>
            <a:r>
              <a:rPr lang="en-US" dirty="0" smtClean="0"/>
              <a:t>Demo</a:t>
            </a:r>
            <a:endParaRPr lang="en-GB" dirty="0"/>
          </a:p>
        </p:txBody>
      </p:sp>
      <p:pic>
        <p:nvPicPr>
          <p:cNvPr id="4" name="Picture 2" descr="C:\Users\ANDREW~1.DEN\AppData\Local\Temp\SNAGHTML55f19f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8000" y="2743086"/>
            <a:ext cx="1687935" cy="137183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283309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title style</a:t>
            </a:r>
            <a:endParaRPr lang="en-US" smtClean="0"/>
          </a:p>
        </p:txBody>
      </p:sp>
      <p:sp>
        <p:nvSpPr>
          <p:cNvPr id="1027" name="Text Placeholder 2"/>
          <p:cNvSpPr>
            <a:spLocks noGrp="1"/>
          </p:cNvSpPr>
          <p:nvPr>
            <p:ph type="body" idx="1"/>
          </p:nvPr>
        </p:nvSpPr>
        <p:spPr bwMode="auto">
          <a:xfrm>
            <a:off x="457200" y="1600200"/>
            <a:ext cx="8229600" cy="3932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dirty="0" smtClean="0"/>
              <a:t>Click to edit Master </a:t>
            </a:r>
            <a:r>
              <a:rPr lang="en-GB" dirty="0" err="1" smtClean="0"/>
              <a:t>ext</a:t>
            </a:r>
            <a:r>
              <a:rPr lang="en-GB" dirty="0" smtClean="0"/>
              <a: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smtClean="0"/>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48" r:id="rId5"/>
    <p:sldLayoutId id="2147484056" r:id="rId6"/>
    <p:sldLayoutId id="2147484061" r:id="rId7"/>
    <p:sldLayoutId id="2147484057" r:id="rId8"/>
    <p:sldLayoutId id="2147484059" r:id="rId9"/>
    <p:sldLayoutId id="2147484060" r:id="rId10"/>
    <p:sldLayoutId id="2147484058" r:id="rId11"/>
    <p:sldLayoutId id="2147484055" r:id="rId12"/>
    <p:sldLayoutId id="2147484049" r:id="rId13"/>
    <p:sldLayoutId id="2147484050" r:id="rId14"/>
  </p:sldLayoutIdLst>
  <p:txStyles>
    <p:titleStyle>
      <a:lvl1pPr algn="l" defTabSz="457189" rtl="0" eaLnBrk="0" fontAlgn="base" hangingPunct="0">
        <a:spcBef>
          <a:spcPct val="0"/>
        </a:spcBef>
        <a:spcAft>
          <a:spcPct val="0"/>
        </a:spcAft>
        <a:defRPr sz="4400" b="1" kern="1200">
          <a:solidFill>
            <a:srgbClr val="635C50"/>
          </a:solidFill>
          <a:latin typeface="Arial Bold"/>
          <a:ea typeface="ＭＳ Ｐゴシック" pitchFamily="26" charset="-128"/>
          <a:cs typeface="Arial Bold"/>
        </a:defRPr>
      </a:lvl1pPr>
      <a:lvl2pPr algn="l" defTabSz="457189"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2pPr>
      <a:lvl3pPr algn="l" defTabSz="457189"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3pPr>
      <a:lvl4pPr algn="l" defTabSz="457189"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4pPr>
      <a:lvl5pPr algn="l" defTabSz="457189"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5pPr>
      <a:lvl6pPr marL="457189" algn="l" defTabSz="457189" rtl="0" fontAlgn="base">
        <a:spcBef>
          <a:spcPct val="0"/>
        </a:spcBef>
        <a:spcAft>
          <a:spcPct val="0"/>
        </a:spcAft>
        <a:defRPr sz="4400" b="1">
          <a:solidFill>
            <a:schemeClr val="bg1"/>
          </a:solidFill>
          <a:latin typeface="Arial Bold" pitchFamily="26" charset="0"/>
          <a:ea typeface="ＭＳ Ｐゴシック" pitchFamily="26" charset="-128"/>
        </a:defRPr>
      </a:lvl6pPr>
      <a:lvl7pPr marL="914377" algn="l" defTabSz="457189" rtl="0" fontAlgn="base">
        <a:spcBef>
          <a:spcPct val="0"/>
        </a:spcBef>
        <a:spcAft>
          <a:spcPct val="0"/>
        </a:spcAft>
        <a:defRPr sz="4400" b="1">
          <a:solidFill>
            <a:schemeClr val="bg1"/>
          </a:solidFill>
          <a:latin typeface="Arial Bold" pitchFamily="26" charset="0"/>
          <a:ea typeface="ＭＳ Ｐゴシック" pitchFamily="26" charset="-128"/>
        </a:defRPr>
      </a:lvl7pPr>
      <a:lvl8pPr marL="1371566" algn="l" defTabSz="457189" rtl="0" fontAlgn="base">
        <a:spcBef>
          <a:spcPct val="0"/>
        </a:spcBef>
        <a:spcAft>
          <a:spcPct val="0"/>
        </a:spcAft>
        <a:defRPr sz="4400" b="1">
          <a:solidFill>
            <a:schemeClr val="bg1"/>
          </a:solidFill>
          <a:latin typeface="Arial Bold" pitchFamily="26" charset="0"/>
          <a:ea typeface="ＭＳ Ｐゴシック" pitchFamily="26" charset="-128"/>
        </a:defRPr>
      </a:lvl8pPr>
      <a:lvl9pPr marL="1828754" algn="l" defTabSz="457189" rtl="0" fontAlgn="base">
        <a:spcBef>
          <a:spcPct val="0"/>
        </a:spcBef>
        <a:spcAft>
          <a:spcPct val="0"/>
        </a:spcAft>
        <a:defRPr sz="4400" b="1">
          <a:solidFill>
            <a:schemeClr val="bg1"/>
          </a:solidFill>
          <a:latin typeface="Arial Bold" pitchFamily="26" charset="0"/>
          <a:ea typeface="ＭＳ Ｐゴシック" pitchFamily="26" charset="-128"/>
        </a:defRPr>
      </a:lvl9pPr>
    </p:titleStyle>
    <p:bodyStyle>
      <a:lvl1pPr marL="342891" indent="-342891" algn="l" defTabSz="457189" rtl="0" eaLnBrk="0" fontAlgn="base" hangingPunct="0">
        <a:spcBef>
          <a:spcPct val="20000"/>
        </a:spcBef>
        <a:spcAft>
          <a:spcPct val="0"/>
        </a:spcAft>
        <a:buFont typeface="Arial" panose="020B0604020202020204" pitchFamily="34" charset="0"/>
        <a:buChar char="•"/>
        <a:defRPr sz="3200" b="1" kern="1200">
          <a:solidFill>
            <a:srgbClr val="635C50"/>
          </a:solidFill>
          <a:latin typeface="Arial Bold"/>
          <a:ea typeface="ＭＳ Ｐゴシック" pitchFamily="26" charset="-128"/>
          <a:cs typeface="Arial Bold"/>
        </a:defRPr>
      </a:lvl1pPr>
      <a:lvl2pPr marL="742932" indent="-285744" algn="l" defTabSz="457189" rtl="0" eaLnBrk="0" fontAlgn="base" hangingPunct="0">
        <a:spcBef>
          <a:spcPct val="20000"/>
        </a:spcBef>
        <a:spcAft>
          <a:spcPct val="0"/>
        </a:spcAft>
        <a:buFont typeface="Arial" panose="020B0604020202020204" pitchFamily="34" charset="0"/>
        <a:buChar char="•"/>
        <a:defRPr sz="2800" b="1" kern="1200">
          <a:solidFill>
            <a:srgbClr val="635C50"/>
          </a:solidFill>
          <a:latin typeface="Arial Bold"/>
          <a:ea typeface="ＭＳ Ｐゴシック" pitchFamily="26" charset="-128"/>
          <a:cs typeface="Arial Bold"/>
        </a:defRPr>
      </a:lvl2pPr>
      <a:lvl3pPr marL="1142971" indent="-228594" algn="l" defTabSz="457189" rtl="0" eaLnBrk="0" fontAlgn="base" hangingPunct="0">
        <a:spcBef>
          <a:spcPct val="20000"/>
        </a:spcBef>
        <a:spcAft>
          <a:spcPct val="0"/>
        </a:spcAft>
        <a:buFont typeface="Arial" panose="020B0604020202020204" pitchFamily="34" charset="0"/>
        <a:buChar char="•"/>
        <a:defRPr sz="2400" b="1" kern="1200">
          <a:solidFill>
            <a:srgbClr val="635C50"/>
          </a:solidFill>
          <a:latin typeface="Arial Bold"/>
          <a:ea typeface="ＭＳ Ｐゴシック" pitchFamily="26" charset="-128"/>
          <a:cs typeface="Arial Bold"/>
        </a:defRPr>
      </a:lvl3pPr>
      <a:lvl4pPr marL="1600160" indent="-228594" algn="l" defTabSz="457189" rtl="0" eaLnBrk="0" fontAlgn="base" hangingPunct="0">
        <a:spcBef>
          <a:spcPct val="20000"/>
        </a:spcBef>
        <a:spcAft>
          <a:spcPct val="0"/>
        </a:spcAft>
        <a:buFont typeface="Arial" panose="020B0604020202020204" pitchFamily="34" charset="0"/>
        <a:buChar char="•"/>
        <a:defRPr sz="2000" b="1" kern="1200">
          <a:solidFill>
            <a:srgbClr val="635C50"/>
          </a:solidFill>
          <a:latin typeface="Arial Bold"/>
          <a:ea typeface="ＭＳ Ｐゴシック" pitchFamily="26" charset="-128"/>
          <a:cs typeface="Arial Bold"/>
        </a:defRPr>
      </a:lvl4pPr>
      <a:lvl5pPr marL="2057349" indent="-228594" algn="l" defTabSz="457189" rtl="0" eaLnBrk="0" fontAlgn="base" hangingPunct="0">
        <a:spcBef>
          <a:spcPct val="20000"/>
        </a:spcBef>
        <a:spcAft>
          <a:spcPct val="0"/>
        </a:spcAft>
        <a:buFont typeface="Arial" panose="020B0604020202020204" pitchFamily="34" charset="0"/>
        <a:buChar char="•"/>
        <a:defRPr sz="2000" b="1" kern="1200">
          <a:solidFill>
            <a:srgbClr val="635C50"/>
          </a:solidFill>
          <a:latin typeface="Arial Bold"/>
          <a:ea typeface="ＭＳ Ｐゴシック" pitchFamily="26" charset="-128"/>
          <a:cs typeface="Arial Bold"/>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11.jpg"/><Relationship Id="rId5" Type="http://schemas.openxmlformats.org/officeDocument/2006/relationships/image" Target="../media/image10.tmp"/><Relationship Id="rId4" Type="http://schemas.openxmlformats.org/officeDocument/2006/relationships/image" Target="../media/image9.tm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ctrTitle"/>
          </p:nvPr>
        </p:nvSpPr>
        <p:spPr>
          <a:xfrm>
            <a:off x="457200" y="1080000"/>
            <a:ext cx="8229600" cy="2100263"/>
          </a:xfrm>
        </p:spPr>
        <p:txBody>
          <a:bodyPr/>
          <a:lstStyle/>
          <a:p>
            <a:r>
              <a:rPr lang="en-US" sz="4800" dirty="0">
                <a:solidFill>
                  <a:schemeClr val="bg1"/>
                </a:solidFill>
                <a:latin typeface="Arial Bold" panose="020B0704020202020204" pitchFamily="34" charset="0"/>
                <a:ea typeface="ＭＳ Ｐゴシック" panose="020B0600070205080204" pitchFamily="34" charset="-128"/>
              </a:rPr>
              <a:t>How &amp; why we chose Durandal as our web framework for SQL Lighthouse</a:t>
            </a:r>
            <a:endParaRPr lang="en-US" sz="4800" dirty="0">
              <a:latin typeface="Arial Bold" panose="020B0704020202020204" pitchFamily="34" charset="0"/>
              <a:ea typeface="ＭＳ Ｐゴシック" panose="020B0600070205080204" pitchFamily="34" charset="-128"/>
            </a:endParaRPr>
          </a:p>
        </p:txBody>
      </p:sp>
      <p:sp>
        <p:nvSpPr>
          <p:cNvPr id="7170" name="TextBox 3"/>
          <p:cNvSpPr txBox="1">
            <a:spLocks noChangeArrowheads="1"/>
          </p:cNvSpPr>
          <p:nvPr/>
        </p:nvSpPr>
        <p:spPr bwMode="auto">
          <a:xfrm>
            <a:off x="473080" y="5870575"/>
            <a:ext cx="2343911"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2800" dirty="0">
                <a:solidFill>
                  <a:srgbClr val="FFFFFF"/>
                </a:solidFill>
              </a:rPr>
              <a:t>David Simner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19533"/>
            <a:ext cx="9144000" cy="4418934"/>
          </a:xfrm>
          <a:prstGeom prst="rect">
            <a:avLst/>
          </a:prstGeom>
        </p:spPr>
      </p:pic>
    </p:spTree>
    <p:extLst>
      <p:ext uri="{BB962C8B-B14F-4D97-AF65-F5344CB8AC3E}">
        <p14:creationId xmlns:p14="http://schemas.microsoft.com/office/powerpoint/2010/main" val="37867721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9511"/>
            <a:ext cx="9144000" cy="6098977"/>
          </a:xfrm>
          <a:prstGeom prst="rect">
            <a:avLst/>
          </a:prstGeom>
        </p:spPr>
      </p:pic>
    </p:spTree>
    <p:extLst>
      <p:ext uri="{BB962C8B-B14F-4D97-AF65-F5344CB8AC3E}">
        <p14:creationId xmlns:p14="http://schemas.microsoft.com/office/powerpoint/2010/main" val="836922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24000"/>
            <a:ext cx="9144000" cy="3810000"/>
          </a:xfrm>
          <a:prstGeom prst="rect">
            <a:avLst/>
          </a:prstGeom>
        </p:spPr>
      </p:pic>
    </p:spTree>
    <p:extLst>
      <p:ext uri="{BB962C8B-B14F-4D97-AF65-F5344CB8AC3E}">
        <p14:creationId xmlns:p14="http://schemas.microsoft.com/office/powerpoint/2010/main" val="8647440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45820"/>
            <a:ext cx="9144000" cy="5166360"/>
          </a:xfrm>
          <a:prstGeom prst="rect">
            <a:avLst/>
          </a:prstGeom>
        </p:spPr>
      </p:pic>
    </p:spTree>
    <p:extLst>
      <p:ext uri="{BB962C8B-B14F-4D97-AF65-F5344CB8AC3E}">
        <p14:creationId xmlns:p14="http://schemas.microsoft.com/office/powerpoint/2010/main" val="20556033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976" y="544829"/>
            <a:ext cx="4207017" cy="1082191"/>
          </a:xfrm>
          <a:prstGeom prst="rect">
            <a:avLst/>
          </a:prstGeom>
        </p:spPr>
      </p:pic>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921" y="2245652"/>
            <a:ext cx="4234072" cy="1095719"/>
          </a:xfrm>
          <a:prstGeom prst="rect">
            <a:avLst/>
          </a:prstGeom>
        </p:spPr>
      </p:pic>
      <p:pic>
        <p:nvPicPr>
          <p:cNvPr id="5" name="Picture 4"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43500" y="544829"/>
            <a:ext cx="3495678" cy="2796542"/>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90750" y="3505199"/>
            <a:ext cx="4762500" cy="3171825"/>
          </a:xfrm>
          <a:prstGeom prst="rect">
            <a:avLst/>
          </a:prstGeom>
        </p:spPr>
      </p:pic>
    </p:spTree>
    <p:extLst>
      <p:ext uri="{BB962C8B-B14F-4D97-AF65-F5344CB8AC3E}">
        <p14:creationId xmlns:p14="http://schemas.microsoft.com/office/powerpoint/2010/main" val="190127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Mei System</a:t>
            </a:r>
            <a:endParaRPr lang="en-GB" dirty="0"/>
          </a:p>
        </p:txBody>
      </p:sp>
      <p:grpSp>
        <p:nvGrpSpPr>
          <p:cNvPr id="10" name="Group 9"/>
          <p:cNvGrpSpPr/>
          <p:nvPr/>
        </p:nvGrpSpPr>
        <p:grpSpPr>
          <a:xfrm>
            <a:off x="72000" y="1223169"/>
            <a:ext cx="9000000" cy="5400000"/>
            <a:chOff x="72000" y="1223169"/>
            <a:chExt cx="9000000" cy="5400000"/>
          </a:xfrm>
        </p:grpSpPr>
        <p:cxnSp>
          <p:nvCxnSpPr>
            <p:cNvPr id="4" name="Straight Connector 3"/>
            <p:cNvCxnSpPr/>
            <p:nvPr/>
          </p:nvCxnSpPr>
          <p:spPr>
            <a:xfrm>
              <a:off x="4572000" y="1223169"/>
              <a:ext cx="0" cy="5400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72000" y="3924000"/>
              <a:ext cx="9000000"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1" name="TextBox 10"/>
          <p:cNvSpPr txBox="1"/>
          <p:nvPr/>
        </p:nvSpPr>
        <p:spPr>
          <a:xfrm>
            <a:off x="4090938" y="1218694"/>
            <a:ext cx="962123" cy="523220"/>
          </a:xfrm>
          <a:prstGeom prst="rect">
            <a:avLst/>
          </a:prstGeom>
          <a:noFill/>
        </p:spPr>
        <p:txBody>
          <a:bodyPr wrap="none" rtlCol="0">
            <a:spAutoFit/>
          </a:bodyPr>
          <a:lstStyle/>
          <a:p>
            <a:r>
              <a:rPr lang="en-GB" sz="2800" dirty="0" smtClean="0">
                <a:solidFill>
                  <a:srgbClr val="FF0000"/>
                </a:solidFill>
                <a:latin typeface="Arial Bold" panose="020B0704020202020204" pitchFamily="34" charset="0"/>
                <a:cs typeface="Arial Bold" panose="020B0704020202020204" pitchFamily="34" charset="0"/>
              </a:rPr>
              <a:t>YOU</a:t>
            </a:r>
            <a:endParaRPr lang="en-GB" sz="2800" dirty="0">
              <a:solidFill>
                <a:srgbClr val="FF0000"/>
              </a:solidFill>
              <a:latin typeface="Arial Bold" panose="020B0704020202020204" pitchFamily="34" charset="0"/>
              <a:cs typeface="Arial Bold" panose="020B0704020202020204" pitchFamily="34" charset="0"/>
            </a:endParaRPr>
          </a:p>
        </p:txBody>
      </p:sp>
      <p:sp>
        <p:nvSpPr>
          <p:cNvPr id="12" name="TextBox 11"/>
          <p:cNvSpPr txBox="1"/>
          <p:nvPr/>
        </p:nvSpPr>
        <p:spPr>
          <a:xfrm>
            <a:off x="3392831" y="6099949"/>
            <a:ext cx="2358338" cy="523220"/>
          </a:xfrm>
          <a:prstGeom prst="rect">
            <a:avLst/>
          </a:prstGeom>
          <a:noFill/>
        </p:spPr>
        <p:txBody>
          <a:bodyPr wrap="none" rtlCol="0">
            <a:spAutoFit/>
          </a:bodyPr>
          <a:lstStyle/>
          <a:p>
            <a:r>
              <a:rPr lang="en-GB" sz="2800" dirty="0" smtClean="0">
                <a:solidFill>
                  <a:srgbClr val="FF0000"/>
                </a:solidFill>
                <a:latin typeface="Arial Bold" panose="020B0704020202020204" pitchFamily="34" charset="0"/>
                <a:cs typeface="Arial Bold" panose="020B0704020202020204" pitchFamily="34" charset="0"/>
              </a:rPr>
              <a:t>THE WORLD</a:t>
            </a:r>
            <a:endParaRPr lang="en-GB" sz="2800" dirty="0">
              <a:solidFill>
                <a:srgbClr val="FF0000"/>
              </a:solidFill>
              <a:latin typeface="Arial Bold" panose="020B0704020202020204" pitchFamily="34" charset="0"/>
              <a:cs typeface="Arial Bold" panose="020B0704020202020204" pitchFamily="34" charset="0"/>
            </a:endParaRPr>
          </a:p>
        </p:txBody>
      </p:sp>
      <p:sp>
        <p:nvSpPr>
          <p:cNvPr id="13" name="TextBox 12"/>
          <p:cNvSpPr txBox="1"/>
          <p:nvPr/>
        </p:nvSpPr>
        <p:spPr>
          <a:xfrm rot="16200000">
            <a:off x="-485685" y="3662390"/>
            <a:ext cx="1638590" cy="523220"/>
          </a:xfrm>
          <a:prstGeom prst="rect">
            <a:avLst/>
          </a:prstGeom>
          <a:noFill/>
        </p:spPr>
        <p:txBody>
          <a:bodyPr wrap="none" rtlCol="0">
            <a:spAutoFit/>
          </a:bodyPr>
          <a:lstStyle/>
          <a:p>
            <a:r>
              <a:rPr lang="en-GB" sz="2800" dirty="0" smtClean="0">
                <a:solidFill>
                  <a:srgbClr val="FF0000"/>
                </a:solidFill>
                <a:latin typeface="Arial Bold" panose="020B0704020202020204" pitchFamily="34" charset="0"/>
                <a:cs typeface="Arial Bold" panose="020B0704020202020204" pitchFamily="34" charset="0"/>
              </a:rPr>
              <a:t>PEOPLE</a:t>
            </a:r>
            <a:endParaRPr lang="en-GB" sz="2800" dirty="0">
              <a:solidFill>
                <a:srgbClr val="FF0000"/>
              </a:solidFill>
              <a:latin typeface="Arial Bold" panose="020B0704020202020204" pitchFamily="34" charset="0"/>
              <a:cs typeface="Arial Bold" panose="020B0704020202020204" pitchFamily="34" charset="0"/>
            </a:endParaRPr>
          </a:p>
        </p:txBody>
      </p:sp>
      <p:sp>
        <p:nvSpPr>
          <p:cNvPr id="14" name="TextBox 13"/>
          <p:cNvSpPr txBox="1"/>
          <p:nvPr/>
        </p:nvSpPr>
        <p:spPr>
          <a:xfrm rot="5400000" flipH="1">
            <a:off x="8199485" y="3661560"/>
            <a:ext cx="1221809" cy="523220"/>
          </a:xfrm>
          <a:prstGeom prst="rect">
            <a:avLst/>
          </a:prstGeom>
          <a:noFill/>
        </p:spPr>
        <p:txBody>
          <a:bodyPr wrap="none" rtlCol="0">
            <a:spAutoFit/>
          </a:bodyPr>
          <a:lstStyle/>
          <a:p>
            <a:r>
              <a:rPr lang="en-GB" sz="2800" dirty="0" smtClean="0">
                <a:solidFill>
                  <a:srgbClr val="FF0000"/>
                </a:solidFill>
                <a:latin typeface="Arial Bold" panose="020B0704020202020204" pitchFamily="34" charset="0"/>
                <a:cs typeface="Arial Bold" panose="020B0704020202020204" pitchFamily="34" charset="0"/>
              </a:rPr>
              <a:t>CODE</a:t>
            </a:r>
            <a:endParaRPr lang="en-GB" sz="2800" dirty="0">
              <a:solidFill>
                <a:srgbClr val="FF0000"/>
              </a:solidFill>
              <a:latin typeface="Arial Bold" panose="020B0704020202020204" pitchFamily="34" charset="0"/>
              <a:cs typeface="Arial Bold" panose="020B0704020202020204" pitchFamily="34" charset="0"/>
            </a:endParaRPr>
          </a:p>
        </p:txBody>
      </p:sp>
      <p:sp>
        <p:nvSpPr>
          <p:cNvPr id="15" name="TextBox 14"/>
          <p:cNvSpPr txBox="1"/>
          <p:nvPr/>
        </p:nvSpPr>
        <p:spPr>
          <a:xfrm>
            <a:off x="5614715" y="1417082"/>
            <a:ext cx="2510431" cy="584775"/>
          </a:xfrm>
          <a:prstGeom prst="rect">
            <a:avLst/>
          </a:prstGeom>
          <a:noFill/>
        </p:spPr>
        <p:txBody>
          <a:bodyPr wrap="none" rtlCol="0">
            <a:spAutoFit/>
          </a:bodyPr>
          <a:lstStyle/>
          <a:p>
            <a:r>
              <a:rPr lang="en-GB" sz="3200" dirty="0" smtClean="0">
                <a:solidFill>
                  <a:schemeClr val="tx2">
                    <a:lumMod val="60000"/>
                    <a:lumOff val="40000"/>
                  </a:schemeClr>
                </a:solidFill>
                <a:latin typeface="Arial Bold" panose="020B0704020202020204" pitchFamily="34" charset="0"/>
                <a:cs typeface="Arial Bold" panose="020B0704020202020204" pitchFamily="34" charset="0"/>
              </a:rPr>
              <a:t>INTERFACE</a:t>
            </a:r>
            <a:endParaRPr lang="en-GB" sz="3200" dirty="0">
              <a:solidFill>
                <a:schemeClr val="tx2">
                  <a:lumMod val="60000"/>
                  <a:lumOff val="40000"/>
                </a:schemeClr>
              </a:solidFill>
              <a:latin typeface="Arial Bold" panose="020B0704020202020204" pitchFamily="34" charset="0"/>
              <a:cs typeface="Arial Bold" panose="020B0704020202020204" pitchFamily="34" charset="0"/>
            </a:endParaRPr>
          </a:p>
        </p:txBody>
      </p:sp>
      <p:sp>
        <p:nvSpPr>
          <p:cNvPr id="16" name="TextBox 15"/>
          <p:cNvSpPr txBox="1"/>
          <p:nvPr/>
        </p:nvSpPr>
        <p:spPr>
          <a:xfrm>
            <a:off x="5843046" y="4534074"/>
            <a:ext cx="2053767" cy="584775"/>
          </a:xfrm>
          <a:prstGeom prst="rect">
            <a:avLst/>
          </a:prstGeom>
          <a:noFill/>
        </p:spPr>
        <p:txBody>
          <a:bodyPr wrap="none" rtlCol="0">
            <a:spAutoFit/>
          </a:bodyPr>
          <a:lstStyle/>
          <a:p>
            <a:r>
              <a:rPr lang="en-GB" sz="3200" dirty="0" smtClean="0">
                <a:solidFill>
                  <a:schemeClr val="tx2">
                    <a:lumMod val="60000"/>
                    <a:lumOff val="40000"/>
                  </a:schemeClr>
                </a:solidFill>
                <a:latin typeface="Arial Bold" panose="020B0704020202020204" pitchFamily="34" charset="0"/>
                <a:cs typeface="Arial Bold" panose="020B0704020202020204" pitchFamily="34" charset="0"/>
              </a:rPr>
              <a:t>ACTIVITY</a:t>
            </a:r>
            <a:endParaRPr lang="en-GB" sz="3200" dirty="0">
              <a:solidFill>
                <a:schemeClr val="tx2">
                  <a:lumMod val="60000"/>
                  <a:lumOff val="40000"/>
                </a:schemeClr>
              </a:solidFill>
              <a:latin typeface="Arial Bold" panose="020B0704020202020204" pitchFamily="34" charset="0"/>
              <a:cs typeface="Arial Bold" panose="020B0704020202020204" pitchFamily="34" charset="0"/>
            </a:endParaRPr>
          </a:p>
        </p:txBody>
      </p:sp>
      <p:sp>
        <p:nvSpPr>
          <p:cNvPr id="17" name="TextBox 16"/>
          <p:cNvSpPr txBox="1"/>
          <p:nvPr/>
        </p:nvSpPr>
        <p:spPr>
          <a:xfrm>
            <a:off x="619610" y="1411142"/>
            <a:ext cx="3308919" cy="584775"/>
          </a:xfrm>
          <a:prstGeom prst="rect">
            <a:avLst/>
          </a:prstGeom>
          <a:noFill/>
        </p:spPr>
        <p:txBody>
          <a:bodyPr wrap="none" rtlCol="0">
            <a:spAutoFit/>
          </a:bodyPr>
          <a:lstStyle/>
          <a:p>
            <a:r>
              <a:rPr lang="en-GB" sz="3200" dirty="0" smtClean="0">
                <a:solidFill>
                  <a:schemeClr val="tx2">
                    <a:lumMod val="60000"/>
                    <a:lumOff val="40000"/>
                  </a:schemeClr>
                </a:solidFill>
                <a:latin typeface="Arial Bold" panose="020B0704020202020204" pitchFamily="34" charset="0"/>
                <a:cs typeface="Arial Bold" panose="020B0704020202020204" pitchFamily="34" charset="0"/>
              </a:rPr>
              <a:t>ACCESSIBILITY</a:t>
            </a:r>
            <a:endParaRPr lang="en-GB" sz="3200" dirty="0">
              <a:solidFill>
                <a:schemeClr val="tx2">
                  <a:lumMod val="60000"/>
                  <a:lumOff val="40000"/>
                </a:schemeClr>
              </a:solidFill>
              <a:latin typeface="Arial Bold" panose="020B0704020202020204" pitchFamily="34" charset="0"/>
              <a:cs typeface="Arial Bold" panose="020B0704020202020204" pitchFamily="34" charset="0"/>
            </a:endParaRPr>
          </a:p>
        </p:txBody>
      </p:sp>
      <p:sp>
        <p:nvSpPr>
          <p:cNvPr id="18" name="TextBox 17"/>
          <p:cNvSpPr txBox="1"/>
          <p:nvPr/>
        </p:nvSpPr>
        <p:spPr>
          <a:xfrm>
            <a:off x="859258" y="4534075"/>
            <a:ext cx="2829621" cy="584775"/>
          </a:xfrm>
          <a:prstGeom prst="rect">
            <a:avLst/>
          </a:prstGeom>
          <a:noFill/>
        </p:spPr>
        <p:txBody>
          <a:bodyPr wrap="none" rtlCol="0">
            <a:spAutoFit/>
          </a:bodyPr>
          <a:lstStyle/>
          <a:p>
            <a:r>
              <a:rPr lang="en-GB" sz="3200" dirty="0" smtClean="0">
                <a:solidFill>
                  <a:schemeClr val="tx2">
                    <a:lumMod val="60000"/>
                    <a:lumOff val="40000"/>
                  </a:schemeClr>
                </a:solidFill>
                <a:latin typeface="Arial Bold" panose="020B0704020202020204" pitchFamily="34" charset="0"/>
                <a:cs typeface="Arial Bold" panose="020B0704020202020204" pitchFamily="34" charset="0"/>
              </a:rPr>
              <a:t>POPULARITY</a:t>
            </a:r>
            <a:endParaRPr lang="en-GB" sz="3200" dirty="0">
              <a:solidFill>
                <a:schemeClr val="tx2">
                  <a:lumMod val="60000"/>
                  <a:lumOff val="40000"/>
                </a:schemeClr>
              </a:solidFill>
              <a:latin typeface="Arial Bold" panose="020B0704020202020204" pitchFamily="34" charset="0"/>
              <a:cs typeface="Arial Bold" panose="020B0704020202020204" pitchFamily="34" charset="0"/>
            </a:endParaRPr>
          </a:p>
        </p:txBody>
      </p:sp>
      <p:sp>
        <p:nvSpPr>
          <p:cNvPr id="19" name="TextBox 18"/>
          <p:cNvSpPr txBox="1"/>
          <p:nvPr/>
        </p:nvSpPr>
        <p:spPr>
          <a:xfrm>
            <a:off x="5751169" y="2001857"/>
            <a:ext cx="2024913" cy="1477328"/>
          </a:xfrm>
          <a:prstGeom prst="rect">
            <a:avLst/>
          </a:prstGeom>
          <a:noFill/>
        </p:spPr>
        <p:txBody>
          <a:bodyPr wrap="none" rtlCol="0">
            <a:spAutoFit/>
          </a:bodyPr>
          <a:lstStyle/>
          <a:p>
            <a:pPr marL="285750" indent="-285750">
              <a:buFont typeface="Arial" panose="020B0604020202020204" pitchFamily="34" charset="0"/>
              <a:buChar char="•"/>
            </a:pPr>
            <a:r>
              <a:rPr lang="en-GB" dirty="0" smtClean="0"/>
              <a:t>Readme</a:t>
            </a:r>
          </a:p>
          <a:p>
            <a:pPr marL="285750" indent="-285750">
              <a:buFont typeface="Arial" panose="020B0604020202020204" pitchFamily="34" charset="0"/>
              <a:buChar char="•"/>
            </a:pPr>
            <a:r>
              <a:rPr lang="en-GB" dirty="0" smtClean="0"/>
              <a:t>Tutorials</a:t>
            </a:r>
          </a:p>
          <a:p>
            <a:pPr marL="285750" indent="-285750">
              <a:buFont typeface="Arial" panose="020B0604020202020204" pitchFamily="34" charset="0"/>
              <a:buChar char="•"/>
            </a:pPr>
            <a:r>
              <a:rPr lang="en-GB" dirty="0" smtClean="0"/>
              <a:t>Documentation</a:t>
            </a:r>
          </a:p>
          <a:p>
            <a:pPr marL="285750" indent="-285750">
              <a:buFont typeface="Arial" panose="020B0604020202020204" pitchFamily="34" charset="0"/>
              <a:buChar char="•"/>
            </a:pPr>
            <a:r>
              <a:rPr lang="en-GB" dirty="0" smtClean="0"/>
              <a:t>Public API</a:t>
            </a:r>
          </a:p>
          <a:p>
            <a:pPr marL="285750" indent="-285750">
              <a:buFont typeface="Arial" panose="020B0604020202020204" pitchFamily="34" charset="0"/>
              <a:buChar char="•"/>
            </a:pPr>
            <a:r>
              <a:rPr lang="en-GB" dirty="0" smtClean="0"/>
              <a:t>Code</a:t>
            </a:r>
            <a:endParaRPr lang="en-GB" dirty="0"/>
          </a:p>
        </p:txBody>
      </p:sp>
      <p:sp>
        <p:nvSpPr>
          <p:cNvPr id="20" name="TextBox 19"/>
          <p:cNvSpPr txBox="1"/>
          <p:nvPr/>
        </p:nvSpPr>
        <p:spPr>
          <a:xfrm>
            <a:off x="5751169" y="5118850"/>
            <a:ext cx="1806905" cy="1200329"/>
          </a:xfrm>
          <a:prstGeom prst="rect">
            <a:avLst/>
          </a:prstGeom>
          <a:noFill/>
        </p:spPr>
        <p:txBody>
          <a:bodyPr wrap="none" rtlCol="0">
            <a:spAutoFit/>
          </a:bodyPr>
          <a:lstStyle/>
          <a:p>
            <a:pPr marL="285750" indent="-285750">
              <a:buFont typeface="Arial" panose="020B0604020202020204" pitchFamily="34" charset="0"/>
              <a:buChar char="•"/>
            </a:pPr>
            <a:r>
              <a:rPr lang="en-GB" dirty="0" smtClean="0"/>
              <a:t>Commits</a:t>
            </a:r>
          </a:p>
          <a:p>
            <a:pPr marL="285750" indent="-285750">
              <a:buFont typeface="Arial" panose="020B0604020202020204" pitchFamily="34" charset="0"/>
              <a:buChar char="•"/>
            </a:pPr>
            <a:r>
              <a:rPr lang="en-GB" dirty="0" smtClean="0"/>
              <a:t>Issues</a:t>
            </a:r>
          </a:p>
          <a:p>
            <a:pPr marL="285750" indent="-285750">
              <a:buFont typeface="Arial" panose="020B0604020202020204" pitchFamily="34" charset="0"/>
              <a:buChar char="•"/>
            </a:pPr>
            <a:r>
              <a:rPr lang="en-GB" dirty="0" smtClean="0"/>
              <a:t>Pull requests</a:t>
            </a:r>
          </a:p>
          <a:p>
            <a:pPr marL="285750" indent="-285750">
              <a:buFont typeface="Arial" panose="020B0604020202020204" pitchFamily="34" charset="0"/>
              <a:buChar char="•"/>
            </a:pPr>
            <a:r>
              <a:rPr lang="en-GB" dirty="0" smtClean="0"/>
              <a:t>Releases</a:t>
            </a:r>
            <a:endParaRPr lang="en-GB" dirty="0"/>
          </a:p>
        </p:txBody>
      </p:sp>
      <p:sp>
        <p:nvSpPr>
          <p:cNvPr id="21" name="TextBox 20"/>
          <p:cNvSpPr txBox="1"/>
          <p:nvPr/>
        </p:nvSpPr>
        <p:spPr>
          <a:xfrm>
            <a:off x="859258" y="5118849"/>
            <a:ext cx="2024913" cy="1200329"/>
          </a:xfrm>
          <a:prstGeom prst="rect">
            <a:avLst/>
          </a:prstGeom>
          <a:noFill/>
        </p:spPr>
        <p:txBody>
          <a:bodyPr wrap="none" rtlCol="0">
            <a:spAutoFit/>
          </a:bodyPr>
          <a:lstStyle/>
          <a:p>
            <a:pPr marL="285750" indent="-285750">
              <a:buFont typeface="Arial" panose="020B0604020202020204" pitchFamily="34" charset="0"/>
              <a:buChar char="•"/>
            </a:pPr>
            <a:r>
              <a:rPr lang="en-GB" dirty="0" smtClean="0"/>
              <a:t>Stack Overflow</a:t>
            </a:r>
          </a:p>
          <a:p>
            <a:pPr marL="285750" indent="-285750">
              <a:buFont typeface="Arial" panose="020B0604020202020204" pitchFamily="34" charset="0"/>
              <a:buChar char="•"/>
            </a:pPr>
            <a:r>
              <a:rPr lang="en-GB" dirty="0"/>
              <a:t>reddit</a:t>
            </a:r>
          </a:p>
          <a:p>
            <a:pPr marL="285750" indent="-285750">
              <a:buFont typeface="Arial" panose="020B0604020202020204" pitchFamily="34" charset="0"/>
              <a:buChar char="•"/>
            </a:pPr>
            <a:r>
              <a:rPr lang="en-GB" dirty="0" smtClean="0"/>
              <a:t>Hacker News</a:t>
            </a:r>
          </a:p>
          <a:p>
            <a:pPr marL="285750" indent="-285750">
              <a:buFont typeface="Arial" panose="020B0604020202020204" pitchFamily="34" charset="0"/>
              <a:buChar char="•"/>
            </a:pPr>
            <a:r>
              <a:rPr lang="en-GB" dirty="0" smtClean="0"/>
              <a:t>Opinion blogs</a:t>
            </a:r>
            <a:endParaRPr lang="en-GB" dirty="0"/>
          </a:p>
        </p:txBody>
      </p:sp>
      <p:sp>
        <p:nvSpPr>
          <p:cNvPr id="22" name="TextBox 21"/>
          <p:cNvSpPr txBox="1"/>
          <p:nvPr/>
        </p:nvSpPr>
        <p:spPr>
          <a:xfrm>
            <a:off x="859259" y="1995916"/>
            <a:ext cx="3630924" cy="2031325"/>
          </a:xfrm>
          <a:prstGeom prst="rect">
            <a:avLst/>
          </a:prstGeom>
          <a:noFill/>
        </p:spPr>
        <p:txBody>
          <a:bodyPr wrap="square" rtlCol="0">
            <a:spAutoFit/>
          </a:bodyPr>
          <a:lstStyle/>
          <a:p>
            <a:pPr marL="285750" indent="-285750">
              <a:buFont typeface="Arial" panose="020B0604020202020204" pitchFamily="34" charset="0"/>
              <a:buChar char="•"/>
            </a:pPr>
            <a:r>
              <a:rPr lang="en-GB" dirty="0" smtClean="0"/>
              <a:t>What is my gut feeling?</a:t>
            </a:r>
          </a:p>
          <a:p>
            <a:pPr marL="285750" indent="-285750">
              <a:buFont typeface="Arial" panose="020B0604020202020204" pitchFamily="34" charset="0"/>
              <a:buChar char="•"/>
            </a:pPr>
            <a:r>
              <a:rPr lang="en-GB" dirty="0" smtClean="0"/>
              <a:t>Is </a:t>
            </a:r>
            <a:r>
              <a:rPr lang="en-GB" dirty="0" smtClean="0"/>
              <a:t>it a paradigm we understand?</a:t>
            </a:r>
          </a:p>
          <a:p>
            <a:pPr marL="285750" indent="-285750">
              <a:buFont typeface="Arial" panose="020B0604020202020204" pitchFamily="34" charset="0"/>
              <a:buChar char="•"/>
            </a:pPr>
            <a:r>
              <a:rPr lang="en-GB" dirty="0" smtClean="0"/>
              <a:t>Do we agree with/can we work with its opinions?</a:t>
            </a:r>
          </a:p>
          <a:p>
            <a:pPr marL="285750" indent="-285750">
              <a:buFont typeface="Arial" panose="020B0604020202020204" pitchFamily="34" charset="0"/>
              <a:buChar char="•"/>
            </a:pPr>
            <a:r>
              <a:rPr lang="en-GB" dirty="0"/>
              <a:t>Could </a:t>
            </a:r>
            <a:r>
              <a:rPr lang="en-GB" dirty="0" smtClean="0"/>
              <a:t>we fix </a:t>
            </a:r>
            <a:r>
              <a:rPr lang="en-GB" dirty="0"/>
              <a:t>a bug in </a:t>
            </a:r>
            <a:r>
              <a:rPr lang="en-GB" dirty="0" smtClean="0"/>
              <a:t>its internals?</a:t>
            </a:r>
            <a:endParaRPr lang="en-GB" dirty="0"/>
          </a:p>
        </p:txBody>
      </p:sp>
    </p:spTree>
    <p:extLst>
      <p:ext uri="{BB962C8B-B14F-4D97-AF65-F5344CB8AC3E}">
        <p14:creationId xmlns:p14="http://schemas.microsoft.com/office/powerpoint/2010/main" val="329321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P spid="18" grpId="0"/>
      <p:bldP spid="19" grpId="0"/>
      <p:bldP spid="20" grpId="0"/>
      <p:bldP spid="21"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ctrTitle"/>
          </p:nvPr>
        </p:nvSpPr>
        <p:spPr>
          <a:xfrm>
            <a:off x="457200" y="1454155"/>
            <a:ext cx="8229600" cy="2100263"/>
          </a:xfrm>
        </p:spPr>
        <p:txBody>
          <a:bodyPr/>
          <a:lstStyle/>
          <a:p>
            <a:r>
              <a:rPr lang="en-GB" sz="5400" dirty="0">
                <a:solidFill>
                  <a:srgbClr val="FFFFFF"/>
                </a:solidFill>
                <a:latin typeface="Arial Bold" panose="020B0704020202020204" pitchFamily="34" charset="0"/>
                <a:ea typeface="ＭＳ Ｐゴシック" panose="020B0600070205080204" pitchFamily="34" charset="-128"/>
              </a:rPr>
              <a:t>&lt;/talk&gt;</a:t>
            </a:r>
            <a:br>
              <a:rPr lang="en-GB" sz="5400" dirty="0">
                <a:solidFill>
                  <a:srgbClr val="FFFFFF"/>
                </a:solidFill>
                <a:latin typeface="Arial Bold" panose="020B0704020202020204" pitchFamily="34" charset="0"/>
                <a:ea typeface="ＭＳ Ｐゴシック" panose="020B0600070205080204" pitchFamily="34" charset="-128"/>
              </a:rPr>
            </a:br>
            <a:r>
              <a:rPr lang="en-US" altLang="ja-JP" sz="5400" dirty="0">
                <a:solidFill>
                  <a:srgbClr val="FFFFFF"/>
                </a:solidFill>
                <a:latin typeface="Arial Bold" panose="020B0704020202020204" pitchFamily="34" charset="0"/>
                <a:ea typeface="ＭＳ Ｐゴシック" panose="020B0600070205080204" pitchFamily="34" charset="-128"/>
              </a:rPr>
              <a:t>any questions?</a:t>
            </a:r>
            <a:endParaRPr lang="en-US" sz="5400" dirty="0">
              <a:solidFill>
                <a:srgbClr val="FFFFFF"/>
              </a:solidFill>
              <a:latin typeface="Arial Bold" panose="020B0704020202020204" pitchFamily="34" charset="0"/>
              <a:ea typeface="ＭＳ Ｐゴシック" panose="020B0600070205080204"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F6499"/>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75000"/>
          </a:schemeClr>
        </a:solidFill>
        <a:ln>
          <a:solidFill>
            <a:schemeClr val="bg1">
              <a:lumMod val="65000"/>
            </a:schemeClr>
          </a:solidFill>
        </a:ln>
        <a:effectLst/>
      </a:spPr>
      <a:bodyPr rtlCol="0" anchor="ctr"/>
      <a:lstStyle>
        <a:defPPr algn="ctr">
          <a:defRPr sz="2400" dirty="0" smtClean="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1162</Words>
  <Application>Microsoft Office PowerPoint</Application>
  <PresentationFormat>On-screen Show (4:3)</PresentationFormat>
  <Paragraphs>74</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ＭＳ Ｐゴシック</vt:lpstr>
      <vt:lpstr>Arial</vt:lpstr>
      <vt:lpstr>Arial Bold</vt:lpstr>
      <vt:lpstr>Calibri</vt:lpstr>
      <vt:lpstr>Office Theme</vt:lpstr>
      <vt:lpstr>How &amp; why we chose Durandal as our web framework for SQL Lighthouse</vt:lpstr>
      <vt:lpstr>PowerPoint Presentation</vt:lpstr>
      <vt:lpstr>PowerPoint Presentation</vt:lpstr>
      <vt:lpstr>PowerPoint Presentation</vt:lpstr>
      <vt:lpstr>PowerPoint Presentation</vt:lpstr>
      <vt:lpstr>PowerPoint Presentation</vt:lpstr>
      <vt:lpstr>The Mei System</vt:lpstr>
      <vt:lpstr>&lt;/talk&gt; any 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2014-03-07T13:12:18Z</dcterms:created>
  <dcterms:modified xsi:type="dcterms:W3CDTF">2015-01-13T13:53:26Z</dcterms:modified>
</cp:coreProperties>
</file>