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tmp"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media/image11.jpg" ContentType="image/png"/>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44"/>
  </p:notesMasterIdLst>
  <p:handoutMasterIdLst>
    <p:handoutMasterId r:id="rId45"/>
  </p:handoutMasterIdLst>
  <p:sldIdLst>
    <p:sldId id="315" r:id="rId2"/>
    <p:sldId id="345" r:id="rId3"/>
    <p:sldId id="413" r:id="rId4"/>
    <p:sldId id="316" r:id="rId5"/>
    <p:sldId id="449" r:id="rId6"/>
    <p:sldId id="450" r:id="rId7"/>
    <p:sldId id="451" r:id="rId8"/>
    <p:sldId id="424" r:id="rId9"/>
    <p:sldId id="415" r:id="rId10"/>
    <p:sldId id="422" r:id="rId11"/>
    <p:sldId id="423" r:id="rId12"/>
    <p:sldId id="419" r:id="rId13"/>
    <p:sldId id="427" r:id="rId14"/>
    <p:sldId id="428" r:id="rId15"/>
    <p:sldId id="429" r:id="rId16"/>
    <p:sldId id="430" r:id="rId17"/>
    <p:sldId id="431" r:id="rId18"/>
    <p:sldId id="432" r:id="rId19"/>
    <p:sldId id="433" r:id="rId20"/>
    <p:sldId id="434" r:id="rId21"/>
    <p:sldId id="418" r:id="rId22"/>
    <p:sldId id="436" r:id="rId23"/>
    <p:sldId id="437" r:id="rId24"/>
    <p:sldId id="438" r:id="rId25"/>
    <p:sldId id="435" r:id="rId26"/>
    <p:sldId id="439" r:id="rId27"/>
    <p:sldId id="448" r:id="rId28"/>
    <p:sldId id="447" r:id="rId29"/>
    <p:sldId id="452" r:id="rId30"/>
    <p:sldId id="440" r:id="rId31"/>
    <p:sldId id="417" r:id="rId32"/>
    <p:sldId id="443" r:id="rId33"/>
    <p:sldId id="444" r:id="rId34"/>
    <p:sldId id="446" r:id="rId35"/>
    <p:sldId id="445" r:id="rId36"/>
    <p:sldId id="441" r:id="rId37"/>
    <p:sldId id="442" r:id="rId38"/>
    <p:sldId id="416" r:id="rId39"/>
    <p:sldId id="421" r:id="rId40"/>
    <p:sldId id="425" r:id="rId41"/>
    <p:sldId id="414" r:id="rId42"/>
    <p:sldId id="412" r:id="rId43"/>
  </p:sldIdLst>
  <p:sldSz cx="12192000" cy="6858000"/>
  <p:notesSz cx="9874250" cy="6797675"/>
  <p:defaultTextStyle>
    <a:defPPr>
      <a:defRPr lang="en-US"/>
    </a:defPPr>
    <a:lvl1pPr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0909"/>
    <a:srgbClr val="B30707"/>
    <a:srgbClr val="AA0003"/>
    <a:srgbClr val="C30206"/>
    <a:srgbClr val="AA1010"/>
    <a:srgbClr val="539723"/>
    <a:srgbClr val="0089BD"/>
    <a:srgbClr val="0470BD"/>
    <a:srgbClr val="068BE7"/>
    <a:srgbClr val="008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74" autoAdjust="0"/>
    <p:restoredTop sz="65135" autoAdjust="0"/>
  </p:normalViewPr>
  <p:slideViewPr>
    <p:cSldViewPr snapToGrid="0" snapToObjects="1">
      <p:cViewPr varScale="1">
        <p:scale>
          <a:sx n="68" d="100"/>
          <a:sy n="68" d="100"/>
        </p:scale>
        <p:origin x="2328" y="200"/>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notesViewPr>
    <p:cSldViewPr snapToGrid="0" snapToObjects="1">
      <p:cViewPr varScale="1">
        <p:scale>
          <a:sx n="114" d="100"/>
          <a:sy n="114" d="100"/>
        </p:scale>
        <p:origin x="1458" y="90"/>
      </p:cViewPr>
      <p:guideLst/>
    </p:cSldViewPr>
  </p:notes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notesMaster" Target="notesMasters/notesMaster1.xml"/><Relationship Id="rId4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8313" cy="341313"/>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5592763" y="0"/>
            <a:ext cx="4279900" cy="341313"/>
          </a:xfrm>
          <a:prstGeom prst="rect">
            <a:avLst/>
          </a:prstGeom>
        </p:spPr>
        <p:txBody>
          <a:bodyPr vert="horz" lIns="91440" tIns="45720" rIns="91440" bIns="45720" rtlCol="0"/>
          <a:lstStyle>
            <a:lvl1pPr algn="r">
              <a:defRPr sz="1200"/>
            </a:lvl1pPr>
          </a:lstStyle>
          <a:p>
            <a:fld id="{B37E2A22-ED6E-4A7E-A5FF-FD1ED1274F89}" type="datetimeFigureOut">
              <a:rPr lang="en-GB" smtClean="0"/>
              <a:t>19/04/2016</a:t>
            </a:fld>
            <a:endParaRPr lang="en-GB" dirty="0"/>
          </a:p>
        </p:txBody>
      </p:sp>
      <p:sp>
        <p:nvSpPr>
          <p:cNvPr id="4" name="Footer Placeholder 3"/>
          <p:cNvSpPr>
            <a:spLocks noGrp="1"/>
          </p:cNvSpPr>
          <p:nvPr>
            <p:ph type="ftr" sz="quarter" idx="2"/>
          </p:nvPr>
        </p:nvSpPr>
        <p:spPr>
          <a:xfrm>
            <a:off x="0" y="6456363"/>
            <a:ext cx="4278313" cy="341312"/>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5592763" y="6456363"/>
            <a:ext cx="4279900" cy="341312"/>
          </a:xfrm>
          <a:prstGeom prst="rect">
            <a:avLst/>
          </a:prstGeom>
        </p:spPr>
        <p:txBody>
          <a:bodyPr vert="horz" lIns="91440" tIns="45720" rIns="91440" bIns="45720" rtlCol="0" anchor="b"/>
          <a:lstStyle>
            <a:lvl1pPr algn="r">
              <a:defRPr sz="1200"/>
            </a:lvl1pPr>
          </a:lstStyle>
          <a:p>
            <a:fld id="{D16C2618-9E85-4EEB-BD0D-2582B15362B2}" type="slidenum">
              <a:rPr lang="en-GB" smtClean="0"/>
              <a:t>‹#›</a:t>
            </a:fld>
            <a:endParaRPr lang="en-GB" dirty="0"/>
          </a:p>
        </p:txBody>
      </p:sp>
    </p:spTree>
    <p:extLst>
      <p:ext uri="{BB962C8B-B14F-4D97-AF65-F5344CB8AC3E}">
        <p14:creationId xmlns:p14="http://schemas.microsoft.com/office/powerpoint/2010/main" val="36437283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8313" cy="339725"/>
          </a:xfrm>
          <a:prstGeom prst="rect">
            <a:avLst/>
          </a:prstGeom>
        </p:spPr>
        <p:txBody>
          <a:bodyPr vert="horz" lIns="91440" tIns="45720" rIns="91440" bIns="45720" rtlCol="0"/>
          <a:lstStyle>
            <a:lvl1pPr algn="l">
              <a:defRPr sz="1200">
                <a:latin typeface="Arial" pitchFamily="34" charset="0"/>
                <a:ea typeface="ＭＳ Ｐゴシック" pitchFamily="34" charset="-128"/>
                <a:cs typeface="+mn-cs"/>
              </a:defRPr>
            </a:lvl1pPr>
          </a:lstStyle>
          <a:p>
            <a:pPr>
              <a:defRPr/>
            </a:pPr>
            <a:endParaRPr lang="en-GB" dirty="0"/>
          </a:p>
        </p:txBody>
      </p:sp>
      <p:sp>
        <p:nvSpPr>
          <p:cNvPr id="3" name="Date Placeholder 2"/>
          <p:cNvSpPr>
            <a:spLocks noGrp="1"/>
          </p:cNvSpPr>
          <p:nvPr>
            <p:ph type="dt" idx="1"/>
          </p:nvPr>
        </p:nvSpPr>
        <p:spPr>
          <a:xfrm>
            <a:off x="5592763" y="0"/>
            <a:ext cx="4279900" cy="339725"/>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AA21F310-3713-4622-9184-EBE70CB4B9B3}" type="datetimeFigureOut">
              <a:rPr lang="en-GB"/>
              <a:pPr/>
              <a:t>19/04/2016</a:t>
            </a:fld>
            <a:endParaRPr lang="en-GB" dirty="0"/>
          </a:p>
        </p:txBody>
      </p:sp>
      <p:sp>
        <p:nvSpPr>
          <p:cNvPr id="4" name="Slide Image Placeholder 3"/>
          <p:cNvSpPr>
            <a:spLocks noGrp="1" noRot="1" noChangeAspect="1"/>
          </p:cNvSpPr>
          <p:nvPr>
            <p:ph type="sldImg" idx="2"/>
          </p:nvPr>
        </p:nvSpPr>
        <p:spPr>
          <a:xfrm>
            <a:off x="2671763" y="509588"/>
            <a:ext cx="4530725" cy="2549525"/>
          </a:xfrm>
          <a:prstGeom prst="rect">
            <a:avLst/>
          </a:prstGeom>
          <a:noFill/>
          <a:ln w="12700">
            <a:solidFill>
              <a:prstClr val="black"/>
            </a:solidFill>
          </a:ln>
        </p:spPr>
        <p:txBody>
          <a:bodyPr vert="horz" lIns="91440" tIns="45720" rIns="91440" bIns="45720" rtlCol="0" anchor="ctr"/>
          <a:lstStyle/>
          <a:p>
            <a:pPr lvl="0"/>
            <a:endParaRPr lang="en-GB" noProof="0" dirty="0" smtClean="0"/>
          </a:p>
        </p:txBody>
      </p:sp>
      <p:sp>
        <p:nvSpPr>
          <p:cNvPr id="5" name="Notes Placeholder 4"/>
          <p:cNvSpPr>
            <a:spLocks noGrp="1"/>
          </p:cNvSpPr>
          <p:nvPr>
            <p:ph type="body" sz="quarter" idx="3"/>
          </p:nvPr>
        </p:nvSpPr>
        <p:spPr>
          <a:xfrm>
            <a:off x="987425" y="3228975"/>
            <a:ext cx="7899400" cy="3059113"/>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smtClean="0"/>
          </a:p>
        </p:txBody>
      </p:sp>
      <p:sp>
        <p:nvSpPr>
          <p:cNvPr id="6" name="Footer Placeholder 5"/>
          <p:cNvSpPr>
            <a:spLocks noGrp="1"/>
          </p:cNvSpPr>
          <p:nvPr>
            <p:ph type="ftr" sz="quarter" idx="4"/>
          </p:nvPr>
        </p:nvSpPr>
        <p:spPr>
          <a:xfrm>
            <a:off x="0" y="6456363"/>
            <a:ext cx="4278313" cy="339725"/>
          </a:xfrm>
          <a:prstGeom prst="rect">
            <a:avLst/>
          </a:prstGeom>
        </p:spPr>
        <p:txBody>
          <a:bodyPr vert="horz" lIns="91440" tIns="45720" rIns="91440" bIns="45720" rtlCol="0" anchor="b"/>
          <a:lstStyle>
            <a:lvl1pPr algn="l">
              <a:defRPr sz="1200">
                <a:latin typeface="Arial" pitchFamily="34" charset="0"/>
                <a:ea typeface="ＭＳ Ｐゴシック" pitchFamily="34" charset="-128"/>
                <a:cs typeface="+mn-cs"/>
              </a:defRPr>
            </a:lvl1pPr>
          </a:lstStyle>
          <a:p>
            <a:pPr>
              <a:defRPr/>
            </a:pPr>
            <a:endParaRPr lang="en-GB" dirty="0"/>
          </a:p>
        </p:txBody>
      </p:sp>
      <p:sp>
        <p:nvSpPr>
          <p:cNvPr id="7" name="Slide Number Placeholder 6"/>
          <p:cNvSpPr>
            <a:spLocks noGrp="1"/>
          </p:cNvSpPr>
          <p:nvPr>
            <p:ph type="sldNum" sz="quarter" idx="5"/>
          </p:nvPr>
        </p:nvSpPr>
        <p:spPr>
          <a:xfrm>
            <a:off x="5592763" y="6456363"/>
            <a:ext cx="4279900" cy="339725"/>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0801B24B-9765-4E48-83E8-FC588AC4863B}" type="slidenum">
              <a:rPr lang="en-GB"/>
              <a:pPr/>
              <a:t>‹#›</a:t>
            </a:fld>
            <a:endParaRPr lang="en-GB" dirty="0"/>
          </a:p>
        </p:txBody>
      </p:sp>
    </p:spTree>
    <p:extLst>
      <p:ext uri="{BB962C8B-B14F-4D97-AF65-F5344CB8AC3E}">
        <p14:creationId xmlns:p14="http://schemas.microsoft.com/office/powerpoint/2010/main" val="33091206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1763" y="509588"/>
            <a:ext cx="4530725" cy="2549525"/>
          </a:xfrm>
        </p:spPr>
      </p:sp>
      <p:sp>
        <p:nvSpPr>
          <p:cNvPr id="3" name="Notes Placeholder 2"/>
          <p:cNvSpPr>
            <a:spLocks noGrp="1"/>
          </p:cNvSpPr>
          <p:nvPr>
            <p:ph type="body" idx="1"/>
          </p:nvPr>
        </p:nvSpPr>
        <p:spPr/>
        <p:txBody>
          <a:bodyPr/>
          <a:lstStyle/>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GB" dirty="0" smtClean="0">
                <a:ea typeface="ＭＳ Ｐゴシック" panose="020B0600070205080204" pitchFamily="34" charset="-128"/>
              </a:rPr>
              <a:t>For talk:</a:t>
            </a:r>
          </a:p>
          <a:p>
            <a:pPr marL="628650" marR="0" lvl="1"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GB" dirty="0" smtClean="0">
                <a:ea typeface="ＭＳ Ｐゴシック" panose="020B0600070205080204" pitchFamily="34" charset="-128"/>
              </a:rPr>
              <a:t>Firewall settings -&gt; Add client</a:t>
            </a:r>
            <a:r>
              <a:rPr lang="en-GB" baseline="0" dirty="0" smtClean="0">
                <a:ea typeface="ＭＳ Ｐゴシック" panose="020B0600070205080204" pitchFamily="34" charset="-128"/>
              </a:rPr>
              <a:t> IP, Save: </a:t>
            </a:r>
            <a:r>
              <a:rPr lang="en-GB" dirty="0" smtClean="0">
                <a:ea typeface="ＭＳ Ｐゴシック" panose="020B0600070205080204" pitchFamily="34" charset="-128"/>
              </a:rPr>
              <a:t>https://portal.azure.com/#resource/subscriptions/6a73a5e7-68ff-4f4e-a299-fe3baa475693/resourceGroups/make-pizza.info/providers/Microsoft.Sql/servers/catsatdevweek2016</a:t>
            </a:r>
          </a:p>
          <a:p>
            <a:pPr marL="1085850" marR="0" lvl="2"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GB" dirty="0" smtClean="0">
                <a:ea typeface="ＭＳ Ｐゴシック" panose="020B0600070205080204" pitchFamily="34" charset="-128"/>
              </a:rPr>
              <a:t>Reset name</a:t>
            </a:r>
            <a:r>
              <a:rPr lang="en-GB" baseline="0" dirty="0" smtClean="0">
                <a:ea typeface="ＭＳ Ｐゴシック" panose="020B0600070205080204" pitchFamily="34" charset="-128"/>
              </a:rPr>
              <a:t> to ‘Mia Kat’</a:t>
            </a:r>
          </a:p>
          <a:p>
            <a:pPr marL="1085850" marR="0" lvl="2"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GB" baseline="0" dirty="0" smtClean="0">
                <a:ea typeface="ＭＳ Ｐゴシック" panose="020B0600070205080204" pitchFamily="34" charset="-128"/>
              </a:rPr>
              <a:t>Delete all the sessions</a:t>
            </a:r>
            <a:endParaRPr lang="en-GB" dirty="0" smtClean="0">
              <a:ea typeface="ＭＳ Ｐゴシック" panose="020B0600070205080204" pitchFamily="34" charset="-128"/>
            </a:endParaRPr>
          </a:p>
          <a:p>
            <a:pPr marL="628650" marR="0" lvl="1"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GB" dirty="0" smtClean="0">
                <a:ea typeface="ＭＳ Ｐゴシック" panose="020B0600070205080204" pitchFamily="34" charset="-128"/>
              </a:rPr>
              <a:t>Alignment of https://www.papaya.me.uk/cats/ontop.html</a:t>
            </a:r>
          </a:p>
          <a:p>
            <a:pPr marL="628650" marR="0" lvl="1"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GB" dirty="0" smtClean="0">
                <a:ea typeface="ＭＳ Ｐゴシック" panose="020B0600070205080204" pitchFamily="34" charset="-128"/>
              </a:rPr>
              <a:t>Chrome: </a:t>
            </a:r>
          </a:p>
          <a:p>
            <a:pPr marL="1085850" marR="0" lvl="2"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GB" smtClean="0">
                <a:ea typeface="ＭＳ Ｐゴシック" panose="020B0600070205080204" pitchFamily="34" charset="-128"/>
              </a:rPr>
              <a:t>Which </a:t>
            </a:r>
            <a:r>
              <a:rPr lang="en-GB" dirty="0" smtClean="0">
                <a:ea typeface="ＭＳ Ｐゴシック" panose="020B0600070205080204" pitchFamily="34" charset="-128"/>
              </a:rPr>
              <a:t>extensions are enabled</a:t>
            </a:r>
          </a:p>
          <a:p>
            <a:pPr marL="1085850" marR="0" lvl="2"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GB" dirty="0" smtClean="0">
                <a:ea typeface="ＭＳ Ｐゴシック" panose="020B0600070205080204" pitchFamily="34" charset="-128"/>
              </a:rPr>
              <a:t>Clear browsing data</a:t>
            </a:r>
          </a:p>
          <a:p>
            <a:pPr marL="628650" marR="0" lvl="1"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GB" dirty="0" smtClean="0">
                <a:ea typeface="ＭＳ Ｐゴシック" panose="020B0600070205080204" pitchFamily="34" charset="-128"/>
              </a:rPr>
              <a:t>Complete</a:t>
            </a:r>
            <a:r>
              <a:rPr lang="en-GB" baseline="0" dirty="0" smtClean="0">
                <a:ea typeface="ＭＳ Ｐゴシック" panose="020B0600070205080204" pitchFamily="34" charset="-128"/>
              </a:rPr>
              <a:t> cycle of </a:t>
            </a:r>
            <a:r>
              <a:rPr lang="en-GB" dirty="0" smtClean="0">
                <a:ea typeface="ＭＳ Ｐゴシック" panose="020B0600070205080204" pitchFamily="34" charset="-128"/>
              </a:rPr>
              <a:t>https://www.catsatdevweek2016.co.uk/ to warm the site + cache</a:t>
            </a: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GB" dirty="0" smtClean="0">
                <a:ea typeface="ＭＳ Ｐゴシック" panose="020B0600070205080204" pitchFamily="34" charset="-128"/>
              </a:rPr>
              <a:t>Open:</a:t>
            </a:r>
          </a:p>
          <a:p>
            <a:pPr marL="628650" marR="0" lvl="1"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GB" dirty="0" smtClean="0">
                <a:ea typeface="ＭＳ Ｐゴシック" panose="020B0600070205080204" pitchFamily="34" charset="-128"/>
              </a:rPr>
              <a:t>Zoom It</a:t>
            </a:r>
          </a:p>
          <a:p>
            <a:pPr marL="628650" marR="0" lvl="1"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GB" dirty="0" smtClean="0">
                <a:ea typeface="ＭＳ Ｐゴシック" panose="020B0600070205080204" pitchFamily="34" charset="-128"/>
              </a:rPr>
              <a:t>https://www.catsatdevweek2016.co.uk/</a:t>
            </a:r>
          </a:p>
          <a:p>
            <a:pPr marL="628650" marR="0" lvl="1"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GB" dirty="0" smtClean="0">
                <a:ea typeface="ＭＳ Ｐゴシック" panose="020B0600070205080204" pitchFamily="34" charset="-128"/>
              </a:rPr>
              <a:t>https://www.papaya.me.uk/cats/ontop.html</a:t>
            </a:r>
          </a:p>
          <a:p>
            <a:pPr marL="628650" marR="0" lvl="1"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GB" dirty="0" smtClean="0">
                <a:ea typeface="ＭＳ Ｐゴシック" panose="020B0600070205080204" pitchFamily="34" charset="-128"/>
              </a:rPr>
              <a:t>https://www.papaya.me.uk/cats/frameswitch.html</a:t>
            </a:r>
          </a:p>
          <a:p>
            <a:pPr marL="628650" marR="0" lvl="1"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GB" dirty="0" smtClean="0">
                <a:ea typeface="ＭＳ Ｐゴシック" panose="020B0600070205080204" pitchFamily="34" charset="-128"/>
              </a:rPr>
              <a:t>https://www.papaya.me.uk/cats/framecount.html</a:t>
            </a:r>
          </a:p>
          <a:p>
            <a:pPr marL="628650" marR="0" lvl="1"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GB" dirty="0" smtClean="0">
                <a:ea typeface="ＭＳ Ｐゴシック" panose="020B0600070205080204" pitchFamily="34" charset="-128"/>
              </a:rPr>
              <a:t>https://www.papaya.me.uk/cats/image.html</a:t>
            </a:r>
          </a:p>
          <a:p>
            <a:pPr marL="628650" marR="0" lvl="1"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GB" dirty="0" smtClean="0">
                <a:ea typeface="ＭＳ Ｐゴシック" panose="020B0600070205080204" pitchFamily="34" charset="-128"/>
              </a:rPr>
              <a:t>https://www.papaya.me.uk/cats/timing.html</a:t>
            </a:r>
          </a:p>
          <a:p>
            <a:pPr marL="628650" marR="0" lvl="1"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GB" dirty="0" smtClean="0">
                <a:ea typeface="ＭＳ Ｐゴシック" panose="020B0600070205080204" pitchFamily="34" charset="-128"/>
              </a:rPr>
              <a:t>https://www.papaya.me.uk/cats/csrf.html</a:t>
            </a:r>
          </a:p>
          <a:p>
            <a:pPr marL="1085850" marR="0" lvl="2"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GB" dirty="0" smtClean="0">
                <a:ea typeface="ＭＳ Ｐゴシック" panose="020B0600070205080204" pitchFamily="34" charset="-128"/>
              </a:rPr>
              <a:t>Code for AccountController.cs</a:t>
            </a:r>
          </a:p>
          <a:p>
            <a:pPr marL="628650" marR="0" lvl="1"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GB" dirty="0" smtClean="0">
                <a:ea typeface="ＭＳ Ｐゴシック" panose="020B0600070205080204" pitchFamily="34" charset="-128"/>
              </a:rPr>
              <a:t>Wireshark</a:t>
            </a:r>
          </a:p>
          <a:p>
            <a:pPr marL="628650" marR="0" lvl="1"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GB" dirty="0" smtClean="0">
                <a:ea typeface="ＭＳ Ｐゴシック" panose="020B0600070205080204" pitchFamily="34" charset="-128"/>
              </a:rPr>
              <a:t>Hashing timing demo</a:t>
            </a:r>
          </a:p>
          <a:p>
            <a:pPr marL="1085850" marR="0" lvl="2"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GB" dirty="0" smtClean="0">
                <a:ea typeface="ＭＳ Ｐゴシック" panose="020B0600070205080204" pitchFamily="34" charset="-128"/>
              </a:rPr>
              <a:t>Code for LoginService.cs</a:t>
            </a:r>
          </a:p>
          <a:p>
            <a:pPr marL="628650" marR="0" lvl="1"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GB" dirty="0" smtClean="0">
                <a:ea typeface="ＭＳ Ｐゴシック" panose="020B0600070205080204" pitchFamily="34" charset="-128"/>
              </a:rPr>
              <a:t>http://evil.www.catsatdevweek2016.co.uk/setcookie.html</a:t>
            </a:r>
          </a:p>
          <a:p>
            <a:pPr marL="1085850" marR="0" lvl="2"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GB" dirty="0" smtClean="0">
                <a:ea typeface="ＭＳ Ｐゴシック" panose="020B0600070205080204" pitchFamily="34" charset="-128"/>
              </a:rPr>
              <a:t>SQL Server client</a:t>
            </a:r>
          </a:p>
        </p:txBody>
      </p:sp>
      <p:sp>
        <p:nvSpPr>
          <p:cNvPr id="4" name="Slide Number Placeholder 3"/>
          <p:cNvSpPr>
            <a:spLocks noGrp="1"/>
          </p:cNvSpPr>
          <p:nvPr>
            <p:ph type="sldNum" sz="quarter" idx="10"/>
          </p:nvPr>
        </p:nvSpPr>
        <p:spPr/>
        <p:txBody>
          <a:bodyPr/>
          <a:lstStyle/>
          <a:p>
            <a:fld id="{0801B24B-9765-4E48-83E8-FC588AC4863B}" type="slidenum">
              <a:rPr lang="en-GB" smtClean="0"/>
              <a:pPr/>
              <a:t>1</a:t>
            </a:fld>
            <a:endParaRPr lang="en-GB" dirty="0"/>
          </a:p>
        </p:txBody>
      </p:sp>
    </p:spTree>
    <p:extLst>
      <p:ext uri="{BB962C8B-B14F-4D97-AF65-F5344CB8AC3E}">
        <p14:creationId xmlns:p14="http://schemas.microsoft.com/office/powerpoint/2010/main" val="23627719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From Wikipedia</a:t>
            </a:r>
          </a:p>
          <a:p>
            <a:pPr marL="0" indent="0">
              <a:buFont typeface="Arial" panose="020B0604020202020204" pitchFamily="34" charset="0"/>
              <a:buNone/>
            </a:pPr>
            <a:endParaRPr lang="en-GB" dirty="0" smtClean="0"/>
          </a:p>
          <a:p>
            <a:pPr marL="171450" indent="-171450">
              <a:buFont typeface="Arial" panose="020B0604020202020204" pitchFamily="34" charset="0"/>
              <a:buChar char="•"/>
            </a:pPr>
            <a:r>
              <a:rPr lang="en-GB" dirty="0" smtClean="0"/>
              <a:t>https://en.wikipedia.org/wiki/Threat_model</a:t>
            </a:r>
          </a:p>
          <a:p>
            <a:pPr marL="0" indent="0">
              <a:buFont typeface="Arial" panose="020B0604020202020204" pitchFamily="34" charset="0"/>
              <a:buNone/>
            </a:pPr>
            <a:endParaRPr lang="en-GB" dirty="0"/>
          </a:p>
        </p:txBody>
      </p:sp>
      <p:sp>
        <p:nvSpPr>
          <p:cNvPr id="4" name="Slide Number Placeholder 3"/>
          <p:cNvSpPr>
            <a:spLocks noGrp="1"/>
          </p:cNvSpPr>
          <p:nvPr>
            <p:ph type="sldNum" sz="quarter" idx="10"/>
          </p:nvPr>
        </p:nvSpPr>
        <p:spPr/>
        <p:txBody>
          <a:bodyPr/>
          <a:lstStyle/>
          <a:p>
            <a:fld id="{0801B24B-9765-4E48-83E8-FC588AC4863B}" type="slidenum">
              <a:rPr lang="en-GB" smtClean="0"/>
              <a:pPr/>
              <a:t>10</a:t>
            </a:fld>
            <a:endParaRPr lang="en-GB" dirty="0"/>
          </a:p>
        </p:txBody>
      </p:sp>
    </p:spTree>
    <p:extLst>
      <p:ext uri="{BB962C8B-B14F-4D97-AF65-F5344CB8AC3E}">
        <p14:creationId xmlns:p14="http://schemas.microsoft.com/office/powerpoint/2010/main" val="3039169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200" b="0" i="0" kern="1200" dirty="0" smtClean="0">
                <a:solidFill>
                  <a:schemeClr val="tx1"/>
                </a:solidFill>
                <a:effectLst/>
                <a:latin typeface="+mn-lt"/>
                <a:ea typeface="ＭＳ Ｐゴシック" charset="0"/>
                <a:cs typeface="ＭＳ Ｐゴシック" charset="0"/>
              </a:rPr>
              <a:t>PCI DSS</a:t>
            </a:r>
          </a:p>
          <a:p>
            <a:pPr marL="0" indent="0">
              <a:buFont typeface="Arial" panose="020B0604020202020204" pitchFamily="34" charset="0"/>
              <a:buNone/>
            </a:pPr>
            <a:endParaRPr lang="en-GB" sz="1200" b="0" i="0" kern="1200" dirty="0" smtClean="0">
              <a:solidFill>
                <a:schemeClr val="tx1"/>
              </a:solidFill>
              <a:effectLst/>
              <a:latin typeface="+mn-lt"/>
              <a:ea typeface="ＭＳ Ｐゴシック" charset="0"/>
            </a:endParaRPr>
          </a:p>
          <a:p>
            <a:pPr marL="171450" indent="-171450">
              <a:buFont typeface="Arial" panose="020B0604020202020204" pitchFamily="34" charset="0"/>
              <a:buChar char="•"/>
            </a:pPr>
            <a:r>
              <a:rPr lang="en-GB" dirty="0" smtClean="0"/>
              <a:t>https://en.wikipedia.org/wiki/Payment_Card_Industry_Data_Security_Standard</a:t>
            </a:r>
          </a:p>
          <a:p>
            <a:pPr marL="0" indent="0">
              <a:buFont typeface="Arial" panose="020B0604020202020204" pitchFamily="34" charset="0"/>
              <a:buNone/>
            </a:pPr>
            <a:endParaRPr lang="en-GB" dirty="0"/>
          </a:p>
        </p:txBody>
      </p:sp>
      <p:sp>
        <p:nvSpPr>
          <p:cNvPr id="4" name="Slide Number Placeholder 3"/>
          <p:cNvSpPr>
            <a:spLocks noGrp="1"/>
          </p:cNvSpPr>
          <p:nvPr>
            <p:ph type="sldNum" sz="quarter" idx="10"/>
          </p:nvPr>
        </p:nvSpPr>
        <p:spPr/>
        <p:txBody>
          <a:bodyPr/>
          <a:lstStyle/>
          <a:p>
            <a:fld id="{0801B24B-9765-4E48-83E8-FC588AC4863B}" type="slidenum">
              <a:rPr lang="en-GB" smtClean="0"/>
              <a:pPr/>
              <a:t>11</a:t>
            </a:fld>
            <a:endParaRPr lang="en-GB" dirty="0"/>
          </a:p>
        </p:txBody>
      </p:sp>
    </p:spTree>
    <p:extLst>
      <p:ext uri="{BB962C8B-B14F-4D97-AF65-F5344CB8AC3E}">
        <p14:creationId xmlns:p14="http://schemas.microsoft.com/office/powerpoint/2010/main" val="30144014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1763" y="509588"/>
            <a:ext cx="4530725" cy="2549525"/>
          </a:xfrm>
        </p:spPr>
      </p:sp>
      <p:sp>
        <p:nvSpPr>
          <p:cNvPr id="3" name="Notes Placeholder 2"/>
          <p:cNvSpPr>
            <a:spLocks noGrp="1"/>
          </p:cNvSpPr>
          <p:nvPr>
            <p:ph type="body" idx="1"/>
          </p:nvPr>
        </p:nvSpPr>
        <p:spPr/>
        <p:txBody>
          <a:bodyPr/>
          <a:lstStyle/>
          <a:p>
            <a:endParaRPr lang="en-GB" sz="1200" b="0" i="0" kern="1200" baseline="0" dirty="0" smtClean="0">
              <a:solidFill>
                <a:schemeClr val="tx1"/>
              </a:solidFill>
              <a:effectLst/>
              <a:latin typeface="+mn-lt"/>
              <a:ea typeface="ＭＳ Ｐゴシック" charset="0"/>
            </a:endParaRPr>
          </a:p>
        </p:txBody>
      </p:sp>
      <p:sp>
        <p:nvSpPr>
          <p:cNvPr id="4" name="Slide Number Placeholder 3"/>
          <p:cNvSpPr>
            <a:spLocks noGrp="1"/>
          </p:cNvSpPr>
          <p:nvPr>
            <p:ph type="sldNum" sz="quarter" idx="10"/>
          </p:nvPr>
        </p:nvSpPr>
        <p:spPr/>
        <p:txBody>
          <a:bodyPr/>
          <a:lstStyle/>
          <a:p>
            <a:fld id="{0801B24B-9765-4E48-83E8-FC588AC4863B}" type="slidenum">
              <a:rPr lang="en-GB" smtClean="0"/>
              <a:pPr/>
              <a:t>12</a:t>
            </a:fld>
            <a:endParaRPr lang="en-GB" dirty="0"/>
          </a:p>
        </p:txBody>
      </p:sp>
    </p:spTree>
    <p:extLst>
      <p:ext uri="{BB962C8B-B14F-4D97-AF65-F5344CB8AC3E}">
        <p14:creationId xmlns:p14="http://schemas.microsoft.com/office/powerpoint/2010/main" val="34436735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papaya.me.uk owns</a:t>
            </a:r>
            <a:r>
              <a:rPr lang="en-GB" baseline="0" dirty="0" smtClean="0"/>
              <a:t> the outermost frame, i.e. the viewport</a:t>
            </a:r>
          </a:p>
          <a:p>
            <a:pPr marL="171450" indent="-171450">
              <a:buFont typeface="Arial" panose="020B0604020202020204" pitchFamily="34" charset="0"/>
              <a:buChar char="•"/>
            </a:pPr>
            <a:r>
              <a:rPr lang="en-GB" baseline="0" dirty="0" smtClean="0"/>
              <a:t>It can put a password input on top, mimicking the CSS so it looks like the real thing</a:t>
            </a:r>
          </a:p>
          <a:p>
            <a:pPr marL="171450" indent="-171450">
              <a:buFont typeface="Arial" panose="020B0604020202020204" pitchFamily="34" charset="0"/>
              <a:buChar char="•"/>
            </a:pPr>
            <a:r>
              <a:rPr lang="en-GB" baseline="0" dirty="0" smtClean="0"/>
              <a:t>It can therefore steal whatever is typed into this input, i.e. the password</a:t>
            </a:r>
          </a:p>
          <a:p>
            <a:pPr marL="171450" indent="-171450">
              <a:buFont typeface="Arial" panose="020B0604020202020204" pitchFamily="34" charset="0"/>
              <a:buChar char="•"/>
            </a:pPr>
            <a:r>
              <a:rPr lang="en-GB" baseline="0" dirty="0" smtClean="0"/>
              <a:t>Using tab to get to the field is safe, but using the mouse to get to the field is dangerous</a:t>
            </a:r>
          </a:p>
          <a:p>
            <a:pPr marL="0" indent="0">
              <a:buFont typeface="Arial" panose="020B0604020202020204" pitchFamily="34" charset="0"/>
              <a:buNone/>
            </a:pPr>
            <a:endParaRPr lang="en-GB" dirty="0"/>
          </a:p>
        </p:txBody>
      </p:sp>
      <p:sp>
        <p:nvSpPr>
          <p:cNvPr id="4" name="Slide Number Placeholder 3"/>
          <p:cNvSpPr>
            <a:spLocks noGrp="1"/>
          </p:cNvSpPr>
          <p:nvPr>
            <p:ph type="sldNum" sz="quarter" idx="10"/>
          </p:nvPr>
        </p:nvSpPr>
        <p:spPr/>
        <p:txBody>
          <a:bodyPr/>
          <a:lstStyle/>
          <a:p>
            <a:fld id="{0801B24B-9765-4E48-83E8-FC588AC4863B}" type="slidenum">
              <a:rPr lang="en-GB" smtClean="0"/>
              <a:pPr/>
              <a:t>13</a:t>
            </a:fld>
            <a:endParaRPr lang="en-GB" dirty="0"/>
          </a:p>
        </p:txBody>
      </p:sp>
    </p:spTree>
    <p:extLst>
      <p:ext uri="{BB962C8B-B14F-4D97-AF65-F5344CB8AC3E}">
        <p14:creationId xmlns:p14="http://schemas.microsoft.com/office/powerpoint/2010/main" val="38759634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papaya.me.uk owns</a:t>
            </a:r>
            <a:r>
              <a:rPr lang="en-GB" baseline="0" dirty="0" smtClean="0"/>
              <a:t> the outermost frame, i.e. the viewport</a:t>
            </a:r>
          </a:p>
          <a:p>
            <a:pPr marL="171450" indent="-171450">
              <a:buFont typeface="Arial" panose="020B0604020202020204" pitchFamily="34" charset="0"/>
              <a:buChar char="•"/>
            </a:pPr>
            <a:r>
              <a:rPr lang="en-GB" baseline="0" dirty="0" smtClean="0"/>
              <a:t>It can change the URL for the child frame in the cats site to be whatever it likes</a:t>
            </a:r>
          </a:p>
          <a:p>
            <a:pPr marL="171450" indent="-171450">
              <a:buFont typeface="Arial" panose="020B0604020202020204" pitchFamily="34" charset="0"/>
              <a:buChar char="•"/>
            </a:pPr>
            <a:r>
              <a:rPr lang="en-GB" baseline="0" dirty="0" smtClean="0"/>
              <a:t>This frame can change its name in its parent frame, essentially controlling a global variable</a:t>
            </a:r>
          </a:p>
          <a:p>
            <a:pPr marL="171450" indent="-171450">
              <a:buFont typeface="Arial" panose="020B0604020202020204" pitchFamily="34" charset="0"/>
              <a:buChar char="•"/>
            </a:pPr>
            <a:r>
              <a:rPr lang="en-GB" baseline="0" dirty="0" smtClean="0"/>
              <a:t>The cats site has debugging code that sends AJAX requests to the testrunner, but now the “testrunner” is the evil site</a:t>
            </a:r>
          </a:p>
          <a:p>
            <a:pPr marL="171450" indent="-171450">
              <a:buFont typeface="Arial" panose="020B0604020202020204" pitchFamily="34" charset="0"/>
              <a:buChar char="•"/>
            </a:pPr>
            <a:r>
              <a:rPr lang="en-GB" baseline="0" dirty="0" smtClean="0"/>
              <a:t>It can therefore steal whatever the cats site sends it, i.e. the password</a:t>
            </a:r>
          </a:p>
          <a:p>
            <a:pPr marL="0" indent="0">
              <a:buFont typeface="Arial" panose="020B0604020202020204" pitchFamily="34" charset="0"/>
              <a:buNone/>
            </a:pPr>
            <a:endParaRPr lang="en-GB" baseline="0" dirty="0" smtClean="0"/>
          </a:p>
        </p:txBody>
      </p:sp>
      <p:sp>
        <p:nvSpPr>
          <p:cNvPr id="4" name="Slide Number Placeholder 3"/>
          <p:cNvSpPr>
            <a:spLocks noGrp="1"/>
          </p:cNvSpPr>
          <p:nvPr>
            <p:ph type="sldNum" sz="quarter" idx="10"/>
          </p:nvPr>
        </p:nvSpPr>
        <p:spPr/>
        <p:txBody>
          <a:bodyPr/>
          <a:lstStyle/>
          <a:p>
            <a:fld id="{0801B24B-9765-4E48-83E8-FC588AC4863B}" type="slidenum">
              <a:rPr lang="en-GB" smtClean="0"/>
              <a:pPr/>
              <a:t>14</a:t>
            </a:fld>
            <a:endParaRPr lang="en-GB" dirty="0"/>
          </a:p>
        </p:txBody>
      </p:sp>
    </p:spTree>
    <p:extLst>
      <p:ext uri="{BB962C8B-B14F-4D97-AF65-F5344CB8AC3E}">
        <p14:creationId xmlns:p14="http://schemas.microsoft.com/office/powerpoint/2010/main" val="14353900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DENY, SAMEORIGIN, ALLOW-FROM uri</a:t>
            </a:r>
          </a:p>
          <a:p>
            <a:pPr marL="171450" indent="-171450">
              <a:buFont typeface="Arial" panose="020B0604020202020204" pitchFamily="34" charset="0"/>
              <a:buChar char="•"/>
            </a:pPr>
            <a:r>
              <a:rPr lang="en-GB" dirty="0" smtClean="0"/>
              <a:t>On </a:t>
            </a:r>
            <a:r>
              <a:rPr lang="en-GB" b="0" i="1" dirty="0" smtClean="0"/>
              <a:t>every</a:t>
            </a:r>
            <a:r>
              <a:rPr lang="en-GB" dirty="0" smtClean="0"/>
              <a:t> page on the site, including error pages</a:t>
            </a:r>
          </a:p>
          <a:p>
            <a:pPr marL="0" indent="0">
              <a:buFont typeface="Arial" panose="020B0604020202020204" pitchFamily="34" charset="0"/>
              <a:buNone/>
            </a:pPr>
            <a:endParaRPr lang="en-GB" dirty="0" smtClean="0"/>
          </a:p>
          <a:p>
            <a:pPr marL="171450" indent="-171450">
              <a:buFont typeface="Arial" panose="020B0604020202020204" pitchFamily="34" charset="0"/>
              <a:buChar char="•"/>
            </a:pPr>
            <a:r>
              <a:rPr lang="en-GB" dirty="0" smtClean="0"/>
              <a:t>https://developer.mozilla.org/en-US/docs/Web/HTTP/X-Frame-Options</a:t>
            </a:r>
          </a:p>
          <a:p>
            <a:pPr marL="0" indent="0">
              <a:buFont typeface="Arial" panose="020B0604020202020204" pitchFamily="34" charset="0"/>
              <a:buNone/>
            </a:pPr>
            <a:endParaRPr lang="en-GB" dirty="0"/>
          </a:p>
        </p:txBody>
      </p:sp>
      <p:sp>
        <p:nvSpPr>
          <p:cNvPr id="4" name="Slide Number Placeholder 3"/>
          <p:cNvSpPr>
            <a:spLocks noGrp="1"/>
          </p:cNvSpPr>
          <p:nvPr>
            <p:ph type="sldNum" sz="quarter" idx="10"/>
          </p:nvPr>
        </p:nvSpPr>
        <p:spPr/>
        <p:txBody>
          <a:bodyPr/>
          <a:lstStyle/>
          <a:p>
            <a:fld id="{0801B24B-9765-4E48-83E8-FC588AC4863B}" type="slidenum">
              <a:rPr lang="en-GB" smtClean="0"/>
              <a:pPr/>
              <a:t>15</a:t>
            </a:fld>
            <a:endParaRPr lang="en-GB" dirty="0"/>
          </a:p>
        </p:txBody>
      </p:sp>
    </p:spTree>
    <p:extLst>
      <p:ext uri="{BB962C8B-B14F-4D97-AF65-F5344CB8AC3E}">
        <p14:creationId xmlns:p14="http://schemas.microsoft.com/office/powerpoint/2010/main" val="29300978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papaya.me.uk launches the tab (as</a:t>
            </a:r>
            <a:r>
              <a:rPr lang="en-GB" baseline="0" dirty="0" smtClean="0"/>
              <a:t> a popunder it wouldn’t be noticeable)</a:t>
            </a:r>
          </a:p>
          <a:p>
            <a:pPr marL="171450" indent="-171450">
              <a:buFont typeface="Arial" panose="020B0604020202020204" pitchFamily="34" charset="0"/>
              <a:buChar char="•"/>
            </a:pPr>
            <a:r>
              <a:rPr lang="en-GB" baseline="0" dirty="0" smtClean="0"/>
              <a:t>Because of the same-origin policy what it can do with the tab is highly limited, but…</a:t>
            </a:r>
          </a:p>
          <a:p>
            <a:pPr marL="171450" indent="-171450">
              <a:buFont typeface="Arial" panose="020B0604020202020204" pitchFamily="34" charset="0"/>
              <a:buChar char="•"/>
            </a:pPr>
            <a:r>
              <a:rPr lang="en-GB" baseline="0" dirty="0" smtClean="0"/>
              <a:t>It can get the number of child frames in the tab</a:t>
            </a:r>
          </a:p>
          <a:p>
            <a:pPr marL="171450" indent="-171450">
              <a:buFont typeface="Arial" panose="020B0604020202020204" pitchFamily="34" charset="0"/>
              <a:buChar char="•"/>
            </a:pPr>
            <a:r>
              <a:rPr lang="en-GB" baseline="0" dirty="0" smtClean="0"/>
              <a:t>Previously we saw how it could change a child frame’s URL – it can only do that when it puts the cats site into an iframe, when it launches it as a tab, it can’t change it</a:t>
            </a:r>
          </a:p>
          <a:p>
            <a:pPr marL="171450" indent="-171450">
              <a:buFont typeface="Arial" panose="020B0604020202020204" pitchFamily="34" charset="0"/>
              <a:buChar char="•"/>
            </a:pPr>
            <a:r>
              <a:rPr lang="en-GB" baseline="0" dirty="0" smtClean="0"/>
              <a:t>It can therefore deduce if the page redirected to the login page</a:t>
            </a:r>
          </a:p>
          <a:p>
            <a:pPr marL="171450" indent="-171450">
              <a:buFont typeface="Arial" panose="020B0604020202020204" pitchFamily="34" charset="0"/>
              <a:buChar char="•"/>
            </a:pPr>
            <a:r>
              <a:rPr lang="en-GB" baseline="0" dirty="0" smtClean="0"/>
              <a:t>X-Frame-Options hasn’t helped, because it is launching it as a tab/popunder, which X-Frame-Options doesn’t protect against</a:t>
            </a:r>
          </a:p>
          <a:p>
            <a:pPr marL="171450" indent="-171450">
              <a:buFont typeface="Arial" panose="020B0604020202020204" pitchFamily="34" charset="0"/>
              <a:buChar char="•"/>
            </a:pPr>
            <a:r>
              <a:rPr lang="en-GB" baseline="0" dirty="0" smtClean="0"/>
              <a:t>You can defend against this by having some JavaScript to detect when your page is opened by somebody else</a:t>
            </a:r>
          </a:p>
          <a:p>
            <a:pPr marL="0" indent="0">
              <a:buFont typeface="Arial" panose="020B0604020202020204" pitchFamily="34" charset="0"/>
              <a:buNone/>
            </a:pPr>
            <a:endParaRPr lang="en-GB" baseline="0" dirty="0" smtClean="0"/>
          </a:p>
        </p:txBody>
      </p:sp>
      <p:sp>
        <p:nvSpPr>
          <p:cNvPr id="4" name="Slide Number Placeholder 3"/>
          <p:cNvSpPr>
            <a:spLocks noGrp="1"/>
          </p:cNvSpPr>
          <p:nvPr>
            <p:ph type="sldNum" sz="quarter" idx="10"/>
          </p:nvPr>
        </p:nvSpPr>
        <p:spPr/>
        <p:txBody>
          <a:bodyPr/>
          <a:lstStyle/>
          <a:p>
            <a:fld id="{0801B24B-9765-4E48-83E8-FC588AC4863B}" type="slidenum">
              <a:rPr lang="en-GB" smtClean="0"/>
              <a:pPr/>
              <a:t>16</a:t>
            </a:fld>
            <a:endParaRPr lang="en-GB" dirty="0"/>
          </a:p>
        </p:txBody>
      </p:sp>
    </p:spTree>
    <p:extLst>
      <p:ext uri="{BB962C8B-B14F-4D97-AF65-F5344CB8AC3E}">
        <p14:creationId xmlns:p14="http://schemas.microsoft.com/office/powerpoint/2010/main" val="28225244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onload vs onerror</a:t>
            </a:r>
          </a:p>
          <a:p>
            <a:pPr marL="0" indent="0">
              <a:buFont typeface="Arial" panose="020B0604020202020204" pitchFamily="34" charset="0"/>
              <a:buNone/>
            </a:pPr>
            <a:endParaRPr lang="en-GB" baseline="0" dirty="0" smtClean="0"/>
          </a:p>
        </p:txBody>
      </p:sp>
      <p:sp>
        <p:nvSpPr>
          <p:cNvPr id="4" name="Slide Number Placeholder 3"/>
          <p:cNvSpPr>
            <a:spLocks noGrp="1"/>
          </p:cNvSpPr>
          <p:nvPr>
            <p:ph type="sldNum" sz="quarter" idx="10"/>
          </p:nvPr>
        </p:nvSpPr>
        <p:spPr/>
        <p:txBody>
          <a:bodyPr/>
          <a:lstStyle/>
          <a:p>
            <a:fld id="{0801B24B-9765-4E48-83E8-FC588AC4863B}" type="slidenum">
              <a:rPr lang="en-GB" smtClean="0"/>
              <a:pPr/>
              <a:t>17</a:t>
            </a:fld>
            <a:endParaRPr lang="en-GB" dirty="0"/>
          </a:p>
        </p:txBody>
      </p:sp>
    </p:spTree>
    <p:extLst>
      <p:ext uri="{BB962C8B-B14F-4D97-AF65-F5344CB8AC3E}">
        <p14:creationId xmlns:p14="http://schemas.microsoft.com/office/powerpoint/2010/main" val="5957507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Time until onerror is called</a:t>
            </a:r>
          </a:p>
          <a:p>
            <a:pPr marL="0" indent="0">
              <a:buFont typeface="Arial" panose="020B0604020202020204" pitchFamily="34" charset="0"/>
              <a:buNone/>
            </a:pPr>
            <a:endParaRPr lang="en-GB" baseline="0" dirty="0" smtClean="0"/>
          </a:p>
        </p:txBody>
      </p:sp>
      <p:sp>
        <p:nvSpPr>
          <p:cNvPr id="4" name="Slide Number Placeholder 3"/>
          <p:cNvSpPr>
            <a:spLocks noGrp="1"/>
          </p:cNvSpPr>
          <p:nvPr>
            <p:ph type="sldNum" sz="quarter" idx="10"/>
          </p:nvPr>
        </p:nvSpPr>
        <p:spPr/>
        <p:txBody>
          <a:bodyPr/>
          <a:lstStyle/>
          <a:p>
            <a:fld id="{0801B24B-9765-4E48-83E8-FC588AC4863B}" type="slidenum">
              <a:rPr lang="en-GB" smtClean="0"/>
              <a:pPr/>
              <a:t>18</a:t>
            </a:fld>
            <a:endParaRPr lang="en-GB" dirty="0"/>
          </a:p>
        </p:txBody>
      </p:sp>
    </p:spTree>
    <p:extLst>
      <p:ext uri="{BB962C8B-B14F-4D97-AF65-F5344CB8AC3E}">
        <p14:creationId xmlns:p14="http://schemas.microsoft.com/office/powerpoint/2010/main" val="13710138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Even if you only AJAX to an endpoint, an attacker</a:t>
            </a:r>
            <a:r>
              <a:rPr lang="en-GB" baseline="0" dirty="0" smtClean="0"/>
              <a:t> can form submit to it, and your framework might not notice (</a:t>
            </a:r>
            <a:r>
              <a:rPr lang="en-GB" baseline="0" smtClean="0"/>
              <a:t>because abstraction)</a:t>
            </a:r>
            <a:endParaRPr lang="en-GB" baseline="0" dirty="0" smtClean="0"/>
          </a:p>
          <a:p>
            <a:pPr marL="171450" indent="-171450">
              <a:buFont typeface="Arial" panose="020B0604020202020204" pitchFamily="34" charset="0"/>
              <a:buChar char="•"/>
            </a:pPr>
            <a:r>
              <a:rPr lang="en-GB" baseline="0" dirty="0" smtClean="0"/>
              <a:t>https://github.com/DavidSimner/cats/blob/master/Controllers/AccountController.cs</a:t>
            </a:r>
          </a:p>
          <a:p>
            <a:pPr marL="0" lvl="0" indent="0">
              <a:buFont typeface="Arial" panose="020B0604020202020204" pitchFamily="34" charset="0"/>
              <a:buNone/>
            </a:pPr>
            <a:endParaRPr lang="en-GB" baseline="0" dirty="0" smtClean="0"/>
          </a:p>
        </p:txBody>
      </p:sp>
      <p:sp>
        <p:nvSpPr>
          <p:cNvPr id="4" name="Slide Number Placeholder 3"/>
          <p:cNvSpPr>
            <a:spLocks noGrp="1"/>
          </p:cNvSpPr>
          <p:nvPr>
            <p:ph type="sldNum" sz="quarter" idx="10"/>
          </p:nvPr>
        </p:nvSpPr>
        <p:spPr/>
        <p:txBody>
          <a:bodyPr/>
          <a:lstStyle/>
          <a:p>
            <a:fld id="{0801B24B-9765-4E48-83E8-FC588AC4863B}" type="slidenum">
              <a:rPr lang="en-GB" smtClean="0"/>
              <a:pPr/>
              <a:t>19</a:t>
            </a:fld>
            <a:endParaRPr lang="en-GB" dirty="0"/>
          </a:p>
        </p:txBody>
      </p:sp>
    </p:spTree>
    <p:extLst>
      <p:ext uri="{BB962C8B-B14F-4D97-AF65-F5344CB8AC3E}">
        <p14:creationId xmlns:p14="http://schemas.microsoft.com/office/powerpoint/2010/main" val="2681754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1763" y="509588"/>
            <a:ext cx="4530725" cy="254952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GB"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0801B24B-9765-4E48-83E8-FC588AC4863B}" type="slidenum">
              <a:rPr lang="en-GB" smtClean="0"/>
              <a:pPr/>
              <a:t>2</a:t>
            </a:fld>
            <a:endParaRPr lang="en-GB" dirty="0"/>
          </a:p>
        </p:txBody>
      </p:sp>
    </p:spTree>
    <p:extLst>
      <p:ext uri="{BB962C8B-B14F-4D97-AF65-F5344CB8AC3E}">
        <p14:creationId xmlns:p14="http://schemas.microsoft.com/office/powerpoint/2010/main" val="2764478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What we did in DLM Dashboard</a:t>
            </a:r>
          </a:p>
          <a:p>
            <a:pPr marL="0" indent="0">
              <a:buFont typeface="Arial" panose="020B0604020202020204" pitchFamily="34" charset="0"/>
              <a:buNone/>
            </a:pPr>
            <a:endParaRPr lang="en-GB" dirty="0"/>
          </a:p>
        </p:txBody>
      </p:sp>
      <p:sp>
        <p:nvSpPr>
          <p:cNvPr id="4" name="Slide Number Placeholder 3"/>
          <p:cNvSpPr>
            <a:spLocks noGrp="1"/>
          </p:cNvSpPr>
          <p:nvPr>
            <p:ph type="sldNum" sz="quarter" idx="10"/>
          </p:nvPr>
        </p:nvSpPr>
        <p:spPr/>
        <p:txBody>
          <a:bodyPr/>
          <a:lstStyle/>
          <a:p>
            <a:fld id="{0801B24B-9765-4E48-83E8-FC588AC4863B}" type="slidenum">
              <a:rPr lang="en-GB" smtClean="0"/>
              <a:pPr/>
              <a:t>20</a:t>
            </a:fld>
            <a:endParaRPr lang="en-GB" dirty="0"/>
          </a:p>
        </p:txBody>
      </p:sp>
    </p:spTree>
    <p:extLst>
      <p:ext uri="{BB962C8B-B14F-4D97-AF65-F5344CB8AC3E}">
        <p14:creationId xmlns:p14="http://schemas.microsoft.com/office/powerpoint/2010/main" val="26856266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1763" y="509588"/>
            <a:ext cx="4530725" cy="2549525"/>
          </a:xfrm>
        </p:spPr>
      </p:sp>
      <p:sp>
        <p:nvSpPr>
          <p:cNvPr id="3" name="Notes Placeholder 2"/>
          <p:cNvSpPr>
            <a:spLocks noGrp="1"/>
          </p:cNvSpPr>
          <p:nvPr>
            <p:ph type="body" idx="1"/>
          </p:nvPr>
        </p:nvSpPr>
        <p:spPr/>
        <p:txBody>
          <a:bodyPr/>
          <a:lstStyle/>
          <a:p>
            <a:endParaRPr lang="en-GB" sz="1200" b="0" i="0" kern="1200" baseline="0" dirty="0" smtClean="0">
              <a:solidFill>
                <a:schemeClr val="tx1"/>
              </a:solidFill>
              <a:effectLst/>
              <a:latin typeface="+mn-lt"/>
              <a:ea typeface="ＭＳ Ｐゴシック" charset="0"/>
            </a:endParaRPr>
          </a:p>
        </p:txBody>
      </p:sp>
      <p:sp>
        <p:nvSpPr>
          <p:cNvPr id="4" name="Slide Number Placeholder 3"/>
          <p:cNvSpPr>
            <a:spLocks noGrp="1"/>
          </p:cNvSpPr>
          <p:nvPr>
            <p:ph type="sldNum" sz="quarter" idx="10"/>
          </p:nvPr>
        </p:nvSpPr>
        <p:spPr/>
        <p:txBody>
          <a:bodyPr/>
          <a:lstStyle/>
          <a:p>
            <a:fld id="{0801B24B-9765-4E48-83E8-FC588AC4863B}" type="slidenum">
              <a:rPr lang="en-GB" smtClean="0"/>
              <a:pPr/>
              <a:t>21</a:t>
            </a:fld>
            <a:endParaRPr lang="en-GB" dirty="0"/>
          </a:p>
        </p:txBody>
      </p:sp>
    </p:spTree>
    <p:extLst>
      <p:ext uri="{BB962C8B-B14F-4D97-AF65-F5344CB8AC3E}">
        <p14:creationId xmlns:p14="http://schemas.microsoft.com/office/powerpoint/2010/main" val="39499657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Audience poll</a:t>
            </a:r>
          </a:p>
          <a:p>
            <a:pPr marL="171450" indent="-171450">
              <a:buFont typeface="Arial" panose="020B0604020202020204" pitchFamily="34" charset="0"/>
              <a:buChar char="•"/>
            </a:pPr>
            <a:r>
              <a:rPr lang="en-GB" dirty="0" smtClean="0"/>
              <a:t>Not all HTTPS is equal.  </a:t>
            </a:r>
            <a:r>
              <a:rPr lang="en-GB" smtClean="0"/>
              <a:t>And just </a:t>
            </a:r>
            <a:r>
              <a:rPr lang="en-GB" dirty="0" smtClean="0"/>
              <a:t>like</a:t>
            </a:r>
            <a:r>
              <a:rPr lang="en-GB" baseline="0" dirty="0" smtClean="0"/>
              <a:t> at school, you want that ‘A’ grade.</a:t>
            </a:r>
            <a:endParaRPr lang="en-GB" dirty="0" smtClean="0"/>
          </a:p>
          <a:p>
            <a:pPr marL="0" indent="0">
              <a:buFont typeface="Arial" panose="020B0604020202020204" pitchFamily="34" charset="0"/>
              <a:buNone/>
            </a:pPr>
            <a:endParaRPr lang="en-GB" dirty="0"/>
          </a:p>
        </p:txBody>
      </p:sp>
      <p:sp>
        <p:nvSpPr>
          <p:cNvPr id="4" name="Slide Number Placeholder 3"/>
          <p:cNvSpPr>
            <a:spLocks noGrp="1"/>
          </p:cNvSpPr>
          <p:nvPr>
            <p:ph type="sldNum" sz="quarter" idx="10"/>
          </p:nvPr>
        </p:nvSpPr>
        <p:spPr/>
        <p:txBody>
          <a:bodyPr/>
          <a:lstStyle/>
          <a:p>
            <a:fld id="{0801B24B-9765-4E48-83E8-FC588AC4863B}" type="slidenum">
              <a:rPr lang="en-GB" smtClean="0"/>
              <a:pPr/>
              <a:t>22</a:t>
            </a:fld>
            <a:endParaRPr lang="en-GB" dirty="0"/>
          </a:p>
        </p:txBody>
      </p:sp>
    </p:spTree>
    <p:extLst>
      <p:ext uri="{BB962C8B-B14F-4D97-AF65-F5344CB8AC3E}">
        <p14:creationId xmlns:p14="http://schemas.microsoft.com/office/powerpoint/2010/main" val="4612616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Just make</a:t>
            </a:r>
            <a:r>
              <a:rPr lang="en-GB" baseline="0" dirty="0" smtClean="0"/>
              <a:t> sure the certificate is valid!</a:t>
            </a:r>
          </a:p>
          <a:p>
            <a:pPr marL="171450" indent="-171450">
              <a:buFont typeface="Arial" panose="020B0604020202020204" pitchFamily="34" charset="0"/>
              <a:buChar char="•"/>
            </a:pPr>
            <a:r>
              <a:rPr lang="en-GB" baseline="0" dirty="0" smtClean="0"/>
              <a:t>Apple, Google, and Microsoft have </a:t>
            </a:r>
            <a:r>
              <a:rPr lang="en-GB" i="1" baseline="0" dirty="0" smtClean="0"/>
              <a:t>all</a:t>
            </a:r>
            <a:r>
              <a:rPr lang="en-GB" baseline="0" dirty="0" smtClean="0"/>
              <a:t> had invalid certificates on production:</a:t>
            </a:r>
          </a:p>
          <a:p>
            <a:pPr marL="628650" lvl="1" indent="-171450">
              <a:buFont typeface="Arial" panose="020B0604020202020204" pitchFamily="34" charset="0"/>
              <a:buChar char="•"/>
            </a:pPr>
            <a:r>
              <a:rPr lang="en-GB" baseline="0" dirty="0" smtClean="0"/>
              <a:t>Apple: http://uk.businessinsider.com/mac-users-locked-out-of-apps-after-apples-security-certificate-expires-2015-11</a:t>
            </a:r>
          </a:p>
          <a:p>
            <a:pPr marL="628650" lvl="1" indent="-171450">
              <a:buFont typeface="Arial" panose="020B0604020202020204" pitchFamily="34" charset="0"/>
              <a:buChar char="•"/>
            </a:pPr>
            <a:r>
              <a:rPr lang="en-GB" baseline="0" dirty="0" smtClean="0"/>
              <a:t>Google: http://www.securityweek.com/google-lets-smtp-certificate-expire</a:t>
            </a:r>
          </a:p>
          <a:p>
            <a:pPr marL="628650" lvl="1" indent="-171450">
              <a:buFont typeface="Arial" panose="020B0604020202020204" pitchFamily="34" charset="0"/>
              <a:buChar char="•"/>
            </a:pPr>
            <a:r>
              <a:rPr lang="en-GB" baseline="0" dirty="0" smtClean="0"/>
              <a:t>Microsoft: https://azure.microsoft.com/en-gb/blog/windows-azure-service-disruption-from-expired-certificate/</a:t>
            </a:r>
            <a:endParaRPr lang="en-GB" dirty="0" smtClean="0"/>
          </a:p>
          <a:p>
            <a:endParaRPr lang="en-GB" dirty="0" smtClean="0"/>
          </a:p>
          <a:p>
            <a:pPr marL="171450" indent="-171450">
              <a:buFont typeface="Arial" panose="020B0604020202020204" pitchFamily="34" charset="0"/>
              <a:buChar char="•"/>
            </a:pPr>
            <a:r>
              <a:rPr lang="en-GB" dirty="0" smtClean="0"/>
              <a:t>https://www.chromium.org/Home/chromium-security/marking-http-as-non-secure</a:t>
            </a:r>
          </a:p>
          <a:p>
            <a:pPr marL="0" indent="0">
              <a:buFont typeface="Arial" panose="020B0604020202020204" pitchFamily="34" charset="0"/>
              <a:buNone/>
            </a:pPr>
            <a:endParaRPr lang="en-GB" dirty="0"/>
          </a:p>
        </p:txBody>
      </p:sp>
      <p:sp>
        <p:nvSpPr>
          <p:cNvPr id="4" name="Slide Number Placeholder 3"/>
          <p:cNvSpPr>
            <a:spLocks noGrp="1"/>
          </p:cNvSpPr>
          <p:nvPr>
            <p:ph type="sldNum" sz="quarter" idx="10"/>
          </p:nvPr>
        </p:nvSpPr>
        <p:spPr/>
        <p:txBody>
          <a:bodyPr/>
          <a:lstStyle/>
          <a:p>
            <a:fld id="{0801B24B-9765-4E48-83E8-FC588AC4863B}" type="slidenum">
              <a:rPr lang="en-GB" smtClean="0"/>
              <a:pPr/>
              <a:t>23</a:t>
            </a:fld>
            <a:endParaRPr lang="en-GB" dirty="0"/>
          </a:p>
        </p:txBody>
      </p:sp>
    </p:spTree>
    <p:extLst>
      <p:ext uri="{BB962C8B-B14F-4D97-AF65-F5344CB8AC3E}">
        <p14:creationId xmlns:p14="http://schemas.microsoft.com/office/powerpoint/2010/main" val="17067314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baseline="0" dirty="0" smtClean="0"/>
              <a:t>Domain is visible:</a:t>
            </a:r>
          </a:p>
          <a:p>
            <a:pPr marL="628650" lvl="1" indent="-171450">
              <a:buFont typeface="Arial" panose="020B0604020202020204" pitchFamily="34" charset="0"/>
              <a:buChar char="•"/>
            </a:pPr>
            <a:r>
              <a:rPr lang="en-GB" baseline="0" dirty="0" smtClean="0"/>
              <a:t>DNS</a:t>
            </a:r>
          </a:p>
          <a:p>
            <a:pPr marL="628650" lvl="1" indent="-171450">
              <a:buFont typeface="Arial" panose="020B0604020202020204" pitchFamily="34" charset="0"/>
              <a:buChar char="•"/>
            </a:pPr>
            <a:r>
              <a:rPr lang="en-GB" baseline="0" dirty="0" smtClean="0"/>
              <a:t>SNI</a:t>
            </a:r>
          </a:p>
          <a:p>
            <a:pPr marL="0" lvl="0" indent="0">
              <a:buFont typeface="Arial" panose="020B0604020202020204" pitchFamily="34" charset="0"/>
              <a:buNone/>
            </a:pPr>
            <a:endParaRPr lang="en-GB" baseline="0" dirty="0" smtClean="0"/>
          </a:p>
        </p:txBody>
      </p:sp>
      <p:sp>
        <p:nvSpPr>
          <p:cNvPr id="4" name="Slide Number Placeholder 3"/>
          <p:cNvSpPr>
            <a:spLocks noGrp="1"/>
          </p:cNvSpPr>
          <p:nvPr>
            <p:ph type="sldNum" sz="quarter" idx="10"/>
          </p:nvPr>
        </p:nvSpPr>
        <p:spPr/>
        <p:txBody>
          <a:bodyPr/>
          <a:lstStyle/>
          <a:p>
            <a:fld id="{0801B24B-9765-4E48-83E8-FC588AC4863B}" type="slidenum">
              <a:rPr lang="en-GB" smtClean="0"/>
              <a:pPr/>
              <a:t>24</a:t>
            </a:fld>
            <a:endParaRPr lang="en-GB" dirty="0"/>
          </a:p>
        </p:txBody>
      </p:sp>
    </p:spTree>
    <p:extLst>
      <p:ext uri="{BB962C8B-B14F-4D97-AF65-F5344CB8AC3E}">
        <p14:creationId xmlns:p14="http://schemas.microsoft.com/office/powerpoint/2010/main" val="17009949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p>
          <a:p>
            <a:pPr marL="171450" indent="-171450">
              <a:buFont typeface="Arial" panose="020B0604020202020204" pitchFamily="34" charset="0"/>
              <a:buChar char="•"/>
            </a:pPr>
            <a:r>
              <a:rPr lang="en-GB" dirty="0" smtClean="0"/>
              <a:t>https://xkcd.com/327/</a:t>
            </a:r>
          </a:p>
          <a:p>
            <a:pPr marL="0" indent="0">
              <a:buFont typeface="Arial" panose="020B0604020202020204" pitchFamily="34" charset="0"/>
              <a:buNone/>
            </a:pPr>
            <a:endParaRPr lang="en-GB" dirty="0"/>
          </a:p>
        </p:txBody>
      </p:sp>
      <p:sp>
        <p:nvSpPr>
          <p:cNvPr id="4" name="Slide Number Placeholder 3"/>
          <p:cNvSpPr>
            <a:spLocks noGrp="1"/>
          </p:cNvSpPr>
          <p:nvPr>
            <p:ph type="sldNum" sz="quarter" idx="10"/>
          </p:nvPr>
        </p:nvSpPr>
        <p:spPr/>
        <p:txBody>
          <a:bodyPr/>
          <a:lstStyle/>
          <a:p>
            <a:fld id="{0801B24B-9765-4E48-83E8-FC588AC4863B}" type="slidenum">
              <a:rPr lang="en-GB" smtClean="0"/>
              <a:pPr/>
              <a:t>25</a:t>
            </a:fld>
            <a:endParaRPr lang="en-GB" dirty="0"/>
          </a:p>
        </p:txBody>
      </p:sp>
    </p:spTree>
    <p:extLst>
      <p:ext uri="{BB962C8B-B14F-4D97-AF65-F5344CB8AC3E}">
        <p14:creationId xmlns:p14="http://schemas.microsoft.com/office/powerpoint/2010/main" val="29415476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Re-inforce that client security isn’t everything</a:t>
            </a:r>
            <a:endParaRPr lang="en-GB" dirty="0"/>
          </a:p>
        </p:txBody>
      </p:sp>
      <p:sp>
        <p:nvSpPr>
          <p:cNvPr id="4" name="Slide Number Placeholder 3"/>
          <p:cNvSpPr>
            <a:spLocks noGrp="1"/>
          </p:cNvSpPr>
          <p:nvPr>
            <p:ph type="sldNum" sz="quarter" idx="10"/>
          </p:nvPr>
        </p:nvSpPr>
        <p:spPr/>
        <p:txBody>
          <a:bodyPr/>
          <a:lstStyle/>
          <a:p>
            <a:fld id="{0801B24B-9765-4E48-83E8-FC588AC4863B}" type="slidenum">
              <a:rPr lang="en-GB" smtClean="0"/>
              <a:pPr/>
              <a:t>26</a:t>
            </a:fld>
            <a:endParaRPr lang="en-GB" dirty="0"/>
          </a:p>
        </p:txBody>
      </p:sp>
    </p:spTree>
    <p:extLst>
      <p:ext uri="{BB962C8B-B14F-4D97-AF65-F5344CB8AC3E}">
        <p14:creationId xmlns:p14="http://schemas.microsoft.com/office/powerpoint/2010/main" val="25212917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The correct way to do this is for the message on the webpage to always be the same “we’ve sent an email to that address”</a:t>
            </a:r>
          </a:p>
          <a:p>
            <a:pPr marL="171450" indent="-171450">
              <a:buFont typeface="Arial" panose="020B0604020202020204" pitchFamily="34" charset="0"/>
              <a:buChar char="•"/>
            </a:pPr>
            <a:r>
              <a:rPr lang="en-GB" dirty="0" smtClean="0"/>
              <a:t>And</a:t>
            </a:r>
            <a:r>
              <a:rPr lang="en-GB" baseline="0" dirty="0" smtClean="0"/>
              <a:t> then the contents of the email would vary</a:t>
            </a:r>
          </a:p>
          <a:p>
            <a:pPr marL="628650" lvl="1" indent="-171450">
              <a:buFont typeface="Arial" panose="020B0604020202020204" pitchFamily="34" charset="0"/>
              <a:buChar char="•"/>
            </a:pPr>
            <a:r>
              <a:rPr lang="en-GB" baseline="0" dirty="0" smtClean="0"/>
              <a:t>If there’s an account, it has password reset instructions</a:t>
            </a:r>
          </a:p>
          <a:p>
            <a:pPr marL="628650" lvl="1" indent="-171450">
              <a:buFont typeface="Arial" panose="020B0604020202020204" pitchFamily="34" charset="0"/>
              <a:buChar char="•"/>
            </a:pPr>
            <a:r>
              <a:rPr lang="en-GB" baseline="0" dirty="0" smtClean="0"/>
              <a:t>If there isn’t an account, it has a message saying here’s how to sign up, sorry that email address isn’t on file</a:t>
            </a:r>
          </a:p>
          <a:p>
            <a:pPr marL="171450" lvl="0" indent="-171450">
              <a:buFont typeface="Arial" panose="020B0604020202020204" pitchFamily="34" charset="0"/>
              <a:buChar char="•"/>
            </a:pPr>
            <a:r>
              <a:rPr lang="en-GB" baseline="0" dirty="0" smtClean="0"/>
              <a:t>That way you only leak the presence of an account to the account holder, because by email, you know you’re reaching that person, and not an attacker talking to your web server</a:t>
            </a:r>
            <a:endParaRPr lang="en-GB" dirty="0"/>
          </a:p>
        </p:txBody>
      </p:sp>
      <p:sp>
        <p:nvSpPr>
          <p:cNvPr id="4" name="Slide Number Placeholder 3"/>
          <p:cNvSpPr>
            <a:spLocks noGrp="1"/>
          </p:cNvSpPr>
          <p:nvPr>
            <p:ph type="sldNum" sz="quarter" idx="10"/>
          </p:nvPr>
        </p:nvSpPr>
        <p:spPr/>
        <p:txBody>
          <a:bodyPr/>
          <a:lstStyle/>
          <a:p>
            <a:fld id="{0801B24B-9765-4E48-83E8-FC588AC4863B}" type="slidenum">
              <a:rPr lang="en-GB" smtClean="0"/>
              <a:pPr/>
              <a:t>27</a:t>
            </a:fld>
            <a:endParaRPr lang="en-GB" dirty="0"/>
          </a:p>
        </p:txBody>
      </p:sp>
    </p:spTree>
    <p:extLst>
      <p:ext uri="{BB962C8B-B14F-4D97-AF65-F5344CB8AC3E}">
        <p14:creationId xmlns:p14="http://schemas.microsoft.com/office/powerpoint/2010/main" val="8029921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GB" dirty="0"/>
          </a:p>
        </p:txBody>
      </p:sp>
      <p:sp>
        <p:nvSpPr>
          <p:cNvPr id="4" name="Slide Number Placeholder 3"/>
          <p:cNvSpPr>
            <a:spLocks noGrp="1"/>
          </p:cNvSpPr>
          <p:nvPr>
            <p:ph type="sldNum" sz="quarter" idx="10"/>
          </p:nvPr>
        </p:nvSpPr>
        <p:spPr/>
        <p:txBody>
          <a:bodyPr/>
          <a:lstStyle/>
          <a:p>
            <a:fld id="{0801B24B-9765-4E48-83E8-FC588AC4863B}" type="slidenum">
              <a:rPr lang="en-GB" smtClean="0"/>
              <a:pPr/>
              <a:t>29</a:t>
            </a:fld>
            <a:endParaRPr lang="en-GB" dirty="0"/>
          </a:p>
        </p:txBody>
      </p:sp>
    </p:spTree>
    <p:extLst>
      <p:ext uri="{BB962C8B-B14F-4D97-AF65-F5344CB8AC3E}">
        <p14:creationId xmlns:p14="http://schemas.microsoft.com/office/powerpoint/2010/main" val="16664052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baseline="0" dirty="0" smtClean="0"/>
              <a:t>https://www.catsatdevweek2016.co.uk</a:t>
            </a:r>
            <a:r>
              <a:rPr lang="en-GB" sz="1200" b="0" i="0" kern="1200" dirty="0" smtClean="0">
                <a:solidFill>
                  <a:schemeClr val="tx1"/>
                </a:solidFill>
                <a:effectLst/>
                <a:latin typeface="+mn-lt"/>
                <a:ea typeface="ＭＳ Ｐゴシック" charset="0"/>
                <a:cs typeface="ＭＳ Ｐゴシック" charset="0"/>
              </a:rPr>
              <a:t>/session/login</a:t>
            </a:r>
          </a:p>
          <a:p>
            <a:pPr marL="628650" lvl="1" indent="-171450">
              <a:buFont typeface="Arial" panose="020B0604020202020204" pitchFamily="34" charset="0"/>
              <a:buChar char="•"/>
            </a:pPr>
            <a:r>
              <a:rPr lang="en-GB" baseline="0" dirty="0" smtClean="0"/>
              <a:t>POST</a:t>
            </a:r>
          </a:p>
          <a:p>
            <a:pPr marL="628650" lvl="1" indent="-171450">
              <a:buFont typeface="Arial" panose="020B0604020202020204" pitchFamily="34" charset="0"/>
              <a:buChar char="•"/>
            </a:pPr>
            <a:r>
              <a:rPr lang="en-GB" baseline="0" dirty="0" smtClean="0"/>
              <a:t>Content-Type: </a:t>
            </a:r>
            <a:r>
              <a:rPr lang="en-GB" sz="1200" b="0" i="0" kern="1200" dirty="0" smtClean="0">
                <a:solidFill>
                  <a:schemeClr val="tx1"/>
                </a:solidFill>
                <a:effectLst/>
                <a:latin typeface="+mn-lt"/>
                <a:ea typeface="ＭＳ Ｐゴシック" charset="0"/>
                <a:cs typeface="+mn-cs"/>
              </a:rPr>
              <a:t>application/x-www-form-urlencoded</a:t>
            </a:r>
          </a:p>
          <a:p>
            <a:pPr marL="628650" lvl="1" indent="-171450">
              <a:buFont typeface="Arial" panose="020B0604020202020204" pitchFamily="34" charset="0"/>
              <a:buChar char="•"/>
            </a:pPr>
            <a:r>
              <a:rPr lang="en-GB" sz="1200" b="0" i="0" kern="1200" dirty="0" smtClean="0">
                <a:solidFill>
                  <a:schemeClr val="tx1"/>
                </a:solidFill>
                <a:effectLst/>
                <a:latin typeface="+mn-lt"/>
                <a:ea typeface="ＭＳ Ｐゴシック" charset="0"/>
                <a:cs typeface="+mn-cs"/>
              </a:rPr>
              <a:t>email=mia%40red-gate.com&amp;password=whatever</a:t>
            </a:r>
            <a:endParaRPr lang="en-GB" baseline="0" dirty="0" smtClean="0"/>
          </a:p>
          <a:p>
            <a:pPr marL="171450" indent="-171450">
              <a:buFont typeface="Arial" panose="020B0604020202020204" pitchFamily="34" charset="0"/>
              <a:buChar char="•"/>
            </a:pPr>
            <a:r>
              <a:rPr lang="en-GB" baseline="0" dirty="0" smtClean="0"/>
              <a:t>Also if not careful, a denial-of-service attack, so typically there’s a CAPTCHA here, which also protects against brute-force password guessing attack</a:t>
            </a:r>
          </a:p>
          <a:p>
            <a:pPr marL="171450" indent="-171450">
              <a:buFont typeface="Arial" panose="020B0604020202020204" pitchFamily="34" charset="0"/>
              <a:buChar char="•"/>
            </a:pPr>
            <a:r>
              <a:rPr lang="en-GB" baseline="0" dirty="0" smtClean="0"/>
              <a:t>https://github.com/DavidSimner/cats/blob/master/Services/LoginService.cs</a:t>
            </a:r>
          </a:p>
          <a:p>
            <a:pPr marL="0" indent="0">
              <a:buFont typeface="Arial" panose="020B0604020202020204" pitchFamily="34" charset="0"/>
              <a:buNone/>
            </a:pPr>
            <a:endParaRPr lang="en-GB" baseline="0" dirty="0" smtClean="0"/>
          </a:p>
        </p:txBody>
      </p:sp>
      <p:sp>
        <p:nvSpPr>
          <p:cNvPr id="4" name="Slide Number Placeholder 3"/>
          <p:cNvSpPr>
            <a:spLocks noGrp="1"/>
          </p:cNvSpPr>
          <p:nvPr>
            <p:ph type="sldNum" sz="quarter" idx="10"/>
          </p:nvPr>
        </p:nvSpPr>
        <p:spPr/>
        <p:txBody>
          <a:bodyPr/>
          <a:lstStyle/>
          <a:p>
            <a:fld id="{0801B24B-9765-4E48-83E8-FC588AC4863B}" type="slidenum">
              <a:rPr lang="en-GB" smtClean="0"/>
              <a:pPr/>
              <a:t>30</a:t>
            </a:fld>
            <a:endParaRPr lang="en-GB" dirty="0"/>
          </a:p>
        </p:txBody>
      </p:sp>
    </p:spTree>
    <p:extLst>
      <p:ext uri="{BB962C8B-B14F-4D97-AF65-F5344CB8AC3E}">
        <p14:creationId xmlns:p14="http://schemas.microsoft.com/office/powerpoint/2010/main" val="229715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GB" dirty="0"/>
          </a:p>
        </p:txBody>
      </p:sp>
      <p:sp>
        <p:nvSpPr>
          <p:cNvPr id="4" name="Slide Number Placeholder 3"/>
          <p:cNvSpPr>
            <a:spLocks noGrp="1"/>
          </p:cNvSpPr>
          <p:nvPr>
            <p:ph type="sldNum" sz="quarter" idx="10"/>
          </p:nvPr>
        </p:nvSpPr>
        <p:spPr/>
        <p:txBody>
          <a:bodyPr/>
          <a:lstStyle/>
          <a:p>
            <a:fld id="{0801B24B-9765-4E48-83E8-FC588AC4863B}" type="slidenum">
              <a:rPr lang="en-GB" smtClean="0"/>
              <a:pPr/>
              <a:t>3</a:t>
            </a:fld>
            <a:endParaRPr lang="en-GB" dirty="0"/>
          </a:p>
        </p:txBody>
      </p:sp>
    </p:spTree>
    <p:extLst>
      <p:ext uri="{BB962C8B-B14F-4D97-AF65-F5344CB8AC3E}">
        <p14:creationId xmlns:p14="http://schemas.microsoft.com/office/powerpoint/2010/main" val="38682362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1763" y="509588"/>
            <a:ext cx="4530725" cy="2549525"/>
          </a:xfrm>
        </p:spPr>
      </p:sp>
      <p:sp>
        <p:nvSpPr>
          <p:cNvPr id="3" name="Notes Placeholder 2"/>
          <p:cNvSpPr>
            <a:spLocks noGrp="1"/>
          </p:cNvSpPr>
          <p:nvPr>
            <p:ph type="body" idx="1"/>
          </p:nvPr>
        </p:nvSpPr>
        <p:spPr/>
        <p:txBody>
          <a:bodyPr/>
          <a:lstStyle/>
          <a:p>
            <a:endParaRPr lang="en-GB" sz="1200" b="0" i="0" kern="1200" baseline="0" dirty="0" smtClean="0">
              <a:solidFill>
                <a:schemeClr val="tx1"/>
              </a:solidFill>
              <a:effectLst/>
              <a:latin typeface="+mn-lt"/>
              <a:ea typeface="ＭＳ Ｐゴシック" charset="0"/>
            </a:endParaRPr>
          </a:p>
        </p:txBody>
      </p:sp>
      <p:sp>
        <p:nvSpPr>
          <p:cNvPr id="4" name="Slide Number Placeholder 3"/>
          <p:cNvSpPr>
            <a:spLocks noGrp="1"/>
          </p:cNvSpPr>
          <p:nvPr>
            <p:ph type="sldNum" sz="quarter" idx="10"/>
          </p:nvPr>
        </p:nvSpPr>
        <p:spPr/>
        <p:txBody>
          <a:bodyPr/>
          <a:lstStyle/>
          <a:p>
            <a:fld id="{0801B24B-9765-4E48-83E8-FC588AC4863B}" type="slidenum">
              <a:rPr lang="en-GB" smtClean="0"/>
              <a:pPr/>
              <a:t>31</a:t>
            </a:fld>
            <a:endParaRPr lang="en-GB" dirty="0"/>
          </a:p>
        </p:txBody>
      </p:sp>
    </p:spTree>
    <p:extLst>
      <p:ext uri="{BB962C8B-B14F-4D97-AF65-F5344CB8AC3E}">
        <p14:creationId xmlns:p14="http://schemas.microsoft.com/office/powerpoint/2010/main" val="10674017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But also a data storage</a:t>
            </a:r>
            <a:r>
              <a:rPr lang="en-GB" baseline="0" dirty="0" smtClean="0"/>
              <a:t> mechanism</a:t>
            </a:r>
          </a:p>
          <a:p>
            <a:pPr marL="0" indent="0">
              <a:buFont typeface="Arial" panose="020B0604020202020204" pitchFamily="34" charset="0"/>
              <a:buNone/>
            </a:pPr>
            <a:endParaRPr lang="en-GB" baseline="0" dirty="0" smtClean="0"/>
          </a:p>
        </p:txBody>
      </p:sp>
      <p:sp>
        <p:nvSpPr>
          <p:cNvPr id="4" name="Slide Number Placeholder 3"/>
          <p:cNvSpPr>
            <a:spLocks noGrp="1"/>
          </p:cNvSpPr>
          <p:nvPr>
            <p:ph type="sldNum" sz="quarter" idx="10"/>
          </p:nvPr>
        </p:nvSpPr>
        <p:spPr/>
        <p:txBody>
          <a:bodyPr/>
          <a:lstStyle/>
          <a:p>
            <a:fld id="{0801B24B-9765-4E48-83E8-FC588AC4863B}" type="slidenum">
              <a:rPr lang="en-GB" smtClean="0"/>
              <a:pPr/>
              <a:t>32</a:t>
            </a:fld>
            <a:endParaRPr lang="en-GB" dirty="0"/>
          </a:p>
        </p:txBody>
      </p:sp>
    </p:spTree>
    <p:extLst>
      <p:ext uri="{BB962C8B-B14F-4D97-AF65-F5344CB8AC3E}">
        <p14:creationId xmlns:p14="http://schemas.microsoft.com/office/powerpoint/2010/main" val="37389583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Explain</a:t>
            </a:r>
            <a:r>
              <a:rPr lang="en-GB" baseline="0" dirty="0" smtClean="0"/>
              <a:t> the rules with domain</a:t>
            </a:r>
          </a:p>
          <a:p>
            <a:pPr marL="628650" lvl="1" indent="-171450">
              <a:buFont typeface="Arial" panose="020B0604020202020204" pitchFamily="34" charset="0"/>
              <a:buChar char="•"/>
            </a:pPr>
            <a:r>
              <a:rPr lang="en-GB" dirty="0" smtClean="0"/>
              <a:t>Supercookies: https://publicsuffix.org/</a:t>
            </a:r>
          </a:p>
          <a:p>
            <a:pPr marL="171450" indent="-171450">
              <a:buFont typeface="Arial" panose="020B0604020202020204" pitchFamily="34" charset="0"/>
              <a:buChar char="•"/>
            </a:pPr>
            <a:r>
              <a:rPr lang="en-GB" dirty="0" smtClean="0"/>
              <a:t>Expires</a:t>
            </a:r>
            <a:r>
              <a:rPr lang="en-GB" baseline="0" dirty="0" smtClean="0"/>
              <a:t> decides session vs permanent</a:t>
            </a:r>
          </a:p>
          <a:p>
            <a:pPr marL="628650" lvl="1" indent="-171450">
              <a:buFont typeface="Arial" panose="020B0604020202020204" pitchFamily="34" charset="0"/>
              <a:buChar char="•"/>
            </a:pPr>
            <a:r>
              <a:rPr lang="en-GB" baseline="0" dirty="0" smtClean="0"/>
              <a:t>Chrome’s “On start-up, Continue where you left off” essentially makes session cookies permanent</a:t>
            </a:r>
          </a:p>
          <a:p>
            <a:pPr marL="0" indent="0">
              <a:buFont typeface="Arial" panose="020B0604020202020204" pitchFamily="34" charset="0"/>
              <a:buNone/>
            </a:pPr>
            <a:endParaRPr lang="en-GB" dirty="0"/>
          </a:p>
        </p:txBody>
      </p:sp>
      <p:sp>
        <p:nvSpPr>
          <p:cNvPr id="4" name="Slide Number Placeholder 3"/>
          <p:cNvSpPr>
            <a:spLocks noGrp="1"/>
          </p:cNvSpPr>
          <p:nvPr>
            <p:ph type="sldNum" sz="quarter" idx="10"/>
          </p:nvPr>
        </p:nvSpPr>
        <p:spPr/>
        <p:txBody>
          <a:bodyPr/>
          <a:lstStyle/>
          <a:p>
            <a:fld id="{0801B24B-9765-4E48-83E8-FC588AC4863B}" type="slidenum">
              <a:rPr lang="en-GB" smtClean="0"/>
              <a:pPr/>
              <a:t>33</a:t>
            </a:fld>
            <a:endParaRPr lang="en-GB" dirty="0"/>
          </a:p>
        </p:txBody>
      </p:sp>
    </p:spTree>
    <p:extLst>
      <p:ext uri="{BB962C8B-B14F-4D97-AF65-F5344CB8AC3E}">
        <p14:creationId xmlns:p14="http://schemas.microsoft.com/office/powerpoint/2010/main" val="26600695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Mitigates</a:t>
            </a:r>
            <a:r>
              <a:rPr lang="en-GB" baseline="0" dirty="0" smtClean="0"/>
              <a:t> damage from XSS attacks</a:t>
            </a:r>
          </a:p>
          <a:p>
            <a:pPr marL="0" indent="0">
              <a:buFont typeface="Arial" panose="020B0604020202020204" pitchFamily="34" charset="0"/>
              <a:buNone/>
            </a:pPr>
            <a:endParaRPr lang="en-GB" dirty="0"/>
          </a:p>
        </p:txBody>
      </p:sp>
      <p:sp>
        <p:nvSpPr>
          <p:cNvPr id="4" name="Slide Number Placeholder 3"/>
          <p:cNvSpPr>
            <a:spLocks noGrp="1"/>
          </p:cNvSpPr>
          <p:nvPr>
            <p:ph type="sldNum" sz="quarter" idx="10"/>
          </p:nvPr>
        </p:nvSpPr>
        <p:spPr/>
        <p:txBody>
          <a:bodyPr/>
          <a:lstStyle/>
          <a:p>
            <a:fld id="{0801B24B-9765-4E48-83E8-FC588AC4863B}" type="slidenum">
              <a:rPr lang="en-GB" smtClean="0"/>
              <a:pPr/>
              <a:t>34</a:t>
            </a:fld>
            <a:endParaRPr lang="en-GB" dirty="0"/>
          </a:p>
        </p:txBody>
      </p:sp>
    </p:spTree>
    <p:extLst>
      <p:ext uri="{BB962C8B-B14F-4D97-AF65-F5344CB8AC3E}">
        <p14:creationId xmlns:p14="http://schemas.microsoft.com/office/powerpoint/2010/main" val="41998209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Mitigates damage from HTTP</a:t>
            </a:r>
          </a:p>
          <a:p>
            <a:pPr marL="171450" indent="-171450">
              <a:buFont typeface="Arial" panose="020B0604020202020204" pitchFamily="34" charset="0"/>
              <a:buChar char="•"/>
            </a:pPr>
            <a:r>
              <a:rPr lang="en-GB" dirty="0" smtClean="0"/>
              <a:t>We’ll see in a minute that this isn’t sufficient, and there’s actually a better way</a:t>
            </a:r>
          </a:p>
          <a:p>
            <a:pPr marL="171450" indent="-171450">
              <a:buFont typeface="Arial" panose="020B0604020202020204" pitchFamily="34" charset="0"/>
              <a:buChar char="•"/>
            </a:pPr>
            <a:r>
              <a:rPr lang="en-GB" dirty="0" smtClean="0"/>
              <a:t>But you should set it anyway because</a:t>
            </a:r>
            <a:r>
              <a:rPr lang="en-GB" baseline="0" dirty="0" smtClean="0"/>
              <a:t> Defense in Depth</a:t>
            </a:r>
          </a:p>
          <a:p>
            <a:pPr marL="171450" indent="-171450">
              <a:buFont typeface="Arial" panose="020B0604020202020204" pitchFamily="34" charset="0"/>
              <a:buChar char="•"/>
            </a:pPr>
            <a:r>
              <a:rPr lang="en-GB" baseline="0" dirty="0" smtClean="0"/>
              <a:t>Let’s see how secure </a:t>
            </a:r>
            <a:r>
              <a:rPr lang="en-GB" baseline="0" smtClean="0"/>
              <a:t>isn’t sufficient by itself…</a:t>
            </a:r>
          </a:p>
          <a:p>
            <a:pPr marL="0" indent="0">
              <a:buFont typeface="Arial" panose="020B0604020202020204" pitchFamily="34" charset="0"/>
              <a:buNone/>
            </a:pPr>
            <a:endParaRPr lang="en-GB" dirty="0"/>
          </a:p>
        </p:txBody>
      </p:sp>
      <p:sp>
        <p:nvSpPr>
          <p:cNvPr id="4" name="Slide Number Placeholder 3"/>
          <p:cNvSpPr>
            <a:spLocks noGrp="1"/>
          </p:cNvSpPr>
          <p:nvPr>
            <p:ph type="sldNum" sz="quarter" idx="10"/>
          </p:nvPr>
        </p:nvSpPr>
        <p:spPr/>
        <p:txBody>
          <a:bodyPr/>
          <a:lstStyle/>
          <a:p>
            <a:fld id="{0801B24B-9765-4E48-83E8-FC588AC4863B}" type="slidenum">
              <a:rPr lang="en-GB" smtClean="0"/>
              <a:pPr/>
              <a:t>35</a:t>
            </a:fld>
            <a:endParaRPr lang="en-GB" dirty="0"/>
          </a:p>
        </p:txBody>
      </p:sp>
    </p:spTree>
    <p:extLst>
      <p:ext uri="{BB962C8B-B14F-4D97-AF65-F5344CB8AC3E}">
        <p14:creationId xmlns:p14="http://schemas.microsoft.com/office/powerpoint/2010/main" val="27148647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baseline="0" dirty="0" smtClean="0"/>
              <a:t>Session fixation</a:t>
            </a:r>
          </a:p>
          <a:p>
            <a:pPr marL="171450" indent="-171450">
              <a:buFont typeface="Arial" panose="020B0604020202020204" pitchFamily="34" charset="0"/>
              <a:buChar char="•"/>
            </a:pPr>
            <a:r>
              <a:rPr lang="en-GB" baseline="0" smtClean="0"/>
              <a:t>Emphasise that the </a:t>
            </a:r>
            <a:r>
              <a:rPr lang="en-GB" baseline="0" dirty="0" smtClean="0"/>
              <a:t>URL is HTTP because the attacker can’t get a HTTPS certificate for the attacker’s domain</a:t>
            </a:r>
          </a:p>
          <a:p>
            <a:pPr marL="171450" indent="-171450">
              <a:buFont typeface="Arial" panose="020B0604020202020204" pitchFamily="34" charset="0"/>
              <a:buChar char="•"/>
            </a:pPr>
            <a:r>
              <a:rPr lang="en-GB" baseline="0" dirty="0" smtClean="0"/>
              <a:t>This attack relies on being on the same Wi-Fi network to do a man-in-the-middle attack on DNS requests</a:t>
            </a:r>
          </a:p>
          <a:p>
            <a:pPr marL="171450" indent="-171450">
              <a:buFont typeface="Arial" panose="020B0604020202020204" pitchFamily="34" charset="0"/>
              <a:buChar char="•"/>
            </a:pPr>
            <a:r>
              <a:rPr lang="en-GB" baseline="0" dirty="0" smtClean="0"/>
              <a:t>What we saw here was an attacker setting cookies, but he can also read them, if the web browser sends them to his server</a:t>
            </a:r>
          </a:p>
          <a:p>
            <a:pPr marL="171450" indent="-171450">
              <a:buFont typeface="Arial" panose="020B0604020202020204" pitchFamily="34" charset="0"/>
              <a:buChar char="•"/>
            </a:pPr>
            <a:endParaRPr lang="en-GB" baseline="0" dirty="0" smtClean="0"/>
          </a:p>
        </p:txBody>
      </p:sp>
      <p:sp>
        <p:nvSpPr>
          <p:cNvPr id="4" name="Slide Number Placeholder 3"/>
          <p:cNvSpPr>
            <a:spLocks noGrp="1"/>
          </p:cNvSpPr>
          <p:nvPr>
            <p:ph type="sldNum" sz="quarter" idx="10"/>
          </p:nvPr>
        </p:nvSpPr>
        <p:spPr/>
        <p:txBody>
          <a:bodyPr/>
          <a:lstStyle/>
          <a:p>
            <a:fld id="{0801B24B-9765-4E48-83E8-FC588AC4863B}" type="slidenum">
              <a:rPr lang="en-GB" smtClean="0"/>
              <a:pPr/>
              <a:t>36</a:t>
            </a:fld>
            <a:endParaRPr lang="en-GB" dirty="0"/>
          </a:p>
        </p:txBody>
      </p:sp>
    </p:spTree>
    <p:extLst>
      <p:ext uri="{BB962C8B-B14F-4D97-AF65-F5344CB8AC3E}">
        <p14:creationId xmlns:p14="http://schemas.microsoft.com/office/powerpoint/2010/main" val="19152203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Also,</a:t>
            </a:r>
            <a:r>
              <a:rPr lang="en-GB" baseline="0" dirty="0" smtClean="0"/>
              <a:t> with HSTS, the user can’t override any security warnings, so the old trick of giving the user an </a:t>
            </a:r>
            <a:r>
              <a:rPr lang="en-GB" baseline="0" smtClean="0"/>
              <a:t>invalid certificate, </a:t>
            </a:r>
            <a:r>
              <a:rPr lang="en-GB" baseline="0" dirty="0" smtClean="0"/>
              <a:t>and hoping they click through the browser’s security warnings </a:t>
            </a:r>
            <a:r>
              <a:rPr lang="en-GB" baseline="0" smtClean="0"/>
              <a:t>doesn’t work any more</a:t>
            </a:r>
            <a:endParaRPr lang="en-GB" dirty="0" smtClean="0"/>
          </a:p>
          <a:p>
            <a:pPr marL="171450" indent="-171450">
              <a:buFont typeface="Arial" panose="020B0604020202020204" pitchFamily="34" charset="0"/>
              <a:buChar char="•"/>
            </a:pPr>
            <a:r>
              <a:rPr lang="en-GB" dirty="0" smtClean="0"/>
              <a:t>Alternatively DNSSEC</a:t>
            </a:r>
          </a:p>
          <a:p>
            <a:pPr marL="0" indent="0">
              <a:buFont typeface="Arial" panose="020B0604020202020204" pitchFamily="34" charset="0"/>
              <a:buNone/>
            </a:pPr>
            <a:endParaRPr lang="en-GB" dirty="0" smtClean="0"/>
          </a:p>
          <a:p>
            <a:pPr marL="171450" indent="-171450">
              <a:buFont typeface="Arial" panose="020B0604020202020204" pitchFamily="34" charset="0"/>
              <a:buChar char="•"/>
            </a:pPr>
            <a:r>
              <a:rPr lang="en-GB" dirty="0" smtClean="0"/>
              <a:t>https://developer.mozilla.org/en-US/docs/Web/Security/HTTP_strict_transport_security</a:t>
            </a:r>
          </a:p>
          <a:p>
            <a:pPr marL="0" indent="0">
              <a:buFont typeface="Arial" panose="020B0604020202020204" pitchFamily="34" charset="0"/>
              <a:buNone/>
            </a:pPr>
            <a:endParaRPr lang="en-GB" dirty="0"/>
          </a:p>
        </p:txBody>
      </p:sp>
      <p:sp>
        <p:nvSpPr>
          <p:cNvPr id="4" name="Slide Number Placeholder 3"/>
          <p:cNvSpPr>
            <a:spLocks noGrp="1"/>
          </p:cNvSpPr>
          <p:nvPr>
            <p:ph type="sldNum" sz="quarter" idx="10"/>
          </p:nvPr>
        </p:nvSpPr>
        <p:spPr/>
        <p:txBody>
          <a:bodyPr/>
          <a:lstStyle/>
          <a:p>
            <a:fld id="{0801B24B-9765-4E48-83E8-FC588AC4863B}" type="slidenum">
              <a:rPr lang="en-GB" smtClean="0"/>
              <a:pPr/>
              <a:t>37</a:t>
            </a:fld>
            <a:endParaRPr lang="en-GB" dirty="0"/>
          </a:p>
        </p:txBody>
      </p:sp>
    </p:spTree>
    <p:extLst>
      <p:ext uri="{BB962C8B-B14F-4D97-AF65-F5344CB8AC3E}">
        <p14:creationId xmlns:p14="http://schemas.microsoft.com/office/powerpoint/2010/main" val="23304326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1763" y="509588"/>
            <a:ext cx="4530725" cy="2549525"/>
          </a:xfrm>
        </p:spPr>
      </p:sp>
      <p:sp>
        <p:nvSpPr>
          <p:cNvPr id="3" name="Notes Placeholder 2"/>
          <p:cNvSpPr>
            <a:spLocks noGrp="1"/>
          </p:cNvSpPr>
          <p:nvPr>
            <p:ph type="body" idx="1"/>
          </p:nvPr>
        </p:nvSpPr>
        <p:spPr/>
        <p:txBody>
          <a:bodyPr/>
          <a:lstStyle/>
          <a:p>
            <a:pPr marL="171450" indent="-171450">
              <a:buFont typeface="Arial" charset="0"/>
              <a:buChar char="•"/>
            </a:pPr>
            <a:r>
              <a:rPr lang="en-GB" sz="1200" b="0" i="0" kern="1200" baseline="0" dirty="0" smtClean="0">
                <a:solidFill>
                  <a:schemeClr val="tx1"/>
                </a:solidFill>
                <a:effectLst/>
                <a:latin typeface="+mn-lt"/>
                <a:ea typeface="ＭＳ Ｐゴシック" charset="0"/>
              </a:rPr>
              <a:t>What it is</a:t>
            </a:r>
          </a:p>
          <a:p>
            <a:pPr marL="171450" indent="-171450">
              <a:buFont typeface="Arial" charset="0"/>
              <a:buChar char="•"/>
            </a:pPr>
            <a:r>
              <a:rPr lang="en-GB" sz="1200" b="0" i="0" kern="1200" baseline="0" dirty="0" smtClean="0">
                <a:solidFill>
                  <a:schemeClr val="tx1"/>
                </a:solidFill>
                <a:effectLst/>
                <a:latin typeface="+mn-lt"/>
                <a:ea typeface="ＭＳ Ｐゴシック" charset="0"/>
              </a:rPr>
              <a:t>What it protects you against, i.e. a CDN infected with malware</a:t>
            </a:r>
          </a:p>
          <a:p>
            <a:pPr marL="171450" indent="-171450">
              <a:buFont typeface="Arial" charset="0"/>
              <a:buChar char="•"/>
            </a:pPr>
            <a:r>
              <a:rPr lang="en-GB" sz="1200" b="0" i="0" kern="1200" baseline="0" dirty="0" smtClean="0">
                <a:solidFill>
                  <a:schemeClr val="tx1"/>
                </a:solidFill>
                <a:effectLst/>
                <a:latin typeface="+mn-lt"/>
                <a:ea typeface="ＭＳ Ｐゴシック" charset="0"/>
              </a:rPr>
              <a:t>Any whitespace changes, for example, even line ending differences mean the hash changes and it won’t load</a:t>
            </a:r>
          </a:p>
        </p:txBody>
      </p:sp>
      <p:sp>
        <p:nvSpPr>
          <p:cNvPr id="4" name="Slide Number Placeholder 3"/>
          <p:cNvSpPr>
            <a:spLocks noGrp="1"/>
          </p:cNvSpPr>
          <p:nvPr>
            <p:ph type="sldNum" sz="quarter" idx="10"/>
          </p:nvPr>
        </p:nvSpPr>
        <p:spPr/>
        <p:txBody>
          <a:bodyPr/>
          <a:lstStyle/>
          <a:p>
            <a:fld id="{0801B24B-9765-4E48-83E8-FC588AC4863B}" type="slidenum">
              <a:rPr lang="en-GB" smtClean="0"/>
              <a:pPr/>
              <a:t>38</a:t>
            </a:fld>
            <a:endParaRPr lang="en-GB" dirty="0"/>
          </a:p>
        </p:txBody>
      </p:sp>
    </p:spTree>
    <p:extLst>
      <p:ext uri="{BB962C8B-B14F-4D97-AF65-F5344CB8AC3E}">
        <p14:creationId xmlns:p14="http://schemas.microsoft.com/office/powerpoint/2010/main" val="178755806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1763" y="509588"/>
            <a:ext cx="4530725" cy="2549525"/>
          </a:xfrm>
        </p:spPr>
      </p:sp>
      <p:sp>
        <p:nvSpPr>
          <p:cNvPr id="3" name="Notes Placeholder 2"/>
          <p:cNvSpPr>
            <a:spLocks noGrp="1"/>
          </p:cNvSpPr>
          <p:nvPr>
            <p:ph type="body" idx="1"/>
          </p:nvPr>
        </p:nvSpPr>
        <p:spPr/>
        <p:txBody>
          <a:bodyPr/>
          <a:lstStyle/>
          <a:p>
            <a:endParaRPr lang="en-GB" sz="1200" b="0" i="0" kern="1200" baseline="0" dirty="0" smtClean="0">
              <a:solidFill>
                <a:schemeClr val="tx1"/>
              </a:solidFill>
              <a:effectLst/>
              <a:latin typeface="+mn-lt"/>
              <a:ea typeface="ＭＳ Ｐゴシック" charset="0"/>
            </a:endParaRPr>
          </a:p>
        </p:txBody>
      </p:sp>
      <p:sp>
        <p:nvSpPr>
          <p:cNvPr id="4" name="Slide Number Placeholder 3"/>
          <p:cNvSpPr>
            <a:spLocks noGrp="1"/>
          </p:cNvSpPr>
          <p:nvPr>
            <p:ph type="sldNum" sz="quarter" idx="10"/>
          </p:nvPr>
        </p:nvSpPr>
        <p:spPr/>
        <p:txBody>
          <a:bodyPr/>
          <a:lstStyle/>
          <a:p>
            <a:fld id="{0801B24B-9765-4E48-83E8-FC588AC4863B}" type="slidenum">
              <a:rPr lang="en-GB" smtClean="0"/>
              <a:pPr/>
              <a:t>39</a:t>
            </a:fld>
            <a:endParaRPr lang="en-GB" dirty="0"/>
          </a:p>
        </p:txBody>
      </p:sp>
    </p:spTree>
    <p:extLst>
      <p:ext uri="{BB962C8B-B14F-4D97-AF65-F5344CB8AC3E}">
        <p14:creationId xmlns:p14="http://schemas.microsoft.com/office/powerpoint/2010/main" val="21039873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Google</a:t>
            </a:r>
            <a:endParaRPr lang="en-GB" dirty="0"/>
          </a:p>
        </p:txBody>
      </p:sp>
      <p:sp>
        <p:nvSpPr>
          <p:cNvPr id="4" name="Slide Number Placeholder 3"/>
          <p:cNvSpPr>
            <a:spLocks noGrp="1"/>
          </p:cNvSpPr>
          <p:nvPr>
            <p:ph type="sldNum" sz="quarter" idx="10"/>
          </p:nvPr>
        </p:nvSpPr>
        <p:spPr/>
        <p:txBody>
          <a:bodyPr/>
          <a:lstStyle/>
          <a:p>
            <a:fld id="{0801B24B-9765-4E48-83E8-FC588AC4863B}" type="slidenum">
              <a:rPr lang="en-GB" smtClean="0"/>
              <a:pPr/>
              <a:t>40</a:t>
            </a:fld>
            <a:endParaRPr lang="en-GB" dirty="0"/>
          </a:p>
        </p:txBody>
      </p:sp>
    </p:spTree>
    <p:extLst>
      <p:ext uri="{BB962C8B-B14F-4D97-AF65-F5344CB8AC3E}">
        <p14:creationId xmlns:p14="http://schemas.microsoft.com/office/powerpoint/2010/main" val="4294425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1763" y="509588"/>
            <a:ext cx="4530725" cy="2549525"/>
          </a:xfrm>
        </p:spPr>
      </p:sp>
      <p:sp>
        <p:nvSpPr>
          <p:cNvPr id="3" name="Notes Placeholder 2"/>
          <p:cNvSpPr>
            <a:spLocks noGrp="1"/>
          </p:cNvSpPr>
          <p:nvPr>
            <p:ph type="body" idx="1"/>
          </p:nvPr>
        </p:nvSpPr>
        <p:spPr/>
        <p:txBody>
          <a:bodyPr/>
          <a:lstStyle/>
          <a:p>
            <a:endParaRPr lang="en-GB" sz="1200" b="0" i="0" kern="1200" baseline="0" dirty="0" smtClean="0">
              <a:solidFill>
                <a:schemeClr val="tx1"/>
              </a:solidFill>
              <a:effectLst/>
              <a:latin typeface="+mn-lt"/>
              <a:ea typeface="ＭＳ Ｐゴシック" charset="0"/>
            </a:endParaRPr>
          </a:p>
        </p:txBody>
      </p:sp>
      <p:sp>
        <p:nvSpPr>
          <p:cNvPr id="4" name="Slide Number Placeholder 3"/>
          <p:cNvSpPr>
            <a:spLocks noGrp="1"/>
          </p:cNvSpPr>
          <p:nvPr>
            <p:ph type="sldNum" sz="quarter" idx="10"/>
          </p:nvPr>
        </p:nvSpPr>
        <p:spPr/>
        <p:txBody>
          <a:bodyPr/>
          <a:lstStyle/>
          <a:p>
            <a:fld id="{0801B24B-9765-4E48-83E8-FC588AC4863B}" type="slidenum">
              <a:rPr lang="en-GB" smtClean="0"/>
              <a:pPr/>
              <a:t>4</a:t>
            </a:fld>
            <a:endParaRPr lang="en-GB" dirty="0"/>
          </a:p>
        </p:txBody>
      </p:sp>
    </p:spTree>
    <p:extLst>
      <p:ext uri="{BB962C8B-B14F-4D97-AF65-F5344CB8AC3E}">
        <p14:creationId xmlns:p14="http://schemas.microsoft.com/office/powerpoint/2010/main" val="253130234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1763" y="509588"/>
            <a:ext cx="4530725" cy="2549525"/>
          </a:xfrm>
        </p:spPr>
      </p:sp>
      <p:sp>
        <p:nvSpPr>
          <p:cNvPr id="3" name="Notes Placeholder 2"/>
          <p:cNvSpPr>
            <a:spLocks noGrp="1"/>
          </p:cNvSpPr>
          <p:nvPr>
            <p:ph type="body" idx="1"/>
          </p:nvPr>
        </p:nvSpPr>
        <p:spPr/>
        <p:txBody>
          <a:bodyPr/>
          <a:lstStyle/>
          <a:p>
            <a:endParaRPr lang="en-GB" sz="1200" b="0" i="0" kern="1200" baseline="0" dirty="0" smtClean="0">
              <a:solidFill>
                <a:schemeClr val="tx1"/>
              </a:solidFill>
              <a:effectLst/>
              <a:latin typeface="+mn-lt"/>
              <a:ea typeface="ＭＳ Ｐゴシック" charset="0"/>
            </a:endParaRPr>
          </a:p>
        </p:txBody>
      </p:sp>
      <p:sp>
        <p:nvSpPr>
          <p:cNvPr id="4" name="Slide Number Placeholder 3"/>
          <p:cNvSpPr>
            <a:spLocks noGrp="1"/>
          </p:cNvSpPr>
          <p:nvPr>
            <p:ph type="sldNum" sz="quarter" idx="10"/>
          </p:nvPr>
        </p:nvSpPr>
        <p:spPr/>
        <p:txBody>
          <a:bodyPr/>
          <a:lstStyle/>
          <a:p>
            <a:fld id="{0801B24B-9765-4E48-83E8-FC588AC4863B}" type="slidenum">
              <a:rPr lang="en-GB" smtClean="0"/>
              <a:pPr/>
              <a:t>41</a:t>
            </a:fld>
            <a:endParaRPr lang="en-GB" dirty="0"/>
          </a:p>
        </p:txBody>
      </p:sp>
    </p:spTree>
    <p:extLst>
      <p:ext uri="{BB962C8B-B14F-4D97-AF65-F5344CB8AC3E}">
        <p14:creationId xmlns:p14="http://schemas.microsoft.com/office/powerpoint/2010/main" val="1236012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charset="0"/>
              <a:buNone/>
            </a:pPr>
            <a:endParaRPr lang="en-GB" baseline="0" dirty="0" smtClean="0"/>
          </a:p>
        </p:txBody>
      </p:sp>
      <p:sp>
        <p:nvSpPr>
          <p:cNvPr id="4" name="Slide Number Placeholder 3"/>
          <p:cNvSpPr>
            <a:spLocks noGrp="1"/>
          </p:cNvSpPr>
          <p:nvPr>
            <p:ph type="sldNum" sz="quarter" idx="10"/>
          </p:nvPr>
        </p:nvSpPr>
        <p:spPr/>
        <p:txBody>
          <a:bodyPr/>
          <a:lstStyle/>
          <a:p>
            <a:fld id="{0801B24B-9765-4E48-83E8-FC588AC4863B}" type="slidenum">
              <a:rPr lang="en-GB" smtClean="0"/>
              <a:pPr/>
              <a:t>5</a:t>
            </a:fld>
            <a:endParaRPr lang="en-GB" dirty="0"/>
          </a:p>
        </p:txBody>
      </p:sp>
    </p:spTree>
    <p:extLst>
      <p:ext uri="{BB962C8B-B14F-4D97-AF65-F5344CB8AC3E}">
        <p14:creationId xmlns:p14="http://schemas.microsoft.com/office/powerpoint/2010/main" val="1785645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GB" dirty="0" smtClean="0"/>
              <a:t>To attack</a:t>
            </a:r>
            <a:r>
              <a:rPr lang="en-GB" baseline="0" dirty="0" smtClean="0"/>
              <a:t> us, t</a:t>
            </a:r>
            <a:r>
              <a:rPr lang="en-GB" dirty="0" smtClean="0"/>
              <a:t>he</a:t>
            </a:r>
            <a:r>
              <a:rPr lang="en-GB" baseline="0" dirty="0" smtClean="0"/>
              <a:t> attacker has 2 choices:</a:t>
            </a:r>
          </a:p>
          <a:p>
            <a:pPr marL="628650" lvl="1" indent="-171450">
              <a:buFont typeface="Arial" charset="0"/>
              <a:buChar char="•"/>
            </a:pPr>
            <a:r>
              <a:rPr lang="en-GB" baseline="0" dirty="0" smtClean="0"/>
              <a:t>Number 1.  They attack our web server directly, by connecting to it, and sending data to it, etc.  This is a very important topic, and for a secure web site you need to get it right, but, it’s not what this talk is mainly about, so we’re not going to be focussing on it or covering it in any detail.  There is however gonna be a brief interlude in the middle of this talk when we look at it, but it’ll be very brief, and as I said, it’s not what this talk is mainly about.</a:t>
            </a:r>
          </a:p>
          <a:p>
            <a:pPr marL="628650" lvl="1" indent="-171450">
              <a:buFont typeface="Arial" charset="0"/>
              <a:buChar char="•"/>
            </a:pPr>
            <a:r>
              <a:rPr lang="en-GB" baseline="0" dirty="0" smtClean="0"/>
              <a:t>The other choice the attacker can make is…</a:t>
            </a:r>
          </a:p>
          <a:p>
            <a:pPr marL="628650" lvl="1" indent="-171450">
              <a:buFont typeface="Arial" charset="0"/>
              <a:buChar char="•"/>
            </a:pPr>
            <a:r>
              <a:rPr lang="en-GB" baseline="0" dirty="0" smtClean="0"/>
              <a:t>Number 2.  They attack our users’ web browsers.  So, how would that work?  Well.</a:t>
            </a:r>
          </a:p>
          <a:p>
            <a:pPr marL="1085850" lvl="2" indent="-171450">
              <a:buFont typeface="Arial" charset="0"/>
              <a:buChar char="•"/>
            </a:pPr>
            <a:r>
              <a:rPr lang="en-GB" baseline="0" dirty="0" smtClean="0"/>
              <a:t>The attacker get our users to visit a website that they control, say by having it trend on Twitter, or a plain old advertising campaign, or, whatever.</a:t>
            </a:r>
          </a:p>
          <a:p>
            <a:pPr marL="1085850" lvl="2" indent="-171450">
              <a:buFont typeface="Arial" charset="0"/>
              <a:buChar char="•"/>
            </a:pPr>
            <a:r>
              <a:rPr lang="en-GB" baseline="0" dirty="0" smtClean="0"/>
              <a:t>Now, what can the attacker do if they can manage to get one of our users to visit a website that they control?</a:t>
            </a:r>
          </a:p>
          <a:p>
            <a:pPr marL="1085850" lvl="2" indent="-171450">
              <a:buFont typeface="Arial" charset="0"/>
              <a:buChar char="•"/>
            </a:pPr>
            <a:r>
              <a:rPr lang="en-GB" baseline="0" dirty="0" smtClean="0"/>
              <a:t>Well.</a:t>
            </a:r>
          </a:p>
          <a:p>
            <a:pPr marL="1085850" lvl="2" indent="-171450">
              <a:buFont typeface="Arial" charset="0"/>
              <a:buChar char="•"/>
            </a:pPr>
            <a:r>
              <a:rPr lang="en-GB" baseline="0" dirty="0" smtClean="0"/>
              <a:t>That is what this talk is all about.</a:t>
            </a:r>
          </a:p>
          <a:p>
            <a:pPr marL="1085850" lvl="2" indent="-171450">
              <a:buFont typeface="Arial" charset="0"/>
              <a:buChar char="•"/>
            </a:pPr>
            <a:r>
              <a:rPr lang="en-GB" baseline="0" dirty="0" smtClean="0"/>
              <a:t>This talk is about how web browser security really works.</a:t>
            </a:r>
          </a:p>
          <a:p>
            <a:pPr marL="1085850" lvl="2" indent="-171450">
              <a:buFont typeface="Arial" charset="0"/>
              <a:buChar char="•"/>
            </a:pPr>
            <a:r>
              <a:rPr lang="en-GB" baseline="0" dirty="0" smtClean="0"/>
              <a:t>In today’s web browsers, with those nice tabs – we didn’t have those when I was a kid – what can an attacker do if in one tab is their website and in another tab is our website?</a:t>
            </a:r>
          </a:p>
          <a:p>
            <a:pPr marL="1085850" lvl="2" indent="-171450">
              <a:buFont typeface="Arial" charset="0"/>
              <a:buChar char="•"/>
            </a:pPr>
            <a:r>
              <a:rPr lang="en-GB" baseline="0" dirty="0" smtClean="0"/>
              <a:t>If two tabs have websites from different domains – our domain and the attacker’s domain – how isolated are they?</a:t>
            </a:r>
          </a:p>
          <a:p>
            <a:pPr marL="1085850" lvl="2" indent="-171450">
              <a:buFont typeface="Arial" charset="0"/>
              <a:buChar char="•"/>
            </a:pPr>
            <a:r>
              <a:rPr lang="en-GB" baseline="0" dirty="0" smtClean="0"/>
              <a:t>What can the attacker do, so that the web browser does something we wish it didn’t do?</a:t>
            </a:r>
          </a:p>
        </p:txBody>
      </p:sp>
      <p:sp>
        <p:nvSpPr>
          <p:cNvPr id="4" name="Slide Number Placeholder 3"/>
          <p:cNvSpPr>
            <a:spLocks noGrp="1"/>
          </p:cNvSpPr>
          <p:nvPr>
            <p:ph type="sldNum" sz="quarter" idx="10"/>
          </p:nvPr>
        </p:nvSpPr>
        <p:spPr/>
        <p:txBody>
          <a:bodyPr/>
          <a:lstStyle/>
          <a:p>
            <a:fld id="{0801B24B-9765-4E48-83E8-FC588AC4863B}" type="slidenum">
              <a:rPr lang="en-GB" smtClean="0"/>
              <a:pPr/>
              <a:t>6</a:t>
            </a:fld>
            <a:endParaRPr lang="en-GB" dirty="0"/>
          </a:p>
        </p:txBody>
      </p:sp>
    </p:spTree>
    <p:extLst>
      <p:ext uri="{BB962C8B-B14F-4D97-AF65-F5344CB8AC3E}">
        <p14:creationId xmlns:p14="http://schemas.microsoft.com/office/powerpoint/2010/main" val="11867407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GB" baseline="0" dirty="0" smtClean="0"/>
              <a:t>If the web browser isn’t protecting you, then you need to do something yourself</a:t>
            </a:r>
          </a:p>
          <a:p>
            <a:pPr marL="171450" indent="-171450">
              <a:buFont typeface="Arial" charset="0"/>
              <a:buChar char="•"/>
            </a:pPr>
            <a:r>
              <a:rPr lang="en-GB" baseline="0" dirty="0" smtClean="0"/>
              <a:t>There are various ways you can deal with it, for example, sometimes:</a:t>
            </a:r>
          </a:p>
          <a:p>
            <a:pPr marL="628650" lvl="1" indent="-171450">
              <a:buFont typeface="Arial" charset="0"/>
              <a:buChar char="•"/>
            </a:pPr>
            <a:r>
              <a:rPr lang="en-GB" baseline="0" dirty="0" smtClean="0"/>
              <a:t>You can set a HTTP header to get the web browser to behave in a more secure way</a:t>
            </a:r>
          </a:p>
          <a:p>
            <a:pPr marL="628650" lvl="1" indent="-171450">
              <a:buFont typeface="Arial" charset="0"/>
              <a:buChar char="•"/>
            </a:pPr>
            <a:r>
              <a:rPr lang="en-GB" baseline="0" dirty="0" smtClean="0"/>
              <a:t>You can write some JavaScript code that runs on the web browser</a:t>
            </a:r>
          </a:p>
          <a:p>
            <a:pPr marL="628650" lvl="1" indent="-171450">
              <a:buFont typeface="Arial" charset="0"/>
              <a:buChar char="•"/>
            </a:pPr>
            <a:r>
              <a:rPr lang="en-GB" baseline="0" dirty="0" smtClean="0"/>
              <a:t>You can write some server-side code</a:t>
            </a:r>
          </a:p>
          <a:p>
            <a:pPr marL="628650" lvl="1" indent="-171450">
              <a:buFont typeface="Arial" charset="0"/>
              <a:buChar char="•"/>
            </a:pPr>
            <a:r>
              <a:rPr lang="en-GB" baseline="0" dirty="0" smtClean="0"/>
              <a:t>Or, you can accept the risk.  Whether you’re prepared to do that or not, depends on many factors, but, in general, in life, doing nothing is always an option.  And it’s an option here too.  Whether you take that option or not is up to you </a:t>
            </a:r>
            <a:r>
              <a:rPr lang="en-GB" baseline="0" dirty="0" smtClean="0">
                <a:sym typeface="Wingdings"/>
              </a:rPr>
              <a:t></a:t>
            </a:r>
            <a:endParaRPr lang="en-GB" baseline="0" dirty="0" smtClean="0"/>
          </a:p>
          <a:p>
            <a:pPr marL="171450" lvl="0" indent="-171450">
              <a:buFont typeface="Arial" charset="0"/>
              <a:buChar char="•"/>
            </a:pPr>
            <a:r>
              <a:rPr lang="en-GB" baseline="0" dirty="0" smtClean="0"/>
              <a:t>So, even though today’s talk is about web browsers, we’ll very occasionally see some server-side code, because, sometimes, that’s where we need to defend against an attack on our users’ web browsers.</a:t>
            </a:r>
          </a:p>
          <a:p>
            <a:pPr marL="171450" lvl="0" indent="-171450">
              <a:buFont typeface="Arial" charset="0"/>
              <a:buChar char="•"/>
            </a:pPr>
            <a:r>
              <a:rPr lang="en-GB" baseline="0" dirty="0" smtClean="0"/>
              <a:t>Oh, also, for what I’m gonna talk about today, the web browsers are pretty much the same, so to save time and reduce boring duplication, we’re only gonna focus on Chrome, but it’s pretty much the same whatever web browser it is.</a:t>
            </a:r>
          </a:p>
        </p:txBody>
      </p:sp>
      <p:sp>
        <p:nvSpPr>
          <p:cNvPr id="4" name="Slide Number Placeholder 3"/>
          <p:cNvSpPr>
            <a:spLocks noGrp="1"/>
          </p:cNvSpPr>
          <p:nvPr>
            <p:ph type="sldNum" sz="quarter" idx="10"/>
          </p:nvPr>
        </p:nvSpPr>
        <p:spPr/>
        <p:txBody>
          <a:bodyPr/>
          <a:lstStyle/>
          <a:p>
            <a:fld id="{0801B24B-9765-4E48-83E8-FC588AC4863B}" type="slidenum">
              <a:rPr lang="en-GB" smtClean="0"/>
              <a:pPr/>
              <a:t>7</a:t>
            </a:fld>
            <a:endParaRPr lang="en-GB" dirty="0"/>
          </a:p>
        </p:txBody>
      </p:sp>
    </p:spTree>
    <p:extLst>
      <p:ext uri="{BB962C8B-B14F-4D97-AF65-F5344CB8AC3E}">
        <p14:creationId xmlns:p14="http://schemas.microsoft.com/office/powerpoint/2010/main" val="1401386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GB" dirty="0" smtClean="0"/>
              <a:t>Audience poll: put</a:t>
            </a:r>
            <a:r>
              <a:rPr lang="en-GB" baseline="0" dirty="0" smtClean="0"/>
              <a:t> your hand up if you’ve heard of Ashley Madison?</a:t>
            </a:r>
            <a:endParaRPr lang="en-GB" dirty="0"/>
          </a:p>
        </p:txBody>
      </p:sp>
      <p:sp>
        <p:nvSpPr>
          <p:cNvPr id="4" name="Slide Number Placeholder 3"/>
          <p:cNvSpPr>
            <a:spLocks noGrp="1"/>
          </p:cNvSpPr>
          <p:nvPr>
            <p:ph type="sldNum" sz="quarter" idx="10"/>
          </p:nvPr>
        </p:nvSpPr>
        <p:spPr/>
        <p:txBody>
          <a:bodyPr/>
          <a:lstStyle/>
          <a:p>
            <a:fld id="{0801B24B-9765-4E48-83E8-FC588AC4863B}" type="slidenum">
              <a:rPr lang="en-GB" smtClean="0"/>
              <a:pPr/>
              <a:t>8</a:t>
            </a:fld>
            <a:endParaRPr lang="en-GB" dirty="0"/>
          </a:p>
        </p:txBody>
      </p:sp>
    </p:spTree>
    <p:extLst>
      <p:ext uri="{BB962C8B-B14F-4D97-AF65-F5344CB8AC3E}">
        <p14:creationId xmlns:p14="http://schemas.microsoft.com/office/powerpoint/2010/main" val="1159992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1763" y="509588"/>
            <a:ext cx="4530725" cy="2549525"/>
          </a:xfrm>
        </p:spPr>
      </p:sp>
      <p:sp>
        <p:nvSpPr>
          <p:cNvPr id="3" name="Notes Placeholder 2"/>
          <p:cNvSpPr>
            <a:spLocks noGrp="1"/>
          </p:cNvSpPr>
          <p:nvPr>
            <p:ph type="body" idx="1"/>
          </p:nvPr>
        </p:nvSpPr>
        <p:spPr/>
        <p:txBody>
          <a:bodyPr/>
          <a:lstStyle/>
          <a:p>
            <a:endParaRPr lang="en-GB" sz="1200" b="0" i="0" kern="1200" baseline="0" dirty="0" smtClean="0">
              <a:solidFill>
                <a:schemeClr val="tx1"/>
              </a:solidFill>
              <a:effectLst/>
              <a:latin typeface="+mn-lt"/>
              <a:ea typeface="ＭＳ Ｐゴシック" charset="0"/>
            </a:endParaRPr>
          </a:p>
        </p:txBody>
      </p:sp>
      <p:sp>
        <p:nvSpPr>
          <p:cNvPr id="4" name="Slide Number Placeholder 3"/>
          <p:cNvSpPr>
            <a:spLocks noGrp="1"/>
          </p:cNvSpPr>
          <p:nvPr>
            <p:ph type="sldNum" sz="quarter" idx="10"/>
          </p:nvPr>
        </p:nvSpPr>
        <p:spPr/>
        <p:txBody>
          <a:bodyPr/>
          <a:lstStyle/>
          <a:p>
            <a:fld id="{0801B24B-9765-4E48-83E8-FC588AC4863B}" type="slidenum">
              <a:rPr lang="en-GB" smtClean="0"/>
              <a:pPr/>
              <a:t>9</a:t>
            </a:fld>
            <a:endParaRPr lang="en-GB" dirty="0"/>
          </a:p>
        </p:txBody>
      </p:sp>
    </p:spTree>
    <p:extLst>
      <p:ext uri="{BB962C8B-B14F-4D97-AF65-F5344CB8AC3E}">
        <p14:creationId xmlns:p14="http://schemas.microsoft.com/office/powerpoint/2010/main" val="3447606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Content">
    <p:bg>
      <p:bgPr>
        <a:blipFill dpi="0" rotWithShape="0">
          <a:blip r:embed="rId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453645"/>
            <a:ext cx="10972800" cy="2100089"/>
          </a:xfrm>
        </p:spPr>
        <p:txBody>
          <a:bodyPr/>
          <a:lstStyle>
            <a:lvl1pPr>
              <a:defRPr sz="4400"/>
            </a:lvl1pPr>
          </a:lstStyle>
          <a:p>
            <a:r>
              <a:rPr lang="en-GB" dirty="0" smtClean="0"/>
              <a:t>Click to edit Master title style</a:t>
            </a:r>
            <a:endParaRPr lang="en-US" dirty="0"/>
          </a:p>
        </p:txBody>
      </p:sp>
      <p:sp>
        <p:nvSpPr>
          <p:cNvPr id="3" name="Rectangle 2"/>
          <p:cNvSpPr/>
          <p:nvPr userDrawn="1"/>
        </p:nvSpPr>
        <p:spPr>
          <a:xfrm>
            <a:off x="9525000" y="5829300"/>
            <a:ext cx="2143125" cy="647700"/>
          </a:xfrm>
          <a:prstGeom prst="rect">
            <a:avLst/>
          </a:prstGeom>
          <a:solidFill>
            <a:srgbClr val="AA101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331713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5107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79863" y="3520016"/>
            <a:ext cx="5175956" cy="1143000"/>
          </a:xfrm>
        </p:spPr>
        <p:txBody>
          <a:bodyPr anchor="ctr" anchorCtr="0"/>
          <a:lstStyle>
            <a:lvl1pPr>
              <a:defRPr sz="8000"/>
            </a:lvl1pPr>
          </a:lstStyle>
          <a:p>
            <a:r>
              <a:rPr lang="en-US" dirty="0" smtClean="0"/>
              <a:t>Demo</a:t>
            </a:r>
            <a:endParaRPr lang="en-GB" dirty="0"/>
          </a:p>
        </p:txBody>
      </p:sp>
      <p:pic>
        <p:nvPicPr>
          <p:cNvPr id="4" name="Picture 2" descr="C:\Users\ANDREW~1.DEN\AppData\Local\Temp\SNAGHTML55f19f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9860" y="2038350"/>
            <a:ext cx="2052261" cy="12509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9390789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Images without Headline/Presentation Title Frame">
    <p:spTree>
      <p:nvGrpSpPr>
        <p:cNvPr id="1" name=""/>
        <p:cNvGrpSpPr/>
        <p:nvPr/>
      </p:nvGrpSpPr>
      <p:grpSpPr>
        <a:xfrm>
          <a:off x="0" y="0"/>
          <a:ext cx="0" cy="0"/>
          <a:chOff x="0" y="0"/>
          <a:chExt cx="0" cy="0"/>
        </a:xfrm>
      </p:grpSpPr>
      <p:sp>
        <p:nvSpPr>
          <p:cNvPr id="2" name="Rectangle 1"/>
          <p:cNvSpPr/>
          <p:nvPr userDrawn="1"/>
        </p:nvSpPr>
        <p:spPr>
          <a:xfrm>
            <a:off x="0" y="0"/>
            <a:ext cx="12192000" cy="5759450"/>
          </a:xfrm>
          <a:prstGeom prst="rect">
            <a:avLst/>
          </a:prstGeom>
          <a:solidFill>
            <a:srgbClr val="CC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Tree>
    <p:extLst>
      <p:ext uri="{BB962C8B-B14F-4D97-AF65-F5344CB8AC3E}">
        <p14:creationId xmlns:p14="http://schemas.microsoft.com/office/powerpoint/2010/main" val="2689705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7"/>
            <a:ext cx="4011084" cy="770819"/>
          </a:xfrm>
        </p:spPr>
        <p:txBody>
          <a:bodyPr/>
          <a:lstStyle>
            <a:lvl1pPr algn="l">
              <a:defRPr sz="2000" b="1"/>
            </a:lvl1pPr>
          </a:lstStyle>
          <a:p>
            <a:r>
              <a:rPr lang="en-GB" dirty="0" smtClean="0"/>
              <a:t>Click to edit Master title style</a:t>
            </a:r>
            <a:endParaRPr lang="en-US" dirty="0"/>
          </a:p>
        </p:txBody>
      </p:sp>
      <p:sp>
        <p:nvSpPr>
          <p:cNvPr id="3" name="Content Placeholder 2"/>
          <p:cNvSpPr>
            <a:spLocks noGrp="1"/>
          </p:cNvSpPr>
          <p:nvPr>
            <p:ph idx="1"/>
          </p:nvPr>
        </p:nvSpPr>
        <p:spPr>
          <a:xfrm>
            <a:off x="4766733" y="273051"/>
            <a:ext cx="6815667" cy="5433432"/>
          </a:xfrm>
        </p:spPr>
        <p:txBody>
          <a:bodyPr/>
          <a:lstStyle>
            <a:lvl1pPr>
              <a:defRPr sz="1800"/>
            </a:lvl1pPr>
            <a:lvl2pPr>
              <a:defRPr sz="1800"/>
            </a:lvl2pPr>
            <a:lvl3pPr>
              <a:defRPr sz="1600"/>
            </a:lvl3pPr>
            <a:lvl4pPr>
              <a:defRPr sz="1400"/>
            </a:lvl4pPr>
            <a:lvl5pPr>
              <a:defRPr sz="1200"/>
            </a:lvl5pPr>
            <a:lvl6pPr>
              <a:defRPr sz="2000"/>
            </a:lvl6pPr>
            <a:lvl7pPr>
              <a:defRPr sz="2000"/>
            </a:lvl7pPr>
            <a:lvl8pPr>
              <a:defRPr sz="2000"/>
            </a:lvl8pPr>
            <a:lvl9pPr>
              <a:defRPr sz="20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4" name="Text Placeholder 3"/>
          <p:cNvSpPr>
            <a:spLocks noGrp="1"/>
          </p:cNvSpPr>
          <p:nvPr>
            <p:ph type="body" sz="half" idx="2"/>
          </p:nvPr>
        </p:nvSpPr>
        <p:spPr>
          <a:xfrm>
            <a:off x="609603" y="1165653"/>
            <a:ext cx="4011084" cy="4540830"/>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GB" dirty="0" smtClean="0"/>
              <a:t>Click to edit Master text styles</a:t>
            </a:r>
          </a:p>
        </p:txBody>
      </p:sp>
    </p:spTree>
    <p:extLst>
      <p:ext uri="{BB962C8B-B14F-4D97-AF65-F5344CB8AC3E}">
        <p14:creationId xmlns:p14="http://schemas.microsoft.com/office/powerpoint/2010/main" val="28236525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475307"/>
            <a:ext cx="7315200" cy="566738"/>
          </a:xfrm>
        </p:spPr>
        <p:txBody>
          <a:bodyPr anchor="ctr"/>
          <a:lstStyle>
            <a:lvl1pPr algn="l">
              <a:defRPr sz="2000" b="1"/>
            </a:lvl1pPr>
          </a:lstStyle>
          <a:p>
            <a:r>
              <a:rPr lang="en-GB" dirty="0" smtClean="0"/>
              <a:t>Click to edit Master title style</a:t>
            </a:r>
            <a:endParaRPr lang="en-US" dirty="0"/>
          </a:p>
        </p:txBody>
      </p:sp>
      <p:sp>
        <p:nvSpPr>
          <p:cNvPr id="3" name="Picture Placeholder 2"/>
          <p:cNvSpPr>
            <a:spLocks noGrp="1"/>
          </p:cNvSpPr>
          <p:nvPr>
            <p:ph type="pic" idx="1"/>
          </p:nvPr>
        </p:nvSpPr>
        <p:spPr>
          <a:xfrm>
            <a:off x="2389717" y="360507"/>
            <a:ext cx="7315200" cy="4114800"/>
          </a:xfrm>
        </p:spPr>
        <p:txBody>
          <a:bodyPr rtlCol="0">
            <a:normAutofit/>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endParaRPr lang="en-US" noProof="0" dirty="0"/>
          </a:p>
        </p:txBody>
      </p:sp>
      <p:sp>
        <p:nvSpPr>
          <p:cNvPr id="4" name="Text Placeholder 3"/>
          <p:cNvSpPr>
            <a:spLocks noGrp="1"/>
          </p:cNvSpPr>
          <p:nvPr>
            <p:ph type="body" sz="half" idx="2"/>
          </p:nvPr>
        </p:nvSpPr>
        <p:spPr>
          <a:xfrm>
            <a:off x="2389717" y="5042045"/>
            <a:ext cx="7315200" cy="513122"/>
          </a:xfrm>
        </p:spPr>
        <p:txBody>
          <a:bodyPr/>
          <a:lstStyle>
            <a:lvl1pPr marL="0" indent="0">
              <a:buNone/>
              <a:defRPr sz="12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GB" dirty="0" smtClean="0"/>
              <a:t>Click to edit Master text styles</a:t>
            </a:r>
          </a:p>
        </p:txBody>
      </p:sp>
    </p:spTree>
    <p:extLst>
      <p:ext uri="{BB962C8B-B14F-4D97-AF65-F5344CB8AC3E}">
        <p14:creationId xmlns:p14="http://schemas.microsoft.com/office/powerpoint/2010/main" val="1309409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ext Content - No Box">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Click to edit Master title style</a:t>
            </a:r>
            <a:endParaRPr lang="en-US" dirty="0"/>
          </a:p>
        </p:txBody>
      </p:sp>
      <p:sp>
        <p:nvSpPr>
          <p:cNvPr id="3" name="Content Placeholder 2"/>
          <p:cNvSpPr>
            <a:spLocks noGrp="1"/>
          </p:cNvSpPr>
          <p:nvPr>
            <p:ph idx="1"/>
          </p:nvPr>
        </p:nvSpPr>
        <p:spPr/>
        <p:txBody>
          <a:bodyPr/>
          <a:lstStyle>
            <a:lvl5pPr>
              <a:defRPr sz="2000"/>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extLst>
      <p:ext uri="{BB962C8B-B14F-4D97-AF65-F5344CB8AC3E}">
        <p14:creationId xmlns:p14="http://schemas.microsoft.com/office/powerpoint/2010/main" val="1537490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Content - Two Columns">
    <p:spTree>
      <p:nvGrpSpPr>
        <p:cNvPr id="1" name=""/>
        <p:cNvGrpSpPr/>
        <p:nvPr/>
      </p:nvGrpSpPr>
      <p:grpSpPr>
        <a:xfrm>
          <a:off x="0" y="0"/>
          <a:ext cx="0" cy="0"/>
          <a:chOff x="0" y="0"/>
          <a:chExt cx="0" cy="0"/>
        </a:xfrm>
      </p:grpSpPr>
      <p:sp>
        <p:nvSpPr>
          <p:cNvPr id="5" name="Rounded Rectangle 4"/>
          <p:cNvSpPr/>
          <p:nvPr userDrawn="1"/>
        </p:nvSpPr>
        <p:spPr>
          <a:xfrm>
            <a:off x="609600" y="1600200"/>
            <a:ext cx="5384800" cy="3854450"/>
          </a:xfrm>
          <a:prstGeom prst="roundRect">
            <a:avLst>
              <a:gd name="adj" fmla="val 4479"/>
            </a:avLst>
          </a:prstGeom>
          <a:solidFill>
            <a:srgbClr val="FFFFFF"/>
          </a:solidFill>
          <a:ln w="63500" cap="flat" cmpd="sng" algn="ctr">
            <a:solidFill>
              <a:srgbClr val="000000"/>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ounded Rectangle 5"/>
          <p:cNvSpPr/>
          <p:nvPr userDrawn="1"/>
        </p:nvSpPr>
        <p:spPr>
          <a:xfrm>
            <a:off x="6197600" y="1600200"/>
            <a:ext cx="5384800" cy="3854450"/>
          </a:xfrm>
          <a:prstGeom prst="roundRect">
            <a:avLst>
              <a:gd name="adj" fmla="val 4479"/>
            </a:avLst>
          </a:prstGeom>
          <a:solidFill>
            <a:srgbClr val="FFFFFF"/>
          </a:solidFill>
          <a:ln w="63500" cap="flat" cmpd="sng" algn="ctr">
            <a:solidFill>
              <a:srgbClr val="000000"/>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609600" y="1600204"/>
            <a:ext cx="5384800" cy="3854013"/>
          </a:xfrm>
        </p:spPr>
        <p:txBody>
          <a:bodyPr/>
          <a:lstStyle>
            <a:lvl1pPr>
              <a:defRPr sz="2000">
                <a:solidFill>
                  <a:srgbClr val="000000"/>
                </a:solidFill>
              </a:defRPr>
            </a:lvl1pPr>
            <a:lvl2pPr>
              <a:defRPr sz="1800">
                <a:solidFill>
                  <a:srgbClr val="000000"/>
                </a:solidFill>
              </a:defRPr>
            </a:lvl2pPr>
            <a:lvl3pPr>
              <a:defRPr sz="1600">
                <a:solidFill>
                  <a:srgbClr val="000000"/>
                </a:solidFill>
              </a:defRPr>
            </a:lvl3pPr>
            <a:lvl4pPr>
              <a:defRPr sz="1400">
                <a:solidFill>
                  <a:srgbClr val="000000"/>
                </a:solidFill>
              </a:defRPr>
            </a:lvl4pPr>
            <a:lvl5pPr>
              <a:defRPr sz="1200">
                <a:solidFill>
                  <a:srgbClr val="000000"/>
                </a:solidFill>
              </a:defRPr>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10" name="Content Placeholder 2"/>
          <p:cNvSpPr>
            <a:spLocks noGrp="1"/>
          </p:cNvSpPr>
          <p:nvPr>
            <p:ph sz="half" idx="13"/>
          </p:nvPr>
        </p:nvSpPr>
        <p:spPr>
          <a:xfrm>
            <a:off x="6197600" y="1600204"/>
            <a:ext cx="5384800" cy="3854013"/>
          </a:xfrm>
        </p:spPr>
        <p:txBody>
          <a:bodyPr/>
          <a:lstStyle>
            <a:lvl1pPr>
              <a:defRPr sz="2000">
                <a:solidFill>
                  <a:srgbClr val="000000"/>
                </a:solidFill>
              </a:defRPr>
            </a:lvl1pPr>
            <a:lvl2pPr>
              <a:defRPr sz="1800">
                <a:solidFill>
                  <a:srgbClr val="000000"/>
                </a:solidFill>
              </a:defRPr>
            </a:lvl2pPr>
            <a:lvl3pPr>
              <a:defRPr sz="1600">
                <a:solidFill>
                  <a:srgbClr val="000000"/>
                </a:solidFill>
              </a:defRPr>
            </a:lvl3pPr>
            <a:lvl4pPr>
              <a:defRPr sz="1400">
                <a:solidFill>
                  <a:srgbClr val="000000"/>
                </a:solidFill>
              </a:defRPr>
            </a:lvl4pPr>
            <a:lvl5pPr>
              <a:defRPr sz="1200">
                <a:solidFill>
                  <a:srgbClr val="000000"/>
                </a:solidFill>
              </a:defRPr>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extLst>
      <p:ext uri="{BB962C8B-B14F-4D97-AF65-F5344CB8AC3E}">
        <p14:creationId xmlns:p14="http://schemas.microsoft.com/office/powerpoint/2010/main" val="2282462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Text Content - Two Columns with Subtitles">
    <p:spTree>
      <p:nvGrpSpPr>
        <p:cNvPr id="1" name=""/>
        <p:cNvGrpSpPr/>
        <p:nvPr/>
      </p:nvGrpSpPr>
      <p:grpSpPr>
        <a:xfrm>
          <a:off x="0" y="0"/>
          <a:ext cx="0" cy="0"/>
          <a:chOff x="0" y="0"/>
          <a:chExt cx="0" cy="0"/>
        </a:xfrm>
      </p:grpSpPr>
      <p:sp>
        <p:nvSpPr>
          <p:cNvPr id="7" name="Rounded Rectangle 6"/>
          <p:cNvSpPr/>
          <p:nvPr userDrawn="1"/>
        </p:nvSpPr>
        <p:spPr>
          <a:xfrm>
            <a:off x="609600" y="2174875"/>
            <a:ext cx="5384800" cy="3322638"/>
          </a:xfrm>
          <a:prstGeom prst="roundRect">
            <a:avLst>
              <a:gd name="adj" fmla="val 4479"/>
            </a:avLst>
          </a:prstGeom>
          <a:solidFill>
            <a:srgbClr val="FFFFFF"/>
          </a:solidFill>
          <a:ln w="63500" cap="flat" cmpd="sng" algn="ctr">
            <a:solidFill>
              <a:srgbClr val="000000"/>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ounded Rectangle 7"/>
          <p:cNvSpPr/>
          <p:nvPr userDrawn="1"/>
        </p:nvSpPr>
        <p:spPr>
          <a:xfrm>
            <a:off x="6197600" y="2174875"/>
            <a:ext cx="5384800" cy="3322638"/>
          </a:xfrm>
          <a:prstGeom prst="roundRect">
            <a:avLst>
              <a:gd name="adj" fmla="val 4479"/>
            </a:avLst>
          </a:prstGeom>
          <a:solidFill>
            <a:srgbClr val="FFFFFF"/>
          </a:solidFill>
          <a:ln w="63500" cap="flat" cmpd="sng" algn="ctr">
            <a:solidFill>
              <a:srgbClr val="000000"/>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609600" y="274638"/>
            <a:ext cx="10972800" cy="934510"/>
          </a:xfrm>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609600" y="1430725"/>
            <a:ext cx="5386917" cy="639762"/>
          </a:xfrm>
        </p:spPr>
        <p:txBody>
          <a:bodyPr/>
          <a:lstStyle>
            <a:lvl1pPr marL="0" indent="0">
              <a:buNone/>
              <a:defRPr sz="20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GB" dirty="0" smtClean="0"/>
              <a:t>Click to edit Master text styles</a:t>
            </a:r>
          </a:p>
        </p:txBody>
      </p:sp>
      <p:sp>
        <p:nvSpPr>
          <p:cNvPr id="4" name="Content Placeholder 3"/>
          <p:cNvSpPr>
            <a:spLocks noGrp="1"/>
          </p:cNvSpPr>
          <p:nvPr>
            <p:ph sz="half" idx="2"/>
          </p:nvPr>
        </p:nvSpPr>
        <p:spPr>
          <a:xfrm>
            <a:off x="609600" y="2174875"/>
            <a:ext cx="5386917" cy="3322834"/>
          </a:xfrm>
        </p:spPr>
        <p:txBody>
          <a:bodyPr/>
          <a:lstStyle>
            <a:lvl1pPr>
              <a:defRPr sz="2000">
                <a:solidFill>
                  <a:srgbClr val="000000"/>
                </a:solidFill>
              </a:defRPr>
            </a:lvl1pPr>
            <a:lvl2pPr>
              <a:defRPr sz="1800">
                <a:solidFill>
                  <a:srgbClr val="000000"/>
                </a:solidFill>
              </a:defRPr>
            </a:lvl2pPr>
            <a:lvl3pPr>
              <a:defRPr sz="1600">
                <a:solidFill>
                  <a:srgbClr val="000000"/>
                </a:solidFill>
              </a:defRPr>
            </a:lvl3pPr>
            <a:lvl4pPr>
              <a:defRPr sz="1400">
                <a:solidFill>
                  <a:srgbClr val="000000"/>
                </a:solidFill>
              </a:defRPr>
            </a:lvl4pPr>
            <a:lvl5pPr>
              <a:defRPr sz="1200">
                <a:solidFill>
                  <a:srgbClr val="000000"/>
                </a:solidFill>
              </a:defRPr>
            </a:lvl5pPr>
            <a:lvl6pPr>
              <a:defRPr sz="1600"/>
            </a:lvl6pPr>
            <a:lvl7pPr>
              <a:defRPr sz="1600"/>
            </a:lvl7pPr>
            <a:lvl8pPr>
              <a:defRPr sz="1600"/>
            </a:lvl8pPr>
            <a:lvl9pPr>
              <a:defRPr sz="16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5" name="Text Placeholder 4"/>
          <p:cNvSpPr>
            <a:spLocks noGrp="1"/>
          </p:cNvSpPr>
          <p:nvPr>
            <p:ph type="body" sz="quarter" idx="3"/>
          </p:nvPr>
        </p:nvSpPr>
        <p:spPr>
          <a:xfrm>
            <a:off x="6193372" y="1430725"/>
            <a:ext cx="5389033" cy="639762"/>
          </a:xfrm>
        </p:spPr>
        <p:txBody>
          <a:bodyPr/>
          <a:lstStyle>
            <a:lvl1pPr marL="0" indent="0">
              <a:buNone/>
              <a:defRPr sz="20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GB" dirty="0" smtClean="0"/>
              <a:t>Click to edit Master text styles</a:t>
            </a:r>
          </a:p>
        </p:txBody>
      </p:sp>
      <p:sp>
        <p:nvSpPr>
          <p:cNvPr id="6" name="Content Placeholder 5"/>
          <p:cNvSpPr>
            <a:spLocks noGrp="1"/>
          </p:cNvSpPr>
          <p:nvPr>
            <p:ph sz="quarter" idx="4"/>
          </p:nvPr>
        </p:nvSpPr>
        <p:spPr>
          <a:xfrm>
            <a:off x="6193372" y="2174879"/>
            <a:ext cx="5389033" cy="3322835"/>
          </a:xfrm>
        </p:spPr>
        <p:txBody>
          <a:bodyPr/>
          <a:lstStyle>
            <a:lvl1pPr>
              <a:defRPr sz="2000">
                <a:solidFill>
                  <a:srgbClr val="000000"/>
                </a:solidFill>
              </a:defRPr>
            </a:lvl1pPr>
            <a:lvl2pPr>
              <a:defRPr sz="1800">
                <a:solidFill>
                  <a:srgbClr val="000000"/>
                </a:solidFill>
              </a:defRPr>
            </a:lvl2pPr>
            <a:lvl3pPr>
              <a:defRPr sz="1600">
                <a:solidFill>
                  <a:srgbClr val="000000"/>
                </a:solidFill>
              </a:defRPr>
            </a:lvl3pPr>
            <a:lvl4pPr>
              <a:defRPr sz="1400">
                <a:solidFill>
                  <a:srgbClr val="000000"/>
                </a:solidFill>
              </a:defRPr>
            </a:lvl4pPr>
            <a:lvl5pPr>
              <a:defRPr sz="1200">
                <a:solidFill>
                  <a:srgbClr val="000000"/>
                </a:solidFill>
              </a:defRPr>
            </a:lvl5pPr>
            <a:lvl6pPr>
              <a:defRPr sz="1600"/>
            </a:lvl6pPr>
            <a:lvl7pPr>
              <a:defRPr sz="1600"/>
            </a:lvl7pPr>
            <a:lvl8pPr>
              <a:defRPr sz="1600"/>
            </a:lvl8pPr>
            <a:lvl9pPr>
              <a:defRPr sz="16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extLst>
      <p:ext uri="{BB962C8B-B14F-4D97-AF65-F5344CB8AC3E}">
        <p14:creationId xmlns:p14="http://schemas.microsoft.com/office/powerpoint/2010/main" val="841323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Images with Head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Tree>
    <p:extLst>
      <p:ext uri="{BB962C8B-B14F-4D97-AF65-F5344CB8AC3E}">
        <p14:creationId xmlns:p14="http://schemas.microsoft.com/office/powerpoint/2010/main" val="1574395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in the middle">
    <p:spTree>
      <p:nvGrpSpPr>
        <p:cNvPr id="1" name=""/>
        <p:cNvGrpSpPr/>
        <p:nvPr/>
      </p:nvGrpSpPr>
      <p:grpSpPr>
        <a:xfrm>
          <a:off x="0" y="0"/>
          <a:ext cx="0" cy="0"/>
          <a:chOff x="0" y="0"/>
          <a:chExt cx="0" cy="0"/>
        </a:xfrm>
      </p:grpSpPr>
      <p:sp>
        <p:nvSpPr>
          <p:cNvPr id="2" name="Title 1"/>
          <p:cNvSpPr>
            <a:spLocks noGrp="1"/>
          </p:cNvSpPr>
          <p:nvPr>
            <p:ph type="title"/>
          </p:nvPr>
        </p:nvSpPr>
        <p:spPr>
          <a:xfrm>
            <a:off x="609600" y="2857500"/>
            <a:ext cx="10972800" cy="1143000"/>
          </a:xfrm>
        </p:spPr>
        <p:txBody>
          <a:bodyPr anchor="ctr" anchorCtr="0"/>
          <a:lstStyle/>
          <a:p>
            <a:r>
              <a:rPr lang="en-US" dirty="0" smtClean="0"/>
              <a:t>Click to edit Master title style</a:t>
            </a:r>
            <a:endParaRPr lang="en-GB" dirty="0"/>
          </a:p>
        </p:txBody>
      </p:sp>
    </p:spTree>
    <p:extLst>
      <p:ext uri="{BB962C8B-B14F-4D97-AF65-F5344CB8AC3E}">
        <p14:creationId xmlns:p14="http://schemas.microsoft.com/office/powerpoint/2010/main" val="1606000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iddle aligned">
    <p:spTree>
      <p:nvGrpSpPr>
        <p:cNvPr id="1" name=""/>
        <p:cNvGrpSpPr/>
        <p:nvPr/>
      </p:nvGrpSpPr>
      <p:grpSpPr>
        <a:xfrm>
          <a:off x="0" y="0"/>
          <a:ext cx="0" cy="0"/>
          <a:chOff x="0" y="0"/>
          <a:chExt cx="0" cy="0"/>
        </a:xfrm>
      </p:grpSpPr>
      <p:sp>
        <p:nvSpPr>
          <p:cNvPr id="2" name="Title 1"/>
          <p:cNvSpPr>
            <a:spLocks noGrp="1"/>
          </p:cNvSpPr>
          <p:nvPr>
            <p:ph type="title"/>
          </p:nvPr>
        </p:nvSpPr>
        <p:spPr>
          <a:xfrm>
            <a:off x="609600" y="1840820"/>
            <a:ext cx="10972800" cy="1143000"/>
          </a:xfrm>
        </p:spPr>
        <p:txBody>
          <a:bodyPr anchor="ctr" anchorCtr="0"/>
          <a:lstStyle/>
          <a:p>
            <a:r>
              <a:rPr lang="en-US" dirty="0" smtClean="0"/>
              <a:t>Click to edit Master title style</a:t>
            </a:r>
            <a:endParaRPr lang="en-GB" dirty="0"/>
          </a:p>
        </p:txBody>
      </p:sp>
      <p:sp>
        <p:nvSpPr>
          <p:cNvPr id="4" name="Text Placeholder 3"/>
          <p:cNvSpPr>
            <a:spLocks noGrp="1"/>
          </p:cNvSpPr>
          <p:nvPr>
            <p:ph type="body" sz="quarter" idx="10"/>
          </p:nvPr>
        </p:nvSpPr>
        <p:spPr>
          <a:xfrm>
            <a:off x="609600" y="3317649"/>
            <a:ext cx="10972800" cy="244452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1852371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2" name="Title 1"/>
          <p:cNvSpPr>
            <a:spLocks noGrp="1"/>
          </p:cNvSpPr>
          <p:nvPr>
            <p:ph type="title"/>
          </p:nvPr>
        </p:nvSpPr>
        <p:spPr>
          <a:xfrm>
            <a:off x="2901245" y="2857500"/>
            <a:ext cx="8681155" cy="1143000"/>
          </a:xfrm>
        </p:spPr>
        <p:txBody>
          <a:bodyPr anchor="ctr" anchorCtr="0"/>
          <a:lstStyle/>
          <a:p>
            <a:r>
              <a:rPr lang="en-US" dirty="0" smtClean="0"/>
              <a:t>Click to edit Master title style</a:t>
            </a:r>
            <a:endParaRPr lang="en-GB" dirty="0"/>
          </a:p>
        </p:txBody>
      </p:sp>
      <p:pic>
        <p:nvPicPr>
          <p:cNvPr id="2050" name="Picture 2" descr="C:\Users\ANDREW~1.DEN\AppData\Local\Temp\SNAGHTML55d0884.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6607" y="2781835"/>
            <a:ext cx="1728000" cy="129433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261017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Ques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98800" y="3041876"/>
            <a:ext cx="7825616" cy="1143000"/>
          </a:xfrm>
        </p:spPr>
        <p:txBody>
          <a:bodyPr anchor="ctr" anchorCtr="0"/>
          <a:lstStyle>
            <a:lvl1pPr>
              <a:defRPr sz="6600"/>
            </a:lvl1pPr>
          </a:lstStyle>
          <a:p>
            <a:r>
              <a:rPr lang="en-US" dirty="0" smtClean="0"/>
              <a:t>Demo</a:t>
            </a:r>
            <a:endParaRPr lang="en-GB" dirty="0"/>
          </a:p>
        </p:txBody>
      </p:sp>
      <p:pic>
        <p:nvPicPr>
          <p:cNvPr id="4" name="Picture 2" descr="C:\Users\ANDREW~1.DEN\AppData\Local\Temp\SNAGHTML55f19f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50667" y="2743086"/>
            <a:ext cx="2250580" cy="137183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28330940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smtClean="0"/>
              <a:t>Click to edit Master title style</a:t>
            </a:r>
            <a:endParaRPr lang="en-US" smtClean="0"/>
          </a:p>
        </p:txBody>
      </p:sp>
      <p:sp>
        <p:nvSpPr>
          <p:cNvPr id="1027" name="Text Placeholder 2"/>
          <p:cNvSpPr>
            <a:spLocks noGrp="1"/>
          </p:cNvSpPr>
          <p:nvPr>
            <p:ph type="body" idx="1"/>
          </p:nvPr>
        </p:nvSpPr>
        <p:spPr bwMode="auto">
          <a:xfrm>
            <a:off x="609600" y="1600200"/>
            <a:ext cx="10972800" cy="3932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dirty="0" smtClean="0"/>
              <a:t>Click to edit Master </a:t>
            </a:r>
            <a:r>
              <a:rPr lang="en-GB" dirty="0" err="1" smtClean="0"/>
              <a:t>ext</a:t>
            </a:r>
            <a:r>
              <a:rPr lang="en-GB" dirty="0" smtClean="0"/>
              <a: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smtClean="0"/>
          </a:p>
        </p:txBody>
      </p:sp>
    </p:spTree>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48" r:id="rId5"/>
    <p:sldLayoutId id="2147484056" r:id="rId6"/>
    <p:sldLayoutId id="2147484061" r:id="rId7"/>
    <p:sldLayoutId id="2147484057" r:id="rId8"/>
    <p:sldLayoutId id="2147484059" r:id="rId9"/>
    <p:sldLayoutId id="2147484060" r:id="rId10"/>
    <p:sldLayoutId id="2147484058" r:id="rId11"/>
    <p:sldLayoutId id="2147484055" r:id="rId12"/>
    <p:sldLayoutId id="2147484049" r:id="rId13"/>
    <p:sldLayoutId id="2147484050" r:id="rId14"/>
  </p:sldLayoutIdLst>
  <p:txStyles>
    <p:titleStyle>
      <a:lvl1pPr algn="l" defTabSz="457189" rtl="0" eaLnBrk="0" fontAlgn="base" hangingPunct="0">
        <a:spcBef>
          <a:spcPct val="0"/>
        </a:spcBef>
        <a:spcAft>
          <a:spcPct val="0"/>
        </a:spcAft>
        <a:defRPr sz="4400" b="1" kern="1200">
          <a:solidFill>
            <a:srgbClr val="635C50"/>
          </a:solidFill>
          <a:latin typeface="Arial Bold"/>
          <a:ea typeface="ＭＳ Ｐゴシック" pitchFamily="26" charset="-128"/>
          <a:cs typeface="Arial Bold"/>
        </a:defRPr>
      </a:lvl1pPr>
      <a:lvl2pPr algn="l" defTabSz="457189" rtl="0" eaLnBrk="0" fontAlgn="base" hangingPunct="0">
        <a:spcBef>
          <a:spcPct val="0"/>
        </a:spcBef>
        <a:spcAft>
          <a:spcPct val="0"/>
        </a:spcAft>
        <a:defRPr sz="4400" b="1">
          <a:solidFill>
            <a:srgbClr val="404040"/>
          </a:solidFill>
          <a:latin typeface="Arial Bold" pitchFamily="26" charset="0"/>
          <a:ea typeface="ＭＳ Ｐゴシック" pitchFamily="26" charset="-128"/>
          <a:cs typeface="Arial Bold" charset="0"/>
        </a:defRPr>
      </a:lvl2pPr>
      <a:lvl3pPr algn="l" defTabSz="457189" rtl="0" eaLnBrk="0" fontAlgn="base" hangingPunct="0">
        <a:spcBef>
          <a:spcPct val="0"/>
        </a:spcBef>
        <a:spcAft>
          <a:spcPct val="0"/>
        </a:spcAft>
        <a:defRPr sz="4400" b="1">
          <a:solidFill>
            <a:srgbClr val="404040"/>
          </a:solidFill>
          <a:latin typeface="Arial Bold" pitchFamily="26" charset="0"/>
          <a:ea typeface="ＭＳ Ｐゴシック" pitchFamily="26" charset="-128"/>
          <a:cs typeface="Arial Bold" charset="0"/>
        </a:defRPr>
      </a:lvl3pPr>
      <a:lvl4pPr algn="l" defTabSz="457189" rtl="0" eaLnBrk="0" fontAlgn="base" hangingPunct="0">
        <a:spcBef>
          <a:spcPct val="0"/>
        </a:spcBef>
        <a:spcAft>
          <a:spcPct val="0"/>
        </a:spcAft>
        <a:defRPr sz="4400" b="1">
          <a:solidFill>
            <a:srgbClr val="404040"/>
          </a:solidFill>
          <a:latin typeface="Arial Bold" pitchFamily="26" charset="0"/>
          <a:ea typeface="ＭＳ Ｐゴシック" pitchFamily="26" charset="-128"/>
          <a:cs typeface="Arial Bold" charset="0"/>
        </a:defRPr>
      </a:lvl4pPr>
      <a:lvl5pPr algn="l" defTabSz="457189" rtl="0" eaLnBrk="0" fontAlgn="base" hangingPunct="0">
        <a:spcBef>
          <a:spcPct val="0"/>
        </a:spcBef>
        <a:spcAft>
          <a:spcPct val="0"/>
        </a:spcAft>
        <a:defRPr sz="4400" b="1">
          <a:solidFill>
            <a:srgbClr val="404040"/>
          </a:solidFill>
          <a:latin typeface="Arial Bold" pitchFamily="26" charset="0"/>
          <a:ea typeface="ＭＳ Ｐゴシック" pitchFamily="26" charset="-128"/>
          <a:cs typeface="Arial Bold" charset="0"/>
        </a:defRPr>
      </a:lvl5pPr>
      <a:lvl6pPr marL="457189" algn="l" defTabSz="457189" rtl="0" fontAlgn="base">
        <a:spcBef>
          <a:spcPct val="0"/>
        </a:spcBef>
        <a:spcAft>
          <a:spcPct val="0"/>
        </a:spcAft>
        <a:defRPr sz="4400" b="1">
          <a:solidFill>
            <a:schemeClr val="bg1"/>
          </a:solidFill>
          <a:latin typeface="Arial Bold" pitchFamily="26" charset="0"/>
          <a:ea typeface="ＭＳ Ｐゴシック" pitchFamily="26" charset="-128"/>
        </a:defRPr>
      </a:lvl6pPr>
      <a:lvl7pPr marL="914377" algn="l" defTabSz="457189" rtl="0" fontAlgn="base">
        <a:spcBef>
          <a:spcPct val="0"/>
        </a:spcBef>
        <a:spcAft>
          <a:spcPct val="0"/>
        </a:spcAft>
        <a:defRPr sz="4400" b="1">
          <a:solidFill>
            <a:schemeClr val="bg1"/>
          </a:solidFill>
          <a:latin typeface="Arial Bold" pitchFamily="26" charset="0"/>
          <a:ea typeface="ＭＳ Ｐゴシック" pitchFamily="26" charset="-128"/>
        </a:defRPr>
      </a:lvl7pPr>
      <a:lvl8pPr marL="1371566" algn="l" defTabSz="457189" rtl="0" fontAlgn="base">
        <a:spcBef>
          <a:spcPct val="0"/>
        </a:spcBef>
        <a:spcAft>
          <a:spcPct val="0"/>
        </a:spcAft>
        <a:defRPr sz="4400" b="1">
          <a:solidFill>
            <a:schemeClr val="bg1"/>
          </a:solidFill>
          <a:latin typeface="Arial Bold" pitchFamily="26" charset="0"/>
          <a:ea typeface="ＭＳ Ｐゴシック" pitchFamily="26" charset="-128"/>
        </a:defRPr>
      </a:lvl8pPr>
      <a:lvl9pPr marL="1828754" algn="l" defTabSz="457189" rtl="0" fontAlgn="base">
        <a:spcBef>
          <a:spcPct val="0"/>
        </a:spcBef>
        <a:spcAft>
          <a:spcPct val="0"/>
        </a:spcAft>
        <a:defRPr sz="4400" b="1">
          <a:solidFill>
            <a:schemeClr val="bg1"/>
          </a:solidFill>
          <a:latin typeface="Arial Bold" pitchFamily="26" charset="0"/>
          <a:ea typeface="ＭＳ Ｐゴシック" pitchFamily="26" charset="-128"/>
        </a:defRPr>
      </a:lvl9pPr>
    </p:titleStyle>
    <p:bodyStyle>
      <a:lvl1pPr marL="342891" indent="-342891" algn="l" defTabSz="457189" rtl="0" eaLnBrk="0" fontAlgn="base" hangingPunct="0">
        <a:spcBef>
          <a:spcPct val="20000"/>
        </a:spcBef>
        <a:spcAft>
          <a:spcPct val="0"/>
        </a:spcAft>
        <a:buFont typeface="Arial" panose="020B0604020202020204" pitchFamily="34" charset="0"/>
        <a:buChar char="•"/>
        <a:defRPr sz="3200" b="1" kern="1200">
          <a:solidFill>
            <a:srgbClr val="635C50"/>
          </a:solidFill>
          <a:latin typeface="Arial Bold"/>
          <a:ea typeface="ＭＳ Ｐゴシック" pitchFamily="26" charset="-128"/>
          <a:cs typeface="Arial Bold"/>
        </a:defRPr>
      </a:lvl1pPr>
      <a:lvl2pPr marL="742932" indent="-285744" algn="l" defTabSz="457189" rtl="0" eaLnBrk="0" fontAlgn="base" hangingPunct="0">
        <a:spcBef>
          <a:spcPct val="20000"/>
        </a:spcBef>
        <a:spcAft>
          <a:spcPct val="0"/>
        </a:spcAft>
        <a:buFont typeface="Arial" panose="020B0604020202020204" pitchFamily="34" charset="0"/>
        <a:buChar char="•"/>
        <a:defRPr sz="2800" b="1" kern="1200">
          <a:solidFill>
            <a:srgbClr val="635C50"/>
          </a:solidFill>
          <a:latin typeface="Arial Bold"/>
          <a:ea typeface="ＭＳ Ｐゴシック" pitchFamily="26" charset="-128"/>
          <a:cs typeface="Arial Bold"/>
        </a:defRPr>
      </a:lvl2pPr>
      <a:lvl3pPr marL="1142971" indent="-228594" algn="l" defTabSz="457189" rtl="0" eaLnBrk="0" fontAlgn="base" hangingPunct="0">
        <a:spcBef>
          <a:spcPct val="20000"/>
        </a:spcBef>
        <a:spcAft>
          <a:spcPct val="0"/>
        </a:spcAft>
        <a:buFont typeface="Arial" panose="020B0604020202020204" pitchFamily="34" charset="0"/>
        <a:buChar char="•"/>
        <a:defRPr sz="2400" b="1" kern="1200">
          <a:solidFill>
            <a:srgbClr val="635C50"/>
          </a:solidFill>
          <a:latin typeface="Arial Bold"/>
          <a:ea typeface="ＭＳ Ｐゴシック" pitchFamily="26" charset="-128"/>
          <a:cs typeface="Arial Bold"/>
        </a:defRPr>
      </a:lvl3pPr>
      <a:lvl4pPr marL="1600160" indent="-228594" algn="l" defTabSz="457189" rtl="0" eaLnBrk="0" fontAlgn="base" hangingPunct="0">
        <a:spcBef>
          <a:spcPct val="20000"/>
        </a:spcBef>
        <a:spcAft>
          <a:spcPct val="0"/>
        </a:spcAft>
        <a:buFont typeface="Arial" panose="020B0604020202020204" pitchFamily="34" charset="0"/>
        <a:buChar char="•"/>
        <a:defRPr sz="2000" b="1" kern="1200">
          <a:solidFill>
            <a:srgbClr val="635C50"/>
          </a:solidFill>
          <a:latin typeface="Arial Bold"/>
          <a:ea typeface="ＭＳ Ｐゴシック" pitchFamily="26" charset="-128"/>
          <a:cs typeface="Arial Bold"/>
        </a:defRPr>
      </a:lvl4pPr>
      <a:lvl5pPr marL="2057349" indent="-228594" algn="l" defTabSz="457189" rtl="0" eaLnBrk="0" fontAlgn="base" hangingPunct="0">
        <a:spcBef>
          <a:spcPct val="20000"/>
        </a:spcBef>
        <a:spcAft>
          <a:spcPct val="0"/>
        </a:spcAft>
        <a:buFont typeface="Arial" panose="020B0604020202020204" pitchFamily="34" charset="0"/>
        <a:buChar char="•"/>
        <a:defRPr sz="2000" b="1" kern="1200">
          <a:solidFill>
            <a:srgbClr val="635C50"/>
          </a:solidFill>
          <a:latin typeface="Arial Bold"/>
          <a:ea typeface="ＭＳ Ｐゴシック" pitchFamily="26" charset="-128"/>
          <a:cs typeface="Arial Bold"/>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hyperlink" Target="https://www.catsatdevweek2016.co.uk/" TargetMode="External"/><Relationship Id="rId4" Type="http://schemas.openxmlformats.org/officeDocument/2006/relationships/hyperlink" Target="https://www.papaya.me.uk/cats/ontop.html" TargetMode="External"/><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hyperlink" Target="https://www.catsatdevweek2016.co.uk/" TargetMode="External"/><Relationship Id="rId4" Type="http://schemas.openxmlformats.org/officeDocument/2006/relationships/hyperlink" Target="https://www.papaya.me.uk/cats/frameswitch.html" TargetMode="External"/><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jpeg"/></Relationships>
</file>

<file path=ppt/slides/_rels/slide16.xml.rels><?xml version="1.0" encoding="UTF-8" standalone="yes"?>
<Relationships xmlns="http://schemas.openxmlformats.org/package/2006/relationships"><Relationship Id="rId3" Type="http://schemas.openxmlformats.org/officeDocument/2006/relationships/hyperlink" Target="https://www.catsatdevweek2016.co.uk/" TargetMode="External"/><Relationship Id="rId4" Type="http://schemas.openxmlformats.org/officeDocument/2006/relationships/hyperlink" Target="https://www.papaya.me.uk/cats/framecount.html" TargetMode="External"/><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hyperlink" Target="https://www.catsatdevweek2016.co.uk/" TargetMode="External"/><Relationship Id="rId4" Type="http://schemas.openxmlformats.org/officeDocument/2006/relationships/hyperlink" Target="https://www.papaya.me.uk/cats/image.html" TargetMode="External"/><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hyperlink" Target="https://www.catsatdevweek2016.co.uk/" TargetMode="External"/><Relationship Id="rId4" Type="http://schemas.openxmlformats.org/officeDocument/2006/relationships/hyperlink" Target="https://www.papaya.me.uk/cats/timing.html" TargetMode="External"/><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hyperlink" Target="https://www.catsatdevweek2016.co.uk/" TargetMode="External"/><Relationship Id="rId4" Type="http://schemas.openxmlformats.org/officeDocument/2006/relationships/hyperlink" Target="https://www.papaya.me.uk/cats/csrf.html" TargetMode="External"/><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7.jpg"/><Relationship Id="rId4" Type="http://schemas.openxmlformats.org/officeDocument/2006/relationships/hyperlink" Target="https://www.catsatdevweek2016.co.uk/" TargetMode="External"/><Relationship Id="rId5" Type="http://schemas.openxmlformats.org/officeDocument/2006/relationships/hyperlink" Target="https://www.ssllabs.com/ssltest/" TargetMode="External"/><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www.catsatdevweek2016.co.uk/"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9.tmp"/></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tmp"/></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hyperlink" Target="https://www.catsatdevweek2016.co.uk/"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6.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6.jpeg"/></Relationships>
</file>

<file path=ppt/slides/_rels/slide36.xml.rels><?xml version="1.0" encoding="UTF-8" standalone="yes"?>
<Relationships xmlns="http://schemas.openxmlformats.org/package/2006/relationships"><Relationship Id="rId3" Type="http://schemas.openxmlformats.org/officeDocument/2006/relationships/hyperlink" Target="https://www.catsatdevweek2016.co.uk/" TargetMode="External"/><Relationship Id="rId4" Type="http://schemas.openxmlformats.org/officeDocument/2006/relationships/hyperlink" Target="http://evil.www.catsatdevweek2016.co.uk/setcookie.html" TargetMode="External"/><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6.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hyperlink" Target="https://securityheaders.io/" TargetMode="External"/><Relationship Id="rId4" Type="http://schemas.openxmlformats.org/officeDocument/2006/relationships/hyperlink" Target="https://www.ssllabs.com/ssltest/" TargetMode="External"/><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davidsimner.me.uk/" TargetMode="External"/><Relationship Id="rId3" Type="http://schemas.openxmlformats.org/officeDocument/2006/relationships/hyperlink" Target="mailto:david.simner@red-gate.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www.catsatdevweek2016.co.uk/"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ctrTitle"/>
          </p:nvPr>
        </p:nvSpPr>
        <p:spPr>
          <a:xfrm>
            <a:off x="1981200" y="1454156"/>
            <a:ext cx="8229600" cy="2100263"/>
          </a:xfrm>
        </p:spPr>
        <p:txBody>
          <a:bodyPr/>
          <a:lstStyle/>
          <a:p>
            <a:r>
              <a:rPr lang="en-US" sz="4800" dirty="0">
                <a:solidFill>
                  <a:schemeClr val="bg1"/>
                </a:solidFill>
                <a:latin typeface="Arial Bold" panose="020B0704020202020204" pitchFamily="34" charset="0"/>
                <a:ea typeface="ＭＳ Ｐゴシック" panose="020B0600070205080204" pitchFamily="34" charset="-128"/>
              </a:rPr>
              <a:t>How web browser security really </a:t>
            </a:r>
            <a:r>
              <a:rPr lang="en-US" sz="4800" dirty="0" smtClean="0">
                <a:solidFill>
                  <a:schemeClr val="bg1"/>
                </a:solidFill>
                <a:latin typeface="Arial Bold" panose="020B0704020202020204" pitchFamily="34" charset="0"/>
                <a:ea typeface="ＭＳ Ｐゴシック" panose="020B0600070205080204" pitchFamily="34" charset="-128"/>
              </a:rPr>
              <a:t>works:</a:t>
            </a:r>
            <a:br>
              <a:rPr lang="en-US" sz="4800" dirty="0" smtClean="0">
                <a:solidFill>
                  <a:schemeClr val="bg1"/>
                </a:solidFill>
                <a:latin typeface="Arial Bold" panose="020B0704020202020204" pitchFamily="34" charset="0"/>
                <a:ea typeface="ＭＳ Ｐゴシック" panose="020B0600070205080204" pitchFamily="34" charset="-128"/>
              </a:rPr>
            </a:br>
            <a:r>
              <a:rPr lang="en-US" sz="4800" dirty="0" smtClean="0">
                <a:solidFill>
                  <a:schemeClr val="bg1"/>
                </a:solidFill>
                <a:latin typeface="Arial Bold" panose="020B0704020202020204" pitchFamily="34" charset="0"/>
                <a:ea typeface="ＭＳ Ｐゴシック" panose="020B0600070205080204" pitchFamily="34" charset="-128"/>
              </a:rPr>
              <a:t>the </a:t>
            </a:r>
            <a:r>
              <a:rPr lang="en-US" sz="4800" dirty="0">
                <a:solidFill>
                  <a:schemeClr val="bg1"/>
                </a:solidFill>
                <a:latin typeface="Arial Bold" panose="020B0704020202020204" pitchFamily="34" charset="0"/>
                <a:ea typeface="ＭＳ Ｐゴシック" panose="020B0600070205080204" pitchFamily="34" charset="-128"/>
              </a:rPr>
              <a:t>intricate details</a:t>
            </a:r>
            <a:endParaRPr lang="en-US" sz="4800" dirty="0">
              <a:latin typeface="Arial Bold" panose="020B0704020202020204" pitchFamily="34" charset="0"/>
              <a:ea typeface="ＭＳ Ｐゴシック" panose="020B0600070205080204" pitchFamily="34" charset="-128"/>
            </a:endParaRPr>
          </a:p>
        </p:txBody>
      </p:sp>
      <p:sp>
        <p:nvSpPr>
          <p:cNvPr id="7170" name="TextBox 3"/>
          <p:cNvSpPr txBox="1">
            <a:spLocks noChangeArrowheads="1"/>
          </p:cNvSpPr>
          <p:nvPr/>
        </p:nvSpPr>
        <p:spPr bwMode="auto">
          <a:xfrm>
            <a:off x="1997081" y="5870575"/>
            <a:ext cx="2343911"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sz="2800" dirty="0">
                <a:solidFill>
                  <a:srgbClr val="FFFFFF"/>
                </a:solidFill>
              </a:rPr>
              <a:t>David Simner</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 model</a:t>
            </a:r>
            <a:endParaRPr lang="en-GB" dirty="0"/>
          </a:p>
        </p:txBody>
      </p:sp>
      <p:sp>
        <p:nvSpPr>
          <p:cNvPr id="3" name="Content Placeholder 2"/>
          <p:cNvSpPr>
            <a:spLocks noGrp="1"/>
          </p:cNvSpPr>
          <p:nvPr>
            <p:ph idx="1"/>
          </p:nvPr>
        </p:nvSpPr>
        <p:spPr/>
        <p:txBody>
          <a:bodyPr/>
          <a:lstStyle/>
          <a:p>
            <a:r>
              <a:rPr lang="en-US" dirty="0"/>
              <a:t>“Attacker-centric threat modelling starts with an attacker, and evaluates their goals, and how they might achieve </a:t>
            </a:r>
            <a:r>
              <a:rPr lang="en-US" dirty="0" smtClean="0"/>
              <a:t>them.”</a:t>
            </a:r>
            <a:endParaRPr lang="en-US" dirty="0"/>
          </a:p>
          <a:p>
            <a:r>
              <a:rPr lang="en-US" dirty="0"/>
              <a:t>Implicit in this is what their capabilities are</a:t>
            </a:r>
          </a:p>
        </p:txBody>
      </p:sp>
    </p:spTree>
    <p:extLst>
      <p:ext uri="{BB962C8B-B14F-4D97-AF65-F5344CB8AC3E}">
        <p14:creationId xmlns:p14="http://schemas.microsoft.com/office/powerpoint/2010/main" val="2589214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Protect the credit cards!</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3008" y="1417637"/>
            <a:ext cx="4753827" cy="4731543"/>
          </a:xfrm>
          <a:prstGeom prst="rect">
            <a:avLst/>
          </a:prstGeom>
        </p:spPr>
      </p:pic>
    </p:spTree>
    <p:extLst>
      <p:ext uri="{BB962C8B-B14F-4D97-AF65-F5344CB8AC3E}">
        <p14:creationId xmlns:p14="http://schemas.microsoft.com/office/powerpoint/2010/main" val="7200339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ctrTitle"/>
          </p:nvPr>
        </p:nvSpPr>
        <p:spPr>
          <a:xfrm>
            <a:off x="1981200" y="1454156"/>
            <a:ext cx="8229600" cy="2100263"/>
          </a:xfrm>
        </p:spPr>
        <p:txBody>
          <a:bodyPr/>
          <a:lstStyle/>
          <a:p>
            <a:r>
              <a:rPr lang="en-GB" sz="4800" dirty="0">
                <a:solidFill>
                  <a:srgbClr val="FFFFFF"/>
                </a:solidFill>
                <a:latin typeface="Arial Bold" panose="020B0704020202020204" pitchFamily="34" charset="0"/>
                <a:ea typeface="ＭＳ Ｐゴシック" panose="020B0600070205080204" pitchFamily="34" charset="-128"/>
              </a:rPr>
              <a:t>Same-origin policy</a:t>
            </a:r>
          </a:p>
        </p:txBody>
      </p:sp>
    </p:spTree>
    <p:extLst>
      <p:ext uri="{BB962C8B-B14F-4D97-AF65-F5344CB8AC3E}">
        <p14:creationId xmlns:p14="http://schemas.microsoft.com/office/powerpoint/2010/main" val="20902684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GB" dirty="0"/>
          </a:p>
        </p:txBody>
      </p:sp>
      <p:sp>
        <p:nvSpPr>
          <p:cNvPr id="3" name="Content Placeholder 2"/>
          <p:cNvSpPr>
            <a:spLocks noGrp="1"/>
          </p:cNvSpPr>
          <p:nvPr>
            <p:ph idx="1"/>
          </p:nvPr>
        </p:nvSpPr>
        <p:spPr/>
        <p:txBody>
          <a:bodyPr/>
          <a:lstStyle/>
          <a:p>
            <a:pPr marL="0" indent="0">
              <a:buNone/>
            </a:pPr>
            <a:endParaRPr lang="en-US" dirty="0" smtClean="0">
              <a:hlinkClick r:id="rId3"/>
            </a:endParaRPr>
          </a:p>
          <a:p>
            <a:pPr marL="0" indent="0">
              <a:buNone/>
            </a:pPr>
            <a:r>
              <a:rPr lang="en-US" dirty="0">
                <a:hlinkClick r:id="rId4"/>
              </a:rPr>
              <a:t>https://</a:t>
            </a:r>
            <a:r>
              <a:rPr lang="en-US" dirty="0" smtClean="0">
                <a:hlinkClick r:id="rId4"/>
              </a:rPr>
              <a:t>www.papaya.me.uk/cats/ontop.html</a:t>
            </a:r>
            <a:endParaRPr lang="en-US" dirty="0" smtClean="0"/>
          </a:p>
          <a:p>
            <a:pPr marL="0" indent="0">
              <a:buNone/>
            </a:pPr>
            <a:endParaRPr lang="en-US" dirty="0" smtClean="0"/>
          </a:p>
        </p:txBody>
      </p:sp>
    </p:spTree>
    <p:extLst>
      <p:ext uri="{BB962C8B-B14F-4D97-AF65-F5344CB8AC3E}">
        <p14:creationId xmlns:p14="http://schemas.microsoft.com/office/powerpoint/2010/main" val="27574288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GB" dirty="0"/>
          </a:p>
        </p:txBody>
      </p:sp>
      <p:sp>
        <p:nvSpPr>
          <p:cNvPr id="3" name="Content Placeholder 2"/>
          <p:cNvSpPr>
            <a:spLocks noGrp="1"/>
          </p:cNvSpPr>
          <p:nvPr>
            <p:ph idx="1"/>
          </p:nvPr>
        </p:nvSpPr>
        <p:spPr/>
        <p:txBody>
          <a:bodyPr/>
          <a:lstStyle/>
          <a:p>
            <a:pPr marL="0" indent="0">
              <a:buNone/>
            </a:pPr>
            <a:endParaRPr lang="en-US" dirty="0" smtClean="0">
              <a:hlinkClick r:id="rId3"/>
            </a:endParaRPr>
          </a:p>
          <a:p>
            <a:pPr marL="0" indent="0">
              <a:buNone/>
            </a:pPr>
            <a:r>
              <a:rPr lang="en-US" dirty="0">
                <a:hlinkClick r:id="rId4"/>
              </a:rPr>
              <a:t>https://</a:t>
            </a:r>
            <a:r>
              <a:rPr lang="en-US" dirty="0" smtClean="0">
                <a:hlinkClick r:id="rId4"/>
              </a:rPr>
              <a:t>www.papaya.me.uk/cats/frameswitch.html</a:t>
            </a:r>
            <a:endParaRPr lang="en-US" dirty="0" smtClean="0"/>
          </a:p>
          <a:p>
            <a:pPr marL="0" indent="0">
              <a:buNone/>
            </a:pPr>
            <a:endParaRPr lang="en-US" dirty="0" smtClean="0"/>
          </a:p>
        </p:txBody>
      </p:sp>
    </p:spTree>
    <p:extLst>
      <p:ext uri="{BB962C8B-B14F-4D97-AF65-F5344CB8AC3E}">
        <p14:creationId xmlns:p14="http://schemas.microsoft.com/office/powerpoint/2010/main" val="36444271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Tip: X-Frame-Options</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600" y="1462881"/>
            <a:ext cx="4057070" cy="3932238"/>
          </a:xfrm>
        </p:spPr>
      </p:pic>
      <p:sp>
        <p:nvSpPr>
          <p:cNvPr id="5" name="Content Placeholder 2"/>
          <p:cNvSpPr txBox="1">
            <a:spLocks/>
          </p:cNvSpPr>
          <p:nvPr/>
        </p:nvSpPr>
        <p:spPr bwMode="auto">
          <a:xfrm>
            <a:off x="5025600" y="1600200"/>
            <a:ext cx="6555600" cy="3932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891" indent="-342891" algn="l" defTabSz="457189" rtl="0" eaLnBrk="0" fontAlgn="base" hangingPunct="0">
              <a:spcBef>
                <a:spcPct val="20000"/>
              </a:spcBef>
              <a:spcAft>
                <a:spcPct val="0"/>
              </a:spcAft>
              <a:buFont typeface="Arial" panose="020B0604020202020204" pitchFamily="34" charset="0"/>
              <a:buChar char="•"/>
              <a:defRPr sz="3200" b="1" kern="1200">
                <a:solidFill>
                  <a:srgbClr val="635C50"/>
                </a:solidFill>
                <a:latin typeface="Arial Bold"/>
                <a:ea typeface="ＭＳ Ｐゴシック" pitchFamily="26" charset="-128"/>
                <a:cs typeface="Arial Bold"/>
              </a:defRPr>
            </a:lvl1pPr>
            <a:lvl2pPr marL="742932" indent="-285744" algn="l" defTabSz="457189" rtl="0" eaLnBrk="0" fontAlgn="base" hangingPunct="0">
              <a:spcBef>
                <a:spcPct val="20000"/>
              </a:spcBef>
              <a:spcAft>
                <a:spcPct val="0"/>
              </a:spcAft>
              <a:buFont typeface="Arial" panose="020B0604020202020204" pitchFamily="34" charset="0"/>
              <a:buChar char="•"/>
              <a:defRPr sz="2800" b="1" kern="1200">
                <a:solidFill>
                  <a:srgbClr val="635C50"/>
                </a:solidFill>
                <a:latin typeface="Arial Bold"/>
                <a:ea typeface="ＭＳ Ｐゴシック" pitchFamily="26" charset="-128"/>
                <a:cs typeface="Arial Bold"/>
              </a:defRPr>
            </a:lvl2pPr>
            <a:lvl3pPr marL="1142971" indent="-228594" algn="l" defTabSz="457189" rtl="0" eaLnBrk="0" fontAlgn="base" hangingPunct="0">
              <a:spcBef>
                <a:spcPct val="20000"/>
              </a:spcBef>
              <a:spcAft>
                <a:spcPct val="0"/>
              </a:spcAft>
              <a:buFont typeface="Arial" panose="020B0604020202020204" pitchFamily="34" charset="0"/>
              <a:buChar char="•"/>
              <a:defRPr sz="2400" b="1" kern="1200">
                <a:solidFill>
                  <a:srgbClr val="635C50"/>
                </a:solidFill>
                <a:latin typeface="Arial Bold"/>
                <a:ea typeface="ＭＳ Ｐゴシック" pitchFamily="26" charset="-128"/>
                <a:cs typeface="Arial Bold"/>
              </a:defRPr>
            </a:lvl3pPr>
            <a:lvl4pPr marL="1600160" indent="-228594" algn="l" defTabSz="457189" rtl="0" eaLnBrk="0" fontAlgn="base" hangingPunct="0">
              <a:spcBef>
                <a:spcPct val="20000"/>
              </a:spcBef>
              <a:spcAft>
                <a:spcPct val="0"/>
              </a:spcAft>
              <a:buFont typeface="Arial" panose="020B0604020202020204" pitchFamily="34" charset="0"/>
              <a:buChar char="•"/>
              <a:defRPr sz="2000" b="1" kern="1200">
                <a:solidFill>
                  <a:srgbClr val="635C50"/>
                </a:solidFill>
                <a:latin typeface="Arial Bold"/>
                <a:ea typeface="ＭＳ Ｐゴシック" pitchFamily="26" charset="-128"/>
                <a:cs typeface="Arial Bold"/>
              </a:defRPr>
            </a:lvl4pPr>
            <a:lvl5pPr marL="2057349" indent="-228594" algn="l" defTabSz="457189" rtl="0" eaLnBrk="0" fontAlgn="base" hangingPunct="0">
              <a:spcBef>
                <a:spcPct val="20000"/>
              </a:spcBef>
              <a:spcAft>
                <a:spcPct val="0"/>
              </a:spcAft>
              <a:buFont typeface="Arial" panose="020B0604020202020204" pitchFamily="34" charset="0"/>
              <a:buChar char="•"/>
              <a:defRPr sz="2000" b="1" kern="1200">
                <a:solidFill>
                  <a:srgbClr val="635C50"/>
                </a:solidFill>
                <a:latin typeface="Arial Bold"/>
                <a:ea typeface="ＭＳ Ｐゴシック" pitchFamily="26" charset="-128"/>
                <a:cs typeface="Arial Bold"/>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smtClean="0"/>
              <a:t>Set the response header:</a:t>
            </a:r>
          </a:p>
          <a:p>
            <a:pPr marL="0" indent="0">
              <a:buNone/>
            </a:pPr>
            <a:r>
              <a:rPr lang="en-GB" dirty="0" smtClean="0">
                <a:latin typeface="Consolas" panose="020B0609020204030204" pitchFamily="49" charset="0"/>
              </a:rPr>
              <a:t>	X-Frame-Options</a:t>
            </a:r>
            <a:endParaRPr lang="en-GB" dirty="0">
              <a:latin typeface="Consolas" panose="020B0609020204030204" pitchFamily="49" charset="0"/>
            </a:endParaRPr>
          </a:p>
        </p:txBody>
      </p:sp>
    </p:spTree>
    <p:extLst>
      <p:ext uri="{BB962C8B-B14F-4D97-AF65-F5344CB8AC3E}">
        <p14:creationId xmlns:p14="http://schemas.microsoft.com/office/powerpoint/2010/main" val="10101122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GB" dirty="0"/>
          </a:p>
        </p:txBody>
      </p:sp>
      <p:sp>
        <p:nvSpPr>
          <p:cNvPr id="3" name="Content Placeholder 2"/>
          <p:cNvSpPr>
            <a:spLocks noGrp="1"/>
          </p:cNvSpPr>
          <p:nvPr>
            <p:ph idx="1"/>
          </p:nvPr>
        </p:nvSpPr>
        <p:spPr/>
        <p:txBody>
          <a:bodyPr/>
          <a:lstStyle/>
          <a:p>
            <a:pPr marL="0" indent="0">
              <a:buNone/>
            </a:pPr>
            <a:endParaRPr lang="en-US" dirty="0" smtClean="0">
              <a:hlinkClick r:id="rId3"/>
            </a:endParaRPr>
          </a:p>
          <a:p>
            <a:pPr marL="0" indent="0">
              <a:buNone/>
            </a:pPr>
            <a:r>
              <a:rPr lang="en-US" dirty="0">
                <a:hlinkClick r:id="rId4"/>
              </a:rPr>
              <a:t>https://</a:t>
            </a:r>
            <a:r>
              <a:rPr lang="en-US" dirty="0" smtClean="0">
                <a:hlinkClick r:id="rId4"/>
              </a:rPr>
              <a:t>www.papaya.me.uk/cats/framecount.html</a:t>
            </a:r>
            <a:endParaRPr lang="en-US" dirty="0" smtClean="0"/>
          </a:p>
          <a:p>
            <a:pPr marL="0" indent="0">
              <a:buNone/>
            </a:pPr>
            <a:endParaRPr lang="en-US" dirty="0" smtClean="0"/>
          </a:p>
        </p:txBody>
      </p:sp>
    </p:spTree>
    <p:extLst>
      <p:ext uri="{BB962C8B-B14F-4D97-AF65-F5344CB8AC3E}">
        <p14:creationId xmlns:p14="http://schemas.microsoft.com/office/powerpoint/2010/main" val="1184953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GB" dirty="0"/>
          </a:p>
        </p:txBody>
      </p:sp>
      <p:sp>
        <p:nvSpPr>
          <p:cNvPr id="3" name="Content Placeholder 2"/>
          <p:cNvSpPr>
            <a:spLocks noGrp="1"/>
          </p:cNvSpPr>
          <p:nvPr>
            <p:ph idx="1"/>
          </p:nvPr>
        </p:nvSpPr>
        <p:spPr/>
        <p:txBody>
          <a:bodyPr/>
          <a:lstStyle/>
          <a:p>
            <a:pPr marL="0" indent="0">
              <a:buNone/>
            </a:pPr>
            <a:endParaRPr lang="en-US" dirty="0" smtClean="0">
              <a:hlinkClick r:id="rId3"/>
            </a:endParaRPr>
          </a:p>
          <a:p>
            <a:pPr marL="0" indent="0">
              <a:buNone/>
            </a:pPr>
            <a:r>
              <a:rPr lang="en-US" dirty="0">
                <a:hlinkClick r:id="rId4"/>
              </a:rPr>
              <a:t>https://</a:t>
            </a:r>
            <a:r>
              <a:rPr lang="en-US" dirty="0" smtClean="0">
                <a:hlinkClick r:id="rId4"/>
              </a:rPr>
              <a:t>www.papaya.me.uk/cats/image.html</a:t>
            </a:r>
            <a:endParaRPr lang="en-US" dirty="0" smtClean="0"/>
          </a:p>
          <a:p>
            <a:pPr marL="0" indent="0">
              <a:buNone/>
            </a:pPr>
            <a:endParaRPr lang="en-US" dirty="0" smtClean="0"/>
          </a:p>
        </p:txBody>
      </p:sp>
    </p:spTree>
    <p:extLst>
      <p:ext uri="{BB962C8B-B14F-4D97-AF65-F5344CB8AC3E}">
        <p14:creationId xmlns:p14="http://schemas.microsoft.com/office/powerpoint/2010/main" val="21706128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GB" dirty="0"/>
          </a:p>
        </p:txBody>
      </p:sp>
      <p:sp>
        <p:nvSpPr>
          <p:cNvPr id="3" name="Content Placeholder 2"/>
          <p:cNvSpPr>
            <a:spLocks noGrp="1"/>
          </p:cNvSpPr>
          <p:nvPr>
            <p:ph idx="1"/>
          </p:nvPr>
        </p:nvSpPr>
        <p:spPr/>
        <p:txBody>
          <a:bodyPr/>
          <a:lstStyle/>
          <a:p>
            <a:pPr marL="0" indent="0">
              <a:buNone/>
            </a:pPr>
            <a:endParaRPr lang="en-US" dirty="0" smtClean="0">
              <a:hlinkClick r:id="rId3"/>
            </a:endParaRPr>
          </a:p>
          <a:p>
            <a:pPr marL="0" indent="0">
              <a:buNone/>
            </a:pPr>
            <a:r>
              <a:rPr lang="en-US" dirty="0">
                <a:hlinkClick r:id="rId4"/>
              </a:rPr>
              <a:t>https://</a:t>
            </a:r>
            <a:r>
              <a:rPr lang="en-US" dirty="0" smtClean="0">
                <a:hlinkClick r:id="rId4"/>
              </a:rPr>
              <a:t>www.papaya.me.uk/cats/timing.html</a:t>
            </a:r>
            <a:endParaRPr lang="en-US" dirty="0" smtClean="0"/>
          </a:p>
          <a:p>
            <a:pPr marL="0" indent="0">
              <a:buNone/>
            </a:pPr>
            <a:endParaRPr lang="en-US" dirty="0" smtClean="0"/>
          </a:p>
        </p:txBody>
      </p:sp>
    </p:spTree>
    <p:extLst>
      <p:ext uri="{BB962C8B-B14F-4D97-AF65-F5344CB8AC3E}">
        <p14:creationId xmlns:p14="http://schemas.microsoft.com/office/powerpoint/2010/main" val="28392982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GB" dirty="0"/>
          </a:p>
        </p:txBody>
      </p:sp>
      <p:sp>
        <p:nvSpPr>
          <p:cNvPr id="3" name="Content Placeholder 2"/>
          <p:cNvSpPr>
            <a:spLocks noGrp="1"/>
          </p:cNvSpPr>
          <p:nvPr>
            <p:ph idx="1"/>
          </p:nvPr>
        </p:nvSpPr>
        <p:spPr/>
        <p:txBody>
          <a:bodyPr/>
          <a:lstStyle/>
          <a:p>
            <a:pPr marL="0" indent="0">
              <a:buNone/>
            </a:pPr>
            <a:endParaRPr lang="en-US" dirty="0" smtClean="0">
              <a:hlinkClick r:id="rId3"/>
            </a:endParaRPr>
          </a:p>
          <a:p>
            <a:pPr marL="0" indent="0">
              <a:buNone/>
            </a:pPr>
            <a:r>
              <a:rPr lang="en-US" dirty="0">
                <a:hlinkClick r:id="rId4"/>
              </a:rPr>
              <a:t>https://</a:t>
            </a:r>
            <a:r>
              <a:rPr lang="en-US" dirty="0" smtClean="0">
                <a:hlinkClick r:id="rId4"/>
              </a:rPr>
              <a:t>www.papaya.me.uk/cats/csrf.html</a:t>
            </a:r>
            <a:endParaRPr lang="en-US" dirty="0" smtClean="0"/>
          </a:p>
          <a:p>
            <a:pPr marL="0" indent="0">
              <a:buNone/>
            </a:pPr>
            <a:endParaRPr lang="en-US" dirty="0" smtClean="0"/>
          </a:p>
        </p:txBody>
      </p:sp>
    </p:spTree>
    <p:extLst>
      <p:ext uri="{BB962C8B-B14F-4D97-AF65-F5344CB8AC3E}">
        <p14:creationId xmlns:p14="http://schemas.microsoft.com/office/powerpoint/2010/main" val="32444441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5751641" y="3027627"/>
            <a:ext cx="4694551" cy="1295764"/>
          </a:xfrm>
        </p:spPr>
        <p:txBody>
          <a:bodyPr/>
          <a:lstStyle/>
          <a:p>
            <a:r>
              <a:rPr lang="en-GB" sz="2800" b="0" dirty="0">
                <a:latin typeface="Arial" panose="020B0604020202020204" pitchFamily="34" charset="0"/>
                <a:cs typeface="Arial" panose="020B0604020202020204" pitchFamily="34" charset="0"/>
              </a:rPr>
              <a:t>www.davidsimner.me.uk</a:t>
            </a:r>
            <a:br>
              <a:rPr lang="en-GB" sz="2800" b="0" dirty="0">
                <a:latin typeface="Arial" panose="020B0604020202020204" pitchFamily="34" charset="0"/>
                <a:cs typeface="Arial" panose="020B0604020202020204" pitchFamily="34" charset="0"/>
              </a:rPr>
            </a:br>
            <a:r>
              <a:rPr lang="en-GB" sz="2800" b="0" dirty="0">
                <a:latin typeface="Arial" panose="020B0604020202020204" pitchFamily="34" charset="0"/>
                <a:cs typeface="Arial" panose="020B0604020202020204" pitchFamily="34" charset="0"/>
              </a:rPr>
              <a:t>david.simner@red-gate.com</a:t>
            </a:r>
          </a:p>
        </p:txBody>
      </p:sp>
      <p:sp>
        <p:nvSpPr>
          <p:cNvPr id="5" name="Title 3"/>
          <p:cNvSpPr txBox="1">
            <a:spLocks/>
          </p:cNvSpPr>
          <p:nvPr/>
        </p:nvSpPr>
        <p:spPr bwMode="auto">
          <a:xfrm>
            <a:off x="5751637" y="2460891"/>
            <a:ext cx="3803844" cy="5667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457200" rtl="0" eaLnBrk="0" fontAlgn="base" hangingPunct="0">
              <a:spcBef>
                <a:spcPct val="0"/>
              </a:spcBef>
              <a:spcAft>
                <a:spcPct val="0"/>
              </a:spcAft>
              <a:defRPr sz="2000" b="1" kern="1200">
                <a:solidFill>
                  <a:srgbClr val="635C50"/>
                </a:solidFill>
                <a:latin typeface="Arial Bold"/>
                <a:ea typeface="ＭＳ Ｐゴシック" pitchFamily="26" charset="-128"/>
                <a:cs typeface="Arial Bold"/>
              </a:defRPr>
            </a:lvl1pPr>
            <a:lvl2pPr algn="l" defTabSz="457200" rtl="0" eaLnBrk="0" fontAlgn="base" hangingPunct="0">
              <a:spcBef>
                <a:spcPct val="0"/>
              </a:spcBef>
              <a:spcAft>
                <a:spcPct val="0"/>
              </a:spcAft>
              <a:defRPr sz="4400" b="1">
                <a:solidFill>
                  <a:srgbClr val="404040"/>
                </a:solidFill>
                <a:latin typeface="Arial Bold" pitchFamily="26" charset="0"/>
                <a:ea typeface="ＭＳ Ｐゴシック" pitchFamily="26" charset="-128"/>
                <a:cs typeface="Arial Bold" charset="0"/>
              </a:defRPr>
            </a:lvl2pPr>
            <a:lvl3pPr algn="l" defTabSz="457200" rtl="0" eaLnBrk="0" fontAlgn="base" hangingPunct="0">
              <a:spcBef>
                <a:spcPct val="0"/>
              </a:spcBef>
              <a:spcAft>
                <a:spcPct val="0"/>
              </a:spcAft>
              <a:defRPr sz="4400" b="1">
                <a:solidFill>
                  <a:srgbClr val="404040"/>
                </a:solidFill>
                <a:latin typeface="Arial Bold" pitchFamily="26" charset="0"/>
                <a:ea typeface="ＭＳ Ｐゴシック" pitchFamily="26" charset="-128"/>
                <a:cs typeface="Arial Bold" charset="0"/>
              </a:defRPr>
            </a:lvl3pPr>
            <a:lvl4pPr algn="l" defTabSz="457200" rtl="0" eaLnBrk="0" fontAlgn="base" hangingPunct="0">
              <a:spcBef>
                <a:spcPct val="0"/>
              </a:spcBef>
              <a:spcAft>
                <a:spcPct val="0"/>
              </a:spcAft>
              <a:defRPr sz="4400" b="1">
                <a:solidFill>
                  <a:srgbClr val="404040"/>
                </a:solidFill>
                <a:latin typeface="Arial Bold" pitchFamily="26" charset="0"/>
                <a:ea typeface="ＭＳ Ｐゴシック" pitchFamily="26" charset="-128"/>
                <a:cs typeface="Arial Bold" charset="0"/>
              </a:defRPr>
            </a:lvl4pPr>
            <a:lvl5pPr algn="l" defTabSz="457200" rtl="0" eaLnBrk="0" fontAlgn="base" hangingPunct="0">
              <a:spcBef>
                <a:spcPct val="0"/>
              </a:spcBef>
              <a:spcAft>
                <a:spcPct val="0"/>
              </a:spcAft>
              <a:defRPr sz="4400" b="1">
                <a:solidFill>
                  <a:srgbClr val="404040"/>
                </a:solidFill>
                <a:latin typeface="Arial Bold" pitchFamily="26" charset="0"/>
                <a:ea typeface="ＭＳ Ｐゴシック" pitchFamily="26" charset="-128"/>
                <a:cs typeface="Arial Bold" charset="0"/>
              </a:defRPr>
            </a:lvl5pPr>
            <a:lvl6pPr marL="457200" algn="l" defTabSz="457200" rtl="0" fontAlgn="base">
              <a:spcBef>
                <a:spcPct val="0"/>
              </a:spcBef>
              <a:spcAft>
                <a:spcPct val="0"/>
              </a:spcAft>
              <a:defRPr sz="4400" b="1">
                <a:solidFill>
                  <a:schemeClr val="bg1"/>
                </a:solidFill>
                <a:latin typeface="Arial Bold" pitchFamily="26" charset="0"/>
                <a:ea typeface="ＭＳ Ｐゴシック" pitchFamily="26" charset="-128"/>
              </a:defRPr>
            </a:lvl6pPr>
            <a:lvl7pPr marL="914400" algn="l" defTabSz="457200" rtl="0" fontAlgn="base">
              <a:spcBef>
                <a:spcPct val="0"/>
              </a:spcBef>
              <a:spcAft>
                <a:spcPct val="0"/>
              </a:spcAft>
              <a:defRPr sz="4400" b="1">
                <a:solidFill>
                  <a:schemeClr val="bg1"/>
                </a:solidFill>
                <a:latin typeface="Arial Bold" pitchFamily="26" charset="0"/>
                <a:ea typeface="ＭＳ Ｐゴシック" pitchFamily="26" charset="-128"/>
              </a:defRPr>
            </a:lvl7pPr>
            <a:lvl8pPr marL="1371600" algn="l" defTabSz="457200" rtl="0" fontAlgn="base">
              <a:spcBef>
                <a:spcPct val="0"/>
              </a:spcBef>
              <a:spcAft>
                <a:spcPct val="0"/>
              </a:spcAft>
              <a:defRPr sz="4400" b="1">
                <a:solidFill>
                  <a:schemeClr val="bg1"/>
                </a:solidFill>
                <a:latin typeface="Arial Bold" pitchFamily="26" charset="0"/>
                <a:ea typeface="ＭＳ Ｐゴシック" pitchFamily="26" charset="-128"/>
              </a:defRPr>
            </a:lvl8pPr>
            <a:lvl9pPr marL="1828800" algn="l" defTabSz="457200" rtl="0" fontAlgn="base">
              <a:spcBef>
                <a:spcPct val="0"/>
              </a:spcBef>
              <a:spcAft>
                <a:spcPct val="0"/>
              </a:spcAft>
              <a:defRPr sz="4400" b="1">
                <a:solidFill>
                  <a:schemeClr val="bg1"/>
                </a:solidFill>
                <a:latin typeface="Arial Bold" pitchFamily="26" charset="0"/>
                <a:ea typeface="ＭＳ Ｐゴシック" pitchFamily="26" charset="-128"/>
              </a:defRPr>
            </a:lvl9pPr>
          </a:lstStyle>
          <a:p>
            <a:r>
              <a:rPr lang="en-GB" sz="4400" b="0" dirty="0"/>
              <a:t>David Simner</a:t>
            </a:r>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rot="5400000">
            <a:off x="1792619" y="2006724"/>
            <a:ext cx="3011395" cy="2844552"/>
          </a:xfrm>
          <a:prstGeom prst="rect">
            <a:avLst/>
          </a:prstGeom>
        </p:spPr>
      </p:pic>
    </p:spTree>
    <p:extLst>
      <p:ext uri="{BB962C8B-B14F-4D97-AF65-F5344CB8AC3E}">
        <p14:creationId xmlns:p14="http://schemas.microsoft.com/office/powerpoint/2010/main" val="42129134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Tip: CSRF protection</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600" y="1462881"/>
            <a:ext cx="4057070" cy="3932238"/>
          </a:xfrm>
        </p:spPr>
      </p:pic>
      <p:sp>
        <p:nvSpPr>
          <p:cNvPr id="5" name="Content Placeholder 2"/>
          <p:cNvSpPr txBox="1">
            <a:spLocks/>
          </p:cNvSpPr>
          <p:nvPr/>
        </p:nvSpPr>
        <p:spPr bwMode="auto">
          <a:xfrm>
            <a:off x="5025600" y="1600200"/>
            <a:ext cx="6555600" cy="3932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891" indent="-342891" algn="l" defTabSz="457189" rtl="0" eaLnBrk="0" fontAlgn="base" hangingPunct="0">
              <a:spcBef>
                <a:spcPct val="20000"/>
              </a:spcBef>
              <a:spcAft>
                <a:spcPct val="0"/>
              </a:spcAft>
              <a:buFont typeface="Arial" panose="020B0604020202020204" pitchFamily="34" charset="0"/>
              <a:buChar char="•"/>
              <a:defRPr sz="3200" b="1" kern="1200">
                <a:solidFill>
                  <a:srgbClr val="635C50"/>
                </a:solidFill>
                <a:latin typeface="Arial Bold"/>
                <a:ea typeface="ＭＳ Ｐゴシック" pitchFamily="26" charset="-128"/>
                <a:cs typeface="Arial Bold"/>
              </a:defRPr>
            </a:lvl1pPr>
            <a:lvl2pPr marL="742932" indent="-285744" algn="l" defTabSz="457189" rtl="0" eaLnBrk="0" fontAlgn="base" hangingPunct="0">
              <a:spcBef>
                <a:spcPct val="20000"/>
              </a:spcBef>
              <a:spcAft>
                <a:spcPct val="0"/>
              </a:spcAft>
              <a:buFont typeface="Arial" panose="020B0604020202020204" pitchFamily="34" charset="0"/>
              <a:buChar char="•"/>
              <a:defRPr sz="2800" b="1" kern="1200">
                <a:solidFill>
                  <a:srgbClr val="635C50"/>
                </a:solidFill>
                <a:latin typeface="Arial Bold"/>
                <a:ea typeface="ＭＳ Ｐゴシック" pitchFamily="26" charset="-128"/>
                <a:cs typeface="Arial Bold"/>
              </a:defRPr>
            </a:lvl2pPr>
            <a:lvl3pPr marL="1142971" indent="-228594" algn="l" defTabSz="457189" rtl="0" eaLnBrk="0" fontAlgn="base" hangingPunct="0">
              <a:spcBef>
                <a:spcPct val="20000"/>
              </a:spcBef>
              <a:spcAft>
                <a:spcPct val="0"/>
              </a:spcAft>
              <a:buFont typeface="Arial" panose="020B0604020202020204" pitchFamily="34" charset="0"/>
              <a:buChar char="•"/>
              <a:defRPr sz="2400" b="1" kern="1200">
                <a:solidFill>
                  <a:srgbClr val="635C50"/>
                </a:solidFill>
                <a:latin typeface="Arial Bold"/>
                <a:ea typeface="ＭＳ Ｐゴシック" pitchFamily="26" charset="-128"/>
                <a:cs typeface="Arial Bold"/>
              </a:defRPr>
            </a:lvl3pPr>
            <a:lvl4pPr marL="1600160" indent="-228594" algn="l" defTabSz="457189" rtl="0" eaLnBrk="0" fontAlgn="base" hangingPunct="0">
              <a:spcBef>
                <a:spcPct val="20000"/>
              </a:spcBef>
              <a:spcAft>
                <a:spcPct val="0"/>
              </a:spcAft>
              <a:buFont typeface="Arial" panose="020B0604020202020204" pitchFamily="34" charset="0"/>
              <a:buChar char="•"/>
              <a:defRPr sz="2000" b="1" kern="1200">
                <a:solidFill>
                  <a:srgbClr val="635C50"/>
                </a:solidFill>
                <a:latin typeface="Arial Bold"/>
                <a:ea typeface="ＭＳ Ｐゴシック" pitchFamily="26" charset="-128"/>
                <a:cs typeface="Arial Bold"/>
              </a:defRPr>
            </a:lvl4pPr>
            <a:lvl5pPr marL="2057349" indent="-228594" algn="l" defTabSz="457189" rtl="0" eaLnBrk="0" fontAlgn="base" hangingPunct="0">
              <a:spcBef>
                <a:spcPct val="20000"/>
              </a:spcBef>
              <a:spcAft>
                <a:spcPct val="0"/>
              </a:spcAft>
              <a:buFont typeface="Arial" panose="020B0604020202020204" pitchFamily="34" charset="0"/>
              <a:buChar char="•"/>
              <a:defRPr sz="2000" b="1" kern="1200">
                <a:solidFill>
                  <a:srgbClr val="635C50"/>
                </a:solidFill>
                <a:latin typeface="Arial Bold"/>
                <a:ea typeface="ＭＳ Ｐゴシック" pitchFamily="26" charset="-128"/>
                <a:cs typeface="Arial Bold"/>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smtClean="0"/>
              <a:t>Protect everything:</a:t>
            </a:r>
          </a:p>
          <a:p>
            <a:r>
              <a:rPr lang="en-US" dirty="0" smtClean="0"/>
              <a:t>Form submissions</a:t>
            </a:r>
          </a:p>
          <a:p>
            <a:r>
              <a:rPr lang="en-US" dirty="0" smtClean="0"/>
              <a:t>AJAX submissions</a:t>
            </a:r>
            <a:endParaRPr lang="en-US" dirty="0"/>
          </a:p>
          <a:p>
            <a:r>
              <a:rPr lang="en-US" dirty="0" smtClean="0"/>
              <a:t>Log In</a:t>
            </a:r>
          </a:p>
          <a:p>
            <a:r>
              <a:rPr lang="en-US" dirty="0" smtClean="0"/>
              <a:t>Log Out</a:t>
            </a:r>
          </a:p>
        </p:txBody>
      </p:sp>
    </p:spTree>
    <p:extLst>
      <p:ext uri="{BB962C8B-B14F-4D97-AF65-F5344CB8AC3E}">
        <p14:creationId xmlns:p14="http://schemas.microsoft.com/office/powerpoint/2010/main" val="14697688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ctrTitle"/>
          </p:nvPr>
        </p:nvSpPr>
        <p:spPr>
          <a:xfrm>
            <a:off x="1981200" y="1454156"/>
            <a:ext cx="8229600" cy="2100263"/>
          </a:xfrm>
        </p:spPr>
        <p:txBody>
          <a:bodyPr/>
          <a:lstStyle/>
          <a:p>
            <a:r>
              <a:rPr lang="en-GB" sz="4800" dirty="0">
                <a:solidFill>
                  <a:srgbClr val="FFFFFF"/>
                </a:solidFill>
                <a:latin typeface="Arial Bold" panose="020B0704020202020204" pitchFamily="34" charset="0"/>
                <a:ea typeface="ＭＳ Ｐゴシック" panose="020B0600070205080204" pitchFamily="34" charset="-128"/>
              </a:rPr>
              <a:t>Brief interlude</a:t>
            </a:r>
          </a:p>
        </p:txBody>
      </p:sp>
    </p:spTree>
    <p:extLst>
      <p:ext uri="{BB962C8B-B14F-4D97-AF65-F5344CB8AC3E}">
        <p14:creationId xmlns:p14="http://schemas.microsoft.com/office/powerpoint/2010/main" val="13629730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HTTPS</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57600" y="1813560"/>
            <a:ext cx="4876800" cy="3230880"/>
          </a:xfrm>
        </p:spPr>
      </p:pic>
      <p:sp>
        <p:nvSpPr>
          <p:cNvPr id="5" name="Content Placeholder 2"/>
          <p:cNvSpPr txBox="1">
            <a:spLocks/>
          </p:cNvSpPr>
          <p:nvPr/>
        </p:nvSpPr>
        <p:spPr bwMode="auto">
          <a:xfrm>
            <a:off x="609600" y="1600200"/>
            <a:ext cx="10972800" cy="3932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891" indent="-342891" algn="l" defTabSz="457189" rtl="0" eaLnBrk="0" fontAlgn="base" hangingPunct="0">
              <a:spcBef>
                <a:spcPct val="20000"/>
              </a:spcBef>
              <a:spcAft>
                <a:spcPct val="0"/>
              </a:spcAft>
              <a:buFont typeface="Arial" panose="020B0604020202020204" pitchFamily="34" charset="0"/>
              <a:buChar char="•"/>
              <a:defRPr sz="3200" b="1" kern="1200">
                <a:solidFill>
                  <a:srgbClr val="635C50"/>
                </a:solidFill>
                <a:latin typeface="Arial Bold"/>
                <a:ea typeface="ＭＳ Ｐゴシック" pitchFamily="26" charset="-128"/>
                <a:cs typeface="Arial Bold"/>
              </a:defRPr>
            </a:lvl1pPr>
            <a:lvl2pPr marL="742932" indent="-285744" algn="l" defTabSz="457189" rtl="0" eaLnBrk="0" fontAlgn="base" hangingPunct="0">
              <a:spcBef>
                <a:spcPct val="20000"/>
              </a:spcBef>
              <a:spcAft>
                <a:spcPct val="0"/>
              </a:spcAft>
              <a:buFont typeface="Arial" panose="020B0604020202020204" pitchFamily="34" charset="0"/>
              <a:buChar char="•"/>
              <a:defRPr sz="2800" b="1" kern="1200">
                <a:solidFill>
                  <a:srgbClr val="635C50"/>
                </a:solidFill>
                <a:latin typeface="Arial Bold"/>
                <a:ea typeface="ＭＳ Ｐゴシック" pitchFamily="26" charset="-128"/>
                <a:cs typeface="Arial Bold"/>
              </a:defRPr>
            </a:lvl2pPr>
            <a:lvl3pPr marL="1142971" indent="-228594" algn="l" defTabSz="457189" rtl="0" eaLnBrk="0" fontAlgn="base" hangingPunct="0">
              <a:spcBef>
                <a:spcPct val="20000"/>
              </a:spcBef>
              <a:spcAft>
                <a:spcPct val="0"/>
              </a:spcAft>
              <a:buFont typeface="Arial" panose="020B0604020202020204" pitchFamily="34" charset="0"/>
              <a:buChar char="•"/>
              <a:defRPr sz="2400" b="1" kern="1200">
                <a:solidFill>
                  <a:srgbClr val="635C50"/>
                </a:solidFill>
                <a:latin typeface="Arial Bold"/>
                <a:ea typeface="ＭＳ Ｐゴシック" pitchFamily="26" charset="-128"/>
                <a:cs typeface="Arial Bold"/>
              </a:defRPr>
            </a:lvl3pPr>
            <a:lvl4pPr marL="1600160" indent="-228594" algn="l" defTabSz="457189" rtl="0" eaLnBrk="0" fontAlgn="base" hangingPunct="0">
              <a:spcBef>
                <a:spcPct val="20000"/>
              </a:spcBef>
              <a:spcAft>
                <a:spcPct val="0"/>
              </a:spcAft>
              <a:buFont typeface="Arial" panose="020B0604020202020204" pitchFamily="34" charset="0"/>
              <a:buChar char="•"/>
              <a:defRPr sz="2000" b="1" kern="1200">
                <a:solidFill>
                  <a:srgbClr val="635C50"/>
                </a:solidFill>
                <a:latin typeface="Arial Bold"/>
                <a:ea typeface="ＭＳ Ｐゴシック" pitchFamily="26" charset="-128"/>
                <a:cs typeface="Arial Bold"/>
              </a:defRPr>
            </a:lvl4pPr>
            <a:lvl5pPr marL="2057349" indent="-228594" algn="l" defTabSz="457189" rtl="0" eaLnBrk="0" fontAlgn="base" hangingPunct="0">
              <a:spcBef>
                <a:spcPct val="20000"/>
              </a:spcBef>
              <a:spcAft>
                <a:spcPct val="0"/>
              </a:spcAft>
              <a:buFont typeface="Arial" panose="020B0604020202020204" pitchFamily="34" charset="0"/>
              <a:buChar char="•"/>
              <a:defRPr sz="2000" b="1" kern="1200">
                <a:solidFill>
                  <a:srgbClr val="635C50"/>
                </a:solidFill>
                <a:latin typeface="Arial Bold"/>
                <a:ea typeface="ＭＳ Ｐゴシック" pitchFamily="26" charset="-128"/>
                <a:cs typeface="Arial Bold"/>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panose="020B0604020202020204" pitchFamily="34" charset="0"/>
              <a:buNone/>
            </a:pPr>
            <a:endParaRPr lang="en-US" dirty="0" smtClean="0">
              <a:hlinkClick r:id="rId4"/>
            </a:endParaRPr>
          </a:p>
          <a:p>
            <a:pPr marL="0" indent="0">
              <a:buFont typeface="Arial" panose="020B0604020202020204" pitchFamily="34" charset="0"/>
              <a:buNone/>
            </a:pPr>
            <a:endParaRPr lang="en-US" dirty="0">
              <a:hlinkClick r:id="rId4"/>
            </a:endParaRPr>
          </a:p>
          <a:p>
            <a:pPr marL="0" indent="0">
              <a:buFont typeface="Arial" panose="020B0604020202020204" pitchFamily="34" charset="0"/>
              <a:buNone/>
            </a:pPr>
            <a:endParaRPr lang="en-US" dirty="0" smtClean="0">
              <a:hlinkClick r:id="rId4"/>
            </a:endParaRPr>
          </a:p>
          <a:p>
            <a:pPr marL="0" indent="0">
              <a:buFont typeface="Arial" panose="020B0604020202020204" pitchFamily="34" charset="0"/>
              <a:buNone/>
            </a:pPr>
            <a:endParaRPr lang="en-US" dirty="0">
              <a:hlinkClick r:id="rId4"/>
            </a:endParaRPr>
          </a:p>
          <a:p>
            <a:pPr marL="0" indent="0">
              <a:buFont typeface="Arial" panose="020B0604020202020204" pitchFamily="34" charset="0"/>
              <a:buNone/>
            </a:pPr>
            <a:endParaRPr lang="en-US" dirty="0" smtClean="0">
              <a:hlinkClick r:id="rId4"/>
            </a:endParaRPr>
          </a:p>
          <a:p>
            <a:pPr marL="0" indent="0">
              <a:buFont typeface="Arial" panose="020B0604020202020204" pitchFamily="34" charset="0"/>
              <a:buNone/>
            </a:pPr>
            <a:endParaRPr lang="en-US" dirty="0" smtClean="0">
              <a:hlinkClick r:id="rId4"/>
            </a:endParaRPr>
          </a:p>
          <a:p>
            <a:pPr marL="0" indent="0">
              <a:buNone/>
            </a:pPr>
            <a:r>
              <a:rPr lang="en-GB" dirty="0">
                <a:hlinkClick r:id="rId5"/>
              </a:rPr>
              <a:t>https://www.ssllabs.com/ssltest/</a:t>
            </a:r>
            <a:endParaRPr lang="en-US" dirty="0" smtClean="0"/>
          </a:p>
        </p:txBody>
      </p:sp>
    </p:spTree>
    <p:extLst>
      <p:ext uri="{BB962C8B-B14F-4D97-AF65-F5344CB8AC3E}">
        <p14:creationId xmlns:p14="http://schemas.microsoft.com/office/powerpoint/2010/main" val="738573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HTTPS</a:t>
            </a:r>
            <a:endParaRPr lang="en-GB" dirty="0"/>
          </a:p>
        </p:txBody>
      </p:sp>
      <p:sp>
        <p:nvSpPr>
          <p:cNvPr id="3" name="Content Placeholder 2"/>
          <p:cNvSpPr>
            <a:spLocks noGrp="1"/>
          </p:cNvSpPr>
          <p:nvPr>
            <p:ph idx="1"/>
          </p:nvPr>
        </p:nvSpPr>
        <p:spPr/>
        <p:txBody>
          <a:bodyPr/>
          <a:lstStyle/>
          <a:p>
            <a:r>
              <a:rPr lang="en-GB" dirty="0" smtClean="0"/>
              <a:t>Because open Wi-Fi </a:t>
            </a:r>
            <a:r>
              <a:rPr lang="en-GB" dirty="0"/>
              <a:t>is </a:t>
            </a:r>
            <a:r>
              <a:rPr lang="en-GB" dirty="0" smtClean="0"/>
              <a:t>prevalent</a:t>
            </a:r>
          </a:p>
          <a:p>
            <a:r>
              <a:rPr lang="en-GB" dirty="0" smtClean="0"/>
              <a:t>Because SEO</a:t>
            </a:r>
          </a:p>
          <a:p>
            <a:r>
              <a:rPr lang="en-GB" dirty="0"/>
              <a:t>Because soon Chrome will mark HTTP as non-secure</a:t>
            </a:r>
          </a:p>
          <a:p>
            <a:r>
              <a:rPr lang="en-GB" dirty="0" smtClean="0"/>
              <a:t>Because </a:t>
            </a:r>
            <a:r>
              <a:rPr lang="en-GB" dirty="0"/>
              <a:t>it’s easy: CloudFlare, Let's </a:t>
            </a:r>
            <a:r>
              <a:rPr lang="en-GB" dirty="0" smtClean="0"/>
              <a:t>Encrypt, etc…</a:t>
            </a:r>
          </a:p>
          <a:p>
            <a:r>
              <a:rPr lang="en-GB" dirty="0" smtClean="0"/>
              <a:t>Because it’s not computationally expensive today</a:t>
            </a:r>
            <a:endParaRPr lang="en-GB" dirty="0"/>
          </a:p>
          <a:p>
            <a:r>
              <a:rPr lang="en-GB" dirty="0" smtClean="0"/>
              <a:t>Because </a:t>
            </a:r>
            <a:r>
              <a:rPr lang="en-GB" dirty="0"/>
              <a:t>Edward </a:t>
            </a:r>
            <a:r>
              <a:rPr lang="en-GB" dirty="0" smtClean="0"/>
              <a:t>Snowden</a:t>
            </a:r>
          </a:p>
          <a:p>
            <a:r>
              <a:rPr lang="en-GB" dirty="0" smtClean="0"/>
              <a:t>Because just do it already</a:t>
            </a:r>
            <a:endParaRPr lang="en-GB" dirty="0"/>
          </a:p>
        </p:txBody>
      </p:sp>
    </p:spTree>
    <p:extLst>
      <p:ext uri="{BB962C8B-B14F-4D97-AF65-F5344CB8AC3E}">
        <p14:creationId xmlns:p14="http://schemas.microsoft.com/office/powerpoint/2010/main" val="1665285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GB" dirty="0"/>
          </a:p>
        </p:txBody>
      </p:sp>
      <p:sp>
        <p:nvSpPr>
          <p:cNvPr id="3" name="Content Placeholder 2"/>
          <p:cNvSpPr>
            <a:spLocks noGrp="1"/>
          </p:cNvSpPr>
          <p:nvPr>
            <p:ph idx="1"/>
          </p:nvPr>
        </p:nvSpPr>
        <p:spPr/>
        <p:txBody>
          <a:bodyPr/>
          <a:lstStyle/>
          <a:p>
            <a:pPr marL="0" indent="0">
              <a:buNone/>
            </a:pPr>
            <a:endParaRPr lang="en-US" dirty="0" smtClean="0">
              <a:hlinkClick r:id="rId3"/>
            </a:endParaRPr>
          </a:p>
          <a:p>
            <a:pPr marL="0" indent="0">
              <a:buNone/>
            </a:pPr>
            <a:r>
              <a:rPr lang="en-US" dirty="0" smtClean="0"/>
              <a:t>Wireshark</a:t>
            </a:r>
          </a:p>
          <a:p>
            <a:pPr marL="0" indent="0">
              <a:buNone/>
            </a:pPr>
            <a:endParaRPr lang="en-US" dirty="0" smtClean="0"/>
          </a:p>
        </p:txBody>
      </p:sp>
    </p:spTree>
    <p:extLst>
      <p:ext uri="{BB962C8B-B14F-4D97-AF65-F5344CB8AC3E}">
        <p14:creationId xmlns:p14="http://schemas.microsoft.com/office/powerpoint/2010/main" val="13261907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Obligatory SQL injection slide</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740243"/>
            <a:ext cx="10972800" cy="3377514"/>
          </a:xfrm>
          <a:prstGeom prst="rect">
            <a:avLst/>
          </a:prstGeom>
        </p:spPr>
      </p:pic>
    </p:spTree>
    <p:extLst>
      <p:ext uri="{BB962C8B-B14F-4D97-AF65-F5344CB8AC3E}">
        <p14:creationId xmlns:p14="http://schemas.microsoft.com/office/powerpoint/2010/main" val="3963141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Account presence leaking</a:t>
            </a:r>
            <a:endParaRPr lang="en-GB" dirty="0"/>
          </a:p>
        </p:txBody>
      </p:sp>
      <p:sp>
        <p:nvSpPr>
          <p:cNvPr id="3" name="Content Placeholder 2"/>
          <p:cNvSpPr>
            <a:spLocks noGrp="1"/>
          </p:cNvSpPr>
          <p:nvPr>
            <p:ph idx="1"/>
          </p:nvPr>
        </p:nvSpPr>
        <p:spPr/>
        <p:txBody>
          <a:bodyPr/>
          <a:lstStyle/>
          <a:p>
            <a:r>
              <a:rPr lang="en-GB" dirty="0" smtClean="0"/>
              <a:t>All the same-origin policy stuff we’ve already seen</a:t>
            </a:r>
          </a:p>
          <a:p>
            <a:r>
              <a:rPr lang="en-GB" dirty="0" smtClean="0"/>
              <a:t>Failure messages for:</a:t>
            </a:r>
          </a:p>
          <a:p>
            <a:pPr lvl="1"/>
            <a:r>
              <a:rPr lang="en-GB" dirty="0" smtClean="0"/>
              <a:t>Account creation</a:t>
            </a:r>
          </a:p>
          <a:p>
            <a:pPr lvl="1"/>
            <a:r>
              <a:rPr lang="en-GB" dirty="0" smtClean="0"/>
              <a:t>Account login failed</a:t>
            </a:r>
          </a:p>
          <a:p>
            <a:pPr lvl="1"/>
            <a:r>
              <a:rPr lang="en-GB" dirty="0" smtClean="0"/>
              <a:t>Account password </a:t>
            </a:r>
            <a:r>
              <a:rPr lang="en-GB" dirty="0" smtClean="0"/>
              <a:t>reset</a:t>
            </a:r>
            <a:endParaRPr lang="en-GB" dirty="0" smtClean="0"/>
          </a:p>
        </p:txBody>
      </p:sp>
    </p:spTree>
    <p:extLst>
      <p:ext uri="{BB962C8B-B14F-4D97-AF65-F5344CB8AC3E}">
        <p14:creationId xmlns:p14="http://schemas.microsoft.com/office/powerpoint/2010/main" val="1045134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Bad</a:t>
            </a:r>
            <a:endParaRPr lang="en-GB" dirty="0"/>
          </a:p>
        </p:txBody>
      </p:sp>
      <p:pic>
        <p:nvPicPr>
          <p:cNvPr id="4" name="Content Placeholder 3"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15318" y="1417638"/>
            <a:ext cx="4761364" cy="5440362"/>
          </a:xfrm>
        </p:spPr>
      </p:pic>
    </p:spTree>
    <p:extLst>
      <p:ext uri="{BB962C8B-B14F-4D97-AF65-F5344CB8AC3E}">
        <p14:creationId xmlns:p14="http://schemas.microsoft.com/office/powerpoint/2010/main" val="35693991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Good</a:t>
            </a:r>
            <a:endParaRPr lang="en-GB"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30561" y="1417638"/>
            <a:ext cx="4330879" cy="5440362"/>
          </a:xfrm>
        </p:spPr>
      </p:pic>
    </p:spTree>
    <p:extLst>
      <p:ext uri="{BB962C8B-B14F-4D97-AF65-F5344CB8AC3E}">
        <p14:creationId xmlns:p14="http://schemas.microsoft.com/office/powerpoint/2010/main" val="26068287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Account presence leaking</a:t>
            </a:r>
            <a:endParaRPr lang="en-GB" dirty="0"/>
          </a:p>
        </p:txBody>
      </p:sp>
      <p:sp>
        <p:nvSpPr>
          <p:cNvPr id="3" name="Content Placeholder 2"/>
          <p:cNvSpPr>
            <a:spLocks noGrp="1"/>
          </p:cNvSpPr>
          <p:nvPr>
            <p:ph idx="1"/>
          </p:nvPr>
        </p:nvSpPr>
        <p:spPr/>
        <p:txBody>
          <a:bodyPr/>
          <a:lstStyle/>
          <a:p>
            <a:r>
              <a:rPr lang="en-GB" dirty="0" smtClean="0"/>
              <a:t>All the same-origin policy stuff we’ve already seen</a:t>
            </a:r>
          </a:p>
          <a:p>
            <a:r>
              <a:rPr lang="en-GB" dirty="0" smtClean="0"/>
              <a:t>Failure messages for:</a:t>
            </a:r>
          </a:p>
          <a:p>
            <a:pPr lvl="1"/>
            <a:r>
              <a:rPr lang="en-GB" dirty="0" smtClean="0"/>
              <a:t>Account creation</a:t>
            </a:r>
          </a:p>
          <a:p>
            <a:pPr lvl="1"/>
            <a:r>
              <a:rPr lang="en-GB" dirty="0" smtClean="0"/>
              <a:t>Account login failed</a:t>
            </a:r>
          </a:p>
          <a:p>
            <a:pPr lvl="1"/>
            <a:r>
              <a:rPr lang="en-GB" dirty="0" smtClean="0"/>
              <a:t>Account password reset</a:t>
            </a:r>
          </a:p>
          <a:p>
            <a:r>
              <a:rPr lang="en-GB" dirty="0" smtClean="0"/>
              <a:t>And one more thing…</a:t>
            </a:r>
            <a:endParaRPr lang="en-GB" dirty="0"/>
          </a:p>
        </p:txBody>
      </p:sp>
    </p:spTree>
    <p:extLst>
      <p:ext uri="{BB962C8B-B14F-4D97-AF65-F5344CB8AC3E}">
        <p14:creationId xmlns:p14="http://schemas.microsoft.com/office/powerpoint/2010/main" val="19639727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web browser security really works: the intricate details</a:t>
            </a:r>
            <a:endParaRPr lang="en-GB" dirty="0"/>
          </a:p>
        </p:txBody>
      </p:sp>
      <p:sp>
        <p:nvSpPr>
          <p:cNvPr id="3" name="Content Placeholder 2"/>
          <p:cNvSpPr>
            <a:spLocks noGrp="1"/>
          </p:cNvSpPr>
          <p:nvPr>
            <p:ph idx="1"/>
          </p:nvPr>
        </p:nvSpPr>
        <p:spPr/>
        <p:txBody>
          <a:bodyPr/>
          <a:lstStyle/>
          <a:p>
            <a:endParaRPr lang="en-GB" dirty="0" smtClean="0"/>
          </a:p>
          <a:p>
            <a:r>
              <a:rPr lang="en-GB" dirty="0" smtClean="0"/>
              <a:t>Why is this important?</a:t>
            </a:r>
          </a:p>
          <a:p>
            <a:r>
              <a:rPr lang="en-GB" dirty="0" smtClean="0"/>
              <a:t>Threat models</a:t>
            </a:r>
          </a:p>
          <a:p>
            <a:r>
              <a:rPr lang="en-GB" dirty="0"/>
              <a:t>Same-origin </a:t>
            </a:r>
            <a:r>
              <a:rPr lang="en-GB" dirty="0" smtClean="0"/>
              <a:t>policy</a:t>
            </a:r>
          </a:p>
          <a:p>
            <a:r>
              <a:rPr lang="en-GB" dirty="0"/>
              <a:t>Brief </a:t>
            </a:r>
            <a:r>
              <a:rPr lang="en-GB" dirty="0" smtClean="0"/>
              <a:t>interlude</a:t>
            </a:r>
            <a:endParaRPr lang="en-GB" dirty="0"/>
          </a:p>
          <a:p>
            <a:r>
              <a:rPr lang="en-GB" dirty="0" smtClean="0"/>
              <a:t>Cookies</a:t>
            </a:r>
          </a:p>
          <a:p>
            <a:r>
              <a:rPr lang="en-GB" dirty="0"/>
              <a:t>Subresource </a:t>
            </a:r>
            <a:r>
              <a:rPr lang="en-GB" dirty="0" smtClean="0"/>
              <a:t>Integrity (SRI)</a:t>
            </a:r>
          </a:p>
        </p:txBody>
      </p:sp>
    </p:spTree>
    <p:extLst>
      <p:ext uri="{BB962C8B-B14F-4D97-AF65-F5344CB8AC3E}">
        <p14:creationId xmlns:p14="http://schemas.microsoft.com/office/powerpoint/2010/main" val="1786256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GB" dirty="0"/>
          </a:p>
        </p:txBody>
      </p:sp>
      <p:sp>
        <p:nvSpPr>
          <p:cNvPr id="3" name="Content Placeholder 2"/>
          <p:cNvSpPr>
            <a:spLocks noGrp="1"/>
          </p:cNvSpPr>
          <p:nvPr>
            <p:ph idx="1"/>
          </p:nvPr>
        </p:nvSpPr>
        <p:spPr/>
        <p:txBody>
          <a:bodyPr/>
          <a:lstStyle/>
          <a:p>
            <a:pPr marL="0" indent="0">
              <a:buNone/>
            </a:pPr>
            <a:endParaRPr lang="en-US" dirty="0" smtClean="0">
              <a:hlinkClick r:id="rId3"/>
            </a:endParaRPr>
          </a:p>
          <a:p>
            <a:pPr marL="0" indent="0">
              <a:buNone/>
            </a:pPr>
            <a:r>
              <a:rPr lang="en-US" dirty="0" smtClean="0"/>
              <a:t>Hashing</a:t>
            </a:r>
          </a:p>
          <a:p>
            <a:pPr marL="0" indent="0">
              <a:buNone/>
            </a:pPr>
            <a:endParaRPr lang="en-US" dirty="0" smtClean="0"/>
          </a:p>
        </p:txBody>
      </p:sp>
    </p:spTree>
    <p:extLst>
      <p:ext uri="{BB962C8B-B14F-4D97-AF65-F5344CB8AC3E}">
        <p14:creationId xmlns:p14="http://schemas.microsoft.com/office/powerpoint/2010/main" val="27232347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ctrTitle"/>
          </p:nvPr>
        </p:nvSpPr>
        <p:spPr>
          <a:xfrm>
            <a:off x="1981200" y="1454156"/>
            <a:ext cx="8229600" cy="2100263"/>
          </a:xfrm>
        </p:spPr>
        <p:txBody>
          <a:bodyPr/>
          <a:lstStyle/>
          <a:p>
            <a:r>
              <a:rPr lang="en-GB" sz="4800" dirty="0">
                <a:solidFill>
                  <a:srgbClr val="FFFFFF"/>
                </a:solidFill>
                <a:latin typeface="Arial Bold" panose="020B0704020202020204" pitchFamily="34" charset="0"/>
                <a:ea typeface="ＭＳ Ｐゴシック" panose="020B0600070205080204" pitchFamily="34" charset="-128"/>
              </a:rPr>
              <a:t>Cookies</a:t>
            </a:r>
          </a:p>
        </p:txBody>
      </p:sp>
    </p:spTree>
    <p:extLst>
      <p:ext uri="{BB962C8B-B14F-4D97-AF65-F5344CB8AC3E}">
        <p14:creationId xmlns:p14="http://schemas.microsoft.com/office/powerpoint/2010/main" val="36937204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My favourite food</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10189" y="1737670"/>
            <a:ext cx="4571622" cy="3657298"/>
          </a:xfrm>
        </p:spPr>
      </p:pic>
    </p:spTree>
    <p:extLst>
      <p:ext uri="{BB962C8B-B14F-4D97-AF65-F5344CB8AC3E}">
        <p14:creationId xmlns:p14="http://schemas.microsoft.com/office/powerpoint/2010/main" val="642502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Cookie rules</a:t>
            </a:r>
            <a:endParaRPr lang="en-GB" dirty="0"/>
          </a:p>
        </p:txBody>
      </p:sp>
      <p:sp>
        <p:nvSpPr>
          <p:cNvPr id="3" name="Content Placeholder 2"/>
          <p:cNvSpPr>
            <a:spLocks noGrp="1"/>
          </p:cNvSpPr>
          <p:nvPr>
            <p:ph idx="1"/>
          </p:nvPr>
        </p:nvSpPr>
        <p:spPr/>
        <p:txBody>
          <a:bodyPr/>
          <a:lstStyle/>
          <a:p>
            <a:pPr marL="0" indent="0">
              <a:buNone/>
            </a:pPr>
            <a:r>
              <a:rPr lang="en-US" dirty="0">
                <a:latin typeface="Consolas" panose="020B0609020204030204" pitchFamily="49" charset="0"/>
              </a:rPr>
              <a:t>Set-Cookie: &lt;name&gt;=&lt;value</a:t>
            </a:r>
            <a:r>
              <a:rPr lang="en-US" dirty="0" smtClean="0">
                <a:latin typeface="Consolas" panose="020B0609020204030204" pitchFamily="49" charset="0"/>
              </a:rPr>
              <a:t>&gt;[; </a:t>
            </a:r>
            <a:r>
              <a:rPr lang="en-US" dirty="0">
                <a:latin typeface="Consolas" panose="020B0609020204030204" pitchFamily="49" charset="0"/>
              </a:rPr>
              <a:t>&lt;name&gt;=&lt;value</a:t>
            </a:r>
            <a:r>
              <a:rPr lang="en-US" dirty="0" smtClean="0">
                <a:latin typeface="Consolas" panose="020B0609020204030204" pitchFamily="49" charset="0"/>
              </a:rPr>
              <a:t>&gt;]...</a:t>
            </a:r>
            <a:endParaRPr lang="en-US" dirty="0">
              <a:latin typeface="Consolas" panose="020B0609020204030204" pitchFamily="49" charset="0"/>
            </a:endParaRPr>
          </a:p>
          <a:p>
            <a:pPr marL="0" indent="0">
              <a:buNone/>
            </a:pPr>
            <a:r>
              <a:rPr lang="en-US" dirty="0" smtClean="0">
                <a:latin typeface="Consolas" panose="020B0609020204030204" pitchFamily="49" charset="0"/>
              </a:rPr>
              <a:t>            [; </a:t>
            </a:r>
            <a:r>
              <a:rPr lang="en-US" dirty="0">
                <a:latin typeface="Consolas" panose="020B0609020204030204" pitchFamily="49" charset="0"/>
              </a:rPr>
              <a:t>expires=&lt;date</a:t>
            </a:r>
            <a:r>
              <a:rPr lang="en-US" dirty="0" smtClean="0">
                <a:latin typeface="Consolas" panose="020B0609020204030204" pitchFamily="49" charset="0"/>
              </a:rPr>
              <a:t>&gt;]</a:t>
            </a:r>
          </a:p>
          <a:p>
            <a:pPr marL="0" indent="0">
              <a:buNone/>
            </a:pPr>
            <a:r>
              <a:rPr lang="en-US" dirty="0" smtClean="0">
                <a:latin typeface="Consolas" panose="020B0609020204030204" pitchFamily="49" charset="0"/>
              </a:rPr>
              <a:t>            [; </a:t>
            </a:r>
            <a:r>
              <a:rPr lang="en-US" dirty="0">
                <a:latin typeface="Consolas" panose="020B0609020204030204" pitchFamily="49" charset="0"/>
              </a:rPr>
              <a:t>domain=&lt;domain_name&gt;]</a:t>
            </a:r>
          </a:p>
          <a:p>
            <a:pPr marL="0" indent="0">
              <a:buNone/>
            </a:pPr>
            <a:r>
              <a:rPr lang="en-US" dirty="0" smtClean="0">
                <a:latin typeface="Consolas" panose="020B0609020204030204" pitchFamily="49" charset="0"/>
              </a:rPr>
              <a:t>            [; </a:t>
            </a:r>
            <a:r>
              <a:rPr lang="en-US" dirty="0">
                <a:latin typeface="Consolas" panose="020B0609020204030204" pitchFamily="49" charset="0"/>
              </a:rPr>
              <a:t>path=&lt;some_path</a:t>
            </a:r>
            <a:r>
              <a:rPr lang="en-US" dirty="0" smtClean="0">
                <a:latin typeface="Consolas" panose="020B0609020204030204" pitchFamily="49" charset="0"/>
              </a:rPr>
              <a:t>&gt;]</a:t>
            </a:r>
          </a:p>
          <a:p>
            <a:pPr marL="0" indent="0">
              <a:buNone/>
            </a:pPr>
            <a:r>
              <a:rPr lang="en-US" dirty="0" smtClean="0">
                <a:latin typeface="Consolas" panose="020B0609020204030204" pitchFamily="49" charset="0"/>
              </a:rPr>
              <a:t>            [; </a:t>
            </a:r>
            <a:r>
              <a:rPr lang="en-US" dirty="0">
                <a:latin typeface="Consolas" panose="020B0609020204030204" pitchFamily="49" charset="0"/>
              </a:rPr>
              <a:t>secure</a:t>
            </a:r>
            <a:r>
              <a:rPr lang="en-US" dirty="0" smtClean="0">
                <a:latin typeface="Consolas" panose="020B0609020204030204" pitchFamily="49" charset="0"/>
              </a:rPr>
              <a:t>]</a:t>
            </a:r>
          </a:p>
          <a:p>
            <a:pPr marL="0" indent="0">
              <a:buNone/>
            </a:pPr>
            <a:r>
              <a:rPr lang="en-US" dirty="0" smtClean="0">
                <a:latin typeface="Consolas" panose="020B0609020204030204" pitchFamily="49" charset="0"/>
              </a:rPr>
              <a:t>            [; </a:t>
            </a:r>
            <a:r>
              <a:rPr lang="en-US" dirty="0">
                <a:latin typeface="Consolas" panose="020B0609020204030204" pitchFamily="49" charset="0"/>
              </a:rPr>
              <a:t>httponly]</a:t>
            </a:r>
            <a:endParaRPr lang="en-GB" dirty="0">
              <a:latin typeface="Consolas" panose="020B0609020204030204" pitchFamily="49" charset="0"/>
            </a:endParaRPr>
          </a:p>
        </p:txBody>
      </p:sp>
    </p:spTree>
    <p:extLst>
      <p:ext uri="{BB962C8B-B14F-4D97-AF65-F5344CB8AC3E}">
        <p14:creationId xmlns:p14="http://schemas.microsoft.com/office/powerpoint/2010/main" val="29892010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Tip: Set-Cookie </a:t>
            </a:r>
            <a:r>
              <a:rPr lang="en-US" dirty="0">
                <a:latin typeface="Consolas" panose="020B0609020204030204" pitchFamily="49" charset="0"/>
              </a:rPr>
              <a:t>httponly</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600" y="1462881"/>
            <a:ext cx="4057070" cy="3932238"/>
          </a:xfrm>
        </p:spPr>
      </p:pic>
      <p:sp>
        <p:nvSpPr>
          <p:cNvPr id="5" name="Content Placeholder 2"/>
          <p:cNvSpPr txBox="1">
            <a:spLocks/>
          </p:cNvSpPr>
          <p:nvPr/>
        </p:nvSpPr>
        <p:spPr bwMode="auto">
          <a:xfrm>
            <a:off x="5025600" y="1600200"/>
            <a:ext cx="6555600" cy="3932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891" indent="-342891" algn="l" defTabSz="457189" rtl="0" eaLnBrk="0" fontAlgn="base" hangingPunct="0">
              <a:spcBef>
                <a:spcPct val="20000"/>
              </a:spcBef>
              <a:spcAft>
                <a:spcPct val="0"/>
              </a:spcAft>
              <a:buFont typeface="Arial" panose="020B0604020202020204" pitchFamily="34" charset="0"/>
              <a:buChar char="•"/>
              <a:defRPr sz="3200" b="1" kern="1200">
                <a:solidFill>
                  <a:srgbClr val="635C50"/>
                </a:solidFill>
                <a:latin typeface="Arial Bold"/>
                <a:ea typeface="ＭＳ Ｐゴシック" pitchFamily="26" charset="-128"/>
                <a:cs typeface="Arial Bold"/>
              </a:defRPr>
            </a:lvl1pPr>
            <a:lvl2pPr marL="742932" indent="-285744" algn="l" defTabSz="457189" rtl="0" eaLnBrk="0" fontAlgn="base" hangingPunct="0">
              <a:spcBef>
                <a:spcPct val="20000"/>
              </a:spcBef>
              <a:spcAft>
                <a:spcPct val="0"/>
              </a:spcAft>
              <a:buFont typeface="Arial" panose="020B0604020202020204" pitchFamily="34" charset="0"/>
              <a:buChar char="•"/>
              <a:defRPr sz="2800" b="1" kern="1200">
                <a:solidFill>
                  <a:srgbClr val="635C50"/>
                </a:solidFill>
                <a:latin typeface="Arial Bold"/>
                <a:ea typeface="ＭＳ Ｐゴシック" pitchFamily="26" charset="-128"/>
                <a:cs typeface="Arial Bold"/>
              </a:defRPr>
            </a:lvl2pPr>
            <a:lvl3pPr marL="1142971" indent="-228594" algn="l" defTabSz="457189" rtl="0" eaLnBrk="0" fontAlgn="base" hangingPunct="0">
              <a:spcBef>
                <a:spcPct val="20000"/>
              </a:spcBef>
              <a:spcAft>
                <a:spcPct val="0"/>
              </a:spcAft>
              <a:buFont typeface="Arial" panose="020B0604020202020204" pitchFamily="34" charset="0"/>
              <a:buChar char="•"/>
              <a:defRPr sz="2400" b="1" kern="1200">
                <a:solidFill>
                  <a:srgbClr val="635C50"/>
                </a:solidFill>
                <a:latin typeface="Arial Bold"/>
                <a:ea typeface="ＭＳ Ｐゴシック" pitchFamily="26" charset="-128"/>
                <a:cs typeface="Arial Bold"/>
              </a:defRPr>
            </a:lvl3pPr>
            <a:lvl4pPr marL="1600160" indent="-228594" algn="l" defTabSz="457189" rtl="0" eaLnBrk="0" fontAlgn="base" hangingPunct="0">
              <a:spcBef>
                <a:spcPct val="20000"/>
              </a:spcBef>
              <a:spcAft>
                <a:spcPct val="0"/>
              </a:spcAft>
              <a:buFont typeface="Arial" panose="020B0604020202020204" pitchFamily="34" charset="0"/>
              <a:buChar char="•"/>
              <a:defRPr sz="2000" b="1" kern="1200">
                <a:solidFill>
                  <a:srgbClr val="635C50"/>
                </a:solidFill>
                <a:latin typeface="Arial Bold"/>
                <a:ea typeface="ＭＳ Ｐゴシック" pitchFamily="26" charset="-128"/>
                <a:cs typeface="Arial Bold"/>
              </a:defRPr>
            </a:lvl4pPr>
            <a:lvl5pPr marL="2057349" indent="-228594" algn="l" defTabSz="457189" rtl="0" eaLnBrk="0" fontAlgn="base" hangingPunct="0">
              <a:spcBef>
                <a:spcPct val="20000"/>
              </a:spcBef>
              <a:spcAft>
                <a:spcPct val="0"/>
              </a:spcAft>
              <a:buFont typeface="Arial" panose="020B0604020202020204" pitchFamily="34" charset="0"/>
              <a:buChar char="•"/>
              <a:defRPr sz="2000" b="1" kern="1200">
                <a:solidFill>
                  <a:srgbClr val="635C50"/>
                </a:solidFill>
                <a:latin typeface="Arial Bold"/>
                <a:ea typeface="ＭＳ Ｐゴシック" pitchFamily="26" charset="-128"/>
                <a:cs typeface="Arial Bold"/>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Set the response header:</a:t>
            </a:r>
          </a:p>
          <a:p>
            <a:pPr marL="0" indent="0">
              <a:buNone/>
            </a:pPr>
            <a:r>
              <a:rPr lang="en-GB" dirty="0">
                <a:latin typeface="Consolas" panose="020B0609020204030204" pitchFamily="49" charset="0"/>
              </a:rPr>
              <a:t>	</a:t>
            </a:r>
            <a:r>
              <a:rPr lang="en-GB" dirty="0" smtClean="0">
                <a:latin typeface="Consolas" panose="020B0609020204030204" pitchFamily="49" charset="0"/>
              </a:rPr>
              <a:t>Set-Cookie</a:t>
            </a:r>
            <a:endParaRPr lang="en-GB" dirty="0">
              <a:latin typeface="Consolas" panose="020B0609020204030204" pitchFamily="49" charset="0"/>
            </a:endParaRPr>
          </a:p>
          <a:p>
            <a:pPr marL="0" indent="0">
              <a:buNone/>
            </a:pPr>
            <a:r>
              <a:rPr lang="en-US" dirty="0"/>
              <a:t>With the option:</a:t>
            </a:r>
          </a:p>
          <a:p>
            <a:pPr marL="0" indent="0">
              <a:buNone/>
            </a:pPr>
            <a:r>
              <a:rPr lang="en-GB" dirty="0">
                <a:latin typeface="Consolas" panose="020B0609020204030204" pitchFamily="49" charset="0"/>
              </a:rPr>
              <a:t>	</a:t>
            </a:r>
            <a:r>
              <a:rPr lang="en-US" dirty="0" smtClean="0">
                <a:latin typeface="Consolas" panose="020B0609020204030204" pitchFamily="49" charset="0"/>
              </a:rPr>
              <a:t>httponly</a:t>
            </a:r>
            <a:endParaRPr lang="en-US" sz="2800" dirty="0">
              <a:latin typeface="Consolas" panose="020B0609020204030204" pitchFamily="49" charset="0"/>
            </a:endParaRPr>
          </a:p>
        </p:txBody>
      </p:sp>
    </p:spTree>
    <p:extLst>
      <p:ext uri="{BB962C8B-B14F-4D97-AF65-F5344CB8AC3E}">
        <p14:creationId xmlns:p14="http://schemas.microsoft.com/office/powerpoint/2010/main" val="178078934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Tip: Set-Cookie </a:t>
            </a:r>
            <a:r>
              <a:rPr lang="en-US" dirty="0">
                <a:latin typeface="Consolas" panose="020B0609020204030204" pitchFamily="49" charset="0"/>
              </a:rPr>
              <a:t>secure</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600" y="1462881"/>
            <a:ext cx="4057070" cy="3932238"/>
          </a:xfrm>
        </p:spPr>
      </p:pic>
      <p:sp>
        <p:nvSpPr>
          <p:cNvPr id="5" name="Content Placeholder 2"/>
          <p:cNvSpPr txBox="1">
            <a:spLocks/>
          </p:cNvSpPr>
          <p:nvPr/>
        </p:nvSpPr>
        <p:spPr bwMode="auto">
          <a:xfrm>
            <a:off x="5025600" y="1600200"/>
            <a:ext cx="6555600" cy="3932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891" indent="-342891" algn="l" defTabSz="457189" rtl="0" eaLnBrk="0" fontAlgn="base" hangingPunct="0">
              <a:spcBef>
                <a:spcPct val="20000"/>
              </a:spcBef>
              <a:spcAft>
                <a:spcPct val="0"/>
              </a:spcAft>
              <a:buFont typeface="Arial" panose="020B0604020202020204" pitchFamily="34" charset="0"/>
              <a:buChar char="•"/>
              <a:defRPr sz="3200" b="1" kern="1200">
                <a:solidFill>
                  <a:srgbClr val="635C50"/>
                </a:solidFill>
                <a:latin typeface="Arial Bold"/>
                <a:ea typeface="ＭＳ Ｐゴシック" pitchFamily="26" charset="-128"/>
                <a:cs typeface="Arial Bold"/>
              </a:defRPr>
            </a:lvl1pPr>
            <a:lvl2pPr marL="742932" indent="-285744" algn="l" defTabSz="457189" rtl="0" eaLnBrk="0" fontAlgn="base" hangingPunct="0">
              <a:spcBef>
                <a:spcPct val="20000"/>
              </a:spcBef>
              <a:spcAft>
                <a:spcPct val="0"/>
              </a:spcAft>
              <a:buFont typeface="Arial" panose="020B0604020202020204" pitchFamily="34" charset="0"/>
              <a:buChar char="•"/>
              <a:defRPr sz="2800" b="1" kern="1200">
                <a:solidFill>
                  <a:srgbClr val="635C50"/>
                </a:solidFill>
                <a:latin typeface="Arial Bold"/>
                <a:ea typeface="ＭＳ Ｐゴシック" pitchFamily="26" charset="-128"/>
                <a:cs typeface="Arial Bold"/>
              </a:defRPr>
            </a:lvl2pPr>
            <a:lvl3pPr marL="1142971" indent="-228594" algn="l" defTabSz="457189" rtl="0" eaLnBrk="0" fontAlgn="base" hangingPunct="0">
              <a:spcBef>
                <a:spcPct val="20000"/>
              </a:spcBef>
              <a:spcAft>
                <a:spcPct val="0"/>
              </a:spcAft>
              <a:buFont typeface="Arial" panose="020B0604020202020204" pitchFamily="34" charset="0"/>
              <a:buChar char="•"/>
              <a:defRPr sz="2400" b="1" kern="1200">
                <a:solidFill>
                  <a:srgbClr val="635C50"/>
                </a:solidFill>
                <a:latin typeface="Arial Bold"/>
                <a:ea typeface="ＭＳ Ｐゴシック" pitchFamily="26" charset="-128"/>
                <a:cs typeface="Arial Bold"/>
              </a:defRPr>
            </a:lvl3pPr>
            <a:lvl4pPr marL="1600160" indent="-228594" algn="l" defTabSz="457189" rtl="0" eaLnBrk="0" fontAlgn="base" hangingPunct="0">
              <a:spcBef>
                <a:spcPct val="20000"/>
              </a:spcBef>
              <a:spcAft>
                <a:spcPct val="0"/>
              </a:spcAft>
              <a:buFont typeface="Arial" panose="020B0604020202020204" pitchFamily="34" charset="0"/>
              <a:buChar char="•"/>
              <a:defRPr sz="2000" b="1" kern="1200">
                <a:solidFill>
                  <a:srgbClr val="635C50"/>
                </a:solidFill>
                <a:latin typeface="Arial Bold"/>
                <a:ea typeface="ＭＳ Ｐゴシック" pitchFamily="26" charset="-128"/>
                <a:cs typeface="Arial Bold"/>
              </a:defRPr>
            </a:lvl4pPr>
            <a:lvl5pPr marL="2057349" indent="-228594" algn="l" defTabSz="457189" rtl="0" eaLnBrk="0" fontAlgn="base" hangingPunct="0">
              <a:spcBef>
                <a:spcPct val="20000"/>
              </a:spcBef>
              <a:spcAft>
                <a:spcPct val="0"/>
              </a:spcAft>
              <a:buFont typeface="Arial" panose="020B0604020202020204" pitchFamily="34" charset="0"/>
              <a:buChar char="•"/>
              <a:defRPr sz="2000" b="1" kern="1200">
                <a:solidFill>
                  <a:srgbClr val="635C50"/>
                </a:solidFill>
                <a:latin typeface="Arial Bold"/>
                <a:ea typeface="ＭＳ Ｐゴシック" pitchFamily="26" charset="-128"/>
                <a:cs typeface="Arial Bold"/>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Set the response header:</a:t>
            </a:r>
          </a:p>
          <a:p>
            <a:pPr marL="0" indent="0">
              <a:buNone/>
            </a:pPr>
            <a:r>
              <a:rPr lang="en-GB" dirty="0">
                <a:latin typeface="Consolas" panose="020B0609020204030204" pitchFamily="49" charset="0"/>
              </a:rPr>
              <a:t>	</a:t>
            </a:r>
            <a:r>
              <a:rPr lang="en-GB" dirty="0" smtClean="0">
                <a:latin typeface="Consolas" panose="020B0609020204030204" pitchFamily="49" charset="0"/>
              </a:rPr>
              <a:t>Set-Cookie</a:t>
            </a:r>
            <a:endParaRPr lang="en-GB" dirty="0">
              <a:latin typeface="Consolas" panose="020B0609020204030204" pitchFamily="49" charset="0"/>
            </a:endParaRPr>
          </a:p>
          <a:p>
            <a:pPr marL="0" indent="0">
              <a:buNone/>
            </a:pPr>
            <a:r>
              <a:rPr lang="en-US" dirty="0"/>
              <a:t>With the option:</a:t>
            </a:r>
          </a:p>
          <a:p>
            <a:pPr marL="0" indent="0">
              <a:buNone/>
            </a:pPr>
            <a:r>
              <a:rPr lang="en-GB" dirty="0">
                <a:latin typeface="Consolas" panose="020B0609020204030204" pitchFamily="49" charset="0"/>
              </a:rPr>
              <a:t>	</a:t>
            </a:r>
            <a:r>
              <a:rPr lang="en-GB" dirty="0" smtClean="0">
                <a:latin typeface="Consolas" panose="020B0609020204030204" pitchFamily="49" charset="0"/>
              </a:rPr>
              <a:t>secure</a:t>
            </a:r>
            <a:endParaRPr lang="en-US" sz="2800" dirty="0">
              <a:latin typeface="Consolas" panose="020B0609020204030204" pitchFamily="49" charset="0"/>
            </a:endParaRPr>
          </a:p>
        </p:txBody>
      </p:sp>
    </p:spTree>
    <p:extLst>
      <p:ext uri="{BB962C8B-B14F-4D97-AF65-F5344CB8AC3E}">
        <p14:creationId xmlns:p14="http://schemas.microsoft.com/office/powerpoint/2010/main" val="38746016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GB" dirty="0"/>
          </a:p>
        </p:txBody>
      </p:sp>
      <p:sp>
        <p:nvSpPr>
          <p:cNvPr id="3" name="Content Placeholder 2"/>
          <p:cNvSpPr>
            <a:spLocks noGrp="1"/>
          </p:cNvSpPr>
          <p:nvPr>
            <p:ph idx="1"/>
          </p:nvPr>
        </p:nvSpPr>
        <p:spPr/>
        <p:txBody>
          <a:bodyPr/>
          <a:lstStyle/>
          <a:p>
            <a:pPr marL="0" indent="0">
              <a:buNone/>
            </a:pPr>
            <a:endParaRPr lang="en-US" dirty="0" smtClean="0">
              <a:hlinkClick r:id="rId3"/>
            </a:endParaRPr>
          </a:p>
          <a:p>
            <a:pPr marL="0" indent="0">
              <a:buNone/>
            </a:pPr>
            <a:r>
              <a:rPr lang="en-US" sz="2800" dirty="0">
                <a:hlinkClick r:id="rId4"/>
              </a:rPr>
              <a:t>http://</a:t>
            </a:r>
            <a:r>
              <a:rPr lang="en-US" sz="2800" dirty="0" smtClean="0">
                <a:hlinkClick r:id="rId4"/>
              </a:rPr>
              <a:t>evil.www.catsatdevweek2016.co.uk/setcookie.html</a:t>
            </a:r>
            <a:endParaRPr lang="en-US" dirty="0"/>
          </a:p>
          <a:p>
            <a:pPr marL="0" indent="0">
              <a:buNone/>
            </a:pPr>
            <a:endParaRPr lang="en-US" sz="2800" dirty="0" smtClean="0"/>
          </a:p>
        </p:txBody>
      </p:sp>
    </p:spTree>
    <p:extLst>
      <p:ext uri="{BB962C8B-B14F-4D97-AF65-F5344CB8AC3E}">
        <p14:creationId xmlns:p14="http://schemas.microsoft.com/office/powerpoint/2010/main" val="7500253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Tip: HSTS includeSubDomains</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600" y="1462881"/>
            <a:ext cx="4057070" cy="3932238"/>
          </a:xfrm>
        </p:spPr>
      </p:pic>
      <p:sp>
        <p:nvSpPr>
          <p:cNvPr id="5" name="Content Placeholder 2"/>
          <p:cNvSpPr txBox="1">
            <a:spLocks/>
          </p:cNvSpPr>
          <p:nvPr/>
        </p:nvSpPr>
        <p:spPr bwMode="auto">
          <a:xfrm>
            <a:off x="5025600" y="1600200"/>
            <a:ext cx="6555600" cy="3932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891" indent="-342891" algn="l" defTabSz="457189" rtl="0" eaLnBrk="0" fontAlgn="base" hangingPunct="0">
              <a:spcBef>
                <a:spcPct val="20000"/>
              </a:spcBef>
              <a:spcAft>
                <a:spcPct val="0"/>
              </a:spcAft>
              <a:buFont typeface="Arial" panose="020B0604020202020204" pitchFamily="34" charset="0"/>
              <a:buChar char="•"/>
              <a:defRPr sz="3200" b="1" kern="1200">
                <a:solidFill>
                  <a:srgbClr val="635C50"/>
                </a:solidFill>
                <a:latin typeface="Arial Bold"/>
                <a:ea typeface="ＭＳ Ｐゴシック" pitchFamily="26" charset="-128"/>
                <a:cs typeface="Arial Bold"/>
              </a:defRPr>
            </a:lvl1pPr>
            <a:lvl2pPr marL="742932" indent="-285744" algn="l" defTabSz="457189" rtl="0" eaLnBrk="0" fontAlgn="base" hangingPunct="0">
              <a:spcBef>
                <a:spcPct val="20000"/>
              </a:spcBef>
              <a:spcAft>
                <a:spcPct val="0"/>
              </a:spcAft>
              <a:buFont typeface="Arial" panose="020B0604020202020204" pitchFamily="34" charset="0"/>
              <a:buChar char="•"/>
              <a:defRPr sz="2800" b="1" kern="1200">
                <a:solidFill>
                  <a:srgbClr val="635C50"/>
                </a:solidFill>
                <a:latin typeface="Arial Bold"/>
                <a:ea typeface="ＭＳ Ｐゴシック" pitchFamily="26" charset="-128"/>
                <a:cs typeface="Arial Bold"/>
              </a:defRPr>
            </a:lvl2pPr>
            <a:lvl3pPr marL="1142971" indent="-228594" algn="l" defTabSz="457189" rtl="0" eaLnBrk="0" fontAlgn="base" hangingPunct="0">
              <a:spcBef>
                <a:spcPct val="20000"/>
              </a:spcBef>
              <a:spcAft>
                <a:spcPct val="0"/>
              </a:spcAft>
              <a:buFont typeface="Arial" panose="020B0604020202020204" pitchFamily="34" charset="0"/>
              <a:buChar char="•"/>
              <a:defRPr sz="2400" b="1" kern="1200">
                <a:solidFill>
                  <a:srgbClr val="635C50"/>
                </a:solidFill>
                <a:latin typeface="Arial Bold"/>
                <a:ea typeface="ＭＳ Ｐゴシック" pitchFamily="26" charset="-128"/>
                <a:cs typeface="Arial Bold"/>
              </a:defRPr>
            </a:lvl3pPr>
            <a:lvl4pPr marL="1600160" indent="-228594" algn="l" defTabSz="457189" rtl="0" eaLnBrk="0" fontAlgn="base" hangingPunct="0">
              <a:spcBef>
                <a:spcPct val="20000"/>
              </a:spcBef>
              <a:spcAft>
                <a:spcPct val="0"/>
              </a:spcAft>
              <a:buFont typeface="Arial" panose="020B0604020202020204" pitchFamily="34" charset="0"/>
              <a:buChar char="•"/>
              <a:defRPr sz="2000" b="1" kern="1200">
                <a:solidFill>
                  <a:srgbClr val="635C50"/>
                </a:solidFill>
                <a:latin typeface="Arial Bold"/>
                <a:ea typeface="ＭＳ Ｐゴシック" pitchFamily="26" charset="-128"/>
                <a:cs typeface="Arial Bold"/>
              </a:defRPr>
            </a:lvl4pPr>
            <a:lvl5pPr marL="2057349" indent="-228594" algn="l" defTabSz="457189" rtl="0" eaLnBrk="0" fontAlgn="base" hangingPunct="0">
              <a:spcBef>
                <a:spcPct val="20000"/>
              </a:spcBef>
              <a:spcAft>
                <a:spcPct val="0"/>
              </a:spcAft>
              <a:buFont typeface="Arial" panose="020B0604020202020204" pitchFamily="34" charset="0"/>
              <a:buChar char="•"/>
              <a:defRPr sz="2000" b="1" kern="1200">
                <a:solidFill>
                  <a:srgbClr val="635C50"/>
                </a:solidFill>
                <a:latin typeface="Arial Bold"/>
                <a:ea typeface="ＭＳ Ｐゴシック" pitchFamily="26" charset="-128"/>
                <a:cs typeface="Arial Bold"/>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Set the response header:</a:t>
            </a:r>
          </a:p>
          <a:p>
            <a:pPr marL="0" indent="0">
              <a:buNone/>
            </a:pPr>
            <a:r>
              <a:rPr lang="en-GB" dirty="0">
                <a:latin typeface="Consolas" panose="020B0609020204030204" pitchFamily="49" charset="0"/>
              </a:rPr>
              <a:t>	Strict-Transport-Security</a:t>
            </a:r>
          </a:p>
          <a:p>
            <a:pPr marL="0" indent="0">
              <a:buNone/>
            </a:pPr>
            <a:r>
              <a:rPr lang="en-US" dirty="0"/>
              <a:t>With the option:</a:t>
            </a:r>
          </a:p>
          <a:p>
            <a:pPr marL="0" indent="0">
              <a:buNone/>
            </a:pPr>
            <a:r>
              <a:rPr lang="en-GB" dirty="0">
                <a:latin typeface="Consolas" panose="020B0609020204030204" pitchFamily="49" charset="0"/>
              </a:rPr>
              <a:t>	</a:t>
            </a:r>
            <a:r>
              <a:rPr lang="en-GB" dirty="0" smtClean="0">
                <a:latin typeface="Consolas" panose="020B0609020204030204" pitchFamily="49" charset="0"/>
              </a:rPr>
              <a:t>includeSubDomains</a:t>
            </a:r>
          </a:p>
          <a:p>
            <a:pPr marL="0" indent="0">
              <a:buNone/>
            </a:pPr>
            <a:r>
              <a:rPr lang="en-GB" dirty="0"/>
              <a:t>And the option:</a:t>
            </a:r>
          </a:p>
          <a:p>
            <a:pPr marL="0" indent="0">
              <a:buNone/>
            </a:pPr>
            <a:r>
              <a:rPr lang="en-GB" dirty="0">
                <a:latin typeface="Consolas" panose="020B0609020204030204" pitchFamily="49" charset="0"/>
              </a:rPr>
              <a:t>	</a:t>
            </a:r>
            <a:r>
              <a:rPr lang="en-US" dirty="0" smtClean="0">
                <a:latin typeface="Consolas" panose="020B0609020204030204" pitchFamily="49" charset="0"/>
              </a:rPr>
              <a:t>preload</a:t>
            </a:r>
          </a:p>
          <a:p>
            <a:pPr marL="0" indent="0">
              <a:buNone/>
            </a:pPr>
            <a:r>
              <a:rPr lang="en-US" dirty="0"/>
              <a:t>Then, register at:</a:t>
            </a:r>
          </a:p>
          <a:p>
            <a:pPr marL="0" indent="0">
              <a:buNone/>
            </a:pPr>
            <a:r>
              <a:rPr lang="en-US" sz="2800" dirty="0" smtClean="0">
                <a:latin typeface="Consolas" panose="020B0609020204030204" pitchFamily="49" charset="0"/>
              </a:rPr>
              <a:t>https</a:t>
            </a:r>
            <a:r>
              <a:rPr lang="en-US" sz="2800" dirty="0">
                <a:latin typeface="Consolas" panose="020B0609020204030204" pitchFamily="49" charset="0"/>
              </a:rPr>
              <a:t>://hstspreload.appspot.com/</a:t>
            </a:r>
          </a:p>
        </p:txBody>
      </p:sp>
    </p:spTree>
    <p:extLst>
      <p:ext uri="{BB962C8B-B14F-4D97-AF65-F5344CB8AC3E}">
        <p14:creationId xmlns:p14="http://schemas.microsoft.com/office/powerpoint/2010/main" val="28553097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ctrTitle"/>
          </p:nvPr>
        </p:nvSpPr>
        <p:spPr>
          <a:xfrm>
            <a:off x="1981200" y="1454156"/>
            <a:ext cx="8229600" cy="2100263"/>
          </a:xfrm>
        </p:spPr>
        <p:txBody>
          <a:bodyPr/>
          <a:lstStyle/>
          <a:p>
            <a:r>
              <a:rPr lang="en-GB" sz="4800" dirty="0">
                <a:solidFill>
                  <a:srgbClr val="FFFFFF"/>
                </a:solidFill>
                <a:latin typeface="Arial Bold" panose="020B0704020202020204" pitchFamily="34" charset="0"/>
                <a:ea typeface="ＭＳ Ｐゴシック" panose="020B0600070205080204" pitchFamily="34" charset="-128"/>
              </a:rPr>
              <a:t>Subresource Integrity (SRI)</a:t>
            </a:r>
          </a:p>
        </p:txBody>
      </p:sp>
    </p:spTree>
    <p:extLst>
      <p:ext uri="{BB962C8B-B14F-4D97-AF65-F5344CB8AC3E}">
        <p14:creationId xmlns:p14="http://schemas.microsoft.com/office/powerpoint/2010/main" val="40342856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ctrTitle"/>
          </p:nvPr>
        </p:nvSpPr>
        <p:spPr>
          <a:xfrm>
            <a:off x="1981200" y="1454156"/>
            <a:ext cx="8229600" cy="2100263"/>
          </a:xfrm>
        </p:spPr>
        <p:txBody>
          <a:bodyPr/>
          <a:lstStyle/>
          <a:p>
            <a:r>
              <a:rPr lang="en-GB" sz="4800" dirty="0" smtClean="0">
                <a:solidFill>
                  <a:srgbClr val="FFFFFF"/>
                </a:solidFill>
                <a:latin typeface="Arial Bold" panose="020B0704020202020204" pitchFamily="34" charset="0"/>
                <a:ea typeface="ＭＳ Ｐゴシック" panose="020B0600070205080204" pitchFamily="34" charset="-128"/>
              </a:rPr>
              <a:t>Summary</a:t>
            </a:r>
            <a:endParaRPr lang="en-GB" sz="4800" dirty="0">
              <a:solidFill>
                <a:srgbClr val="FFFFFF"/>
              </a:solidFill>
              <a:latin typeface="Arial Bold" panose="020B07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5203320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ctrTitle"/>
          </p:nvPr>
        </p:nvSpPr>
        <p:spPr>
          <a:xfrm>
            <a:off x="1981200" y="1454156"/>
            <a:ext cx="8229600" cy="2100263"/>
          </a:xfrm>
        </p:spPr>
        <p:txBody>
          <a:bodyPr/>
          <a:lstStyle/>
          <a:p>
            <a:r>
              <a:rPr lang="en-GB" sz="4800" dirty="0">
                <a:solidFill>
                  <a:srgbClr val="FFFFFF"/>
                </a:solidFill>
                <a:latin typeface="Arial Bold" panose="020B0704020202020204" pitchFamily="34" charset="0"/>
                <a:ea typeface="ＭＳ Ｐゴシック" panose="020B0600070205080204" pitchFamily="34" charset="-128"/>
              </a:rPr>
              <a:t>Why is this important?</a:t>
            </a:r>
            <a:endParaRPr lang="en-US" sz="4800" dirty="0">
              <a:solidFill>
                <a:srgbClr val="FFFFFF"/>
              </a:solidFill>
              <a:latin typeface="Arial Bold" panose="020B0704020202020204" pitchFamily="34" charset="0"/>
              <a:ea typeface="ＭＳ Ｐゴシック" panose="020B0600070205080204" pitchFamily="34" charset="-128"/>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Summary</a:t>
            </a:r>
            <a:endParaRPr lang="en-GB" dirty="0"/>
          </a:p>
        </p:txBody>
      </p:sp>
      <p:sp>
        <p:nvSpPr>
          <p:cNvPr id="6" name="Content Placeholder 5"/>
          <p:cNvSpPr>
            <a:spLocks noGrp="1"/>
          </p:cNvSpPr>
          <p:nvPr>
            <p:ph idx="1"/>
          </p:nvPr>
        </p:nvSpPr>
        <p:spPr/>
        <p:txBody>
          <a:bodyPr/>
          <a:lstStyle/>
          <a:p>
            <a:r>
              <a:rPr lang="en-GB" dirty="0" smtClean="0"/>
              <a:t>Understand the things</a:t>
            </a:r>
          </a:p>
          <a:p>
            <a:r>
              <a:rPr lang="en-GB" dirty="0" smtClean="0"/>
              <a:t>Do the right things:</a:t>
            </a:r>
          </a:p>
          <a:p>
            <a:pPr lvl="1"/>
            <a:r>
              <a:rPr lang="en-GB" dirty="0">
                <a:hlinkClick r:id="rId3"/>
              </a:rPr>
              <a:t>https://securityheaders.io</a:t>
            </a:r>
            <a:r>
              <a:rPr lang="en-GB" dirty="0" smtClean="0">
                <a:hlinkClick r:id="rId3"/>
              </a:rPr>
              <a:t>/</a:t>
            </a:r>
            <a:endParaRPr lang="en-GB" dirty="0" smtClean="0"/>
          </a:p>
          <a:p>
            <a:pPr lvl="1"/>
            <a:r>
              <a:rPr lang="en-GB" dirty="0">
                <a:hlinkClick r:id="rId4"/>
              </a:rPr>
              <a:t>https://www.ssllabs.com/ssltest</a:t>
            </a:r>
            <a:r>
              <a:rPr lang="en-GB" dirty="0" smtClean="0">
                <a:hlinkClick r:id="rId4"/>
              </a:rPr>
              <a:t>/</a:t>
            </a:r>
            <a:endParaRPr lang="en-GB" dirty="0" smtClean="0"/>
          </a:p>
          <a:p>
            <a:r>
              <a:rPr lang="en-GB" dirty="0" smtClean="0"/>
              <a:t>Incentivise your users:</a:t>
            </a:r>
          </a:p>
          <a:p>
            <a:pPr lvl="1"/>
            <a:r>
              <a:rPr lang="en-GB" dirty="0" smtClean="0"/>
              <a:t>MailChimp gives users a 10% discount for enabling 2FA</a:t>
            </a:r>
          </a:p>
          <a:p>
            <a:pPr lvl="1"/>
            <a:r>
              <a:rPr lang="en-GB" dirty="0" smtClean="0"/>
              <a:t>Whereas, Trello charges for SSO (Trello Enterprise)</a:t>
            </a:r>
          </a:p>
          <a:p>
            <a:r>
              <a:rPr lang="en-GB" dirty="0" smtClean="0"/>
              <a:t>Keep learning</a:t>
            </a:r>
          </a:p>
        </p:txBody>
      </p:sp>
    </p:spTree>
    <p:extLst>
      <p:ext uri="{BB962C8B-B14F-4D97-AF65-F5344CB8AC3E}">
        <p14:creationId xmlns:p14="http://schemas.microsoft.com/office/powerpoint/2010/main" val="1046920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ctrTitle"/>
          </p:nvPr>
        </p:nvSpPr>
        <p:spPr>
          <a:xfrm>
            <a:off x="1981200" y="1454156"/>
            <a:ext cx="8229600" cy="2100263"/>
          </a:xfrm>
        </p:spPr>
        <p:txBody>
          <a:bodyPr/>
          <a:lstStyle/>
          <a:p>
            <a:r>
              <a:rPr lang="en-GB" sz="5400" dirty="0">
                <a:solidFill>
                  <a:srgbClr val="FFFFFF"/>
                </a:solidFill>
                <a:latin typeface="Arial Bold" panose="020B0704020202020204" pitchFamily="34" charset="0"/>
                <a:ea typeface="ＭＳ Ｐゴシック" panose="020B0600070205080204" pitchFamily="34" charset="-128"/>
              </a:rPr>
              <a:t>&lt;/talk&gt;</a:t>
            </a:r>
            <a:br>
              <a:rPr lang="en-GB" sz="5400" dirty="0">
                <a:solidFill>
                  <a:srgbClr val="FFFFFF"/>
                </a:solidFill>
                <a:latin typeface="Arial Bold" panose="020B0704020202020204" pitchFamily="34" charset="0"/>
                <a:ea typeface="ＭＳ Ｐゴシック" panose="020B0600070205080204" pitchFamily="34" charset="-128"/>
              </a:rPr>
            </a:br>
            <a:r>
              <a:rPr lang="en-US" altLang="ja-JP" sz="5400" dirty="0">
                <a:solidFill>
                  <a:srgbClr val="FFFFFF"/>
                </a:solidFill>
                <a:latin typeface="Arial Bold" panose="020B0704020202020204" pitchFamily="34" charset="0"/>
                <a:ea typeface="ＭＳ Ｐゴシック" panose="020B0600070205080204" pitchFamily="34" charset="-128"/>
              </a:rPr>
              <a:t>any questions?</a:t>
            </a:r>
            <a:endParaRPr lang="en-US" sz="5400" dirty="0">
              <a:solidFill>
                <a:srgbClr val="FFFFFF"/>
              </a:solidFill>
              <a:latin typeface="Arial Bold" panose="020B07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481779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Any questions</a:t>
            </a:r>
            <a:r>
              <a:rPr lang="en-GB" dirty="0" smtClean="0"/>
              <a:t>?</a:t>
            </a:r>
            <a:endParaRPr lang="en-GB" dirty="0"/>
          </a:p>
        </p:txBody>
      </p:sp>
      <p:sp>
        <p:nvSpPr>
          <p:cNvPr id="6" name="Content Placeholder 5"/>
          <p:cNvSpPr>
            <a:spLocks noGrp="1"/>
          </p:cNvSpPr>
          <p:nvPr>
            <p:ph idx="1"/>
          </p:nvPr>
        </p:nvSpPr>
        <p:spPr/>
        <p:txBody>
          <a:bodyPr/>
          <a:lstStyle/>
          <a:p>
            <a:r>
              <a:rPr lang="en-GB" dirty="0" smtClean="0"/>
              <a:t>Slides: </a:t>
            </a:r>
            <a:r>
              <a:rPr lang="en-GB" dirty="0" smtClean="0">
                <a:hlinkClick r:id="rId2"/>
              </a:rPr>
              <a:t>www.davidsimner.me.uk</a:t>
            </a:r>
            <a:endParaRPr lang="en-GB" dirty="0" smtClean="0"/>
          </a:p>
          <a:p>
            <a:r>
              <a:rPr lang="en-GB" dirty="0" smtClean="0"/>
              <a:t>Email: </a:t>
            </a:r>
            <a:r>
              <a:rPr lang="en-GB" dirty="0" smtClean="0">
                <a:hlinkClick r:id="rId3"/>
              </a:rPr>
              <a:t>david.simner@red-gate.com</a:t>
            </a:r>
            <a:endParaRPr lang="en-GB" dirty="0" smtClean="0"/>
          </a:p>
        </p:txBody>
      </p:sp>
    </p:spTree>
    <p:extLst>
      <p:ext uri="{BB962C8B-B14F-4D97-AF65-F5344CB8AC3E}">
        <p14:creationId xmlns:p14="http://schemas.microsoft.com/office/powerpoint/2010/main" val="11199334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landscape</a:t>
            </a:r>
            <a:endParaRPr lang="en-GB" dirty="0"/>
          </a:p>
        </p:txBody>
      </p:sp>
      <p:sp>
        <p:nvSpPr>
          <p:cNvPr id="3" name="Content Placeholder 2"/>
          <p:cNvSpPr>
            <a:spLocks noGrp="1"/>
          </p:cNvSpPr>
          <p:nvPr>
            <p:ph idx="1"/>
          </p:nvPr>
        </p:nvSpPr>
        <p:spPr/>
        <p:txBody>
          <a:bodyPr/>
          <a:lstStyle/>
          <a:p>
            <a:r>
              <a:rPr lang="en-US" dirty="0" smtClean="0"/>
              <a:t>Web server</a:t>
            </a:r>
          </a:p>
          <a:p>
            <a:r>
              <a:rPr lang="en-US" dirty="0" smtClean="0"/>
              <a:t>Users</a:t>
            </a:r>
          </a:p>
          <a:p>
            <a:r>
              <a:rPr lang="en-US" dirty="0" smtClean="0"/>
              <a:t>Web browsers</a:t>
            </a:r>
          </a:p>
          <a:p>
            <a:r>
              <a:rPr lang="en-US" dirty="0" smtClean="0"/>
              <a:t>Attackers</a:t>
            </a:r>
          </a:p>
        </p:txBody>
      </p:sp>
    </p:spTree>
    <p:extLst>
      <p:ext uri="{BB962C8B-B14F-4D97-AF65-F5344CB8AC3E}">
        <p14:creationId xmlns:p14="http://schemas.microsoft.com/office/powerpoint/2010/main" val="2026333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attacker’s choice</a:t>
            </a:r>
            <a:endParaRPr lang="en-GB"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Attack our web server</a:t>
            </a:r>
          </a:p>
          <a:p>
            <a:pPr marL="514350" indent="-514350">
              <a:buFont typeface="+mj-lt"/>
              <a:buAutoNum type="arabicPeriod"/>
            </a:pPr>
            <a:r>
              <a:rPr lang="en-US" dirty="0" smtClean="0"/>
              <a:t>Attack our users’ web browsers</a:t>
            </a:r>
          </a:p>
        </p:txBody>
      </p:sp>
    </p:spTree>
    <p:extLst>
      <p:ext uri="{BB962C8B-B14F-4D97-AF65-F5344CB8AC3E}">
        <p14:creationId xmlns:p14="http://schemas.microsoft.com/office/powerpoint/2010/main" val="1351782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Guiding principles for today’s talk</a:t>
            </a:r>
            <a:endParaRPr lang="en-GB"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What security guarantees do web browsers make?</a:t>
            </a:r>
          </a:p>
          <a:p>
            <a:pPr marL="514350" indent="-514350">
              <a:buFont typeface="+mj-lt"/>
              <a:buAutoNum type="arabicPeriod"/>
            </a:pPr>
            <a:r>
              <a:rPr lang="en-US" dirty="0" smtClean="0"/>
              <a:t>What don’t they protect against (by default)?</a:t>
            </a:r>
          </a:p>
          <a:p>
            <a:pPr marL="514350" indent="-514350">
              <a:buFont typeface="+mj-lt"/>
              <a:buAutoNum type="arabicPeriod"/>
            </a:pPr>
            <a:r>
              <a:rPr lang="en-US" dirty="0" smtClean="0"/>
              <a:t>How do you deal with that?</a:t>
            </a:r>
          </a:p>
        </p:txBody>
      </p:sp>
    </p:spTree>
    <p:extLst>
      <p:ext uri="{BB962C8B-B14F-4D97-AF65-F5344CB8AC3E}">
        <p14:creationId xmlns:p14="http://schemas.microsoft.com/office/powerpoint/2010/main" val="970009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example</a:t>
            </a:r>
            <a:endParaRPr lang="en-GB" dirty="0"/>
          </a:p>
        </p:txBody>
      </p:sp>
      <p:sp>
        <p:nvSpPr>
          <p:cNvPr id="3" name="Content Placeholder 2"/>
          <p:cNvSpPr>
            <a:spLocks noGrp="1"/>
          </p:cNvSpPr>
          <p:nvPr>
            <p:ph idx="1"/>
          </p:nvPr>
        </p:nvSpPr>
        <p:spPr/>
        <p:txBody>
          <a:bodyPr/>
          <a:lstStyle/>
          <a:p>
            <a:pPr marL="0" indent="0">
              <a:buNone/>
            </a:pPr>
            <a:endParaRPr lang="en-US" dirty="0" smtClean="0">
              <a:hlinkClick r:id="rId3"/>
            </a:endParaRPr>
          </a:p>
          <a:p>
            <a:pPr marL="0" indent="0">
              <a:buNone/>
            </a:pPr>
            <a:r>
              <a:rPr lang="en-US" dirty="0" smtClean="0">
                <a:hlinkClick r:id="rId3"/>
              </a:rPr>
              <a:t>https</a:t>
            </a:r>
            <a:r>
              <a:rPr lang="en-US" dirty="0">
                <a:hlinkClick r:id="rId3"/>
              </a:rPr>
              <a:t>://www.catsatdevweek2016.co.uk</a:t>
            </a:r>
            <a:r>
              <a:rPr lang="en-US" dirty="0" smtClean="0">
                <a:hlinkClick r:id="rId3"/>
              </a:rPr>
              <a:t>/</a:t>
            </a:r>
            <a:endParaRPr lang="en-US" dirty="0" smtClean="0"/>
          </a:p>
          <a:p>
            <a:pPr marL="0" indent="0">
              <a:buNone/>
            </a:pPr>
            <a:endParaRPr lang="en-US" dirty="0"/>
          </a:p>
        </p:txBody>
      </p:sp>
    </p:spTree>
    <p:extLst>
      <p:ext uri="{BB962C8B-B14F-4D97-AF65-F5344CB8AC3E}">
        <p14:creationId xmlns:p14="http://schemas.microsoft.com/office/powerpoint/2010/main" val="2406024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ctrTitle"/>
          </p:nvPr>
        </p:nvSpPr>
        <p:spPr>
          <a:xfrm>
            <a:off x="1981200" y="1454156"/>
            <a:ext cx="8229600" cy="2100263"/>
          </a:xfrm>
        </p:spPr>
        <p:txBody>
          <a:bodyPr/>
          <a:lstStyle/>
          <a:p>
            <a:r>
              <a:rPr lang="en-GB" sz="4800" dirty="0">
                <a:solidFill>
                  <a:srgbClr val="FFFFFF"/>
                </a:solidFill>
                <a:latin typeface="Arial Bold" panose="020B0704020202020204" pitchFamily="34" charset="0"/>
                <a:ea typeface="ＭＳ Ｐゴシック" panose="020B0600070205080204" pitchFamily="34" charset="-128"/>
              </a:rPr>
              <a:t>Threat models</a:t>
            </a:r>
          </a:p>
        </p:txBody>
      </p:sp>
    </p:spTree>
    <p:extLst>
      <p:ext uri="{BB962C8B-B14F-4D97-AF65-F5344CB8AC3E}">
        <p14:creationId xmlns:p14="http://schemas.microsoft.com/office/powerpoint/2010/main" val="32605299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F6499"/>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75000"/>
          </a:schemeClr>
        </a:solidFill>
        <a:ln>
          <a:solidFill>
            <a:schemeClr val="bg1">
              <a:lumMod val="65000"/>
            </a:schemeClr>
          </a:solidFill>
        </a:ln>
        <a:effectLst/>
      </a:spPr>
      <a:bodyPr rtlCol="0" anchor="ctr"/>
      <a:lstStyle>
        <a:defPPr algn="ctr">
          <a:defRPr sz="2400" dirty="0" smtClean="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1896</Words>
  <Application>Microsoft Macintosh PowerPoint</Application>
  <PresentationFormat>Widescreen</PresentationFormat>
  <Paragraphs>310</Paragraphs>
  <Slides>42</Slides>
  <Notes>40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Arial Bold</vt:lpstr>
      <vt:lpstr>Calibri</vt:lpstr>
      <vt:lpstr>Consolas</vt:lpstr>
      <vt:lpstr>ＭＳ Ｐゴシック</vt:lpstr>
      <vt:lpstr>Wingdings</vt:lpstr>
      <vt:lpstr>Office Theme</vt:lpstr>
      <vt:lpstr>How web browser security really works: the intricate details</vt:lpstr>
      <vt:lpstr>www.davidsimner.me.uk david.simner@red-gate.com</vt:lpstr>
      <vt:lpstr>How web browser security really works: the intricate details</vt:lpstr>
      <vt:lpstr>Why is this important?</vt:lpstr>
      <vt:lpstr>The landscape</vt:lpstr>
      <vt:lpstr>The attacker’s choice</vt:lpstr>
      <vt:lpstr>Guiding principles for today’s talk</vt:lpstr>
      <vt:lpstr>Today’s example</vt:lpstr>
      <vt:lpstr>Threat models</vt:lpstr>
      <vt:lpstr>Threat model</vt:lpstr>
      <vt:lpstr>Protect the credit cards!</vt:lpstr>
      <vt:lpstr>Same-origin policy</vt:lpstr>
      <vt:lpstr>Demo</vt:lpstr>
      <vt:lpstr>Demo</vt:lpstr>
      <vt:lpstr>Tip: X-Frame-Options</vt:lpstr>
      <vt:lpstr>Demo</vt:lpstr>
      <vt:lpstr>Demo</vt:lpstr>
      <vt:lpstr>Demo</vt:lpstr>
      <vt:lpstr>Demo</vt:lpstr>
      <vt:lpstr>Tip: CSRF protection</vt:lpstr>
      <vt:lpstr>Brief interlude</vt:lpstr>
      <vt:lpstr>HTTPS</vt:lpstr>
      <vt:lpstr>HTTPS</vt:lpstr>
      <vt:lpstr>Demo</vt:lpstr>
      <vt:lpstr>Obligatory SQL injection slide</vt:lpstr>
      <vt:lpstr>Account presence leaking</vt:lpstr>
      <vt:lpstr>Bad</vt:lpstr>
      <vt:lpstr>Good</vt:lpstr>
      <vt:lpstr>Account presence leaking</vt:lpstr>
      <vt:lpstr>Demo</vt:lpstr>
      <vt:lpstr>Cookies</vt:lpstr>
      <vt:lpstr>My favourite food</vt:lpstr>
      <vt:lpstr>Cookie rules</vt:lpstr>
      <vt:lpstr>Tip: Set-Cookie httponly</vt:lpstr>
      <vt:lpstr>Tip: Set-Cookie secure</vt:lpstr>
      <vt:lpstr>Demo</vt:lpstr>
      <vt:lpstr>Tip: HSTS includeSubDomains</vt:lpstr>
      <vt:lpstr>Subresource Integrity (SRI)</vt:lpstr>
      <vt:lpstr>Summary</vt:lpstr>
      <vt:lpstr>Summary</vt:lpstr>
      <vt:lpstr>&lt;/talk&gt; any questions?</vt:lpstr>
      <vt:lpstr>Any 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2014-03-07T13:12:18Z</dcterms:created>
  <dcterms:modified xsi:type="dcterms:W3CDTF">2016-04-19T07:18:52Z</dcterms:modified>
</cp:coreProperties>
</file>