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9"/>
  </p:notesMasterIdLst>
  <p:handoutMasterIdLst>
    <p:handoutMasterId r:id="rId30"/>
  </p:handoutMasterIdLst>
  <p:sldIdLst>
    <p:sldId id="315" r:id="rId2"/>
    <p:sldId id="345" r:id="rId3"/>
    <p:sldId id="388" r:id="rId4"/>
    <p:sldId id="393" r:id="rId5"/>
    <p:sldId id="395" r:id="rId6"/>
    <p:sldId id="394" r:id="rId7"/>
    <p:sldId id="399" r:id="rId8"/>
    <p:sldId id="396" r:id="rId9"/>
    <p:sldId id="391" r:id="rId10"/>
    <p:sldId id="397" r:id="rId11"/>
    <p:sldId id="387" r:id="rId12"/>
    <p:sldId id="401" r:id="rId13"/>
    <p:sldId id="411" r:id="rId14"/>
    <p:sldId id="402" r:id="rId15"/>
    <p:sldId id="405" r:id="rId16"/>
    <p:sldId id="409" r:id="rId17"/>
    <p:sldId id="403" r:id="rId18"/>
    <p:sldId id="413" r:id="rId19"/>
    <p:sldId id="414" r:id="rId20"/>
    <p:sldId id="415" r:id="rId21"/>
    <p:sldId id="418" r:id="rId22"/>
    <p:sldId id="417" r:id="rId23"/>
    <p:sldId id="416" r:id="rId24"/>
    <p:sldId id="419" r:id="rId25"/>
    <p:sldId id="420" r:id="rId26"/>
    <p:sldId id="316" r:id="rId27"/>
    <p:sldId id="412" r:id="rId28"/>
  </p:sldIdLst>
  <p:sldSz cx="9144000" cy="6858000" type="screen4x3"/>
  <p:notesSz cx="9874250" cy="6797675"/>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010"/>
    <a:srgbClr val="C30206"/>
    <a:srgbClr val="AA0003"/>
    <a:srgbClr val="0089BD"/>
    <a:srgbClr val="0470BD"/>
    <a:srgbClr val="068BE7"/>
    <a:srgbClr val="0080FF"/>
    <a:srgbClr val="539723"/>
    <a:srgbClr val="79000E"/>
    <a:srgbClr val="635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45915" autoAdjust="0"/>
  </p:normalViewPr>
  <p:slideViewPr>
    <p:cSldViewPr snapToGrid="0" snapToObjects="1">
      <p:cViewPr varScale="1">
        <p:scale>
          <a:sx n="53" d="100"/>
          <a:sy n="53" d="100"/>
        </p:scale>
        <p:origin x="3336"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114" d="100"/>
          <a:sy n="114" d="100"/>
        </p:scale>
        <p:origin x="14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a:defRPr sz="1200"/>
            </a:lvl1pPr>
          </a:lstStyle>
          <a:p>
            <a:fld id="{B37E2A22-ED6E-4A7E-A5FF-FD1ED1274F89}" type="datetimeFigureOut">
              <a:rPr lang="en-GB" smtClean="0"/>
              <a:t>14/11/2014</a:t>
            </a:fld>
            <a:endParaRPr lang="en-GB" dirty="0"/>
          </a:p>
        </p:txBody>
      </p:sp>
      <p:sp>
        <p:nvSpPr>
          <p:cNvPr id="4" name="Footer Placeholder 3"/>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592763" y="6456363"/>
            <a:ext cx="4279900" cy="341312"/>
          </a:xfrm>
          <a:prstGeom prst="rect">
            <a:avLst/>
          </a:prstGeom>
        </p:spPr>
        <p:txBody>
          <a:bodyPr vert="horz" lIns="91440" tIns="45720" rIns="91440" bIns="45720" rtlCol="0" anchor="b"/>
          <a:lstStyle>
            <a:lvl1pPr algn="r">
              <a:defRPr sz="1200"/>
            </a:lvl1pPr>
          </a:lstStyle>
          <a:p>
            <a:fld id="{D16C2618-9E85-4EEB-BD0D-2582B15362B2}" type="slidenum">
              <a:rPr lang="en-GB" smtClean="0"/>
              <a:t>‹#›</a:t>
            </a:fld>
            <a:endParaRPr lang="en-GB" dirty="0"/>
          </a:p>
        </p:txBody>
      </p:sp>
    </p:spTree>
    <p:extLst>
      <p:ext uri="{BB962C8B-B14F-4D97-AF65-F5344CB8AC3E}">
        <p14:creationId xmlns:p14="http://schemas.microsoft.com/office/powerpoint/2010/main" val="3643728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atin typeface="Arial" pitchFamily="34" charset="0"/>
                <a:ea typeface="ＭＳ Ｐゴシック" pitchFamily="34" charset="-128"/>
                <a:cs typeface="+mn-cs"/>
              </a:defRPr>
            </a:lvl1pPr>
          </a:lstStyle>
          <a:p>
            <a:pPr>
              <a:defRPr/>
            </a:pPr>
            <a:endParaRPr lang="en-GB" dirty="0"/>
          </a:p>
        </p:txBody>
      </p:sp>
      <p:sp>
        <p:nvSpPr>
          <p:cNvPr id="3" name="Date Placeholder 2"/>
          <p:cNvSpPr>
            <a:spLocks noGrp="1"/>
          </p:cNvSpPr>
          <p:nvPr>
            <p:ph type="dt" idx="1"/>
          </p:nvPr>
        </p:nvSpPr>
        <p:spPr>
          <a:xfrm>
            <a:off x="5592763" y="0"/>
            <a:ext cx="4279900" cy="3397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21F310-3713-4622-9184-EBE70CB4B9B3}" type="datetimeFigureOut">
              <a:rPr lang="en-GB"/>
              <a:pPr/>
              <a:t>14/11/2014</a:t>
            </a:fld>
            <a:endParaRPr lang="en-GB" dirty="0"/>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atin typeface="Arial" pitchFamily="34" charset="0"/>
                <a:ea typeface="ＭＳ Ｐゴシック" pitchFamily="34" charset="-128"/>
                <a:cs typeface="+mn-cs"/>
              </a:defRPr>
            </a:lvl1pPr>
          </a:lstStyle>
          <a:p>
            <a:pPr>
              <a:defRPr/>
            </a:pPr>
            <a:endParaRPr lang="en-GB" dirty="0"/>
          </a:p>
        </p:txBody>
      </p:sp>
      <p:sp>
        <p:nvSpPr>
          <p:cNvPr id="7" name="Slide Number Placeholder 6"/>
          <p:cNvSpPr>
            <a:spLocks noGrp="1"/>
          </p:cNvSpPr>
          <p:nvPr>
            <p:ph type="sldNum" sz="quarter" idx="5"/>
          </p:nvPr>
        </p:nvSpPr>
        <p:spPr>
          <a:xfrm>
            <a:off x="5592763" y="6456363"/>
            <a:ext cx="4279900" cy="3397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801B24B-9765-4E48-83E8-FC588AC4863B}" type="slidenum">
              <a:rPr lang="en-GB"/>
              <a:pPr/>
              <a:t>‹#›</a:t>
            </a:fld>
            <a:endParaRPr lang="en-GB" dirty="0"/>
          </a:p>
        </p:txBody>
      </p:sp>
    </p:spTree>
    <p:extLst>
      <p:ext uri="{BB962C8B-B14F-4D97-AF65-F5344CB8AC3E}">
        <p14:creationId xmlns:p14="http://schemas.microsoft.com/office/powerpoint/2010/main" val="3309120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Cool – thank you for coming </a:t>
            </a:r>
          </a:p>
          <a:p>
            <a:pPr marL="171450" indent="-171450" eaLnBrk="1" hangingPunct="1">
              <a:spcBef>
                <a:spcPct val="0"/>
              </a:spcBef>
              <a:buFont typeface="Arial" panose="020B0604020202020204" pitchFamily="34" charset="0"/>
              <a:buChar char="•"/>
            </a:pPr>
            <a:r>
              <a:rPr lang="en-US" sz="1200" dirty="0" smtClean="0">
                <a:solidFill>
                  <a:schemeClr val="bg1"/>
                </a:solidFill>
                <a:latin typeface="Arial Bold" panose="020B0704020202020204" pitchFamily="34" charset="0"/>
                <a:ea typeface="ＭＳ Ｐゴシック" panose="020B0600070205080204" pitchFamily="34" charset="-128"/>
              </a:rPr>
              <a:t>This is my talk: “OWIN, Katana and ASP.NET vNext: eliminating the pain of IIS”</a:t>
            </a:r>
            <a:endParaRPr lang="en-GB" dirty="0" smtClean="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1</a:t>
            </a:fld>
            <a:endParaRPr lang="en-GB" dirty="0"/>
          </a:p>
        </p:txBody>
      </p:sp>
    </p:spTree>
    <p:extLst>
      <p:ext uri="{BB962C8B-B14F-4D97-AF65-F5344CB8AC3E}">
        <p14:creationId xmlns:p14="http://schemas.microsoft.com/office/powerpoint/2010/main" val="2362771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 well, because this </a:t>
            </a:r>
            <a:r>
              <a:rPr lang="en-GB" smtClean="0"/>
              <a:t>self-hosting wasn’t </a:t>
            </a:r>
            <a:r>
              <a:rPr lang="en-GB" dirty="0" smtClean="0"/>
              <a:t>quite right yet – they </a:t>
            </a:r>
            <a:r>
              <a:rPr lang="en-GB" baseline="0" dirty="0" smtClean="0"/>
              <a:t>didn’t all play nicely together</a:t>
            </a:r>
          </a:p>
          <a:p>
            <a:pPr marL="171450" indent="-171450">
              <a:buFont typeface="Arial" panose="020B0604020202020204" pitchFamily="34" charset="0"/>
              <a:buChar char="•"/>
            </a:pPr>
            <a:r>
              <a:rPr lang="en-GB" baseline="0" dirty="0" smtClean="0"/>
              <a:t>What we needed was some way for everything to play nicely together, and that, was OWIN</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dirty="0" smtClean="0"/>
              <a:t>https://github.com/SignalR/SignalR/issues/277</a:t>
            </a:r>
          </a:p>
          <a:p>
            <a:pPr marL="171450" indent="-171450">
              <a:buFont typeface="Arial" panose="020B0604020202020204" pitchFamily="34" charset="0"/>
              <a:buChar char="•"/>
            </a:pPr>
            <a:r>
              <a:rPr lang="en-GB" dirty="0" smtClean="0"/>
              <a:t>https://github.com/jjeffery/WebAppHost</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10</a:t>
            </a:fld>
            <a:endParaRPr lang="en-GB" dirty="0"/>
          </a:p>
        </p:txBody>
      </p:sp>
    </p:spTree>
    <p:extLst>
      <p:ext uri="{BB962C8B-B14F-4D97-AF65-F5344CB8AC3E}">
        <p14:creationId xmlns:p14="http://schemas.microsoft.com/office/powerpoint/2010/main" val="41442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OWIN</a:t>
            </a:r>
          </a:p>
          <a:p>
            <a:pPr marL="628650" lvl="1" indent="-171450">
              <a:buFont typeface="Arial" panose="020B0604020202020204" pitchFamily="34" charset="0"/>
              <a:buChar char="•"/>
            </a:pPr>
            <a:r>
              <a:rPr lang="en-GB" baseline="0" dirty="0" smtClean="0"/>
              <a:t>Abbreviation – it stands for: Open Web Interface for .NET</a:t>
            </a:r>
          </a:p>
          <a:p>
            <a:pPr marL="628650" lvl="1" indent="-171450">
              <a:buFont typeface="Arial" panose="020B0604020202020204" pitchFamily="34" charset="0"/>
              <a:buChar char="•"/>
            </a:pPr>
            <a:r>
              <a:rPr lang="en-GB" baseline="0" dirty="0" smtClean="0"/>
              <a:t>Is an interface…</a:t>
            </a:r>
          </a:p>
          <a:p>
            <a:pPr marL="628650" lvl="1" indent="-171450">
              <a:buFont typeface="Arial" panose="020B0604020202020204" pitchFamily="34" charset="0"/>
              <a:buChar char="•"/>
            </a:pPr>
            <a:r>
              <a:rPr lang="en-GB" baseline="0" dirty="0" smtClean="0"/>
              <a:t>This is how we’re going to get everything to play nicely together</a:t>
            </a:r>
          </a:p>
          <a:p>
            <a:pPr marL="628650" lvl="1" indent="-171450">
              <a:buFont typeface="Arial" panose="020B0604020202020204" pitchFamily="34" charset="0"/>
              <a:buChar char="•"/>
            </a:pPr>
            <a:r>
              <a:rPr lang="en-GB" baseline="0" dirty="0" smtClean="0"/>
              <a:t>I’ll explain what hosts, servers, middleware and web frameworks are on the next slide, but for now, the most important thing is that OWIN is just an interface for all these things to talk to each other</a:t>
            </a:r>
            <a:endParaRPr lang="en-GB" dirty="0" smtClean="0"/>
          </a:p>
          <a:p>
            <a:pPr marL="171450" indent="-171450">
              <a:buFont typeface="Arial" panose="020B0604020202020204" pitchFamily="34" charset="0"/>
              <a:buChar char="•"/>
            </a:pPr>
            <a:r>
              <a:rPr lang="en-GB" dirty="0" smtClean="0"/>
              <a:t>Katana:</a:t>
            </a:r>
            <a:endParaRPr lang="en-GB" baseline="0" dirty="0" smtClean="0"/>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Katana, not, Cortana.  Although they sound similar, they’re actually very different projects at Microsoft</a:t>
            </a:r>
          </a:p>
          <a:p>
            <a:pPr marL="628650" lvl="1" indent="-171450">
              <a:buFont typeface="Arial" panose="020B0604020202020204" pitchFamily="34" charset="0"/>
              <a:buChar char="•"/>
            </a:pPr>
            <a:r>
              <a:rPr lang="en-GB" baseline="0" dirty="0" smtClean="0"/>
              <a:t>Today we’re going to be talking about Katana</a:t>
            </a:r>
          </a:p>
          <a:p>
            <a:pPr marL="628650" lvl="1" indent="-171450">
              <a:buFont typeface="Arial" panose="020B0604020202020204" pitchFamily="34" charset="0"/>
              <a:buChar char="•"/>
            </a:pPr>
            <a:r>
              <a:rPr lang="en-GB" baseline="0" dirty="0" smtClean="0"/>
              <a:t>Whereas, Cortana – the artificial intelligence character from the Halo series</a:t>
            </a:r>
          </a:p>
          <a:p>
            <a:pPr marL="628650" lvl="1" indent="-171450">
              <a:buFont typeface="Arial" panose="020B0604020202020204" pitchFamily="34" charset="0"/>
              <a:buChar char="•"/>
            </a:pPr>
            <a:r>
              <a:rPr lang="en-GB" baseline="0" dirty="0" smtClean="0"/>
              <a:t>And also, Cortana – a feature in Windows Phone 8.1 which is Microsoft’s answer to Siri and Google Now</a:t>
            </a:r>
          </a:p>
          <a:p>
            <a:pPr marL="171450" lvl="0" indent="-171450">
              <a:buFont typeface="Arial" panose="020B0604020202020204" pitchFamily="34" charset="0"/>
              <a:buChar char="•"/>
            </a:pPr>
            <a:r>
              <a:rPr lang="en-GB" baseline="0" dirty="0" smtClean="0"/>
              <a:t>Katana is an implementation of the OWIN interface:</a:t>
            </a:r>
          </a:p>
          <a:p>
            <a:pPr marL="628650" lvl="1" indent="-171450">
              <a:buFont typeface="Arial" panose="020B0604020202020204" pitchFamily="34" charset="0"/>
              <a:buChar char="•"/>
            </a:pPr>
            <a:r>
              <a:rPr lang="en-GB" baseline="0" dirty="0" smtClean="0"/>
              <a:t>It implements the host, the server, and the middleware bits of OWIN</a:t>
            </a:r>
          </a:p>
          <a:p>
            <a:pPr marL="628650" lvl="1" indent="-171450">
              <a:buFont typeface="Arial" panose="020B0604020202020204" pitchFamily="34" charset="0"/>
              <a:buChar char="•"/>
            </a:pPr>
            <a:r>
              <a:rPr lang="en-GB" baseline="0" dirty="0" smtClean="0"/>
              <a:t>In other words, it implements everything apart from the web framework bit, and the reason that it doesn’t need to implement that too, is because there are already some really good web frameworks out there</a:t>
            </a:r>
          </a:p>
          <a:p>
            <a:pPr marL="171450" lvl="0" indent="-171450">
              <a:buFont typeface="Arial" panose="020B0604020202020204" pitchFamily="34" charset="0"/>
              <a:buChar char="•"/>
            </a:pPr>
            <a:r>
              <a:rPr lang="en-GB" baseline="0" dirty="0" smtClean="0"/>
              <a:t>For example, ASP.NET Web API supports OWIN today</a:t>
            </a:r>
          </a:p>
          <a:p>
            <a:pPr marL="171450" lvl="0" indent="-171450">
              <a:buFont typeface="Arial" panose="020B0604020202020204" pitchFamily="34" charset="0"/>
              <a:buChar char="•"/>
            </a:pPr>
            <a:r>
              <a:rPr lang="en-GB" baseline="0" dirty="0" smtClean="0"/>
              <a:t>And as of ASP.NET vNext, ASP.NET MVC will support it too</a:t>
            </a:r>
          </a:p>
          <a:p>
            <a:pPr marL="171450" lvl="0" indent="-171450">
              <a:buFont typeface="Arial" panose="020B0604020202020204" pitchFamily="34" charset="0"/>
              <a:buChar char="•"/>
            </a:pPr>
            <a:r>
              <a:rPr lang="en-GB" baseline="0" dirty="0" smtClean="0"/>
              <a:t>Lots of people use the term OWIN when they mean Katana, and vice versa, so I apologise in advance if I end up doing that – very simply, OWIN is just an interface; Katana is an implementation of that interface</a:t>
            </a:r>
          </a:p>
          <a:p>
            <a:pPr marL="0" lvl="0" indent="0">
              <a:buFont typeface="Arial" panose="020B0604020202020204" pitchFamily="34" charset="0"/>
              <a:buNone/>
            </a:pPr>
            <a:endParaRPr lang="en-GB" baseline="0" dirty="0" smtClean="0"/>
          </a:p>
          <a:p>
            <a:pPr marL="0" lvl="0" indent="0">
              <a:buFont typeface="Arial" panose="020B0604020202020204" pitchFamily="34" charset="0"/>
              <a:buNone/>
            </a:pPr>
            <a:endParaRPr lang="en-GB" baseline="0" dirty="0" smtClean="0"/>
          </a:p>
          <a:p>
            <a:pPr marL="0" lvl="0" indent="0">
              <a:buFont typeface="Arial" panose="020B0604020202020204" pitchFamily="34" charset="0"/>
              <a:buNone/>
            </a:pPr>
            <a:endParaRPr lang="en-GB" baseline="0" dirty="0" smtClean="0"/>
          </a:p>
          <a:p>
            <a:pPr marL="0" lvl="0" indent="0">
              <a:buFont typeface="Arial" panose="020B0604020202020204" pitchFamily="34" charset="0"/>
              <a:buNone/>
            </a:pPr>
            <a:r>
              <a:rPr lang="en-GB" dirty="0" smtClean="0"/>
              <a:t>http://en.wikipedia.org/wiki/Microsoft_Cortana</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11</a:t>
            </a:fld>
            <a:endParaRPr lang="en-GB" dirty="0"/>
          </a:p>
        </p:txBody>
      </p:sp>
    </p:spTree>
    <p:extLst>
      <p:ext uri="{BB962C8B-B14F-4D97-AF65-F5344CB8AC3E}">
        <p14:creationId xmlns:p14="http://schemas.microsoft.com/office/powerpoint/2010/main" val="4345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So</a:t>
            </a:r>
            <a:r>
              <a:rPr lang="en-GB" baseline="0" dirty="0" smtClean="0"/>
              <a:t> this is OWIN</a:t>
            </a:r>
          </a:p>
          <a:p>
            <a:pPr marL="171450" indent="-171450">
              <a:buFont typeface="Arial" panose="020B0604020202020204" pitchFamily="34" charset="0"/>
              <a:buChar char="•"/>
            </a:pPr>
            <a:r>
              <a:rPr lang="en-GB" baseline="0" dirty="0" smtClean="0"/>
              <a:t>OWIN is an </a:t>
            </a:r>
            <a:r>
              <a:rPr lang="en-GB" dirty="0" smtClean="0"/>
              <a:t>interface for hosts, servers, middleware and web frameworks to talk to each other</a:t>
            </a:r>
          </a:p>
          <a:p>
            <a:pPr marL="171450" indent="-171450">
              <a:buFont typeface="Arial" panose="020B0604020202020204" pitchFamily="34" charset="0"/>
              <a:buChar char="•"/>
            </a:pPr>
            <a:r>
              <a:rPr lang="en-GB" dirty="0" smtClean="0"/>
              <a:t>And OWIN is all about choice</a:t>
            </a:r>
          </a:p>
          <a:p>
            <a:pPr marL="171450" indent="-171450">
              <a:buFont typeface="Arial" panose="020B0604020202020204" pitchFamily="34" charset="0"/>
              <a:buChar char="•"/>
            </a:pPr>
            <a:r>
              <a:rPr lang="en-GB" dirty="0" smtClean="0"/>
              <a:t>Because</a:t>
            </a:r>
            <a:r>
              <a:rPr lang="en-GB" baseline="0" dirty="0" smtClean="0"/>
              <a:t> it’s just an interface, it’s been implemented loads of times, which means you get to choose – which host you’d like, which server you’d like, what middleware you’d like, what order the middleware should run in, and finally which web framework you’d like</a:t>
            </a:r>
          </a:p>
          <a:p>
            <a:pPr marL="171450" indent="-171450">
              <a:buFont typeface="Arial" panose="020B0604020202020204" pitchFamily="34" charset="0"/>
              <a:buChar char="•"/>
            </a:pPr>
            <a:r>
              <a:rPr lang="en-GB" baseline="0" dirty="0" smtClean="0"/>
              <a:t>You still need to write your own code in whichever web framework you choose</a:t>
            </a:r>
          </a:p>
          <a:p>
            <a:pPr marL="171450" indent="-171450">
              <a:buFont typeface="Arial" panose="020B0604020202020204" pitchFamily="34" charset="0"/>
              <a:buChar char="•"/>
            </a:pPr>
            <a:r>
              <a:rPr lang="en-GB" baseline="0" dirty="0" smtClean="0"/>
              <a:t>Although so far in this talk I’ve been talking about OWIN + Katana as a replacement for IIS, that’s a choice you get to make.  If you want to run it on top of IIS you can, but there’s also tonnes of alternative choices as well</a:t>
            </a:r>
          </a:p>
          <a:p>
            <a:pPr marL="171450" indent="-171450">
              <a:buFont typeface="Arial" panose="020B0604020202020204" pitchFamily="34" charset="0"/>
              <a:buChar char="•"/>
            </a:pPr>
            <a:r>
              <a:rPr lang="en-GB" baseline="0" dirty="0" smtClean="0"/>
              <a:t>So, let’s look at the diagram</a:t>
            </a:r>
            <a:endParaRPr lang="en-GB" dirty="0" smtClean="0"/>
          </a:p>
          <a:p>
            <a:pPr marL="171450" indent="-171450">
              <a:buFont typeface="Arial" panose="020B0604020202020204" pitchFamily="34" charset="0"/>
              <a:buChar char="•"/>
            </a:pPr>
            <a:r>
              <a:rPr lang="en-GB" dirty="0" smtClean="0"/>
              <a:t>The</a:t>
            </a:r>
            <a:r>
              <a:rPr lang="en-GB" baseline="0" dirty="0" smtClean="0"/>
              <a:t> host (at the bottom in grey) is basically the Windows Process where everything else runs.  You can choose to run on top of IIS (w3wp.exe is the IIS worker process), or you can choose not to run on top of IIS – OwinHost.exe is Katana, and you can obviously write your own host (which is what we did because we wanted to run as a Windows Service)</a:t>
            </a:r>
          </a:p>
          <a:p>
            <a:pPr marL="171450" indent="-171450">
              <a:buFont typeface="Arial" panose="020B0604020202020204" pitchFamily="34" charset="0"/>
              <a:buChar char="•"/>
            </a:pPr>
            <a:r>
              <a:rPr lang="en-GB" baseline="0" dirty="0" smtClean="0"/>
              <a:t>The server (on the far left in blue) is responsible for listening on the TCP port, and then, for every HTTP request it receives, it’s responsible for converting those requests into OWIN’s format.  You can choose for the server to be IIS, or you can choose the more lightweight http.sys as the server – in both of those cases you’ll need a thin adapter layer to convert into OWIN’s format (that’s the bit in green), and Katana provides a bunch of adapters to choose from.  There are also servers written specifically for OWIN, that obviously then don’t need the adapter layer (the bit in green), because they already talk OWIN’s format</a:t>
            </a:r>
          </a:p>
          <a:p>
            <a:pPr marL="171450" indent="-171450">
              <a:buFont typeface="Arial" panose="020B0604020202020204" pitchFamily="34" charset="0"/>
              <a:buChar char="•"/>
            </a:pPr>
            <a:r>
              <a:rPr lang="en-GB" baseline="0" dirty="0" smtClean="0"/>
              <a:t>Once the server has got a request in OWIN’s format, it’s passed to the first piece of middleware in the middleware pipeline</a:t>
            </a:r>
          </a:p>
          <a:p>
            <a:pPr marL="171450" indent="-171450">
              <a:buFont typeface="Arial" panose="020B0604020202020204" pitchFamily="34" charset="0"/>
              <a:buChar char="•"/>
            </a:pPr>
            <a:r>
              <a:rPr lang="en-GB" baseline="0" dirty="0" smtClean="0"/>
              <a:t>You can think of middleware as small pieces of re-usable functionality</a:t>
            </a:r>
          </a:p>
          <a:p>
            <a:pPr marL="171450" indent="-171450">
              <a:buFont typeface="Arial" panose="020B0604020202020204" pitchFamily="34" charset="0"/>
              <a:buChar char="•"/>
            </a:pPr>
            <a:r>
              <a:rPr lang="en-GB" baseline="0" dirty="0" smtClean="0"/>
              <a:t>Each piece of middleware doesn’t do much by itself, but by building up the middleware pipeline, which consists of as many pieces of middleware as you like, you can add all the functionality a complex web application needs</a:t>
            </a:r>
          </a:p>
          <a:p>
            <a:pPr marL="171450" indent="-171450">
              <a:buFont typeface="Arial" panose="020B0604020202020204" pitchFamily="34" charset="0"/>
              <a:buChar char="•"/>
            </a:pPr>
            <a:r>
              <a:rPr lang="en-GB" baseline="0" dirty="0" smtClean="0"/>
              <a:t>When a request is passed from the server to the first piece of middleware, that piece of middleware will examine the request and it has several choices – it can either send a response itself, and by doing so skip the rest of the middleware pipeline, or, instead, it can send the request (possibly modified) onto the next piece of middleware for it to handle the request, and it can also modify the response that it gets back from that piece of middleware too, if it chooses to</a:t>
            </a:r>
          </a:p>
          <a:p>
            <a:pPr marL="171450" indent="-171450">
              <a:buFont typeface="Arial" panose="020B0604020202020204" pitchFamily="34" charset="0"/>
              <a:buChar char="•"/>
            </a:pPr>
            <a:r>
              <a:rPr lang="en-GB" baseline="0" dirty="0" smtClean="0"/>
              <a:t>So in this example, the logging middleware will log all the requests and responses but never respond to any; the static files middleware will examine the URL and if there is a .html, or a .js or a .css file it’ll serve it; and the Web API middleware will examine the URL, and if it starts with “/api” then it’ll pass it onto Web API framework, where the full routing of the Web API framework can take place</a:t>
            </a:r>
          </a:p>
          <a:p>
            <a:pPr marL="171450" indent="-171450">
              <a:buFont typeface="Arial" panose="020B0604020202020204" pitchFamily="34" charset="0"/>
              <a:buChar char="•"/>
            </a:pPr>
            <a:r>
              <a:rPr lang="en-GB" baseline="0" dirty="0" smtClean="0"/>
              <a:t>Although we’ve chosen Web API as our web framework here, again it’s all about choice – you can use Nancy for example instead</a:t>
            </a:r>
          </a:p>
          <a:p>
            <a:pPr marL="171450" indent="-171450">
              <a:buFont typeface="Arial" panose="020B0604020202020204" pitchFamily="34" charset="0"/>
              <a:buChar char="•"/>
            </a:pPr>
            <a:r>
              <a:rPr lang="en-GB" baseline="0" dirty="0" smtClean="0"/>
              <a:t>If none of the pieces of middleware choose to handle the request, and it gets to the end of the middleware pipeline, then a “404 Not Found” response is sent to the user</a:t>
            </a:r>
          </a:p>
          <a:p>
            <a:pPr marL="171450" indent="-171450">
              <a:buFont typeface="Arial" panose="020B0604020202020204" pitchFamily="34" charset="0"/>
              <a:buChar char="•"/>
            </a:pPr>
            <a:r>
              <a:rPr lang="en-GB" baseline="0" dirty="0" smtClean="0"/>
              <a:t>If you’re thinking that this is very similar to node.js then yeh, OWIN was inspired by everything that came before it, including node.js</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http://owin.org/</a:t>
            </a:r>
          </a:p>
          <a:p>
            <a:pPr marL="171450" indent="-171450">
              <a:buFont typeface="Arial" panose="020B0604020202020204" pitchFamily="34" charset="0"/>
              <a:buChar char="•"/>
            </a:pPr>
            <a:r>
              <a:rPr lang="en-GB" dirty="0" smtClean="0"/>
              <a:t>http://owin.org/spec/owin-1.0.0.html</a:t>
            </a:r>
          </a:p>
          <a:p>
            <a:pPr marL="171450" indent="-171450">
              <a:buFont typeface="Arial" panose="020B0604020202020204" pitchFamily="34" charset="0"/>
              <a:buChar char="•"/>
            </a:pPr>
            <a:r>
              <a:rPr lang="en-GB" dirty="0" smtClean="0"/>
              <a:t>http://katanaproject.codeplex.com/</a:t>
            </a:r>
          </a:p>
          <a:p>
            <a:pPr marL="171450" indent="-171450">
              <a:buFont typeface="Arial" panose="020B0604020202020204" pitchFamily="34" charset="0"/>
              <a:buChar char="•"/>
            </a:pPr>
            <a:r>
              <a:rPr lang="en-GB" dirty="0" smtClean="0"/>
              <a:t>https://katanaproject.codeplex.com/documentation</a:t>
            </a:r>
          </a:p>
          <a:p>
            <a:pPr marL="171450" indent="-171450">
              <a:buFont typeface="Arial" panose="020B0604020202020204" pitchFamily="34" charset="0"/>
              <a:buChar char="•"/>
            </a:pPr>
            <a:r>
              <a:rPr lang="en-GB" dirty="0" smtClean="0"/>
              <a:t>http://www.asp.net/aspnet/overview/owin-and-katana</a:t>
            </a:r>
          </a:p>
          <a:p>
            <a:pPr marL="171450" indent="-171450">
              <a:buFont typeface="Arial" panose="020B0604020202020204" pitchFamily="34" charset="0"/>
              <a:buChar char="•"/>
            </a:pPr>
            <a:r>
              <a:rPr lang="en-GB" dirty="0" smtClean="0"/>
              <a:t>http://msdn.microsoft.com/en-us/magazine/dn451439.aspx</a:t>
            </a:r>
          </a:p>
          <a:p>
            <a:pPr marL="171450" indent="-171450">
              <a:buFont typeface="Arial" panose="020B0604020202020204" pitchFamily="34" charset="0"/>
              <a:buChar char="•"/>
            </a:pPr>
            <a:r>
              <a:rPr lang="en-GB" dirty="0" smtClean="0"/>
              <a:t>http://stackoverflow.com/questions/20524060/how-to-explain-katana-and-owin-in-simple-words-and-uses</a:t>
            </a:r>
          </a:p>
          <a:p>
            <a:pPr marL="171450" indent="-171450">
              <a:buFont typeface="Arial" panose="020B0604020202020204" pitchFamily="34" charset="0"/>
              <a:buChar char="•"/>
            </a:pPr>
            <a:r>
              <a:rPr lang="en-GB" dirty="0" smtClean="0"/>
              <a:t>http://stackoverflow.com/questions/21308585/when-should-i-use-owin-katana</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12</a:t>
            </a:fld>
            <a:endParaRPr lang="en-GB" dirty="0"/>
          </a:p>
        </p:txBody>
      </p:sp>
    </p:spTree>
    <p:extLst>
      <p:ext uri="{BB962C8B-B14F-4D97-AF65-F5344CB8AC3E}">
        <p14:creationId xmlns:p14="http://schemas.microsoft.com/office/powerpoint/2010/main" val="375452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At this point you might be wondering how much you need to</a:t>
            </a:r>
            <a:r>
              <a:rPr lang="en-GB" baseline="0" dirty="0" smtClean="0"/>
              <a:t> interact with OWIN</a:t>
            </a:r>
          </a:p>
          <a:p>
            <a:pPr marL="171450" indent="-171450">
              <a:buFont typeface="Arial" panose="020B0604020202020204" pitchFamily="34" charset="0"/>
              <a:buChar char="•"/>
            </a:pPr>
            <a:r>
              <a:rPr lang="en-GB" baseline="0" dirty="0" smtClean="0"/>
              <a:t>Well the answer turns out to be not that much day-to-day – at the start of a project you obviously need to pick your host and server and middleware and web framework, but once you’ve made all those choices, OWIN just gets out of your way.  Day-to-day you spend your time coding in your web framework’s controllers, in your HTML and JavaScript, and you don’t need to interact with OWIN at all</a:t>
            </a:r>
          </a:p>
          <a:p>
            <a:pPr marL="171450" indent="-171450">
              <a:buFont typeface="Arial" panose="020B0604020202020204" pitchFamily="34" charset="0"/>
              <a:buChar char="•"/>
            </a:pPr>
            <a:r>
              <a:rPr lang="en-GB" baseline="0" dirty="0" smtClean="0"/>
              <a:t>And that, for me, is one of the signs of a great framework – it just gets out of your way, and doesn’t require any maintenance</a:t>
            </a:r>
          </a:p>
          <a:p>
            <a:pPr marL="171450" indent="-171450">
              <a:buFont typeface="Arial" panose="020B0604020202020204" pitchFamily="34" charset="0"/>
              <a:buChar char="•"/>
            </a:pPr>
            <a:r>
              <a:rPr lang="en-GB" baseline="0" dirty="0" smtClean="0"/>
              <a:t>Crucially, OWIN also does what you want, and that’s mainly through..</a:t>
            </a:r>
          </a:p>
          <a:p>
            <a:pPr marL="171450" indent="-171450">
              <a:buFont typeface="Arial" panose="020B0604020202020204" pitchFamily="34" charset="0"/>
              <a:buChar char="•"/>
            </a:pPr>
            <a:r>
              <a:rPr lang="en-GB" baseline="0" dirty="0" smtClean="0"/>
              <a:t>Its rich ecosystem</a:t>
            </a:r>
          </a:p>
          <a:p>
            <a:pPr marL="171450" indent="-171450">
              <a:buFont typeface="Arial" panose="020B0604020202020204" pitchFamily="34" charset="0"/>
              <a:buChar char="•"/>
            </a:pPr>
            <a:r>
              <a:rPr lang="en-GB" baseline="0" dirty="0" smtClean="0"/>
              <a:t>And for me, it’s the middleware ecosystem that’s the most important</a:t>
            </a:r>
          </a:p>
          <a:p>
            <a:pPr marL="171450" indent="-171450">
              <a:buFont typeface="Arial" panose="020B0604020202020204" pitchFamily="34" charset="0"/>
              <a:buChar char="•"/>
            </a:pPr>
            <a:r>
              <a:rPr lang="en-GB" baseline="0" dirty="0" smtClean="0"/>
              <a:t>Middleware is so easy to write and so re-usable that there’s tonnes of it out there.  For example, if you want to authenticate users using their Facebook account then there’s a piece of middleware to do that.  Whereas, the IIS equivalent is ISAPI filters, and they are so hard to write that there isn’t an ecosystem for them in the same way…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Because there’s so much middleware out there, generally you can always find a piece of middleware that does what you want via NuGet, but, if you can’t, and you need to write the middleware yourself, then it’s easy to do</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again on the ecosystem.  Let’s say that you wanted to write your own web framework.  Maybe you’ve got a great idea for how to make web frameworks do exactly what people want.  We’ll call it IngeniouslySimple.web.  In which case OWIN is a great thing to build on.  It lets you concentrate on your web framework, not on TCP ports and parsing requests and not on the things that middleware is responsible for, such as authentication, you can focus solely on your web framework, and users can instantly run your web framework with any server and any middleware.  They can even run your web framework alongside other web frameworks (which is a great way to reduce switching costs by allowing users to run them side-by-side whilst they slowly move things over to your web framework)</a:t>
            </a:r>
          </a:p>
          <a:p>
            <a:pPr marL="171450" indent="-171450">
              <a:buFont typeface="Arial" panose="020B0604020202020204" pitchFamily="34" charset="0"/>
              <a:buChar char="•"/>
            </a:pPr>
            <a:r>
              <a:rPr lang="en-GB" baseline="0" dirty="0" smtClean="0"/>
              <a:t>OWIN is basically modularisation on steroids – you can pick and choose whatever you want that it has on offer, or for any of the bits you can write your own instead</a:t>
            </a:r>
          </a:p>
          <a:p>
            <a:pPr marL="171450" indent="-171450">
              <a:buFont typeface="Arial" panose="020B0604020202020204" pitchFamily="34" charset="0"/>
              <a:buChar char="•"/>
            </a:pPr>
            <a:r>
              <a:rPr lang="en-GB" baseline="0" dirty="0" smtClean="0"/>
              <a:t>These reasons are why I love OWIN, and it’s why I think you should care about it</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13</a:t>
            </a:fld>
            <a:endParaRPr lang="en-GB" dirty="0"/>
          </a:p>
        </p:txBody>
      </p:sp>
    </p:spTree>
    <p:extLst>
      <p:ext uri="{BB962C8B-B14F-4D97-AF65-F5344CB8AC3E}">
        <p14:creationId xmlns:p14="http://schemas.microsoft.com/office/powerpoint/2010/main" val="2379683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So</a:t>
            </a:r>
            <a:r>
              <a:rPr lang="en-GB" baseline="0" dirty="0" smtClean="0"/>
              <a:t> I talked before about choice, and how some servers require an adapter and some don’t, and so on</a:t>
            </a:r>
          </a:p>
          <a:p>
            <a:pPr marL="171450" indent="-171450">
              <a:buFont typeface="Arial" panose="020B0604020202020204" pitchFamily="34" charset="0"/>
              <a:buChar char="•"/>
            </a:pPr>
            <a:r>
              <a:rPr lang="en-GB" baseline="0" dirty="0" smtClean="0"/>
              <a:t>These are just 6 of the choices that you get for which host and server you’d like</a:t>
            </a:r>
          </a:p>
          <a:p>
            <a:pPr marL="171450" indent="-171450">
              <a:buFont typeface="Arial" panose="020B0604020202020204" pitchFamily="34" charset="0"/>
              <a:buChar char="•"/>
            </a:pPr>
            <a:r>
              <a:rPr lang="en-GB" baseline="0" dirty="0" smtClean="0"/>
              <a:t>There are many more servers than the 3 shown here, and obviously you can always write your own server if you’d like to re-invent the wheel</a:t>
            </a:r>
          </a:p>
          <a:p>
            <a:pPr marL="171450" indent="-171450">
              <a:buFont typeface="Arial" panose="020B0604020202020204" pitchFamily="34" charset="0"/>
              <a:buChar char="•"/>
            </a:pPr>
            <a:r>
              <a:rPr lang="en-GB" baseline="0" dirty="0" smtClean="0"/>
              <a:t>Let’s go through the options shown on the slide</a:t>
            </a:r>
          </a:p>
          <a:p>
            <a:pPr marL="171450" indent="-171450">
              <a:buFont typeface="Arial" panose="020B0604020202020204" pitchFamily="34" charset="0"/>
              <a:buChar char="•"/>
            </a:pPr>
            <a:r>
              <a:rPr lang="en-GB" baseline="0" dirty="0" smtClean="0"/>
              <a:t>In both number 1 and number 2 we’re running on IIS.  The difference is the adapter that we’ve chosen.</a:t>
            </a:r>
          </a:p>
          <a:p>
            <a:pPr marL="171450" indent="-171450">
              <a:buFont typeface="Arial" panose="020B0604020202020204" pitchFamily="34" charset="0"/>
              <a:buChar char="•"/>
            </a:pPr>
            <a:r>
              <a:rPr lang="en-GB" baseline="0" dirty="0" smtClean="0"/>
              <a:t>The use case for Number 1 is let’s say we’ve got an old ASP.NET MVC 5 (or earlier) app (i.e. before vNext), so it’ll be running on IIS and on top of IIS will be the beast that is System.Web, and let’s say we want to add SignalR to this app.  This is quite a common scenario, for example when I was working on our automated deployment tool, we wanted to add SignalR and we did it in this way.  Now, SignalR only runs via OWIN these days, and so we need to get OWIN running on top of System.Web.  We can do this using the SystemWeb adapter, and this demonstrates one of the great points about OWIN – it can just slot right in to your existing tech stack, and it all just works.</a:t>
            </a:r>
          </a:p>
          <a:p>
            <a:pPr marL="171450" indent="-171450">
              <a:buFont typeface="Arial" panose="020B0604020202020204" pitchFamily="34" charset="0"/>
              <a:buChar char="•"/>
            </a:pPr>
            <a:r>
              <a:rPr lang="en-GB" baseline="0" dirty="0" smtClean="0"/>
              <a:t>Onto Number 2.  The use case for this is ASP.NET vNext.  As we’ll see in a bit, with ASP.NET vNext, System.Web is going to die.  Microsoft are doing the work to decouple ASP.NET MVC from System.Web and so there won’t be any need for System.Web any more and it will die.  So now when we run the next version of ASP.NET MVC on OWIN we can run it directly on top of IIS using the IIS adapter from the Helios project.</a:t>
            </a:r>
          </a:p>
          <a:p>
            <a:pPr marL="171450" indent="-171450">
              <a:buFont typeface="Arial" panose="020B0604020202020204" pitchFamily="34" charset="0"/>
              <a:buChar char="•"/>
            </a:pPr>
            <a:r>
              <a:rPr lang="en-GB" baseline="0" dirty="0" smtClean="0"/>
              <a:t>Number 3 is using http.sys without IIS using the Katana executable OwinHost.exe</a:t>
            </a:r>
          </a:p>
          <a:p>
            <a:pPr marL="171450" indent="-171450">
              <a:buFont typeface="Arial" panose="020B0604020202020204" pitchFamily="34" charset="0"/>
              <a:buChar char="•"/>
            </a:pPr>
            <a:r>
              <a:rPr lang="en-GB" baseline="0" dirty="0" smtClean="0"/>
              <a:t>Number 4 is just like number 3, only now we’ve written the .exe ourselves.  The current project I’m working on chose this so that the .exe could be a Windows Service and run in the background.</a:t>
            </a:r>
          </a:p>
          <a:p>
            <a:pPr marL="171450" indent="-171450">
              <a:buFont typeface="Arial" panose="020B0604020202020204" pitchFamily="34" charset="0"/>
              <a:buChar char="•"/>
            </a:pPr>
            <a:r>
              <a:rPr lang="en-GB" baseline="0" dirty="0" smtClean="0"/>
              <a:t>Numbers 5 and 6 are exactly like numbers 3 and 4, only http.sys has been swapped out for Nowin.  Nowin doesn’t rely on http.sys or in fact anything Windows specific at all – it was written as an OWIN server purely in .NET.  That means that there’s no need for an adapter, but more importantly, because it’s purely .NET, using Nowin is how you can run OWIN on your Mac or Linux machine using Mono.  Cross-platform is one of the things that Microsoft are really pushing in ASP.NET vNext, and this is one example of it.</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http://www.nuget.org/packages/Microsoft.Owin.Host.SystemWeb/</a:t>
            </a:r>
          </a:p>
          <a:p>
            <a:pPr marL="171450" indent="-171450">
              <a:buFont typeface="Arial" panose="020B0604020202020204" pitchFamily="34" charset="0"/>
              <a:buChar char="•"/>
            </a:pPr>
            <a:r>
              <a:rPr lang="en-GB" dirty="0" smtClean="0"/>
              <a:t>http://www.nuget.org/packages/Microsoft.Owin.Host.IIS/</a:t>
            </a:r>
          </a:p>
          <a:p>
            <a:pPr marL="171450" indent="-171450">
              <a:buFont typeface="Arial" panose="020B0604020202020204" pitchFamily="34" charset="0"/>
              <a:buChar char="•"/>
            </a:pPr>
            <a:r>
              <a:rPr lang="en-GB" dirty="0" smtClean="0"/>
              <a:t>http://www.nuget.org/packages/OwinHost/</a:t>
            </a:r>
          </a:p>
          <a:p>
            <a:pPr marL="171450" indent="-171450">
              <a:buFont typeface="Arial" panose="020B0604020202020204" pitchFamily="34" charset="0"/>
              <a:buChar char="•"/>
            </a:pPr>
            <a:r>
              <a:rPr lang="en-GB" dirty="0" smtClean="0"/>
              <a:t>http://www.nuget.org/packages/Microsoft.Owin.Host.HttpListener/</a:t>
            </a:r>
          </a:p>
          <a:p>
            <a:pPr marL="171450" indent="-171450">
              <a:buFont typeface="Arial" panose="020B0604020202020204" pitchFamily="34" charset="0"/>
              <a:buChar char="•"/>
            </a:pPr>
            <a:r>
              <a:rPr lang="en-GB" dirty="0" smtClean="0"/>
              <a:t>http://www.nuget.org/packages/Nowin/</a:t>
            </a:r>
          </a:p>
          <a:p>
            <a:pPr marL="171450" indent="-171450">
              <a:buFont typeface="Arial" panose="020B0604020202020204" pitchFamily="34" charset="0"/>
              <a:buChar char="•"/>
            </a:pPr>
            <a:r>
              <a:rPr lang="en-GB" dirty="0" smtClean="0"/>
              <a:t>https://github.com/Bobris/Nowin</a:t>
            </a:r>
          </a:p>
          <a:p>
            <a:pPr marL="171450" indent="-171450">
              <a:buFont typeface="Arial" panose="020B0604020202020204" pitchFamily="34" charset="0"/>
              <a:buChar char="•"/>
            </a:pPr>
            <a:r>
              <a:rPr lang="en-GB" dirty="0" smtClean="0"/>
              <a:t>https://katanaproject.codeplex.com/discussions/449301</a:t>
            </a:r>
          </a:p>
          <a:p>
            <a:pPr marL="171450" indent="-171450">
              <a:buFont typeface="Arial" panose="020B0604020202020204" pitchFamily="34" charset="0"/>
              <a:buChar char="•"/>
            </a:pPr>
            <a:r>
              <a:rPr lang="en-GB" dirty="0" smtClean="0"/>
              <a:t>http://blogs.msdn.com/b/webdev/archive/2014/02/18/supplemental-to-asp-net-project-helios.aspx</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14</a:t>
            </a:fld>
            <a:endParaRPr lang="en-GB" dirty="0"/>
          </a:p>
        </p:txBody>
      </p:sp>
    </p:spTree>
    <p:extLst>
      <p:ext uri="{BB962C8B-B14F-4D97-AF65-F5344CB8AC3E}">
        <p14:creationId xmlns:p14="http://schemas.microsoft.com/office/powerpoint/2010/main" val="3172216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Now let’s look at the format of requests as they flow down the middleware pipeline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Yes, that is object that you see there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Yes, type safety has gone out of the window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Yes, this took me some getting over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It’s mutable too btw – so a piece of middleware can add a key/value pair that a later piece of middleware can then examine.  This means the order of middleware in the pipeline is very important!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15</a:t>
            </a:fld>
            <a:endParaRPr lang="en-GB" dirty="0"/>
          </a:p>
        </p:txBody>
      </p:sp>
    </p:spTree>
    <p:extLst>
      <p:ext uri="{BB962C8B-B14F-4D97-AF65-F5344CB8AC3E}">
        <p14:creationId xmlns:p14="http://schemas.microsoft.com/office/powerpoint/2010/main" val="178788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is looking at the contents of the dictionary using the Visual Studio debugger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At the top there is the </a:t>
            </a:r>
            <a:r>
              <a:rPr lang="en-GB" baseline="0" dirty="0" err="1" smtClean="0"/>
              <a:t>RequestPath</a:t>
            </a:r>
            <a:r>
              <a:rPr lang="en-GB" baseline="0" dirty="0" smtClean="0"/>
              <a:t> – that’s very important: I talked about how if the URL began with “/api” then the Web API middleware would send it to Web API framework to handle and if it didn’t begin with “/api” then it would send it to the next piece of middleware.  So the Web API middleware would find out the URL by using </a:t>
            </a:r>
            <a:r>
              <a:rPr lang="en-GB" baseline="0" dirty="0" err="1" smtClean="0"/>
              <a:t>RequestPath</a:t>
            </a: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there’s a whole lot more there besides </a:t>
            </a:r>
            <a:r>
              <a:rPr lang="en-GB" baseline="0" dirty="0" err="1" smtClean="0"/>
              <a:t>RequestPath</a:t>
            </a:r>
            <a:r>
              <a:rPr lang="en-GB" baseline="0" dirty="0" smtClean="0"/>
              <a:t>: the scheme, the method, the query string, the headers, etc…</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16</a:t>
            </a:fld>
            <a:endParaRPr lang="en-GB" dirty="0"/>
          </a:p>
        </p:txBody>
      </p:sp>
    </p:spTree>
    <p:extLst>
      <p:ext uri="{BB962C8B-B14F-4D97-AF65-F5344CB8AC3E}">
        <p14:creationId xmlns:p14="http://schemas.microsoft.com/office/powerpoint/2010/main" val="1369111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is a more extensive pipeline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There’s nothing stopping you adding more than 1 web framework – you can literally do whatever you like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Although it’s not being shown here, the middleware pipeline often contains authentication middleware as well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Logging is an interesting one – it’s shown here as a piece of middleware, but we quite often do even more logging inside the web framework itself, so for example in the Web API framework, we can log things like how it has chosen to route the request, which controller it’s picked, how the query string </a:t>
            </a:r>
            <a:r>
              <a:rPr lang="en-GB" baseline="0" dirty="0" err="1" smtClean="0"/>
              <a:t>deserialized</a:t>
            </a:r>
            <a:r>
              <a:rPr lang="en-GB" baseline="0" dirty="0" smtClean="0"/>
              <a:t> into the model, etc…</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http://www.asp.net/aspnet/overview/owin-and-katana/owin-oauth-20-authorization-server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17</a:t>
            </a:fld>
            <a:endParaRPr lang="en-GB" dirty="0"/>
          </a:p>
        </p:txBody>
      </p:sp>
    </p:spTree>
    <p:extLst>
      <p:ext uri="{BB962C8B-B14F-4D97-AF65-F5344CB8AC3E}">
        <p14:creationId xmlns:p14="http://schemas.microsoft.com/office/powerpoint/2010/main" val="264064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sym typeface="Wingdings" panose="05000000000000000000" pitchFamily="2" charset="2"/>
              </a:rPr>
              <a:t>ASP.NET vNext has been in alpha for a while and the first beta came out 2 days ago</a:t>
            </a:r>
          </a:p>
          <a:p>
            <a:pPr marL="171450" indent="-171450">
              <a:buFont typeface="Arial" panose="020B0604020202020204" pitchFamily="34" charset="0"/>
              <a:buChar char="•"/>
            </a:pPr>
            <a:r>
              <a:rPr lang="en-GB" dirty="0" smtClean="0"/>
              <a:t>There’s a corresponding release of Visual Studio called Visual Studio 2015 Preview</a:t>
            </a:r>
          </a:p>
          <a:p>
            <a:pPr marL="171450" indent="-171450">
              <a:buFont typeface="Arial" panose="020B0604020202020204" pitchFamily="34" charset="0"/>
              <a:buChar char="•"/>
            </a:pPr>
            <a:r>
              <a:rPr lang="en-GB" dirty="0" smtClean="0"/>
              <a:t>It’s also supported by Azure Web Sites, so you can deploy to Azure Web Sites, and it will all just work</a:t>
            </a:r>
          </a:p>
          <a:p>
            <a:pPr marL="171450" indent="-171450">
              <a:buFont typeface="Arial" panose="020B0604020202020204" pitchFamily="34" charset="0"/>
              <a:buChar char="•"/>
            </a:pPr>
            <a:r>
              <a:rPr lang="en-GB" dirty="0" smtClean="0"/>
              <a:t>If</a:t>
            </a:r>
            <a:r>
              <a:rPr lang="en-GB" baseline="0" dirty="0" smtClean="0"/>
              <a:t> you think back to when ASP.NET was first written, 13 years ago, the main alternative to it was perhaps ASP, or PHP, or perhaps Java, whereas now, the main alternative to it is node.js</a:t>
            </a:r>
          </a:p>
          <a:p>
            <a:pPr marL="171450" indent="-171450">
              <a:buFont typeface="Arial" panose="020B0604020202020204" pitchFamily="34" charset="0"/>
              <a:buChar char="•"/>
            </a:pPr>
            <a:r>
              <a:rPr lang="en-GB" baseline="0" dirty="0" smtClean="0"/>
              <a:t>Microsoft have decided to learn from a lot of the good aspects of node.js and apply those good aspects to ASP.NET vNext</a:t>
            </a:r>
          </a:p>
          <a:p>
            <a:pPr marL="171450" indent="-171450">
              <a:buFont typeface="Arial" panose="020B0604020202020204" pitchFamily="34" charset="0"/>
              <a:buChar char="•"/>
            </a:pPr>
            <a:r>
              <a:rPr lang="en-GB" baseline="0" dirty="0" smtClean="0"/>
              <a:t>To do this required making massive architectural changes, and they even started again from scratch in a few areas, but the result is that ASP.NET vNext now looks a lot more </a:t>
            </a:r>
            <a:r>
              <a:rPr lang="en-GB" baseline="0" smtClean="0"/>
              <a:t>like node.js</a:t>
            </a:r>
          </a:p>
          <a:p>
            <a:pPr marL="171450" indent="-171450">
              <a:buFont typeface="Arial" panose="020B0604020202020204" pitchFamily="34" charset="0"/>
              <a:buChar char="•"/>
            </a:pPr>
            <a:r>
              <a:rPr lang="en-GB" baseline="0" smtClean="0"/>
              <a:t>In </a:t>
            </a:r>
            <a:r>
              <a:rPr lang="en-GB" baseline="0" dirty="0" smtClean="0"/>
              <a:t>the rest of this talk we’ll see the various changes that they’ve made and why they’ve made them</a:t>
            </a:r>
            <a:endParaRPr lang="en-GB" dirty="0" smtClean="0"/>
          </a:p>
          <a:p>
            <a:pPr marL="171450" indent="-171450">
              <a:buFont typeface="Arial" panose="020B0604020202020204" pitchFamily="34" charset="0"/>
              <a:buChar char="•"/>
            </a:pPr>
            <a:r>
              <a:rPr lang="en-GB" dirty="0" smtClean="0"/>
              <a:t>It’s all fully open-source</a:t>
            </a:r>
            <a:r>
              <a:rPr lang="en-GB" baseline="0" dirty="0" smtClean="0"/>
              <a:t> on GitHub, and they’ve accepted pull requests for every part of it</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http://www.visualstudio.com/en-us/news/vs2015-preview-vs</a:t>
            </a:r>
          </a:p>
          <a:p>
            <a:pPr marL="171450" indent="-171450">
              <a:buFont typeface="Arial" panose="020B0604020202020204" pitchFamily="34" charset="0"/>
              <a:buChar char="•"/>
            </a:pPr>
            <a:r>
              <a:rPr lang="en-GB" dirty="0" smtClean="0"/>
              <a:t>http://weblogs.asp.net/scottgu/announcing-open-source-of-net-core-framework-net-core-distribution-for-linux-osx-and-free-visual-studio-community-edition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18</a:t>
            </a:fld>
            <a:endParaRPr lang="en-GB" dirty="0"/>
          </a:p>
        </p:txBody>
      </p:sp>
    </p:spTree>
    <p:extLst>
      <p:ext uri="{BB962C8B-B14F-4D97-AF65-F5344CB8AC3E}">
        <p14:creationId xmlns:p14="http://schemas.microsoft.com/office/powerpoint/2010/main" val="244753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Previously you pretty</a:t>
            </a:r>
            <a:r>
              <a:rPr lang="en-GB" baseline="0" dirty="0" smtClean="0"/>
              <a:t> much had to be running Visual Studio on Windows in order to develop ASP.NET websites</a:t>
            </a:r>
          </a:p>
          <a:p>
            <a:pPr marL="171450" indent="-171450">
              <a:buFont typeface="Arial" panose="020B0604020202020204" pitchFamily="34" charset="0"/>
              <a:buChar char="•"/>
            </a:pPr>
            <a:r>
              <a:rPr lang="en-GB" baseline="0" dirty="0" smtClean="0"/>
              <a:t>Now it’s cross-platform</a:t>
            </a:r>
          </a:p>
          <a:p>
            <a:pPr marL="171450" indent="-171450">
              <a:buFont typeface="Arial" panose="020B0604020202020204" pitchFamily="34" charset="0"/>
              <a:buChar char="•"/>
            </a:pPr>
            <a:r>
              <a:rPr lang="en-GB" baseline="0" dirty="0" smtClean="0"/>
              <a:t>You can </a:t>
            </a:r>
            <a:r>
              <a:rPr lang="en-GB" i="1" baseline="0" dirty="0" smtClean="0"/>
              <a:t>both</a:t>
            </a:r>
            <a:r>
              <a:rPr lang="en-GB" baseline="0" dirty="0" smtClean="0"/>
              <a:t> develop </a:t>
            </a:r>
            <a:r>
              <a:rPr lang="en-GB" i="1" baseline="0" dirty="0" smtClean="0"/>
              <a:t>as well as </a:t>
            </a:r>
            <a:r>
              <a:rPr lang="en-GB" baseline="0" dirty="0" smtClean="0"/>
              <a:t>run ASP.NET vNext websites on Mac + Linux (in case you’re wondering it uses Mono to do this)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Because it’s not tied to Visual Studio any more, on a Windows machine for example, without Visual Studio even being installed, you can now develop in any text editor that you like, for example Sublime.  There’s a suite of command line tools for installing runtimes, restoring dependencies, running the website, etc…</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19</a:t>
            </a:fld>
            <a:endParaRPr lang="en-GB" dirty="0"/>
          </a:p>
        </p:txBody>
      </p:sp>
    </p:spTree>
    <p:extLst>
      <p:ext uri="{BB962C8B-B14F-4D97-AF65-F5344CB8AC3E}">
        <p14:creationId xmlns:p14="http://schemas.microsoft.com/office/powerpoint/2010/main" val="34028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Cool – let’s get started </a:t>
            </a:r>
            <a:r>
              <a:rPr lang="en-GB" dirty="0" smtClean="0">
                <a:sym typeface="Wingdings" panose="05000000000000000000" pitchFamily="2" charset="2"/>
              </a:rPr>
              <a: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This is me – David Simner</a:t>
            </a:r>
          </a:p>
          <a:p>
            <a:pPr marL="171450" indent="-171450">
              <a:buFont typeface="Arial" panose="020B0604020202020204" pitchFamily="34" charset="0"/>
              <a:buChar char="•"/>
            </a:pPr>
            <a:r>
              <a:rPr lang="en-GB" baseline="0" dirty="0" smtClean="0">
                <a:sym typeface="Wingdings" panose="05000000000000000000" pitchFamily="2" charset="2"/>
              </a:rPr>
              <a:t>I’m a Software Developer at Red Gate, and we’ve used OWIN + Katana on a couple of projects recently and I was so impressed with them that I wanted to share the awesomeness of OWIN + Katana with you by giving this talk</a:t>
            </a:r>
          </a:p>
          <a:p>
            <a:pPr marL="171450" indent="-171450">
              <a:buFont typeface="Arial" panose="020B0604020202020204" pitchFamily="34" charset="0"/>
              <a:buChar char="•"/>
            </a:pPr>
            <a:r>
              <a:rPr lang="en-GB" baseline="0" dirty="0" smtClean="0">
                <a:sym typeface="Wingdings" panose="05000000000000000000" pitchFamily="2" charset="2"/>
              </a:rPr>
              <a:t>As well as that, I’m also going to be talking today about ASP.NET vNext.  Microsoft are currently working on evolving OWIN + Katana into ASP.NET vNext, and I’m going to talk about that evolution in this talk</a:t>
            </a:r>
          </a:p>
          <a:p>
            <a:pPr marL="171450" indent="-171450">
              <a:buFont typeface="Arial" panose="020B0604020202020204" pitchFamily="34" charset="0"/>
              <a:buChar char="•"/>
            </a:pPr>
            <a:r>
              <a:rPr lang="en-GB" baseline="0" dirty="0" smtClean="0">
                <a:sym typeface="Wingdings" panose="05000000000000000000" pitchFamily="2" charset="2"/>
              </a:rPr>
              <a:t>OWIN + Katana are fully supported and you can use them today.  ASP.NET vNext has been in alpha for a while and the first beta came out 2 days ago, and I’ve been really impressed with everything that I’ve read about it, and although it’s not recommended for </a:t>
            </a:r>
            <a:r>
              <a:rPr lang="en-GB" i="1" baseline="0" dirty="0" smtClean="0">
                <a:sym typeface="Wingdings" panose="05000000000000000000" pitchFamily="2" charset="2"/>
              </a:rPr>
              <a:t>production</a:t>
            </a:r>
            <a:r>
              <a:rPr lang="en-GB" baseline="0" dirty="0" smtClean="0">
                <a:sym typeface="Wingdings" panose="05000000000000000000" pitchFamily="2" charset="2"/>
              </a:rPr>
              <a:t> use just yet, I’m looking forward to when it’s ready </a:t>
            </a:r>
          </a:p>
          <a:p>
            <a:pPr marL="171450" indent="-171450">
              <a:buFont typeface="Arial" panose="020B0604020202020204" pitchFamily="34" charset="0"/>
              <a:buChar char="•"/>
            </a:pPr>
            <a:r>
              <a:rPr lang="en-GB" baseline="0" dirty="0" smtClean="0">
                <a:sym typeface="Wingdings" panose="05000000000000000000" pitchFamily="2" charset="2"/>
              </a:rPr>
              <a:t>That’s the URL for my blog</a:t>
            </a:r>
          </a:p>
          <a:p>
            <a:pPr marL="171450" indent="-171450">
              <a:buFont typeface="Arial" panose="020B0604020202020204" pitchFamily="34" charset="0"/>
              <a:buChar char="•"/>
            </a:pPr>
            <a:r>
              <a:rPr lang="en-GB" baseline="0" dirty="0" smtClean="0">
                <a:sym typeface="Wingdings" panose="05000000000000000000" pitchFamily="2" charset="2"/>
              </a:rPr>
              <a:t>And my email address is on the slide as well</a:t>
            </a:r>
          </a:p>
          <a:p>
            <a:pPr marL="171450" indent="-171450">
              <a:buFont typeface="Arial" panose="020B0604020202020204" pitchFamily="34" charset="0"/>
              <a:buChar char="•"/>
            </a:pPr>
            <a:r>
              <a:rPr lang="en-GB" dirty="0" smtClean="0"/>
              <a:t>I want to start this talk with a quote</a:t>
            </a:r>
            <a:r>
              <a:rPr lang="en-GB" baseline="0" dirty="0" smtClean="0"/>
              <a:t> from my favourite TV show</a:t>
            </a:r>
            <a:r>
              <a:rPr lang="en-GB" baseline="0" dirty="0" smtClean="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a:t>
            </a:fld>
            <a:endParaRPr lang="en-GB" dirty="0"/>
          </a:p>
        </p:txBody>
      </p:sp>
    </p:spTree>
    <p:extLst>
      <p:ext uri="{BB962C8B-B14F-4D97-AF65-F5344CB8AC3E}">
        <p14:creationId xmlns:p14="http://schemas.microsoft.com/office/powerpoint/2010/main" val="27644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What does “cloud optimized”</a:t>
            </a:r>
            <a:r>
              <a:rPr lang="en-GB" baseline="0" dirty="0" smtClean="0"/>
              <a:t> mean and why should you care about it?</a:t>
            </a:r>
          </a:p>
          <a:p>
            <a:pPr marL="628650" lvl="1" indent="-171450">
              <a:buFont typeface="Arial" panose="020B0604020202020204" pitchFamily="34" charset="0"/>
              <a:buChar char="•"/>
            </a:pPr>
            <a:r>
              <a:rPr lang="en-GB" baseline="0" dirty="0" smtClean="0"/>
              <a:t>Well, here are 3 things</a:t>
            </a:r>
          </a:p>
          <a:p>
            <a:pPr marL="628650" lvl="1" indent="-171450">
              <a:buFont typeface="Arial" panose="020B0604020202020204" pitchFamily="34" charset="0"/>
              <a:buChar char="•"/>
            </a:pPr>
            <a:r>
              <a:rPr lang="en-GB" dirty="0" smtClean="0"/>
              <a:t>Most</a:t>
            </a:r>
            <a:r>
              <a:rPr lang="en-GB" baseline="0" dirty="0" smtClean="0"/>
              <a:t> of you probably know what bin deployable means.  ASP.NET MVC has been bin deployable from the very first version, and the advantage of this is that you don’t need to wait for your hosting provider to support it, you can just copy the binaries there as part of your deployment process, and it all just works.  Now we can do that for the framework class libraries too!  To install the full .NET Framework we need to reboot the machine, but that’s not the case with .NET Core.  We just copy the binaries and we’re good to go</a:t>
            </a:r>
          </a:p>
          <a:p>
            <a:pPr marL="628650" lvl="1" indent="-171450">
              <a:buFont typeface="Arial" panose="020B0604020202020204" pitchFamily="34" charset="0"/>
              <a:buChar char="•"/>
            </a:pPr>
            <a:r>
              <a:rPr lang="en-GB" baseline="0" dirty="0" smtClean="0"/>
              <a:t>It also supports side-by-side, which means that different websites hosted on the same machine can use different versions of .NET Core, which is awesome.  One of the bad points with IIS that we saw earlier was that because IIS is installed centrally, a minor version upgrade affected everyone using IIS on that machine, so it’s great that .NET Core supports side-by-side installations so that things don’t break unexpectedly on one website when you upgrade a different website</a:t>
            </a:r>
          </a:p>
          <a:p>
            <a:pPr marL="628650" lvl="1" indent="-171450">
              <a:buFont typeface="Arial" panose="020B0604020202020204" pitchFamily="34" charset="0"/>
              <a:buChar char="•"/>
            </a:pPr>
            <a:r>
              <a:rPr lang="en-GB" dirty="0" smtClean="0"/>
              <a:t>Given that we’re copying the binaries around a lot, its size matters, so to</a:t>
            </a:r>
            <a:r>
              <a:rPr lang="en-GB" baseline="0" dirty="0" smtClean="0"/>
              <a:t> make life easier, </a:t>
            </a:r>
            <a:r>
              <a:rPr lang="en-GB" dirty="0" smtClean="0"/>
              <a:t>Microsoft have</a:t>
            </a:r>
            <a:r>
              <a:rPr lang="en-GB" baseline="0" dirty="0" smtClean="0"/>
              <a:t> made it a lot smaller by getting rid of things like WinForms and WPF and so on that typically aren’t used by websites</a:t>
            </a:r>
            <a:endParaRPr lang="en-GB" dirty="0" smtClean="0"/>
          </a:p>
          <a:p>
            <a:pPr marL="171450" indent="-171450">
              <a:buFont typeface="Arial" panose="020B0604020202020204" pitchFamily="34" charset="0"/>
              <a:buChar char="•"/>
            </a:pPr>
            <a:r>
              <a:rPr lang="en-GB" dirty="0" smtClean="0"/>
              <a:t>So you need to decide which version of the</a:t>
            </a:r>
            <a:r>
              <a:rPr lang="en-GB" baseline="0" dirty="0" smtClean="0"/>
              <a:t> .NET Framework </a:t>
            </a:r>
            <a:r>
              <a:rPr lang="en-GB" dirty="0" smtClean="0"/>
              <a:t>you want to use:</a:t>
            </a:r>
          </a:p>
          <a:p>
            <a:pPr marL="628650" lvl="1" indent="-171450">
              <a:buFont typeface="Arial" panose="020B0604020202020204" pitchFamily="34" charset="0"/>
              <a:buChar char="•"/>
            </a:pPr>
            <a:r>
              <a:rPr lang="en-GB" dirty="0" smtClean="0"/>
              <a:t>If</a:t>
            </a:r>
            <a:r>
              <a:rPr lang="en-GB" baseline="0" dirty="0" smtClean="0"/>
              <a:t> you choose the full .NET Framework then obviously you must have run its installer at some point in the past</a:t>
            </a:r>
          </a:p>
          <a:p>
            <a:pPr marL="628650" lvl="1" indent="-171450">
              <a:buFont typeface="Arial" panose="020B0604020202020204" pitchFamily="34" charset="0"/>
              <a:buChar char="•"/>
            </a:pPr>
            <a:r>
              <a:rPr lang="en-GB" baseline="0" dirty="0" smtClean="0"/>
              <a:t>If you choose .NET Core then because it’s distributed via NuGet, all you need to do is just download the relevant packages from NuGet</a:t>
            </a:r>
            <a:endParaRPr lang="en-GB" dirty="0" smtClean="0"/>
          </a:p>
          <a:p>
            <a:pPr marL="171450" indent="-171450">
              <a:buFont typeface="Arial" panose="020B0604020202020204" pitchFamily="34" charset="0"/>
              <a:buChar char="•"/>
            </a:pPr>
            <a:r>
              <a:rPr lang="en-GB" dirty="0" smtClean="0"/>
              <a:t>And</a:t>
            </a:r>
            <a:r>
              <a:rPr lang="en-GB" baseline="0" dirty="0" smtClean="0"/>
              <a:t> you also get to change your mind later by just changing a configuration file</a:t>
            </a:r>
            <a:r>
              <a:rPr lang="en-GB" dirty="0" smtClean="0"/>
              <a:t>, and when you restart your website it’ll switch over</a:t>
            </a:r>
            <a:r>
              <a:rPr lang="en-GB" baseline="0" dirty="0" smtClean="0"/>
              <a:t> </a:t>
            </a:r>
            <a:r>
              <a:rPr lang="en-GB" dirty="0" smtClean="0"/>
              <a:t>to the other version</a:t>
            </a:r>
          </a:p>
          <a:p>
            <a:pPr marL="171450" indent="-171450">
              <a:buFont typeface="Arial" panose="020B0604020202020204" pitchFamily="34" charset="0"/>
              <a:buChar char="•"/>
            </a:pPr>
            <a:r>
              <a:rPr lang="en-GB" dirty="0" smtClean="0"/>
              <a:t>We’ve talked about the Class Libraries,</a:t>
            </a:r>
            <a:r>
              <a:rPr lang="en-GB" baseline="0" dirty="0" smtClean="0"/>
              <a:t> so now let’s look at the runtime…</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dirty="0" smtClean="0"/>
              <a:t>http://blogs.msdn.com/b/dotnet/archive/2014/11/12/net-core-is-open-source.aspx</a:t>
            </a:r>
          </a:p>
          <a:p>
            <a:pPr marL="171450" indent="-171450">
              <a:buFont typeface="Arial" panose="020B0604020202020204" pitchFamily="34" charset="0"/>
              <a:buChar char="•"/>
            </a:pPr>
            <a:r>
              <a:rPr lang="en-GB" dirty="0" smtClean="0"/>
              <a:t>http://davidzych.com/2014/05/24/getting-started-with-asp-net-vnext/</a:t>
            </a:r>
          </a:p>
          <a:p>
            <a:pPr marL="171450" indent="-171450">
              <a:buFont typeface="Arial" panose="020B0604020202020204" pitchFamily="34" charset="0"/>
              <a:buChar char="•"/>
            </a:pPr>
            <a:r>
              <a:rPr lang="en-GB" dirty="0" smtClean="0"/>
              <a:t>http://haacked.com/archive/2008/11/03/bin-deploy-aspnetmvc.aspx/</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20</a:t>
            </a:fld>
            <a:endParaRPr lang="en-GB" dirty="0"/>
          </a:p>
        </p:txBody>
      </p:sp>
    </p:spTree>
    <p:extLst>
      <p:ext uri="{BB962C8B-B14F-4D97-AF65-F5344CB8AC3E}">
        <p14:creationId xmlns:p14="http://schemas.microsoft.com/office/powerpoint/2010/main" val="3423009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What is the K runtime and why do we need it?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 provides the command line tools for installing .NET Core, restoring dependencies, running the website, etc…</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It’s also responsible for compiling all of the code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it’s also got all of the logic for parsing the configuration file, working out if you want the .NET Framework or .NET Core, and then booting the one you chose</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https://github.com/aspnet/KRuntime</a:t>
            </a:r>
          </a:p>
          <a:p>
            <a:pPr marL="171450" indent="-171450">
              <a:buFont typeface="Arial" panose="020B0604020202020204" pitchFamily="34" charset="0"/>
              <a:buChar char="•"/>
            </a:pPr>
            <a:r>
              <a:rPr lang="en-GB" dirty="0" smtClean="0"/>
              <a:t>http://davidfowl.com/asp-net-vnext-architecture/</a:t>
            </a:r>
          </a:p>
          <a:p>
            <a:pPr marL="171450" indent="-171450">
              <a:buFont typeface="Arial" panose="020B0604020202020204" pitchFamily="34" charset="0"/>
              <a:buChar char="•"/>
            </a:pPr>
            <a:r>
              <a:rPr lang="en-GB" dirty="0" smtClean="0"/>
              <a:t>http://weblogs.asp.net/imranbaloch/k-kvm-kpm-klr-kre-in-asp-net-vnext</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21</a:t>
            </a:fld>
            <a:endParaRPr lang="en-GB" dirty="0"/>
          </a:p>
        </p:txBody>
      </p:sp>
    </p:spTree>
    <p:extLst>
      <p:ext uri="{BB962C8B-B14F-4D97-AF65-F5344CB8AC3E}">
        <p14:creationId xmlns:p14="http://schemas.microsoft.com/office/powerpoint/2010/main" val="3189196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Now let’s move on to the compilation</a:t>
            </a:r>
            <a:r>
              <a:rPr lang="en-GB" baseline="0" dirty="0" smtClean="0"/>
              <a:t> system</a:t>
            </a:r>
            <a:endParaRPr lang="en-GB" dirty="0" smtClean="0"/>
          </a:p>
          <a:p>
            <a:pPr marL="171450" indent="-171450">
              <a:buFont typeface="Arial" panose="020B0604020202020204" pitchFamily="34" charset="0"/>
              <a:buChar char="•"/>
            </a:pPr>
            <a:r>
              <a:rPr lang="en-GB" dirty="0" smtClean="0"/>
              <a:t>Previously there was an inconsistency – you’d compile the controllers</a:t>
            </a:r>
            <a:r>
              <a:rPr lang="en-GB" baseline="0" dirty="0" smtClean="0"/>
              <a:t> and models at compile-time generating a DLL file, and then you’d deploy that DLL, but the views would be deployed as the Razor text and then at run-time those would get compiled</a:t>
            </a:r>
          </a:p>
          <a:p>
            <a:pPr marL="171450" indent="-171450">
              <a:buFont typeface="Arial" panose="020B0604020202020204" pitchFamily="34" charset="0"/>
              <a:buChar char="•"/>
            </a:pPr>
            <a:r>
              <a:rPr lang="en-GB" baseline="0" dirty="0" smtClean="0"/>
              <a:t>This inconsistency has been removed in ASP.NET vNext.  Now, everything is deployed as source code.  At run-time, Roslyn is used to compile both the C# as well as the Razor views</a:t>
            </a:r>
          </a:p>
          <a:p>
            <a:pPr marL="171450" indent="-171450">
              <a:buFont typeface="Arial" panose="020B0604020202020204" pitchFamily="34" charset="0"/>
              <a:buChar char="•"/>
            </a:pPr>
            <a:r>
              <a:rPr lang="en-GB" baseline="0" dirty="0" smtClean="0"/>
              <a:t>It can also watch the C# source code, and if it changes, then it can recompile it, and switch the website to running the new version</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binaries are now executed directly from memory and aren’t written to disk</a:t>
            </a:r>
          </a:p>
          <a:p>
            <a:pPr marL="171450" lvl="0" indent="-171450">
              <a:buFont typeface="Arial" panose="020B0604020202020204" pitchFamily="34" charset="0"/>
              <a:buChar char="•"/>
            </a:pPr>
            <a:r>
              <a:rPr lang="en-GB" baseline="0" dirty="0" smtClean="0"/>
              <a:t>References are now stored in a .</a:t>
            </a:r>
            <a:r>
              <a:rPr lang="en-GB" baseline="0" dirty="0" err="1" smtClean="0"/>
              <a:t>json</a:t>
            </a:r>
            <a:r>
              <a:rPr lang="en-GB" baseline="0" dirty="0" smtClean="0"/>
              <a:t> file</a:t>
            </a:r>
          </a:p>
          <a:p>
            <a:pPr marL="171450" lvl="0" indent="-171450">
              <a:buFont typeface="Arial" panose="020B0604020202020204" pitchFamily="34" charset="0"/>
              <a:buChar char="•"/>
            </a:pPr>
            <a:r>
              <a:rPr lang="en-GB" baseline="0" dirty="0" smtClean="0"/>
              <a:t>And the new cool thing with the reference system is that because everything is open-source, there’s this new feature where you can ask it to convert a binary reference into a source reference instead, and it’ll download the source code, and compile that locally.  So this makes it really easy for you to debug and set breakpoints, as well as to make changes to any of your dependencies, such as .NET Core or ASP.NET MVC</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22</a:t>
            </a:fld>
            <a:endParaRPr lang="en-GB" dirty="0"/>
          </a:p>
        </p:txBody>
      </p:sp>
    </p:spTree>
    <p:extLst>
      <p:ext uri="{BB962C8B-B14F-4D97-AF65-F5344CB8AC3E}">
        <p14:creationId xmlns:p14="http://schemas.microsoft.com/office/powerpoint/2010/main" val="86986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Now let’s move on to the</a:t>
            </a:r>
            <a:r>
              <a:rPr lang="en-GB" baseline="0" dirty="0" smtClean="0"/>
              <a:t> JIT</a:t>
            </a:r>
          </a:p>
          <a:p>
            <a:pPr marL="171450" indent="-171450">
              <a:buFont typeface="Arial" panose="020B0604020202020204" pitchFamily="34" charset="0"/>
              <a:buChar char="•"/>
            </a:pPr>
            <a:r>
              <a:rPr lang="en-GB" baseline="0" dirty="0" smtClean="0"/>
              <a:t>Microsoft have re-written the JIT to be faster</a:t>
            </a:r>
          </a:p>
          <a:p>
            <a:pPr marL="171450" indent="-171450">
              <a:buFont typeface="Arial" panose="020B0604020202020204" pitchFamily="34" charset="0"/>
              <a:buChar char="•"/>
            </a:pPr>
            <a:r>
              <a:rPr lang="en-GB" baseline="0" dirty="0" smtClean="0"/>
              <a:t>And when I say “faster” there are 2 different aspects to the performance of the JIT:</a:t>
            </a:r>
          </a:p>
          <a:p>
            <a:pPr marL="628650" lvl="1" indent="-171450">
              <a:buFont typeface="Arial" panose="020B0604020202020204" pitchFamily="34" charset="0"/>
              <a:buChar char="•"/>
            </a:pPr>
            <a:r>
              <a:rPr lang="en-GB" baseline="0" dirty="0" smtClean="0"/>
              <a:t>How fast is the JIT </a:t>
            </a:r>
            <a:r>
              <a:rPr lang="en-GB" baseline="0" smtClean="0"/>
              <a:t>itself (</a:t>
            </a:r>
            <a:r>
              <a:rPr lang="en-GB" baseline="0" dirty="0" smtClean="0"/>
              <a:t>which mostly affects app start-up)</a:t>
            </a:r>
          </a:p>
          <a:p>
            <a:pPr marL="628650" lvl="1" indent="-171450">
              <a:buFont typeface="Arial" panose="020B0604020202020204" pitchFamily="34" charset="0"/>
              <a:buChar char="•"/>
            </a:pPr>
            <a:r>
              <a:rPr lang="en-GB" baseline="0" dirty="0" smtClean="0"/>
              <a:t>How fast is the code generated by the JIT (which affects the entire lifetime of the app)</a:t>
            </a:r>
          </a:p>
          <a:p>
            <a:pPr marL="171450" lvl="0" indent="-171450">
              <a:buFont typeface="Arial" panose="020B0604020202020204" pitchFamily="34" charset="0"/>
              <a:buChar char="•"/>
            </a:pPr>
            <a:r>
              <a:rPr lang="en-GB" baseline="0" dirty="0" smtClean="0"/>
              <a:t>You can also make things execute faster by just not running code at all, and with that in mind, let’s see what Microsoft have done to ASP.NET itself…</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http://blogs.msdn.com/b/dotnet/archive/2013/09/30/ryujit-the-next-generation-jit-compiler.aspx</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23</a:t>
            </a:fld>
            <a:endParaRPr lang="en-GB" dirty="0"/>
          </a:p>
        </p:txBody>
      </p:sp>
    </p:spTree>
    <p:extLst>
      <p:ext uri="{BB962C8B-B14F-4D97-AF65-F5344CB8AC3E}">
        <p14:creationId xmlns:p14="http://schemas.microsoft.com/office/powerpoint/2010/main" val="970990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Before ASP.NET vNext, System.Web was used by 2 things:</a:t>
            </a:r>
          </a:p>
          <a:p>
            <a:pPr marL="628650" lvl="1" indent="-171450">
              <a:buFont typeface="Arial" panose="020B0604020202020204" pitchFamily="34" charset="0"/>
              <a:buChar char="•"/>
            </a:pPr>
            <a:r>
              <a:rPr lang="en-GB" dirty="0" smtClean="0"/>
              <a:t>ASP.NET</a:t>
            </a:r>
            <a:r>
              <a:rPr lang="en-GB" baseline="0" dirty="0" smtClean="0"/>
              <a:t> MVC</a:t>
            </a:r>
          </a:p>
          <a:p>
            <a:pPr marL="628650" lvl="1" indent="-171450">
              <a:buFont typeface="Arial" panose="020B0604020202020204" pitchFamily="34" charset="0"/>
              <a:buChar char="•"/>
            </a:pPr>
            <a:r>
              <a:rPr lang="en-GB" baseline="0" dirty="0" smtClean="0"/>
              <a:t>WebForms</a:t>
            </a:r>
          </a:p>
          <a:p>
            <a:pPr marL="171450" lvl="0" indent="-171450">
              <a:buFont typeface="Arial" panose="020B0604020202020204" pitchFamily="34" charset="0"/>
              <a:buChar char="•"/>
            </a:pPr>
            <a:r>
              <a:rPr lang="en-GB" baseline="0" dirty="0" smtClean="0"/>
              <a:t>And because System.Web has got a massively overly complicated request pipeline, Microsoft got rid of it, to move towards the really simple and composable request pipeline that OWIN has</a:t>
            </a:r>
          </a:p>
          <a:p>
            <a:pPr marL="171450" lvl="0" indent="-171450">
              <a:buFont typeface="Arial" panose="020B0604020202020204" pitchFamily="34" charset="0"/>
              <a:buChar char="•"/>
            </a:pPr>
            <a:r>
              <a:rPr lang="en-GB" baseline="0" dirty="0" smtClean="0"/>
              <a:t>But System.Web was being used by those 2 things, so what they did was:</a:t>
            </a:r>
          </a:p>
          <a:p>
            <a:pPr marL="628650" lvl="1" indent="-171450">
              <a:buFont typeface="Arial" panose="020B0604020202020204" pitchFamily="34" charset="0"/>
              <a:buChar char="•"/>
            </a:pPr>
            <a:r>
              <a:rPr lang="en-GB" baseline="0" dirty="0" smtClean="0"/>
              <a:t>ASP.NET MVC was decoupled from System.Web and moved over to OWIN</a:t>
            </a:r>
          </a:p>
          <a:p>
            <a:pPr marL="628650" lvl="1" indent="-171450">
              <a:buFont typeface="Arial" panose="020B0604020202020204" pitchFamily="34" charset="0"/>
              <a:buChar char="•"/>
            </a:pPr>
            <a:r>
              <a:rPr lang="en-GB" baseline="0" dirty="0" smtClean="0"/>
              <a:t>WebForms was essentially deprecated and it doesn’t exist in ASP.NET vNext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24</a:t>
            </a:fld>
            <a:endParaRPr lang="en-GB" dirty="0"/>
          </a:p>
        </p:txBody>
      </p:sp>
    </p:spTree>
    <p:extLst>
      <p:ext uri="{BB962C8B-B14F-4D97-AF65-F5344CB8AC3E}">
        <p14:creationId xmlns:p14="http://schemas.microsoft.com/office/powerpoint/2010/main" val="2877705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If</a:t>
            </a:r>
            <a:r>
              <a:rPr lang="en-GB" baseline="0" dirty="0" smtClean="0"/>
              <a:t> you think about it, both ASP.NET MVC and Web API are very similar – they both deserialize a request into a model, call a controller, and then send the result to the client.  The difference is what form that result takes.  In Web API it’s a POCO that’s typically serialized to JSON, whereas in ASP.NET MVC it’s a POCO that’s given to a view to render into HTML</a:t>
            </a:r>
            <a:endParaRPr lang="en-GB" baseline="0" dirty="0"/>
          </a:p>
          <a:p>
            <a:pPr marL="171450" indent="-171450">
              <a:buFont typeface="Arial" panose="020B0604020202020204" pitchFamily="34" charset="0"/>
              <a:buChar char="•"/>
            </a:pPr>
            <a:r>
              <a:rPr lang="en-GB" baseline="0" dirty="0" smtClean="0"/>
              <a:t>Given their similarity, and the code duplication, and the potential confusion in having 2 similar web frameworks, they’ve merged them into one</a:t>
            </a:r>
          </a:p>
          <a:p>
            <a:pPr marL="171450" indent="-171450">
              <a:buFont typeface="Arial" panose="020B0604020202020204" pitchFamily="34" charset="0"/>
              <a:buChar char="•"/>
            </a:pPr>
            <a:r>
              <a:rPr lang="en-GB" baseline="0" dirty="0" smtClean="0"/>
              <a:t>SignalR remains separate</a:t>
            </a:r>
          </a:p>
          <a:p>
            <a:pPr marL="171450" indent="-171450">
              <a:buFont typeface="Arial" panose="020B0604020202020204" pitchFamily="34" charset="0"/>
              <a:buChar char="•"/>
            </a:pPr>
            <a:r>
              <a:rPr lang="en-GB" baseline="0" dirty="0" smtClean="0"/>
              <a:t>Web API was async end-to-end, and they’ve applied that to ASP.NET MVC now.  So the async action and route filters that Web API had are now in ASP.NET MVC</a:t>
            </a:r>
          </a:p>
          <a:p>
            <a:pPr marL="171450" indent="-171450">
              <a:buFont typeface="Arial" panose="020B0604020202020204" pitchFamily="34" charset="0"/>
              <a:buChar char="•"/>
            </a:pPr>
            <a:r>
              <a:rPr lang="en-GB" baseline="0" dirty="0" smtClean="0"/>
              <a:t>To encourage people to favour composition over inheritance, controllers now don’t need to have a base class, and can just be POCOs</a:t>
            </a:r>
          </a:p>
          <a:p>
            <a:pPr marL="171450" indent="-171450">
              <a:buFont typeface="Arial" panose="020B0604020202020204" pitchFamily="34" charset="0"/>
              <a:buChar char="•"/>
            </a:pPr>
            <a:r>
              <a:rPr lang="en-GB" baseline="0" dirty="0" smtClean="0"/>
              <a:t>They’ve replaced web.config files and their transforms with a new JSON-based configuration system</a:t>
            </a:r>
          </a:p>
          <a:p>
            <a:pPr marL="171450" indent="-171450">
              <a:buFont typeface="Arial" panose="020B0604020202020204" pitchFamily="34" charset="0"/>
              <a:buChar char="•"/>
            </a:pPr>
            <a:r>
              <a:rPr lang="en-GB" strike="dblStrike" baseline="0" dirty="0" smtClean="0"/>
              <a:t>DI, including of properties in controllers not </a:t>
            </a:r>
            <a:r>
              <a:rPr lang="en-GB" strike="dblStrike" baseline="0" smtClean="0"/>
              <a:t>deriving from the </a:t>
            </a:r>
            <a:r>
              <a:rPr lang="en-GB" strike="dblStrike" baseline="0" dirty="0" smtClean="0"/>
              <a:t>base class</a:t>
            </a:r>
          </a:p>
          <a:p>
            <a:pPr marL="171450" indent="-171450">
              <a:buFont typeface="Arial" panose="020B0604020202020204" pitchFamily="34" charset="0"/>
              <a:buChar char="•"/>
            </a:pPr>
            <a:r>
              <a:rPr lang="en-GB" strike="dblStrike" baseline="0" dirty="0" smtClean="0"/>
              <a:t>Modular – can replace bits</a:t>
            </a:r>
          </a:p>
          <a:p>
            <a:pPr marL="171450" indent="-171450">
              <a:buFont typeface="Arial" panose="020B0604020202020204" pitchFamily="34" charset="0"/>
              <a:buChar char="•"/>
            </a:pPr>
            <a:r>
              <a:rPr lang="en-GB" strike="dblStrike" baseline="0" dirty="0" smtClean="0"/>
              <a:t>Better attribute routing – shared?</a:t>
            </a:r>
          </a:p>
          <a:p>
            <a:pPr marL="171450" indent="-171450">
              <a:buFont typeface="Arial" panose="020B0604020202020204" pitchFamily="34" charset="0"/>
              <a:buChar char="•"/>
            </a:pPr>
            <a:r>
              <a:rPr lang="en-GB" strike="dblStrike" baseline="0" dirty="0" smtClean="0"/>
              <a:t>Tag helpers</a:t>
            </a:r>
          </a:p>
          <a:p>
            <a:pPr marL="171450" indent="-171450">
              <a:buFont typeface="Arial" panose="020B0604020202020204" pitchFamily="34" charset="0"/>
              <a:buChar char="•"/>
            </a:pPr>
            <a:r>
              <a:rPr lang="en-GB" strike="dblStrike" baseline="0" dirty="0" smtClean="0"/>
              <a:t>Shared </a:t>
            </a:r>
            <a:r>
              <a:rPr lang="en-GB" strike="dblStrike" baseline="0" dirty="0" err="1" smtClean="0"/>
              <a:t>auth</a:t>
            </a:r>
            <a:r>
              <a:rPr lang="en-GB" strike="dblStrike" baseline="0" dirty="0" smtClean="0"/>
              <a:t>: claims principal based with identity being separate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25</a:t>
            </a:fld>
            <a:endParaRPr lang="en-GB" dirty="0"/>
          </a:p>
        </p:txBody>
      </p:sp>
    </p:spTree>
    <p:extLst>
      <p:ext uri="{BB962C8B-B14F-4D97-AF65-F5344CB8AC3E}">
        <p14:creationId xmlns:p14="http://schemas.microsoft.com/office/powerpoint/2010/main" val="1877596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26</a:t>
            </a:fld>
            <a:endParaRPr lang="en-GB" dirty="0"/>
          </a:p>
        </p:txBody>
      </p:sp>
    </p:spTree>
    <p:extLst>
      <p:ext uri="{BB962C8B-B14F-4D97-AF65-F5344CB8AC3E}">
        <p14:creationId xmlns:p14="http://schemas.microsoft.com/office/powerpoint/2010/main" val="253130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 “We’ll endeavour…”</a:t>
            </a:r>
          </a:p>
          <a:p>
            <a:pPr marL="171450" indent="-171450">
              <a:buFont typeface="Arial" panose="020B0604020202020204" pitchFamily="34" charset="0"/>
              <a:buChar char="•"/>
            </a:pPr>
            <a:r>
              <a:rPr lang="en-GB" baseline="0" dirty="0" smtClean="0"/>
              <a:t>The reason that I want to start with this quote from my favourite TV show is that the broader context matters</a:t>
            </a:r>
          </a:p>
          <a:p>
            <a:pPr marL="171450" indent="-171450">
              <a:buFont typeface="Arial" panose="020B0604020202020204" pitchFamily="34" charset="0"/>
              <a:buChar char="•"/>
            </a:pPr>
            <a:r>
              <a:rPr lang="en-GB" baseline="0" dirty="0" smtClean="0"/>
              <a:t>It’s all about the broader context, and so before we get into looking at OWIN + Katana + ASP.NET vNext in detail, first of all, I want to look at the broader context: what life was like before they came along, and why they were created</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dirty="0" smtClean="0"/>
              <a:t>https://www.youtube.com/watch?v=GXrOqjS9ZyA</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a:t>
            </a:fld>
            <a:endParaRPr lang="en-GB" dirty="0"/>
          </a:p>
        </p:txBody>
      </p:sp>
    </p:spTree>
    <p:extLst>
      <p:ext uri="{BB962C8B-B14F-4D97-AF65-F5344CB8AC3E}">
        <p14:creationId xmlns:p14="http://schemas.microsoft.com/office/powerpoint/2010/main" val="221700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sym typeface="Wingdings" panose="05000000000000000000" pitchFamily="2" charset="2"/>
              </a:rPr>
              <a:t>So let’s sta</a:t>
            </a:r>
            <a:r>
              <a:rPr lang="en-GB" baseline="0" dirty="0" smtClean="0">
                <a:sym typeface="Wingdings" panose="05000000000000000000" pitchFamily="2" charset="2"/>
              </a:rPr>
              <a:t>rt by talking about what I don’t like about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sym typeface="Wingdings" panose="05000000000000000000" pitchFamily="2" charset="2"/>
              </a:rPr>
              <a:t>The link bait tagline of this talk is </a:t>
            </a:r>
            <a:r>
              <a:rPr lang="en-GB" baseline="0" dirty="0" smtClean="0">
                <a:sym typeface="Wingdings" panose="05000000000000000000" pitchFamily="2" charset="2"/>
              </a:rPr>
              <a:t>“</a:t>
            </a:r>
            <a:r>
              <a:rPr lang="en-US" sz="1200" dirty="0" smtClean="0">
                <a:solidFill>
                  <a:schemeClr val="bg1"/>
                </a:solidFill>
                <a:latin typeface="Arial Bold" panose="020B0704020202020204" pitchFamily="34" charset="0"/>
                <a:ea typeface="ＭＳ Ｐゴシック" panose="020B0600070205080204" pitchFamily="34" charset="-128"/>
              </a:rPr>
              <a:t>eliminating the pain of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smtClean="0">
                <a:solidFill>
                  <a:schemeClr val="bg1"/>
                </a:solidFill>
                <a:latin typeface="Arial Bold" panose="020B0704020202020204" pitchFamily="34" charset="0"/>
                <a:ea typeface="ＭＳ Ｐゴシック" panose="020B0600070205080204" pitchFamily="34" charset="-128"/>
              </a:rPr>
              <a:t>Now for those of you who haven’t heard of or used IIS – you’re the lucky ones btw – it stands for Internet Information Services, and it’s the webserver</a:t>
            </a:r>
            <a:r>
              <a:rPr lang="en-US" sz="1200" baseline="0" dirty="0" smtClean="0">
                <a:solidFill>
                  <a:schemeClr val="bg1"/>
                </a:solidFill>
                <a:latin typeface="Arial Bold" panose="020B0704020202020204" pitchFamily="34" charset="0"/>
                <a:ea typeface="ＭＳ Ｐゴシック" panose="020B0600070205080204" pitchFamily="34" charset="-128"/>
              </a:rPr>
              <a:t> that Microsoft write for Windows – it’s quite popular too – about 31 % of domains are served using IIS</a:t>
            </a:r>
            <a:endParaRPr lang="en-US" sz="1200" dirty="0" smtClean="0">
              <a:solidFill>
                <a:schemeClr val="bg1"/>
              </a:solidFill>
              <a:latin typeface="Arial Bold" panose="020B0704020202020204" pitchFamily="34" charset="0"/>
              <a:ea typeface="ＭＳ Ｐゴシック" panose="020B0600070205080204" pitchFamily="34" charset="-128"/>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But, what pain does IIS precisely cause?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Well, for the most recent project I was on, it caused lots of pain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I was working on an automated deployment tool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And we interact with IIS in 2 different ways: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Firstly, we deploy websites to IIS servers.  So we had to deal with errors like this.  This is our code calling into the IIS management API, and very helpfully, the IIS management API doesn’t do what we asked, instead it just throws an exception.  The exception message is “Unknown error”.  There’s a hex code.  And that’s it.  This didn’t just happen to one of our users.  It happened to quite a few.  This was not something we appreciated.</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a:t>
            </a:fld>
            <a:endParaRPr lang="en-GB" dirty="0"/>
          </a:p>
        </p:txBody>
      </p:sp>
    </p:spTree>
    <p:extLst>
      <p:ext uri="{BB962C8B-B14F-4D97-AF65-F5344CB8AC3E}">
        <p14:creationId xmlns:p14="http://schemas.microsoft.com/office/powerpoint/2010/main" val="845950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The second way we interact with IIS is because we use IIS to host our deployment portal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deployment portal allows users of our automated deployment tool (once they’ve logged in) to </a:t>
            </a:r>
            <a:r>
              <a:rPr lang="en-GB" dirty="0" smtClean="0"/>
              <a:t>configure</a:t>
            </a:r>
            <a:r>
              <a:rPr lang="en-GB" baseline="0" dirty="0" smtClean="0"/>
              <a:t> what a deployment means to them: so what should be deployed, how it should be deployed, and so on…  And the deployment portal also lets them initiate a deployment, see how it’s getting on, etc…, etc…</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Now, because our automated deployment tool is</a:t>
            </a:r>
            <a:r>
              <a:rPr lang="en-GB" baseline="0" dirty="0" smtClean="0"/>
              <a:t> a shrink-wrapped product that our users download, install, configure, and run on their own machines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so because the deployment portal runs on users’ machines and because it runs on top of IIS, we need to install IIS on users’ machines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what we did is, as part of our installer, we install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installing IIS is harder than you might think</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To start with IIS is a modular mess, and working out which modules you need is trial and error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Then once you’ve done that, there are different ways to install IIS depending on which version of Windows the user is running; so our installer has to work out which version of Windows they’re running and then it runs the appropriate command line, either PkgMgr or DISM</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these are just one-off things that we need to do</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real problem:</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reboot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Installing IIS can sometimes require our users to need to reboot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It’s 2014</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the first impression our users get when they install our automated deployment tool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 reboot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that’s not the first impression that we want to give</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https://jira.red-gate.com/browse/RGD-483</a:t>
            </a:r>
          </a:p>
        </p:txBody>
      </p:sp>
      <p:sp>
        <p:nvSpPr>
          <p:cNvPr id="4" name="Slide Number Placeholder 3"/>
          <p:cNvSpPr>
            <a:spLocks noGrp="1"/>
          </p:cNvSpPr>
          <p:nvPr>
            <p:ph type="sldNum" sz="quarter" idx="10"/>
          </p:nvPr>
        </p:nvSpPr>
        <p:spPr/>
        <p:txBody>
          <a:bodyPr/>
          <a:lstStyle/>
          <a:p>
            <a:fld id="{0801B24B-9765-4E48-83E8-FC588AC4863B}" type="slidenum">
              <a:rPr lang="en-GB" smtClean="0"/>
              <a:pPr/>
              <a:t>5</a:t>
            </a:fld>
            <a:endParaRPr lang="en-GB" dirty="0"/>
          </a:p>
        </p:txBody>
      </p:sp>
    </p:spTree>
    <p:extLst>
      <p:ext uri="{BB962C8B-B14F-4D97-AF65-F5344CB8AC3E}">
        <p14:creationId xmlns:p14="http://schemas.microsoft.com/office/powerpoint/2010/main" val="2485979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But the pain doesn’t stop there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WebSockets: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In</a:t>
            </a:r>
            <a:r>
              <a:rPr lang="en-GB" baseline="0" dirty="0" smtClean="0"/>
              <a:t> the deployment portal we have a page that shows how a deployment is getting on.  This page currently uses polling, but instead, if we switched to using WebSockets, we would be able to send push notifications to the browser, which would make that page more responsive, more efficient, and the world would be a better place </a:t>
            </a:r>
            <a:r>
              <a:rPr lang="en-GB" baseline="0" dirty="0" smtClean="0">
                <a:sym typeface="Wingdings" panose="05000000000000000000" pitchFamily="2" charset="2"/>
              </a:rPr>
              <a:t></a:t>
            </a:r>
            <a:endParaRPr lang="en-GB"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Let’s say that one</a:t>
            </a:r>
            <a:r>
              <a:rPr lang="en-GB" baseline="0" dirty="0" smtClean="0"/>
              <a:t> of our</a:t>
            </a:r>
            <a:r>
              <a:rPr lang="en-GB" dirty="0" smtClean="0"/>
              <a:t> users is running </a:t>
            </a:r>
            <a:r>
              <a:rPr lang="en-GB" baseline="0" dirty="0" smtClean="0"/>
              <a:t>IIS 7.5 on </a:t>
            </a:r>
            <a:r>
              <a:rPr lang="en-GB" dirty="0" smtClean="0"/>
              <a:t>Windows 7:</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problem is that IIS 7.5 doesn’t support WebSockets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Now although IIS 7.5 doesn’t support WebSockets, IIS 8.0 does, so all we need to do is upgrade them from IIS 7.5 to IIS 8.0</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Only that doesn’t work</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Because IIS 8.0 requires Windows 8 or Windows Server 2012, and the user is running Windows 7</a:t>
            </a:r>
            <a:endParaRPr lang="en-GB" dirty="0" smtClean="0"/>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we can’t ask our users to upgrade their operating system during the installation of our automated deployment tool, so no Windows 8, therefore no IIS 8.0, and therefore no WebSockets for us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Furthermore, is the testing implications, so because IIS can’t be easily upgraded, that means that users are going to be running old versions, and so we need to test on all of the old versions</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http://en.wikipedia.org/wiki/Internet_Information_Services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http://stackoverflow.com/questions/14128347/signalr-websockets-on-iis-7-5</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http://nbevans.wordpress.com/2011/12/20/websocket-servers-on-windows-server/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http://www.codemag.com/article/1210051</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http://en.wikipedia.org/wiki/WebSocket#WebSocket_protocol_handshake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6</a:t>
            </a:fld>
            <a:endParaRPr lang="en-GB" dirty="0"/>
          </a:p>
        </p:txBody>
      </p:sp>
    </p:spTree>
    <p:extLst>
      <p:ext uri="{BB962C8B-B14F-4D97-AF65-F5344CB8AC3E}">
        <p14:creationId xmlns:p14="http://schemas.microsoft.com/office/powerpoint/2010/main" val="3397534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This is a summary</a:t>
            </a:r>
            <a:r>
              <a:rPr lang="en-GB" baseline="0" dirty="0" smtClean="0"/>
              <a:t> of all of the pain points that we experienced</a:t>
            </a:r>
          </a:p>
          <a:p>
            <a:pPr marL="171450" indent="-171450">
              <a:buFont typeface="Arial" panose="020B0604020202020204" pitchFamily="34" charset="0"/>
              <a:buChar char="•"/>
            </a:pPr>
            <a:r>
              <a:rPr lang="en-GB" dirty="0" smtClean="0"/>
              <a:t>What if, we could get</a:t>
            </a:r>
            <a:r>
              <a:rPr lang="en-GB" baseline="0" dirty="0" smtClean="0"/>
              <a:t> rid of the bits of IIS that we don’t like – get rid of all of those pain points – and keep only the good parts?</a:t>
            </a:r>
          </a:p>
          <a:p>
            <a:pPr marL="171450" indent="-171450">
              <a:buFont typeface="Arial" panose="020B0604020202020204" pitchFamily="34" charset="0"/>
              <a:buChar char="•"/>
            </a:pPr>
            <a:r>
              <a:rPr lang="en-GB" baseline="0" dirty="0" smtClean="0"/>
              <a:t>So, what are the good parts?</a:t>
            </a:r>
          </a:p>
          <a:p>
            <a:pPr marL="171450" indent="-171450">
              <a:buFont typeface="Arial" panose="020B0604020202020204" pitchFamily="34" charset="0"/>
              <a:buChar char="•"/>
            </a:pPr>
            <a:r>
              <a:rPr lang="en-GB" baseline="0" dirty="0" smtClean="0"/>
              <a:t>Well, I’m at a loss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Part of the reason that I’m struggling to think of any is that I see IIS from a developer’s perspective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 reality of course it isn’t just developers that interact with IIS; remember, it’s all about the broader context – the operations team for example spend a lot of their time interacting with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only good parts that I can think of aren’t IIS itself, but are things that are closely related to it; let’s go into them in more detail…</a:t>
            </a:r>
          </a:p>
        </p:txBody>
      </p:sp>
      <p:sp>
        <p:nvSpPr>
          <p:cNvPr id="4" name="Slide Number Placeholder 3"/>
          <p:cNvSpPr>
            <a:spLocks noGrp="1"/>
          </p:cNvSpPr>
          <p:nvPr>
            <p:ph type="sldNum" sz="quarter" idx="10"/>
          </p:nvPr>
        </p:nvSpPr>
        <p:spPr/>
        <p:txBody>
          <a:bodyPr/>
          <a:lstStyle/>
          <a:p>
            <a:fld id="{0801B24B-9765-4E48-83E8-FC588AC4863B}" type="slidenum">
              <a:rPr lang="en-GB" smtClean="0"/>
              <a:pPr/>
              <a:t>7</a:t>
            </a:fld>
            <a:endParaRPr lang="en-GB" dirty="0"/>
          </a:p>
        </p:txBody>
      </p:sp>
    </p:spTree>
    <p:extLst>
      <p:ext uri="{BB962C8B-B14F-4D97-AF65-F5344CB8AC3E}">
        <p14:creationId xmlns:p14="http://schemas.microsoft.com/office/powerpoint/2010/main" val="137742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 number 1: http.sys</a:t>
            </a:r>
          </a:p>
          <a:p>
            <a:pPr marL="628650" lvl="1" indent="-171450">
              <a:buFont typeface="Arial" panose="020B0604020202020204" pitchFamily="34" charset="0"/>
              <a:buChar char="•"/>
            </a:pPr>
            <a:r>
              <a:rPr lang="en-GB" baseline="0" dirty="0" smtClean="0"/>
              <a:t>For those of you who don’t know, http.sys is a kernel-mode device driver that was introduced in 2003 for IIS 6.0</a:t>
            </a:r>
          </a:p>
          <a:p>
            <a:pPr marL="628650" lvl="1" indent="-171450">
              <a:buFont typeface="Arial" panose="020B0604020202020204" pitchFamily="34" charset="0"/>
              <a:buChar char="•"/>
            </a:pPr>
            <a:r>
              <a:rPr lang="en-GB" baseline="0" dirty="0" smtClean="0"/>
              <a:t>It’s responsible for listening on a TCP port (for example port 80), and it, running in the kernel, examines the HTTP requests that arrive</a:t>
            </a:r>
          </a:p>
          <a:p>
            <a:pPr marL="628650" lvl="1" indent="-171450">
              <a:buFont typeface="Arial" panose="020B0604020202020204" pitchFamily="34" charset="0"/>
              <a:buChar char="•"/>
            </a:pPr>
            <a:r>
              <a:rPr lang="en-GB" baseline="0" dirty="0" smtClean="0"/>
              <a:t>Once it’s examined an incoming HTTP request, it then forwards it on </a:t>
            </a:r>
            <a:r>
              <a:rPr lang="en-GB" dirty="0" smtClean="0"/>
              <a:t>to the correct user-space worker process which handles the request</a:t>
            </a:r>
          </a:p>
          <a:p>
            <a:pPr marL="628650" lvl="1" indent="-171450">
              <a:buFont typeface="Arial" panose="020B0604020202020204" pitchFamily="34" charset="0"/>
              <a:buChar char="•"/>
            </a:pPr>
            <a:r>
              <a:rPr lang="en-GB" dirty="0" smtClean="0"/>
              <a:t>And the way it decides which</a:t>
            </a:r>
            <a:r>
              <a:rPr lang="en-GB" baseline="0" dirty="0" smtClean="0"/>
              <a:t> worker process is responsible for the HTTP request is by examining the IP address + the port that the request arrived on, its host header, and the URL in the request</a:t>
            </a:r>
          </a:p>
          <a:p>
            <a:pPr marL="628650" lvl="1" indent="-171450">
              <a:buFont typeface="Arial" panose="020B0604020202020204" pitchFamily="34" charset="0"/>
              <a:buChar char="•"/>
            </a:pPr>
            <a:r>
              <a:rPr lang="en-GB" baseline="0" dirty="0" smtClean="0"/>
              <a:t>It’s also responsible for HTTPS – it does all of the necessary encryption and decryption.  It needs to do this decryption in order to see the HTTP request so it can forward it on to the correct worker process</a:t>
            </a:r>
          </a:p>
          <a:p>
            <a:pPr marL="628650" lvl="1" indent="-171450">
              <a:buFont typeface="Arial" panose="020B0604020202020204" pitchFamily="34" charset="0"/>
              <a:buChar char="•"/>
            </a:pPr>
            <a:r>
              <a:rPr lang="en-GB" baseline="0" dirty="0" smtClean="0"/>
              <a:t>So, why do we want to keep this part of IIS?</a:t>
            </a:r>
          </a:p>
          <a:p>
            <a:pPr marL="628650" lvl="1" indent="-171450">
              <a:buFont typeface="Arial" panose="020B0604020202020204" pitchFamily="34" charset="0"/>
              <a:buChar char="•"/>
            </a:pPr>
            <a:r>
              <a:rPr lang="en-GB" baseline="0" dirty="0" smtClean="0"/>
              <a:t>Because it provides a much nicer abstraction than TCP ports – if we didn’t keep it, we’d need to do everything that it does ourselves: we’d need to deal with raw sockets, and parse the bytes ourselves, etc…, but by building on top of http.sys we can deal with HTTP requests instead, which is a much nicer abstraction</a:t>
            </a:r>
          </a:p>
          <a:p>
            <a:pPr marL="628650" lvl="1" indent="-171450">
              <a:buFont typeface="Arial" panose="020B0604020202020204" pitchFamily="34" charset="0"/>
              <a:buChar char="•"/>
            </a:pPr>
            <a:r>
              <a:rPr lang="en-GB" baseline="0" dirty="0" smtClean="0"/>
              <a:t>Plus, crypto software is hard to write, and by building on top of http.sys we get HTTPS for free</a:t>
            </a:r>
          </a:p>
          <a:p>
            <a:pPr marL="628650" lvl="1" indent="-171450">
              <a:buFont typeface="Arial" panose="020B0604020202020204" pitchFamily="34" charset="0"/>
              <a:buChar char="•"/>
            </a:pPr>
            <a:r>
              <a:rPr lang="en-GB" baseline="0" dirty="0" smtClean="0"/>
              <a:t>The cool thing for us is that it’s actually possible – Microsoft decided to open up http.sys for everybody to use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trike="dblStrike" baseline="0" dirty="0" smtClean="0"/>
              <a:t>Maybe it’s because </a:t>
            </a:r>
            <a:r>
              <a:rPr lang="en-GB" strike="dblStrike" dirty="0" smtClean="0"/>
              <a:t>IIS 6.0 was released just after the antitrust case against Microsoft</a:t>
            </a:r>
          </a:p>
          <a:p>
            <a:pPr marL="628650" lvl="1" indent="-171450">
              <a:buFont typeface="Arial" panose="020B0604020202020204" pitchFamily="34" charset="0"/>
              <a:buChar char="•"/>
            </a:pPr>
            <a:r>
              <a:rPr lang="en-GB" baseline="0" dirty="0" smtClean="0"/>
              <a:t>And what’s more, http.sys is always installed, even on desktop operating systems, and even when IIS is not installed, http.sys is always installed, and so you can rely on it being there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 C, the API to use it is called the </a:t>
            </a:r>
            <a:r>
              <a:rPr lang="en-GB" b="0" dirty="0" smtClean="0"/>
              <a:t>HTTP Server API</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dirty="0" smtClean="0"/>
              <a:t>And in</a:t>
            </a:r>
            <a:r>
              <a:rPr lang="en-GB" b="0" baseline="0" dirty="0" smtClean="0"/>
              <a:t> C#, it’s the .NET Framework class </a:t>
            </a:r>
            <a:r>
              <a:rPr lang="en-GB" dirty="0" smtClean="0"/>
              <a:t>System.Net.HttpListener</a:t>
            </a:r>
            <a:endParaRPr lang="en-GB" baseline="0" dirty="0" smtClean="0"/>
          </a:p>
          <a:p>
            <a:pPr marL="171450" lvl="0" indent="-171450">
              <a:buFont typeface="Arial" panose="020B0604020202020204" pitchFamily="34" charset="0"/>
              <a:buChar char="•"/>
            </a:pPr>
            <a:r>
              <a:rPr lang="en-GB" baseline="0" dirty="0" smtClean="0"/>
              <a:t>Number 2: web frameworks that run on IIS, for example, ASP.NET MVC, Web API, SignalR, etc…</a:t>
            </a:r>
          </a:p>
          <a:p>
            <a:pPr marL="628650" lvl="1" indent="-171450">
              <a:buFont typeface="Arial" panose="020B0604020202020204" pitchFamily="34" charset="0"/>
              <a:buChar char="•"/>
            </a:pPr>
            <a:r>
              <a:rPr lang="en-GB" baseline="0" dirty="0" smtClean="0"/>
              <a:t>None of our pain points around IIS were related to the web frameworks, and actually I quite like them, so we’ll keep those </a:t>
            </a:r>
            <a:r>
              <a:rPr lang="en-GB" baseline="0" dirty="0" smtClean="0">
                <a:sym typeface="Wingdings" panose="05000000000000000000" pitchFamily="2" charset="2"/>
              </a:rPr>
              <a:t></a:t>
            </a:r>
          </a:p>
          <a:p>
            <a:pPr marL="171450" lvl="0" indent="-171450">
              <a:buFont typeface="Arial" panose="020B0604020202020204" pitchFamily="34" charset="0"/>
              <a:buChar char="•"/>
            </a:pPr>
            <a:r>
              <a:rPr lang="en-GB" baseline="0" dirty="0" smtClean="0">
                <a:sym typeface="Wingdings" panose="05000000000000000000" pitchFamily="2" charset="2"/>
              </a:rPr>
              <a:t>Basically, the good parts of IIS are the very lowest level (http.sys) and also the very highest level (the web frameworks) – it’s the stuff in the middle that causes us pain</a:t>
            </a:r>
            <a:endParaRPr lang="en-GB" baseline="0" dirty="0" smtClean="0"/>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dirty="0" smtClean="0"/>
          </a:p>
          <a:p>
            <a:pPr marL="457200" lvl="1" indent="0">
              <a:buFont typeface="Arial" panose="020B0604020202020204" pitchFamily="34" charset="0"/>
              <a:buNone/>
            </a:pPr>
            <a:endParaRPr lang="en-GB" baseline="0" dirty="0" smtClean="0"/>
          </a:p>
          <a:p>
            <a:pPr marL="457200" lvl="1" indent="0">
              <a:buFont typeface="Arial" panose="020B0604020202020204" pitchFamily="34" charset="0"/>
              <a:buNone/>
            </a:pPr>
            <a:endParaRPr lang="en-GB" dirty="0" smtClean="0"/>
          </a:p>
          <a:p>
            <a:pPr marL="628650" lvl="1" indent="-171450">
              <a:buFont typeface="Arial" panose="020B0604020202020204" pitchFamily="34" charset="0"/>
              <a:buChar char="•"/>
            </a:pPr>
            <a:r>
              <a:rPr lang="en-GB" strike="dblStrike" baseline="0" dirty="0" smtClean="0"/>
              <a:t>Why did Microsoft add this?</a:t>
            </a:r>
          </a:p>
          <a:p>
            <a:pPr marL="628650" lvl="1" indent="-171450">
              <a:buFont typeface="Arial" panose="020B0604020202020204" pitchFamily="34" charset="0"/>
              <a:buChar char="•"/>
            </a:pPr>
            <a:r>
              <a:rPr lang="en-GB" strike="dblStrike" baseline="0" dirty="0" smtClean="0"/>
              <a:t>Well, mainly for performance reasons</a:t>
            </a:r>
          </a:p>
          <a:p>
            <a:pPr marL="628650" lvl="1" indent="-171450">
              <a:buFont typeface="Arial" panose="020B0604020202020204" pitchFamily="34" charset="0"/>
              <a:buChar char="•"/>
            </a:pPr>
            <a:r>
              <a:rPr lang="en-GB" strike="dblStrike" baseline="0" dirty="0" smtClean="0"/>
              <a:t>In the previous version of IIS – that’s IIS 5.1 – everything was done in user-space</a:t>
            </a:r>
          </a:p>
          <a:p>
            <a:pPr marL="628650" lvl="1" indent="-171450">
              <a:buFont typeface="Arial" panose="020B0604020202020204" pitchFamily="34" charset="0"/>
              <a:buChar char="•"/>
            </a:pPr>
            <a:r>
              <a:rPr lang="en-GB" strike="dblStrike" baseline="0" dirty="0" smtClean="0"/>
              <a:t>IIS was running as a Windows Service; it listened on a TCP port; it examined the incoming HTTP requests and, depending on configuration, either the requests were handled in-process, or the requests were forwarded on to a worker process for handling</a:t>
            </a:r>
          </a:p>
          <a:p>
            <a:pPr marL="628650" lvl="1" indent="-171450">
              <a:buFont typeface="Arial" panose="020B0604020202020204" pitchFamily="34" charset="0"/>
              <a:buChar char="•"/>
            </a:pPr>
            <a:r>
              <a:rPr lang="en-GB" strike="dblStrike" baseline="0" dirty="0" smtClean="0"/>
              <a:t>By moving a small part of IIS into the kernel, they reduced the number of context switches, and therefore things got slightly faster</a:t>
            </a:r>
          </a:p>
          <a:p>
            <a:pPr marL="628650" lvl="1" indent="-171450">
              <a:buFont typeface="Arial" panose="020B0604020202020204" pitchFamily="34" charset="0"/>
              <a:buChar char="•"/>
            </a:pPr>
            <a:r>
              <a:rPr lang="en-GB" strike="dblStrike" dirty="0" smtClean="0"/>
              <a:t>Requests dispatched directly to the worker process – </a:t>
            </a:r>
            <a:r>
              <a:rPr lang="en-US" sz="1200" b="0" i="0" strike="dblStrike" kern="1200" dirty="0" smtClean="0">
                <a:solidFill>
                  <a:schemeClr val="tx1"/>
                </a:solidFill>
                <a:effectLst/>
                <a:latin typeface="+mn-lt"/>
                <a:ea typeface="ＭＳ Ｐゴシック" charset="0"/>
                <a:cs typeface="+mn-cs"/>
              </a:rPr>
              <a:t>requests cause less overhead in context switching, because the kernel forwards requests directly to the correct worker process (instead of being routed between two user-mode processes)</a:t>
            </a:r>
            <a:endParaRPr lang="en-GB" strike="dblStrike" dirty="0" smtClean="0"/>
          </a:p>
          <a:p>
            <a:pPr marL="628650" lvl="1" indent="-171450">
              <a:buFont typeface="Arial" panose="020B0604020202020204" pitchFamily="34" charset="0"/>
              <a:buChar char="•"/>
            </a:pPr>
            <a:r>
              <a:rPr lang="en-GB" strike="dblStrike" dirty="0" smtClean="0"/>
              <a:t>Response caching</a:t>
            </a:r>
            <a:r>
              <a:rPr lang="en-GB" strike="dblStrike" baseline="0" dirty="0" smtClean="0"/>
              <a:t> (for both static and dynamic content) – </a:t>
            </a:r>
            <a:r>
              <a:rPr lang="en-US" strike="dblStrike" baseline="0" dirty="0" smtClean="0"/>
              <a:t>requests for cached responses are served without switching to user mode</a:t>
            </a:r>
            <a:endParaRPr lang="en-GB" baseline="0" dirty="0" smtClean="0"/>
          </a:p>
          <a:p>
            <a:endParaRPr lang="en-GB" dirty="0" smtClean="0"/>
          </a:p>
          <a:p>
            <a:endParaRPr lang="en-GB" dirty="0" smtClean="0"/>
          </a:p>
          <a:p>
            <a:endParaRPr lang="en-GB" dirty="0" smtClean="0"/>
          </a:p>
          <a:p>
            <a:pPr marL="171450" indent="-171450">
              <a:buFont typeface="Arial" panose="020B0604020202020204" pitchFamily="34" charset="0"/>
              <a:buChar char="•"/>
            </a:pPr>
            <a:r>
              <a:rPr lang="en-GB" dirty="0" smtClean="0"/>
              <a:t>http://deploytonenyures.blogspot.co.uk/2013/04/self-hosting-and-httpsys.html</a:t>
            </a:r>
          </a:p>
          <a:p>
            <a:pPr marL="171450" indent="-171450">
              <a:buFont typeface="Arial" panose="020B0604020202020204" pitchFamily="34" charset="0"/>
              <a:buChar char="•"/>
            </a:pPr>
            <a:r>
              <a:rPr lang="en-GB" dirty="0" smtClean="0"/>
              <a:t>http://www.tech-faq.com/understanding-iis-5-and-iis-6.html</a:t>
            </a:r>
          </a:p>
          <a:p>
            <a:pPr marL="171450" indent="-171450">
              <a:buFont typeface="Arial" panose="020B0604020202020204" pitchFamily="34" charset="0"/>
              <a:buChar char="•"/>
            </a:pPr>
            <a:r>
              <a:rPr lang="en-GB" dirty="0" smtClean="0"/>
              <a:t>http://en.wikipedia.org/wiki/Internet_Information_Services</a:t>
            </a:r>
          </a:p>
          <a:p>
            <a:pPr marL="171450" indent="-171450">
              <a:buFont typeface="Arial" panose="020B0604020202020204" pitchFamily="34" charset="0"/>
              <a:buChar char="•"/>
            </a:pPr>
            <a:r>
              <a:rPr lang="en-GB" dirty="0" smtClean="0"/>
              <a:t>https://www.microsoft.com/technet/prodtechnol/WindowsServer2003/Library/IIS/7b037954-441d-4037-a111-94df7880c319.mspx?mfr=true</a:t>
            </a:r>
          </a:p>
          <a:p>
            <a:pPr marL="171450" indent="-171450">
              <a:buFont typeface="Arial" panose="020B0604020202020204" pitchFamily="34" charset="0"/>
              <a:buChar char="•"/>
            </a:pPr>
            <a:r>
              <a:rPr lang="en-GB" dirty="0" smtClean="0"/>
              <a:t>https://www.microsoft.com/technet/prodtechnol/WindowsServer2003/Library/IIS/a2a45c42-38bc-464c-a097-d7a202092a54.mspx?mfr=true</a:t>
            </a:r>
          </a:p>
          <a:p>
            <a:pPr marL="171450" indent="-171450">
              <a:buFont typeface="Arial" panose="020B0604020202020204" pitchFamily="34" charset="0"/>
              <a:buChar char="•"/>
            </a:pPr>
            <a:r>
              <a:rPr lang="en-GB" dirty="0" smtClean="0"/>
              <a:t>http://www.codeproject.com/Articles/437733/Demystify-http-sys-with-HttpSysManager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http://en.wikipedia.org/wiki/United_States_v._Microsoft_Corp.</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http://msdn.microsoft.com/en-us/library/windows/desktop/aa364510%28v=vs.85%29.aspx</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http://msdn.microsoft.com/en-us/library/system.net.httplistener.aspx</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http://bartdesmet.net/blogs/bart/archive/2007/02/22/httplistener-for-dummies-a-simple-http-request-reflector.aspx</a:t>
            </a:r>
          </a:p>
        </p:txBody>
      </p:sp>
      <p:sp>
        <p:nvSpPr>
          <p:cNvPr id="4" name="Slide Number Placeholder 3"/>
          <p:cNvSpPr>
            <a:spLocks noGrp="1"/>
          </p:cNvSpPr>
          <p:nvPr>
            <p:ph type="sldNum" sz="quarter" idx="10"/>
          </p:nvPr>
        </p:nvSpPr>
        <p:spPr/>
        <p:txBody>
          <a:bodyPr/>
          <a:lstStyle/>
          <a:p>
            <a:fld id="{0801B24B-9765-4E48-83E8-FC588AC4863B}" type="slidenum">
              <a:rPr lang="en-GB" smtClean="0"/>
              <a:pPr/>
              <a:t>8</a:t>
            </a:fld>
            <a:endParaRPr lang="en-GB" dirty="0"/>
          </a:p>
        </p:txBody>
      </p:sp>
    </p:spTree>
    <p:extLst>
      <p:ext uri="{BB962C8B-B14F-4D97-AF65-F5344CB8AC3E}">
        <p14:creationId xmlns:p14="http://schemas.microsoft.com/office/powerpoint/2010/main" val="356379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trike="dblStrike" dirty="0" smtClean="0"/>
              <a:t>Let’s take a look at http.sys and in C#, System.Net.HttpListener, in more detail</a:t>
            </a:r>
            <a:endParaRPr lang="en-GB" strike="dblStrike" baseline="0" dirty="0" smtClean="0"/>
          </a:p>
          <a:p>
            <a:pPr marL="171450" indent="-171450">
              <a:buFont typeface="Arial" panose="020B0604020202020204" pitchFamily="34" charset="0"/>
              <a:buChar char="•"/>
            </a:pPr>
            <a:r>
              <a:rPr lang="en-GB" strike="dblStrike" baseline="0" dirty="0" smtClean="0"/>
              <a:t>Obviously it’s used by IIS itself</a:t>
            </a:r>
            <a:endParaRPr lang="en-GB" strike="dblStrike" dirty="0" smtClean="0"/>
          </a:p>
          <a:p>
            <a:pPr marL="171450" indent="-171450">
              <a:buFont typeface="Arial" panose="020B0604020202020204" pitchFamily="34" charset="0"/>
              <a:buChar char="•"/>
            </a:pPr>
            <a:r>
              <a:rPr lang="en-GB" strike="dblStrike" dirty="0" smtClean="0"/>
              <a:t>But, there’s also a technology</a:t>
            </a:r>
            <a:r>
              <a:rPr lang="en-GB" strike="dblStrike" baseline="0" dirty="0" smtClean="0"/>
              <a:t> that isn’t very well known called Hosted Web Core, which was introduced in IIS 7.0; it’s basically a different way of running IIS, which means that you don’t have some of IIS’s pain points</a:t>
            </a:r>
            <a:endParaRPr lang="en-GB" strike="dblStrike" dirty="0" smtClean="0"/>
          </a:p>
          <a:p>
            <a:pPr marL="171450" indent="-171450">
              <a:buFont typeface="Arial" panose="020B0604020202020204" pitchFamily="34" charset="0"/>
              <a:buChar char="•"/>
            </a:pPr>
            <a:r>
              <a:rPr lang="en-GB" strike="dblStrike" dirty="0" smtClean="0"/>
              <a:t>IIS 7.0 </a:t>
            </a:r>
            <a:r>
              <a:rPr lang="en-GB" strike="dblStrike" baseline="0" dirty="0" smtClean="0"/>
              <a:t>(released in 2007) </a:t>
            </a:r>
            <a:r>
              <a:rPr lang="en-GB" strike="dblStrike" dirty="0" smtClean="0"/>
              <a:t>was completely redesigned and rewritten to be new and modular</a:t>
            </a:r>
          </a:p>
          <a:p>
            <a:pPr marL="171450" indent="-171450">
              <a:buFont typeface="Arial" panose="020B0604020202020204" pitchFamily="34" charset="0"/>
              <a:buChar char="•"/>
            </a:pPr>
            <a:r>
              <a:rPr lang="en-GB" strike="dblStrike" dirty="0" smtClean="0"/>
              <a:t>What this means is that you </a:t>
            </a:r>
            <a:r>
              <a:rPr lang="en-GB" strike="dblStrike" baseline="0" dirty="0" smtClean="0"/>
              <a:t>can literally run IIS 7.0 inside your own process, without the IIS Windows Service and without the per-machine IIS configuration being involved at all.  Requests come into http.sys and it forwards them on to IIS running in your process.</a:t>
            </a:r>
          </a:p>
          <a:p>
            <a:pPr marL="171450" indent="-171450">
              <a:buFont typeface="Arial" panose="020B0604020202020204" pitchFamily="34" charset="0"/>
              <a:buChar char="•"/>
            </a:pPr>
            <a:r>
              <a:rPr lang="en-GB" baseline="0" dirty="0" smtClean="0"/>
              <a:t>http.sys</a:t>
            </a:r>
            <a:r>
              <a:rPr lang="en-GB" dirty="0" smtClean="0"/>
              <a:t> opened up a </a:t>
            </a:r>
            <a:r>
              <a:rPr lang="en-GB" baseline="0" dirty="0" smtClean="0"/>
              <a:t>new way of running a webserver without using IIS at all</a:t>
            </a:r>
          </a:p>
          <a:p>
            <a:pPr marL="171450" indent="-171450">
              <a:buFont typeface="Arial" panose="020B0604020202020204" pitchFamily="34" charset="0"/>
              <a:buChar char="•"/>
            </a:pPr>
            <a:r>
              <a:rPr lang="en-GB" baseline="0" dirty="0" smtClean="0"/>
              <a:t>That’s what I mean by self-hosted: WCF and Web API and SignalR can all use http.sys without IIS in the loop at all</a:t>
            </a:r>
          </a:p>
          <a:p>
            <a:pPr marL="171450" indent="-171450">
              <a:buFont typeface="Arial" panose="020B0604020202020204" pitchFamily="34" charset="0"/>
              <a:buChar char="•"/>
            </a:pPr>
            <a:r>
              <a:rPr lang="en-GB" strike="dblStrike" baseline="0" dirty="0" smtClean="0"/>
              <a:t>What happened was, WCF wrote an abstraction layer over </a:t>
            </a:r>
            <a:r>
              <a:rPr lang="en-GB" strike="dblStrike" dirty="0" smtClean="0"/>
              <a:t>System.Net.HttpListener, and then Web API can also self-host</a:t>
            </a:r>
            <a:r>
              <a:rPr lang="en-GB" strike="dblStrike" baseline="0" dirty="0" smtClean="0"/>
              <a:t> </a:t>
            </a:r>
            <a:r>
              <a:rPr lang="en-GB" strike="dblStrike" dirty="0" smtClean="0"/>
              <a:t>using this WCF abstraction layer too</a:t>
            </a:r>
            <a:endParaRPr lang="en-GB" strike="dblStrike" baseline="0" dirty="0" smtClean="0"/>
          </a:p>
          <a:p>
            <a:pPr marL="171450" indent="-171450">
              <a:buFont typeface="Arial" panose="020B0604020202020204" pitchFamily="34" charset="0"/>
              <a:buChar char="•"/>
            </a:pPr>
            <a:r>
              <a:rPr lang="en-GB" strike="dblStrike" baseline="0" dirty="0" smtClean="0"/>
              <a:t>SignalR can self-host as well – it doesn’t use the WCF abstraction, it uses </a:t>
            </a:r>
            <a:r>
              <a:rPr lang="en-GB" strike="dblStrike" dirty="0" smtClean="0"/>
              <a:t>System.Net.HttpListener directly</a:t>
            </a:r>
            <a:endParaRPr lang="en-GB" strike="dblStrike" baseline="0" dirty="0" smtClean="0"/>
          </a:p>
          <a:p>
            <a:pPr marL="171450" indent="-171450">
              <a:buFont typeface="Arial" panose="020B0604020202020204" pitchFamily="34" charset="0"/>
              <a:buChar char="•"/>
            </a:pPr>
            <a:r>
              <a:rPr lang="en-US" baseline="0" dirty="0" smtClean="0"/>
              <a:t>At this point you might be thinking: this is all really nice, Microsoft released http.sys as a pretty useful API, so I can run WCF, and I can run Web API and I can run SignalR all self-hosted without IIS</a:t>
            </a:r>
          </a:p>
          <a:p>
            <a:pPr marL="171450" indent="-171450">
              <a:buFont typeface="Arial" panose="020B0604020202020204" pitchFamily="34" charset="0"/>
              <a:buChar char="•"/>
            </a:pPr>
            <a:r>
              <a:rPr lang="en-US" baseline="0" dirty="0" smtClean="0"/>
              <a:t>We’ve now got both of the good points that we talked about earlier, and by eliminating IIS, we’ve eliminated all of the bad points</a:t>
            </a:r>
          </a:p>
          <a:p>
            <a:pPr marL="171450" indent="-171450">
              <a:buFont typeface="Arial" panose="020B0604020202020204" pitchFamily="34" charset="0"/>
              <a:buChar char="•"/>
            </a:pPr>
            <a:r>
              <a:rPr lang="en-US" baseline="0" dirty="0" smtClean="0"/>
              <a:t>So why did OWIN come about…?</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http://en.wikipedia.org/wiki/Internet_Information_Services</a:t>
            </a:r>
          </a:p>
          <a:p>
            <a:pPr marL="171450" indent="-171450">
              <a:buFont typeface="Arial" panose="020B0604020202020204" pitchFamily="34" charset="0"/>
              <a:buChar char="•"/>
            </a:pPr>
            <a:r>
              <a:rPr lang="en-GB" dirty="0" smtClean="0"/>
              <a:t>http://msdn.microsoft.com/en-us/library/ms689327%28v=vs.90%29.aspx</a:t>
            </a:r>
          </a:p>
          <a:p>
            <a:pPr marL="171450" indent="-171450">
              <a:buFont typeface="Arial" panose="020B0604020202020204" pitchFamily="34" charset="0"/>
              <a:buChar char="•"/>
            </a:pPr>
            <a:r>
              <a:rPr lang="en-GB" dirty="0" smtClean="0"/>
              <a:t>http://blogs.msdn.com/b/carlosag/archive/2008/04/14/hostyourownwebserverusingiis7.aspx</a:t>
            </a:r>
          </a:p>
          <a:p>
            <a:pPr marL="171450" indent="-171450">
              <a:buFont typeface="Arial" panose="020B0604020202020204" pitchFamily="34" charset="0"/>
              <a:buChar char="•"/>
            </a:pPr>
            <a:r>
              <a:rPr lang="en-GB" dirty="0" smtClean="0"/>
              <a:t>http://stackoverflow.com/questions/12256602/comparing-self-hosting-wcf-vs-httplistener</a:t>
            </a:r>
          </a:p>
          <a:p>
            <a:pPr marL="171450" indent="-171450">
              <a:buFont typeface="Arial" panose="020B0604020202020204" pitchFamily="34" charset="0"/>
              <a:buChar char="•"/>
            </a:pPr>
            <a:r>
              <a:rPr lang="en-GB" dirty="0" smtClean="0"/>
              <a:t>http://msdn.microsoft.com/en-us/library/ee939340.aspx</a:t>
            </a:r>
          </a:p>
          <a:p>
            <a:pPr marL="171450" indent="-171450">
              <a:buFont typeface="Arial" panose="020B0604020202020204" pitchFamily="34" charset="0"/>
              <a:buChar char="•"/>
            </a:pPr>
            <a:r>
              <a:rPr lang="en-GB" dirty="0" smtClean="0"/>
              <a:t>http://msdn.microsoft.com/en-us/library/ms731758(v=vs.110).aspx</a:t>
            </a:r>
          </a:p>
          <a:p>
            <a:pPr marL="171450" indent="-171450">
              <a:buFont typeface="Arial" panose="020B0604020202020204" pitchFamily="34" charset="0"/>
              <a:buChar char="•"/>
            </a:pPr>
            <a:r>
              <a:rPr lang="en-GB" dirty="0" smtClean="0"/>
              <a:t>http://code.msdn.microsoft.com/ASPNET-Web-API-Self-Host-30abca12</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9</a:t>
            </a:fld>
            <a:endParaRPr lang="en-GB" dirty="0"/>
          </a:p>
        </p:txBody>
      </p:sp>
    </p:spTree>
    <p:extLst>
      <p:ext uri="{BB962C8B-B14F-4D97-AF65-F5344CB8AC3E}">
        <p14:creationId xmlns:p14="http://schemas.microsoft.com/office/powerpoint/2010/main" val="1612327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53644"/>
            <a:ext cx="8229600" cy="2100089"/>
          </a:xfrm>
        </p:spPr>
        <p:txBody>
          <a:bodyPr/>
          <a:lstStyle>
            <a:lvl1pPr>
              <a:defRPr sz="4400"/>
            </a:lvl1pPr>
          </a:lstStyle>
          <a:p>
            <a:r>
              <a:rPr lang="en-GB" dirty="0" smtClean="0"/>
              <a:t>Click to edit Master title style</a:t>
            </a:r>
            <a:endParaRPr lang="en-US" dirty="0"/>
          </a:p>
        </p:txBody>
      </p:sp>
      <p:sp>
        <p:nvSpPr>
          <p:cNvPr id="3" name="Rectangle 2"/>
          <p:cNvSpPr/>
          <p:nvPr userDrawn="1"/>
        </p:nvSpPr>
        <p:spPr>
          <a:xfrm>
            <a:off x="7143750" y="5829300"/>
            <a:ext cx="1607344" cy="647700"/>
          </a:xfrm>
          <a:prstGeom prst="rect">
            <a:avLst/>
          </a:prstGeom>
          <a:solidFill>
            <a:srgbClr val="AA1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3171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10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9897" y="3520016"/>
            <a:ext cx="3881967" cy="1143000"/>
          </a:xfrm>
        </p:spPr>
        <p:txBody>
          <a:bodyPr anchor="ctr" anchorCtr="0"/>
          <a:lstStyle>
            <a:lvl1pPr>
              <a:defRPr sz="80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9895" y="2038350"/>
            <a:ext cx="1539196" cy="1250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3907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Images without Headline/Presentation Title Frame">
    <p:spTree>
      <p:nvGrpSpPr>
        <p:cNvPr id="1" name=""/>
        <p:cNvGrpSpPr/>
        <p:nvPr/>
      </p:nvGrpSpPr>
      <p:grpSpPr>
        <a:xfrm>
          <a:off x="0" y="0"/>
          <a:ext cx="0" cy="0"/>
          <a:chOff x="0" y="0"/>
          <a:chExt cx="0" cy="0"/>
        </a:xfrm>
      </p:grpSpPr>
      <p:sp>
        <p:nvSpPr>
          <p:cNvPr id="2" name="Rectangle 1"/>
          <p:cNvSpPr/>
          <p:nvPr userDrawn="1"/>
        </p:nvSpPr>
        <p:spPr>
          <a:xfrm>
            <a:off x="0" y="0"/>
            <a:ext cx="9144000" cy="5759450"/>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Tree>
    <p:extLst>
      <p:ext uri="{BB962C8B-B14F-4D97-AF65-F5344CB8AC3E}">
        <p14:creationId xmlns:p14="http://schemas.microsoft.com/office/powerpoint/2010/main" val="268970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6"/>
            <a:ext cx="3008313" cy="770819"/>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0" y="273051"/>
            <a:ext cx="5111750" cy="5433432"/>
          </a:xfrm>
        </p:spPr>
        <p:txBody>
          <a:bodyPr/>
          <a:lstStyle>
            <a:lvl1pPr>
              <a:defRPr sz="18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 Placeholder 3"/>
          <p:cNvSpPr>
            <a:spLocks noGrp="1"/>
          </p:cNvSpPr>
          <p:nvPr>
            <p:ph type="body" sz="half" idx="2"/>
          </p:nvPr>
        </p:nvSpPr>
        <p:spPr>
          <a:xfrm>
            <a:off x="457202" y="1165653"/>
            <a:ext cx="3008313" cy="45408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2823652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75307"/>
            <a:ext cx="5486400" cy="566738"/>
          </a:xfrm>
        </p:spPr>
        <p:txBody>
          <a:bodyPr anchor="ctr"/>
          <a:lstStyle>
            <a:lvl1pPr algn="l">
              <a:defRPr sz="20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360507"/>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a:p>
        </p:txBody>
      </p:sp>
      <p:sp>
        <p:nvSpPr>
          <p:cNvPr id="4" name="Text Placeholder 3"/>
          <p:cNvSpPr>
            <a:spLocks noGrp="1"/>
          </p:cNvSpPr>
          <p:nvPr>
            <p:ph type="body" sz="half" idx="2"/>
          </p:nvPr>
        </p:nvSpPr>
        <p:spPr>
          <a:xfrm>
            <a:off x="1792288" y="5042045"/>
            <a:ext cx="5486400" cy="513122"/>
          </a:xfrm>
        </p:spPr>
        <p:txBody>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130940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Content - No Box">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5pPr>
              <a:defRPr sz="20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53749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 Two Columns">
    <p:spTree>
      <p:nvGrpSpPr>
        <p:cNvPr id="1" name=""/>
        <p:cNvGrpSpPr/>
        <p:nvPr/>
      </p:nvGrpSpPr>
      <p:grpSpPr>
        <a:xfrm>
          <a:off x="0" y="0"/>
          <a:ext cx="0" cy="0"/>
          <a:chOff x="0" y="0"/>
          <a:chExt cx="0" cy="0"/>
        </a:xfrm>
      </p:grpSpPr>
      <p:sp>
        <p:nvSpPr>
          <p:cNvPr id="5" name="Rounded Rectangle 4"/>
          <p:cNvSpPr/>
          <p:nvPr userDrawn="1"/>
        </p:nvSpPr>
        <p:spPr>
          <a:xfrm>
            <a:off x="457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ounded Rectangle 5"/>
          <p:cNvSpPr/>
          <p:nvPr userDrawn="1"/>
        </p:nvSpPr>
        <p:spPr>
          <a:xfrm>
            <a:off x="4648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0" name="Content Placeholder 2"/>
          <p:cNvSpPr>
            <a:spLocks noGrp="1"/>
          </p:cNvSpPr>
          <p:nvPr>
            <p:ph sz="half" idx="13"/>
          </p:nvPr>
        </p:nvSpPr>
        <p:spPr>
          <a:xfrm>
            <a:off x="4648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28246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ext Content - Two Columns with Subtitles">
    <p:spTree>
      <p:nvGrpSpPr>
        <p:cNvPr id="1" name=""/>
        <p:cNvGrpSpPr/>
        <p:nvPr/>
      </p:nvGrpSpPr>
      <p:grpSpPr>
        <a:xfrm>
          <a:off x="0" y="0"/>
          <a:ext cx="0" cy="0"/>
          <a:chOff x="0" y="0"/>
          <a:chExt cx="0" cy="0"/>
        </a:xfrm>
      </p:grpSpPr>
      <p:sp>
        <p:nvSpPr>
          <p:cNvPr id="7" name="Rounded Rectangle 6"/>
          <p:cNvSpPr/>
          <p:nvPr userDrawn="1"/>
        </p:nvSpPr>
        <p:spPr>
          <a:xfrm>
            <a:off x="457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ounded Rectangle 7"/>
          <p:cNvSpPr/>
          <p:nvPr userDrawn="1"/>
        </p:nvSpPr>
        <p:spPr>
          <a:xfrm>
            <a:off x="4648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274638"/>
            <a:ext cx="8229600" cy="93451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430725"/>
            <a:ext cx="4040188"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0" y="2174875"/>
            <a:ext cx="4040188" cy="3322834"/>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645028" y="1430725"/>
            <a:ext cx="4041775"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28" y="2174879"/>
            <a:ext cx="4041775" cy="3322835"/>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84132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mage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743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in the middle">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chor="ctr" anchorCtr="0"/>
          <a:lstStyle/>
          <a:p>
            <a:r>
              <a:rPr lang="en-US" dirty="0" smtClean="0"/>
              <a:t>Click to edit Master title style</a:t>
            </a:r>
            <a:endParaRPr lang="en-GB" dirty="0"/>
          </a:p>
        </p:txBody>
      </p:sp>
    </p:spTree>
    <p:extLst>
      <p:ext uri="{BB962C8B-B14F-4D97-AF65-F5344CB8AC3E}">
        <p14:creationId xmlns:p14="http://schemas.microsoft.com/office/powerpoint/2010/main" val="16060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ddle aligne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0820"/>
            <a:ext cx="8229600" cy="1143000"/>
          </a:xfrm>
        </p:spPr>
        <p:txBody>
          <a:bodyPr anchor="ctr" anchorCtr="0"/>
          <a:lstStyle/>
          <a:p>
            <a:r>
              <a:rPr lang="en-US" dirty="0" smtClean="0"/>
              <a:t>Click to edit Master title style</a:t>
            </a:r>
            <a:endParaRPr lang="en-GB" dirty="0"/>
          </a:p>
        </p:txBody>
      </p:sp>
      <p:sp>
        <p:nvSpPr>
          <p:cNvPr id="4" name="Text Placeholder 3"/>
          <p:cNvSpPr>
            <a:spLocks noGrp="1"/>
          </p:cNvSpPr>
          <p:nvPr>
            <p:ph type="body" sz="quarter" idx="10"/>
          </p:nvPr>
        </p:nvSpPr>
        <p:spPr>
          <a:xfrm>
            <a:off x="457200" y="3317649"/>
            <a:ext cx="8229600" cy="24445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85237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2" name="Title 1"/>
          <p:cNvSpPr>
            <a:spLocks noGrp="1"/>
          </p:cNvSpPr>
          <p:nvPr>
            <p:ph type="title"/>
          </p:nvPr>
        </p:nvSpPr>
        <p:spPr>
          <a:xfrm>
            <a:off x="2175934" y="2857500"/>
            <a:ext cx="6510866" cy="1143000"/>
          </a:xfrm>
        </p:spPr>
        <p:txBody>
          <a:bodyPr anchor="ctr" anchorCtr="0"/>
          <a:lstStyle/>
          <a:p>
            <a:r>
              <a:rPr lang="en-US" dirty="0" smtClean="0"/>
              <a:t>Click to edit Master title style</a:t>
            </a:r>
            <a:endParaRPr lang="en-GB" dirty="0"/>
          </a:p>
        </p:txBody>
      </p:sp>
      <p:pic>
        <p:nvPicPr>
          <p:cNvPr id="2050" name="Picture 2" descr="C:\Users\ANDREW~1.DEN\AppData\Local\Temp\SNAGHTML55d08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2455" y="2781835"/>
            <a:ext cx="1296000" cy="12943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6101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4100" y="3041876"/>
            <a:ext cx="5869212" cy="1143000"/>
          </a:xfrm>
        </p:spPr>
        <p:txBody>
          <a:bodyPr anchor="ctr" anchorCtr="0"/>
          <a:lstStyle>
            <a:lvl1pPr>
              <a:defRPr sz="66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000" y="2743086"/>
            <a:ext cx="1687935" cy="1371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8330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dirty="0" smtClean="0"/>
              <a:t>Click to edit Master </a:t>
            </a:r>
            <a:r>
              <a:rPr lang="en-GB" dirty="0" err="1" smtClean="0"/>
              <a:t>ext</a:t>
            </a:r>
            <a:r>
              <a:rPr lang="en-GB" dirty="0" smtClean="0"/>
              <a: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48" r:id="rId5"/>
    <p:sldLayoutId id="2147484056" r:id="rId6"/>
    <p:sldLayoutId id="2147484061" r:id="rId7"/>
    <p:sldLayoutId id="2147484057" r:id="rId8"/>
    <p:sldLayoutId id="2147484059" r:id="rId9"/>
    <p:sldLayoutId id="2147484060" r:id="rId10"/>
    <p:sldLayoutId id="2147484058" r:id="rId11"/>
    <p:sldLayoutId id="2147484055" r:id="rId12"/>
    <p:sldLayoutId id="2147484049" r:id="rId13"/>
    <p:sldLayoutId id="2147484050" r:id="rId14"/>
  </p:sldLayoutIdLst>
  <p:txStyles>
    <p:titleStyle>
      <a:lvl1pPr algn="l" defTabSz="457189" rtl="0" eaLnBrk="0" fontAlgn="base" hangingPunct="0">
        <a:spcBef>
          <a:spcPct val="0"/>
        </a:spcBef>
        <a:spcAft>
          <a:spcPct val="0"/>
        </a:spcAft>
        <a:defRPr sz="4400" b="1" kern="1200">
          <a:solidFill>
            <a:srgbClr val="635C50"/>
          </a:solidFill>
          <a:latin typeface="Arial Bold"/>
          <a:ea typeface="ＭＳ Ｐゴシック" pitchFamily="26" charset="-128"/>
          <a:cs typeface="Arial Bold"/>
        </a:defRPr>
      </a:lvl1pPr>
      <a:lvl2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189" algn="l" defTabSz="457189" rtl="0" fontAlgn="base">
        <a:spcBef>
          <a:spcPct val="0"/>
        </a:spcBef>
        <a:spcAft>
          <a:spcPct val="0"/>
        </a:spcAft>
        <a:defRPr sz="4400" b="1">
          <a:solidFill>
            <a:schemeClr val="bg1"/>
          </a:solidFill>
          <a:latin typeface="Arial Bold" pitchFamily="26" charset="0"/>
          <a:ea typeface="ＭＳ Ｐゴシック" pitchFamily="26" charset="-128"/>
        </a:defRPr>
      </a:lvl6pPr>
      <a:lvl7pPr marL="914377" algn="l" defTabSz="457189" rtl="0" fontAlgn="base">
        <a:spcBef>
          <a:spcPct val="0"/>
        </a:spcBef>
        <a:spcAft>
          <a:spcPct val="0"/>
        </a:spcAft>
        <a:defRPr sz="4400" b="1">
          <a:solidFill>
            <a:schemeClr val="bg1"/>
          </a:solidFill>
          <a:latin typeface="Arial Bold" pitchFamily="26" charset="0"/>
          <a:ea typeface="ＭＳ Ｐゴシック" pitchFamily="26" charset="-128"/>
        </a:defRPr>
      </a:lvl7pPr>
      <a:lvl8pPr marL="1371566" algn="l" defTabSz="457189" rtl="0" fontAlgn="base">
        <a:spcBef>
          <a:spcPct val="0"/>
        </a:spcBef>
        <a:spcAft>
          <a:spcPct val="0"/>
        </a:spcAft>
        <a:defRPr sz="4400" b="1">
          <a:solidFill>
            <a:schemeClr val="bg1"/>
          </a:solidFill>
          <a:latin typeface="Arial Bold" pitchFamily="26" charset="0"/>
          <a:ea typeface="ＭＳ Ｐゴシック" pitchFamily="26" charset="-128"/>
        </a:defRPr>
      </a:lvl8pPr>
      <a:lvl9pPr marL="1828754" algn="l" defTabSz="457189" rtl="0" fontAlgn="base">
        <a:spcBef>
          <a:spcPct val="0"/>
        </a:spcBef>
        <a:spcAft>
          <a:spcPct val="0"/>
        </a:spcAft>
        <a:defRPr sz="4400" b="1">
          <a:solidFill>
            <a:schemeClr val="bg1"/>
          </a:solidFill>
          <a:latin typeface="Arial Bold" pitchFamily="26" charset="0"/>
          <a:ea typeface="ＭＳ Ｐゴシック" pitchFamily="26" charset="-128"/>
        </a:defRPr>
      </a:lvl9pPr>
    </p:titleStyle>
    <p:body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mailto:david.simner@red-gate.com" TargetMode="External"/><Relationship Id="rId2" Type="http://schemas.openxmlformats.org/officeDocument/2006/relationships/hyperlink" Target="http://www.davidsimner.me.uk/" TargetMode="External"/><Relationship Id="rId1" Type="http://schemas.openxmlformats.org/officeDocument/2006/relationships/slideLayout" Target="../slideLayouts/slideLayout2.xml"/><Relationship Id="rId6" Type="http://schemas.openxmlformats.org/officeDocument/2006/relationships/hyperlink" Target="https://www.myget.org/gallery/aspnetmaster" TargetMode="External"/><Relationship Id="rId5" Type="http://schemas.openxmlformats.org/officeDocument/2006/relationships/hyperlink" Target="https://github.com/aspnet/Home" TargetMode="External"/><Relationship Id="rId4" Type="http://schemas.openxmlformats.org/officeDocument/2006/relationships/hyperlink" Target="https://github.com/owin-middleware/Regist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457200" y="1454155"/>
            <a:ext cx="8229600" cy="2100263"/>
          </a:xfrm>
        </p:spPr>
        <p:txBody>
          <a:bodyPr/>
          <a:lstStyle/>
          <a:p>
            <a:r>
              <a:rPr lang="en-US" sz="4800" dirty="0">
                <a:solidFill>
                  <a:schemeClr val="bg1"/>
                </a:solidFill>
                <a:latin typeface="Arial Bold" panose="020B0704020202020204" pitchFamily="34" charset="0"/>
                <a:ea typeface="ＭＳ Ｐゴシック" panose="020B0600070205080204" pitchFamily="34" charset="-128"/>
              </a:rPr>
              <a:t>OWIN, Katana </a:t>
            </a:r>
            <a:r>
              <a:rPr lang="en-US" sz="4800" dirty="0" smtClean="0">
                <a:solidFill>
                  <a:schemeClr val="bg1"/>
                </a:solidFill>
                <a:latin typeface="Arial Bold" panose="020B0704020202020204" pitchFamily="34" charset="0"/>
                <a:ea typeface="ＭＳ Ｐゴシック" panose="020B0600070205080204" pitchFamily="34" charset="-128"/>
              </a:rPr>
              <a:t>and </a:t>
            </a:r>
            <a:r>
              <a:rPr lang="en-US" sz="4800" dirty="0">
                <a:solidFill>
                  <a:schemeClr val="bg1"/>
                </a:solidFill>
                <a:latin typeface="Arial Bold" panose="020B0704020202020204" pitchFamily="34" charset="0"/>
                <a:ea typeface="ＭＳ Ｐゴシック" panose="020B0600070205080204" pitchFamily="34" charset="-128"/>
              </a:rPr>
              <a:t>ASP.NET vNext: eliminating the pain of IIS</a:t>
            </a:r>
            <a:endParaRPr lang="en-US" sz="4800" dirty="0">
              <a:latin typeface="Arial Bold" panose="020B0704020202020204" pitchFamily="34" charset="0"/>
              <a:ea typeface="ＭＳ Ｐゴシック" panose="020B0600070205080204" pitchFamily="34" charset="-128"/>
            </a:endParaRPr>
          </a:p>
        </p:txBody>
      </p:sp>
      <p:sp>
        <p:nvSpPr>
          <p:cNvPr id="7170" name="TextBox 3"/>
          <p:cNvSpPr txBox="1">
            <a:spLocks noChangeArrowheads="1"/>
          </p:cNvSpPr>
          <p:nvPr/>
        </p:nvSpPr>
        <p:spPr bwMode="auto">
          <a:xfrm>
            <a:off x="473080" y="5870575"/>
            <a:ext cx="234391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800" dirty="0">
                <a:solidFill>
                  <a:srgbClr val="FFFFFF"/>
                </a:solidFill>
              </a:rPr>
              <a:t>David Simner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Self-hosting before OWIN</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179" y="2238062"/>
            <a:ext cx="6563641" cy="80021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00" y="3858698"/>
            <a:ext cx="7344800" cy="1448002"/>
          </a:xfrm>
          <a:prstGeom prst="rect">
            <a:avLst/>
          </a:prstGeom>
        </p:spPr>
      </p:pic>
    </p:spTree>
    <p:extLst>
      <p:ext uri="{BB962C8B-B14F-4D97-AF65-F5344CB8AC3E}">
        <p14:creationId xmlns:p14="http://schemas.microsoft.com/office/powerpoint/2010/main" val="271933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 + Katana</a:t>
            </a:r>
            <a:endParaRPr lang="en-GB" dirty="0"/>
          </a:p>
        </p:txBody>
      </p:sp>
      <p:sp>
        <p:nvSpPr>
          <p:cNvPr id="3" name="Content Placeholder 2"/>
          <p:cNvSpPr>
            <a:spLocks noGrp="1"/>
          </p:cNvSpPr>
          <p:nvPr>
            <p:ph idx="1"/>
          </p:nvPr>
        </p:nvSpPr>
        <p:spPr/>
        <p:txBody>
          <a:bodyPr/>
          <a:lstStyle/>
          <a:p>
            <a:r>
              <a:rPr lang="en-GB" dirty="0" smtClean="0"/>
              <a:t>OWIN</a:t>
            </a:r>
          </a:p>
          <a:p>
            <a:pPr lvl="1"/>
            <a:r>
              <a:rPr lang="en-GB" dirty="0" smtClean="0"/>
              <a:t>An interface for hosts, servers, middleware and web frameworks to talk to each other</a:t>
            </a:r>
          </a:p>
          <a:p>
            <a:r>
              <a:rPr lang="en-GB" dirty="0" smtClean="0"/>
              <a:t>Katana</a:t>
            </a:r>
          </a:p>
          <a:p>
            <a:pPr lvl="1"/>
            <a:r>
              <a:rPr lang="en-GB" dirty="0" smtClean="0"/>
              <a:t>Not Cortana</a:t>
            </a:r>
          </a:p>
          <a:p>
            <a:pPr lvl="1"/>
            <a:r>
              <a:rPr lang="en-GB" dirty="0" smtClean="0"/>
              <a:t>An implementation of OWIN</a:t>
            </a:r>
          </a:p>
          <a:p>
            <a:r>
              <a:rPr lang="en-GB" sz="2800" dirty="0"/>
              <a:t>ASP.NET </a:t>
            </a:r>
            <a:r>
              <a:rPr lang="en-GB" sz="2800" dirty="0" smtClean="0"/>
              <a:t>Web API </a:t>
            </a:r>
            <a:r>
              <a:rPr lang="en-GB" sz="2800" dirty="0"/>
              <a:t>already supports OWIN</a:t>
            </a:r>
            <a:endParaRPr lang="en-GB" sz="2800" dirty="0" smtClean="0"/>
          </a:p>
          <a:p>
            <a:r>
              <a:rPr lang="en-GB" dirty="0" smtClean="0"/>
              <a:t>ASP.NET vNext</a:t>
            </a:r>
          </a:p>
          <a:p>
            <a:pPr lvl="1"/>
            <a:r>
              <a:rPr lang="en-GB" dirty="0" smtClean="0"/>
              <a:t>Updates ASP.NET MVC to support OWIN</a:t>
            </a:r>
            <a:endParaRPr lang="en-GB" dirty="0"/>
          </a:p>
        </p:txBody>
      </p:sp>
    </p:spTree>
    <p:extLst>
      <p:ext uri="{BB962C8B-B14F-4D97-AF65-F5344CB8AC3E}">
        <p14:creationId xmlns:p14="http://schemas.microsoft.com/office/powerpoint/2010/main" val="4273802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a:t>
            </a:r>
            <a:endParaRPr lang="en-GB" dirty="0"/>
          </a:p>
        </p:txBody>
      </p:sp>
      <p:sp>
        <p:nvSpPr>
          <p:cNvPr id="4" name="Rectangle 3"/>
          <p:cNvSpPr/>
          <p:nvPr/>
        </p:nvSpPr>
        <p:spPr>
          <a:xfrm>
            <a:off x="180000" y="5396458"/>
            <a:ext cx="8784000" cy="997200"/>
          </a:xfrm>
          <a:prstGeom prst="rect">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Host: </a:t>
            </a:r>
            <a:r>
              <a:rPr lang="en-GB" sz="2400" dirty="0"/>
              <a:t>w3wp.exe, </a:t>
            </a:r>
            <a:r>
              <a:rPr lang="en-GB" sz="2400" dirty="0" smtClean="0"/>
              <a:t>OwinHost.exe</a:t>
            </a:r>
            <a:r>
              <a:rPr lang="en-GB" sz="2400" dirty="0"/>
              <a:t>, </a:t>
            </a:r>
            <a:r>
              <a:rPr lang="en-GB" sz="2400" dirty="0" smtClean="0"/>
              <a:t>YourApp.exe</a:t>
            </a:r>
            <a:endParaRPr lang="en-GB" sz="2400" dirty="0"/>
          </a:p>
        </p:txBody>
      </p:sp>
      <p:sp>
        <p:nvSpPr>
          <p:cNvPr id="5" name="Rectangle 4"/>
          <p:cNvSpPr/>
          <p:nvPr/>
        </p:nvSpPr>
        <p:spPr>
          <a:xfrm>
            <a:off x="180000" y="4114798"/>
            <a:ext cx="1600199" cy="998621"/>
          </a:xfrm>
          <a:prstGeom prst="rect">
            <a:avLst/>
          </a:prstGeom>
          <a:solidFill>
            <a:schemeClr val="accent1">
              <a:lumMod val="60000"/>
              <a:lumOff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Server:</a:t>
            </a:r>
          </a:p>
          <a:p>
            <a:pPr algn="ctr"/>
            <a:r>
              <a:rPr lang="en-GB" sz="2400" dirty="0" smtClean="0"/>
              <a:t>IIS, http.sys</a:t>
            </a:r>
            <a:endParaRPr lang="en-GB" sz="2400" dirty="0"/>
          </a:p>
        </p:txBody>
      </p:sp>
      <p:sp>
        <p:nvSpPr>
          <p:cNvPr id="6" name="Rectangle 5"/>
          <p:cNvSpPr/>
          <p:nvPr/>
        </p:nvSpPr>
        <p:spPr>
          <a:xfrm>
            <a:off x="1780199" y="4114794"/>
            <a:ext cx="204659" cy="998621"/>
          </a:xfrm>
          <a:prstGeom prst="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sp>
        <p:nvSpPr>
          <p:cNvPr id="7" name="Rectangle 6"/>
          <p:cNvSpPr/>
          <p:nvPr/>
        </p:nvSpPr>
        <p:spPr>
          <a:xfrm>
            <a:off x="2257767"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logging</a:t>
            </a:r>
            <a:endParaRPr lang="en-GB" sz="2400" dirty="0"/>
          </a:p>
        </p:txBody>
      </p:sp>
      <p:sp>
        <p:nvSpPr>
          <p:cNvPr id="9" name="TextBox 8"/>
          <p:cNvSpPr txBox="1"/>
          <p:nvPr/>
        </p:nvSpPr>
        <p:spPr>
          <a:xfrm>
            <a:off x="8394613" y="4427218"/>
            <a:ext cx="569387" cy="369332"/>
          </a:xfrm>
          <a:prstGeom prst="rect">
            <a:avLst/>
          </a:prstGeom>
          <a:noFill/>
        </p:spPr>
        <p:txBody>
          <a:bodyPr wrap="none" rtlCol="0">
            <a:spAutoFit/>
          </a:bodyPr>
          <a:lstStyle/>
          <a:p>
            <a:r>
              <a:rPr lang="en-GB" b="1" dirty="0" smtClean="0">
                <a:solidFill>
                  <a:schemeClr val="accent4">
                    <a:lumMod val="60000"/>
                    <a:lumOff val="40000"/>
                  </a:schemeClr>
                </a:solidFill>
              </a:rPr>
              <a:t>404</a:t>
            </a:r>
            <a:endParaRPr lang="en-GB" b="1" dirty="0">
              <a:solidFill>
                <a:schemeClr val="accent4">
                  <a:lumMod val="60000"/>
                  <a:lumOff val="40000"/>
                </a:schemeClr>
              </a:solidFill>
            </a:endParaRPr>
          </a:p>
        </p:txBody>
      </p:sp>
      <p:sp>
        <p:nvSpPr>
          <p:cNvPr id="12" name="Rectangle 11"/>
          <p:cNvSpPr/>
          <p:nvPr/>
        </p:nvSpPr>
        <p:spPr>
          <a:xfrm>
            <a:off x="6348997" y="4112573"/>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Web API</a:t>
            </a:r>
            <a:endParaRPr lang="en-GB" sz="2400" dirty="0"/>
          </a:p>
        </p:txBody>
      </p:sp>
      <p:sp>
        <p:nvSpPr>
          <p:cNvPr id="14" name="Rectangle 13"/>
          <p:cNvSpPr/>
          <p:nvPr/>
        </p:nvSpPr>
        <p:spPr>
          <a:xfrm>
            <a:off x="6348996" y="2538442"/>
            <a:ext cx="1772707" cy="1282464"/>
          </a:xfrm>
          <a:prstGeom prst="rect">
            <a:avLst/>
          </a:prstGeom>
          <a:solidFill>
            <a:schemeClr val="accent6">
              <a:lumMod val="60000"/>
              <a:lumOff val="4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Web framework: Web API</a:t>
            </a:r>
            <a:endParaRPr lang="en-GB" sz="2400" dirty="0"/>
          </a:p>
        </p:txBody>
      </p:sp>
      <p:sp>
        <p:nvSpPr>
          <p:cNvPr id="15" name="Rectangle 14"/>
          <p:cNvSpPr/>
          <p:nvPr/>
        </p:nvSpPr>
        <p:spPr>
          <a:xfrm>
            <a:off x="6348995" y="624114"/>
            <a:ext cx="1772707" cy="1639231"/>
          </a:xfrm>
          <a:prstGeom prst="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Your code: Controllers, Models, etc…</a:t>
            </a:r>
            <a:endParaRPr lang="en-GB" sz="2400" dirty="0"/>
          </a:p>
        </p:txBody>
      </p:sp>
      <p:cxnSp>
        <p:nvCxnSpPr>
          <p:cNvPr id="18" name="Straight Arrow Connector 17"/>
          <p:cNvCxnSpPr/>
          <p:nvPr/>
        </p:nvCxnSpPr>
        <p:spPr>
          <a:xfrm>
            <a:off x="1984858"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6785957" y="3829528"/>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6785958" y="2263345"/>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7539937" y="2263345"/>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7539936" y="3829533"/>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303382"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static files</a:t>
            </a:r>
            <a:endParaRPr lang="en-GB" sz="2400" dirty="0"/>
          </a:p>
        </p:txBody>
      </p:sp>
      <p:cxnSp>
        <p:nvCxnSpPr>
          <p:cNvPr id="25" name="Straight Arrow Connector 24"/>
          <p:cNvCxnSpPr/>
          <p:nvPr/>
        </p:nvCxnSpPr>
        <p:spPr>
          <a:xfrm>
            <a:off x="4030473"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076088" y="44236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8121703" y="45760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8121703" y="4728485"/>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076088"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030473"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984858" y="480216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238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a:t>
            </a:r>
            <a:endParaRPr lang="en-GB" dirty="0"/>
          </a:p>
        </p:txBody>
      </p:sp>
      <p:sp>
        <p:nvSpPr>
          <p:cNvPr id="3" name="Content Placeholder 2"/>
          <p:cNvSpPr>
            <a:spLocks noGrp="1"/>
          </p:cNvSpPr>
          <p:nvPr>
            <p:ph idx="1"/>
          </p:nvPr>
        </p:nvSpPr>
        <p:spPr/>
        <p:txBody>
          <a:bodyPr/>
          <a:lstStyle/>
          <a:p>
            <a:r>
              <a:rPr lang="en-GB" dirty="0"/>
              <a:t>It gets out of your way</a:t>
            </a:r>
          </a:p>
          <a:p>
            <a:r>
              <a:rPr lang="en-GB" dirty="0" smtClean="0"/>
              <a:t>It does what you want</a:t>
            </a:r>
          </a:p>
          <a:p>
            <a:r>
              <a:rPr lang="en-GB" dirty="0" smtClean="0"/>
              <a:t>Rich ecosystem of hosts, servers, middleware and web frameworks</a:t>
            </a:r>
            <a:endParaRPr lang="en-GB" dirty="0"/>
          </a:p>
          <a:p>
            <a:r>
              <a:rPr lang="en-GB" dirty="0"/>
              <a:t>Why you should care</a:t>
            </a:r>
            <a:endParaRPr lang="en-GB" dirty="0" smtClean="0"/>
          </a:p>
        </p:txBody>
      </p:sp>
    </p:spTree>
    <p:extLst>
      <p:ext uri="{BB962C8B-B14F-4D97-AF65-F5344CB8AC3E}">
        <p14:creationId xmlns:p14="http://schemas.microsoft.com/office/powerpoint/2010/main" val="244236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Hosts + Servers + Adapters</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endParaRPr lang="en-GB" sz="2400" dirty="0" smtClean="0"/>
          </a:p>
          <a:p>
            <a:pPr marL="457200" indent="-457200">
              <a:buFont typeface="+mj-lt"/>
              <a:buAutoNum type="arabicPeriod"/>
            </a:pPr>
            <a:endParaRPr lang="en-GB" sz="2400" dirty="0" smtClean="0"/>
          </a:p>
          <a:p>
            <a:pPr marL="457200" indent="-457200">
              <a:buFont typeface="+mj-lt"/>
              <a:buAutoNum type="arabicPeriod"/>
            </a:pPr>
            <a:endParaRPr lang="en-GB" sz="2400" dirty="0"/>
          </a:p>
          <a:p>
            <a:pPr marL="457200" indent="-457200">
              <a:buFont typeface="+mj-lt"/>
              <a:buAutoNum type="arabicPeriod"/>
            </a:pPr>
            <a:r>
              <a:rPr lang="en-GB" sz="2400" dirty="0" smtClean="0"/>
              <a:t>w3wp.exe			IIS						SystemWeb</a:t>
            </a:r>
          </a:p>
          <a:p>
            <a:pPr marL="457200" indent="-457200">
              <a:buFont typeface="+mj-lt"/>
              <a:buAutoNum type="arabicPeriod"/>
            </a:pPr>
            <a:r>
              <a:rPr lang="en-GB" sz="2400" dirty="0" smtClean="0"/>
              <a:t>w3wp.exe			IIS						IIS</a:t>
            </a:r>
          </a:p>
          <a:p>
            <a:pPr marL="457200" indent="-457200">
              <a:buFont typeface="+mj-lt"/>
              <a:buAutoNum type="arabicPeriod"/>
            </a:pPr>
            <a:r>
              <a:rPr lang="en-GB" sz="2400" dirty="0" smtClean="0"/>
              <a:t>OwinHost.exe		http.sys				</a:t>
            </a:r>
            <a:r>
              <a:rPr lang="en-GB" sz="2400" b="0" dirty="0" smtClean="0"/>
              <a:t>HttpListener</a:t>
            </a:r>
            <a:endParaRPr lang="en-GB" sz="2400" dirty="0" smtClean="0"/>
          </a:p>
          <a:p>
            <a:pPr marL="457200" indent="-457200">
              <a:buFont typeface="+mj-lt"/>
              <a:buAutoNum type="arabicPeriod"/>
            </a:pPr>
            <a:r>
              <a:rPr lang="en-GB" sz="2400" dirty="0" smtClean="0"/>
              <a:t>YourApp.exe		http.sys				</a:t>
            </a:r>
            <a:r>
              <a:rPr lang="en-GB" sz="2400" b="0" dirty="0" smtClean="0"/>
              <a:t>HttpListener</a:t>
            </a:r>
          </a:p>
          <a:p>
            <a:pPr marL="457200" indent="-457200">
              <a:buFont typeface="+mj-lt"/>
              <a:buAutoNum type="arabicPeriod"/>
            </a:pPr>
            <a:r>
              <a:rPr lang="en-GB" sz="2400" b="0" dirty="0" smtClean="0"/>
              <a:t>OwinHost.exe		Nowin					N/A</a:t>
            </a:r>
          </a:p>
          <a:p>
            <a:pPr marL="457200" indent="-457200">
              <a:buFont typeface="+mj-lt"/>
              <a:buAutoNum type="arabicPeriod"/>
            </a:pPr>
            <a:r>
              <a:rPr lang="en-GB" sz="2400" b="0" dirty="0" smtClean="0"/>
              <a:t>YourApp.exe		Nowin					N/A</a:t>
            </a:r>
            <a:endParaRPr lang="en-GB" sz="2400" b="0" dirty="0"/>
          </a:p>
        </p:txBody>
      </p:sp>
      <p:sp>
        <p:nvSpPr>
          <p:cNvPr id="6" name="Rectangle 5"/>
          <p:cNvSpPr/>
          <p:nvPr/>
        </p:nvSpPr>
        <p:spPr>
          <a:xfrm>
            <a:off x="360000" y="1600200"/>
            <a:ext cx="2762308" cy="997200"/>
          </a:xfrm>
          <a:prstGeom prst="rect">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Host</a:t>
            </a:r>
            <a:endParaRPr lang="en-GB" sz="2400" dirty="0"/>
          </a:p>
        </p:txBody>
      </p:sp>
      <p:sp>
        <p:nvSpPr>
          <p:cNvPr id="7" name="Rectangle 6"/>
          <p:cNvSpPr/>
          <p:nvPr/>
        </p:nvSpPr>
        <p:spPr>
          <a:xfrm>
            <a:off x="3508615" y="1600200"/>
            <a:ext cx="2052277" cy="998621"/>
          </a:xfrm>
          <a:prstGeom prst="rect">
            <a:avLst/>
          </a:prstGeom>
          <a:solidFill>
            <a:schemeClr val="accent1">
              <a:lumMod val="60000"/>
              <a:lumOff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Server</a:t>
            </a:r>
            <a:endParaRPr lang="en-GB" sz="2400" dirty="0"/>
          </a:p>
        </p:txBody>
      </p:sp>
      <p:sp>
        <p:nvSpPr>
          <p:cNvPr id="8" name="Rectangle 7"/>
          <p:cNvSpPr/>
          <p:nvPr/>
        </p:nvSpPr>
        <p:spPr>
          <a:xfrm>
            <a:off x="5947200" y="1598779"/>
            <a:ext cx="2833556" cy="998621"/>
          </a:xfrm>
          <a:prstGeom prst="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Adapter:</a:t>
            </a:r>
          </a:p>
          <a:p>
            <a:pPr algn="ctr"/>
            <a:r>
              <a:rPr lang="en-GB" sz="2400" dirty="0" smtClean="0"/>
              <a:t>Microsoft.Owin.Host.</a:t>
            </a:r>
            <a:endParaRPr lang="en-GB" sz="2400" dirty="0"/>
          </a:p>
        </p:txBody>
      </p:sp>
    </p:spTree>
    <p:extLst>
      <p:ext uri="{BB962C8B-B14F-4D97-AF65-F5344CB8AC3E}">
        <p14:creationId xmlns:p14="http://schemas.microsoft.com/office/powerpoint/2010/main" val="2934883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OWIN’s format</a:t>
            </a:r>
            <a:endParaRPr lang="en-GB" dirty="0"/>
          </a:p>
        </p:txBody>
      </p:sp>
      <p:sp>
        <p:nvSpPr>
          <p:cNvPr id="3" name="Content Placeholder 2"/>
          <p:cNvSpPr>
            <a:spLocks noGrp="1"/>
          </p:cNvSpPr>
          <p:nvPr>
            <p:ph idx="1"/>
          </p:nvPr>
        </p:nvSpPr>
        <p:spPr/>
        <p:txBody>
          <a:bodyPr/>
          <a:lstStyle/>
          <a:p>
            <a:pPr marL="0" indent="0">
              <a:lnSpc>
                <a:spcPct val="107000"/>
              </a:lnSpc>
              <a:spcAft>
                <a:spcPts val="0"/>
              </a:spcAft>
              <a:buNone/>
            </a:pPr>
            <a:r>
              <a:rPr lang="en-GB" sz="28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IDictionary</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object</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environment =</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Dictionary</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object</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smtClean="0">
                <a:solidFill>
                  <a:srgbClr val="2B91AF"/>
                </a:solidFill>
                <a:latin typeface="Consolas" panose="020B0609020204030204" pitchFamily="49" charset="0"/>
                <a:ea typeface="Calibri" panose="020F0502020204030204" pitchFamily="34" charset="0"/>
                <a:cs typeface="Times New Roman" panose="02020603050405020304" pitchFamily="18" charset="0"/>
              </a:rPr>
              <a:t>StringComparer</a:t>
            </a:r>
            <a:r>
              <a:rPr lang="en-GB" sz="2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.Ordinal</a:t>
            </a:r>
          </a:p>
          <a:p>
            <a:pPr marL="0" indent="0">
              <a:lnSpc>
                <a:spcPct val="107000"/>
              </a:lnSpc>
              <a:spcAft>
                <a:spcPts val="0"/>
              </a:spcAft>
              <a:buNone/>
            </a:pP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844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OWIN’s format</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22" y="1765838"/>
            <a:ext cx="7609156" cy="2488754"/>
          </a:xfrm>
          <a:prstGeom prst="rect">
            <a:avLst/>
          </a:prstGeom>
        </p:spPr>
      </p:pic>
    </p:spTree>
    <p:extLst>
      <p:ext uri="{BB962C8B-B14F-4D97-AF65-F5344CB8AC3E}">
        <p14:creationId xmlns:p14="http://schemas.microsoft.com/office/powerpoint/2010/main" val="3972893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Pipeline</a:t>
            </a:r>
            <a:endParaRPr lang="en-GB" dirty="0"/>
          </a:p>
        </p:txBody>
      </p:sp>
      <p:sp>
        <p:nvSpPr>
          <p:cNvPr id="30" name="Rectangle 29"/>
          <p:cNvSpPr/>
          <p:nvPr/>
        </p:nvSpPr>
        <p:spPr>
          <a:xfrm>
            <a:off x="2373883"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static files</a:t>
            </a:r>
            <a:endParaRPr lang="en-GB" sz="2400" dirty="0"/>
          </a:p>
        </p:txBody>
      </p:sp>
      <p:sp>
        <p:nvSpPr>
          <p:cNvPr id="31" name="TextBox 30"/>
          <p:cNvSpPr txBox="1"/>
          <p:nvPr/>
        </p:nvSpPr>
        <p:spPr>
          <a:xfrm>
            <a:off x="8510729" y="4427218"/>
            <a:ext cx="569387" cy="369332"/>
          </a:xfrm>
          <a:prstGeom prst="rect">
            <a:avLst/>
          </a:prstGeom>
          <a:noFill/>
        </p:spPr>
        <p:txBody>
          <a:bodyPr wrap="none" rtlCol="0">
            <a:spAutoFit/>
          </a:bodyPr>
          <a:lstStyle/>
          <a:p>
            <a:r>
              <a:rPr lang="en-GB" b="1" dirty="0" smtClean="0">
                <a:solidFill>
                  <a:schemeClr val="accent4">
                    <a:lumMod val="60000"/>
                    <a:lumOff val="40000"/>
                  </a:schemeClr>
                </a:solidFill>
              </a:rPr>
              <a:t>404</a:t>
            </a:r>
            <a:endParaRPr lang="en-GB" b="1" dirty="0">
              <a:solidFill>
                <a:schemeClr val="accent4">
                  <a:lumMod val="60000"/>
                  <a:lumOff val="40000"/>
                </a:schemeClr>
              </a:solidFill>
            </a:endParaRPr>
          </a:p>
        </p:txBody>
      </p:sp>
      <p:sp>
        <p:nvSpPr>
          <p:cNvPr id="32" name="Rectangle 31"/>
          <p:cNvSpPr/>
          <p:nvPr/>
        </p:nvSpPr>
        <p:spPr>
          <a:xfrm>
            <a:off x="6465113" y="4112573"/>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Web API</a:t>
            </a:r>
            <a:endParaRPr lang="en-GB" sz="2400" dirty="0"/>
          </a:p>
        </p:txBody>
      </p:sp>
      <p:sp>
        <p:nvSpPr>
          <p:cNvPr id="33" name="Rectangle 32"/>
          <p:cNvSpPr/>
          <p:nvPr/>
        </p:nvSpPr>
        <p:spPr>
          <a:xfrm>
            <a:off x="6465112" y="2538442"/>
            <a:ext cx="1772707" cy="1282464"/>
          </a:xfrm>
          <a:prstGeom prst="rect">
            <a:avLst/>
          </a:prstGeom>
          <a:solidFill>
            <a:schemeClr val="accent6">
              <a:lumMod val="60000"/>
              <a:lumOff val="4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Web framework: Web API</a:t>
            </a:r>
            <a:endParaRPr lang="en-GB" sz="2400" dirty="0"/>
          </a:p>
        </p:txBody>
      </p:sp>
      <p:sp>
        <p:nvSpPr>
          <p:cNvPr id="34" name="Rectangle 33"/>
          <p:cNvSpPr/>
          <p:nvPr/>
        </p:nvSpPr>
        <p:spPr>
          <a:xfrm>
            <a:off x="6465111" y="624114"/>
            <a:ext cx="1772707" cy="1639231"/>
          </a:xfrm>
          <a:prstGeom prst="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Your code: Controllers, Models, etc…</a:t>
            </a:r>
            <a:endParaRPr lang="en-GB" sz="2400" dirty="0"/>
          </a:p>
        </p:txBody>
      </p:sp>
      <p:cxnSp>
        <p:nvCxnSpPr>
          <p:cNvPr id="35" name="Straight Arrow Connector 34"/>
          <p:cNvCxnSpPr/>
          <p:nvPr/>
        </p:nvCxnSpPr>
        <p:spPr>
          <a:xfrm>
            <a:off x="2100974"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902073" y="3829528"/>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6902074" y="2263345"/>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7656053" y="2263345"/>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7656052" y="3829533"/>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419498"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SignalR</a:t>
            </a:r>
            <a:endParaRPr lang="en-GB" sz="2400" dirty="0"/>
          </a:p>
        </p:txBody>
      </p:sp>
      <p:cxnSp>
        <p:nvCxnSpPr>
          <p:cNvPr id="41" name="Straight Arrow Connector 40"/>
          <p:cNvCxnSpPr/>
          <p:nvPr/>
        </p:nvCxnSpPr>
        <p:spPr>
          <a:xfrm>
            <a:off x="4146589"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192204" y="44236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8237819" y="45760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8237819" y="4728485"/>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192204"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146589"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2100974" y="480216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28267" y="4112573"/>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logging</a:t>
            </a:r>
            <a:endParaRPr lang="en-GB" sz="2400" dirty="0"/>
          </a:p>
        </p:txBody>
      </p:sp>
      <p:cxnSp>
        <p:nvCxnSpPr>
          <p:cNvPr id="49" name="Straight Arrow Connector 48"/>
          <p:cNvCxnSpPr/>
          <p:nvPr/>
        </p:nvCxnSpPr>
        <p:spPr>
          <a:xfrm>
            <a:off x="55358" y="4424993"/>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5358" y="4799936"/>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4419499" y="2538442"/>
            <a:ext cx="1772707" cy="1282464"/>
          </a:xfrm>
          <a:prstGeom prst="rect">
            <a:avLst/>
          </a:prstGeom>
          <a:solidFill>
            <a:schemeClr val="accent6">
              <a:lumMod val="60000"/>
              <a:lumOff val="4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Web framework: SignalR</a:t>
            </a:r>
            <a:endParaRPr lang="en-GB" sz="2400" dirty="0"/>
          </a:p>
        </p:txBody>
      </p:sp>
      <p:sp>
        <p:nvSpPr>
          <p:cNvPr id="52" name="Rectangle 51"/>
          <p:cNvSpPr/>
          <p:nvPr/>
        </p:nvSpPr>
        <p:spPr>
          <a:xfrm>
            <a:off x="4419498" y="624114"/>
            <a:ext cx="1772707" cy="1639231"/>
          </a:xfrm>
          <a:prstGeom prst="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Your code: Hubs, Models, etc…</a:t>
            </a:r>
            <a:endParaRPr lang="en-GB" sz="2400" dirty="0"/>
          </a:p>
        </p:txBody>
      </p:sp>
      <p:cxnSp>
        <p:nvCxnSpPr>
          <p:cNvPr id="53" name="Straight Arrow Connector 52"/>
          <p:cNvCxnSpPr/>
          <p:nvPr/>
        </p:nvCxnSpPr>
        <p:spPr>
          <a:xfrm flipV="1">
            <a:off x="4856460" y="3829528"/>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4856461" y="2263345"/>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5610440" y="2263345"/>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610439" y="3829533"/>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465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ASP.NET vNext</a:t>
            </a:r>
            <a:endParaRPr lang="en-GB" dirty="0"/>
          </a:p>
        </p:txBody>
      </p:sp>
      <p:sp>
        <p:nvSpPr>
          <p:cNvPr id="3" name="Content Placeholder 2"/>
          <p:cNvSpPr>
            <a:spLocks noGrp="1"/>
          </p:cNvSpPr>
          <p:nvPr>
            <p:ph idx="1"/>
          </p:nvPr>
        </p:nvSpPr>
        <p:spPr/>
        <p:txBody>
          <a:bodyPr/>
          <a:lstStyle/>
          <a:p>
            <a:r>
              <a:rPr lang="en-GB" dirty="0"/>
              <a:t>What you can do </a:t>
            </a:r>
            <a:r>
              <a:rPr lang="en-GB" dirty="0" smtClean="0"/>
              <a:t>today</a:t>
            </a:r>
          </a:p>
          <a:p>
            <a:r>
              <a:rPr lang="en-GB" dirty="0"/>
              <a:t>Competitive landscape</a:t>
            </a:r>
          </a:p>
          <a:p>
            <a:r>
              <a:rPr lang="en-GB" dirty="0" smtClean="0"/>
              <a:t>Massive architectural changes</a:t>
            </a:r>
          </a:p>
          <a:p>
            <a:r>
              <a:rPr lang="en-GB" dirty="0" smtClean="0"/>
              <a:t>All fully open-source</a:t>
            </a:r>
          </a:p>
        </p:txBody>
      </p:sp>
    </p:spTree>
    <p:extLst>
      <p:ext uri="{BB962C8B-B14F-4D97-AF65-F5344CB8AC3E}">
        <p14:creationId xmlns:p14="http://schemas.microsoft.com/office/powerpoint/2010/main" val="67125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 Visual Studio</a:t>
            </a:r>
            <a:br>
              <a:rPr lang="en-GB" dirty="0" smtClean="0"/>
            </a:br>
            <a:r>
              <a:rPr lang="en-GB" dirty="0" smtClean="0"/>
              <a:t>→ Cross-platform</a:t>
            </a:r>
            <a:endParaRPr lang="en-GB" dirty="0"/>
          </a:p>
        </p:txBody>
      </p:sp>
      <p:sp>
        <p:nvSpPr>
          <p:cNvPr id="3" name="Content Placeholder 2"/>
          <p:cNvSpPr>
            <a:spLocks noGrp="1"/>
          </p:cNvSpPr>
          <p:nvPr>
            <p:ph idx="1"/>
          </p:nvPr>
        </p:nvSpPr>
        <p:spPr/>
        <p:txBody>
          <a:bodyPr/>
          <a:lstStyle/>
          <a:p>
            <a:endParaRPr lang="en-GB" dirty="0" smtClean="0"/>
          </a:p>
          <a:p>
            <a:r>
              <a:rPr lang="en-GB" dirty="0" smtClean="0"/>
              <a:t>Develop + run</a:t>
            </a:r>
          </a:p>
          <a:p>
            <a:r>
              <a:rPr lang="en-GB" dirty="0" smtClean="0"/>
              <a:t>On Mac + Linux</a:t>
            </a:r>
          </a:p>
          <a:p>
            <a:r>
              <a:rPr lang="en-GB" dirty="0" smtClean="0"/>
              <a:t>On Windows, don’t need Visual Studio</a:t>
            </a:r>
          </a:p>
        </p:txBody>
      </p:sp>
    </p:spTree>
    <p:extLst>
      <p:ext uri="{BB962C8B-B14F-4D97-AF65-F5344CB8AC3E}">
        <p14:creationId xmlns:p14="http://schemas.microsoft.com/office/powerpoint/2010/main" val="1651426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227640" y="3027627"/>
            <a:ext cx="4694551" cy="1295764"/>
          </a:xfrm>
        </p:spPr>
        <p:txBody>
          <a:bodyPr/>
          <a:lstStyle/>
          <a:p>
            <a:r>
              <a:rPr lang="en-GB" sz="2800" b="0" dirty="0" smtClean="0">
                <a:latin typeface="Arial" panose="020B0604020202020204" pitchFamily="34" charset="0"/>
                <a:cs typeface="Arial" panose="020B0604020202020204" pitchFamily="34" charset="0"/>
              </a:rPr>
              <a:t>www.davidsimner.me.uk</a:t>
            </a:r>
            <a:r>
              <a:rPr lang="en-GB" sz="2800" b="0" dirty="0">
                <a:latin typeface="Arial" panose="020B0604020202020204" pitchFamily="34" charset="0"/>
                <a:cs typeface="Arial" panose="020B0604020202020204" pitchFamily="34" charset="0"/>
              </a:rPr>
              <a:t/>
            </a:r>
            <a:br>
              <a:rPr lang="en-GB" sz="2800" b="0" dirty="0">
                <a:latin typeface="Arial" panose="020B0604020202020204" pitchFamily="34" charset="0"/>
                <a:cs typeface="Arial" panose="020B0604020202020204" pitchFamily="34" charset="0"/>
              </a:rPr>
            </a:br>
            <a:r>
              <a:rPr lang="en-GB" sz="2800" b="0" dirty="0">
                <a:latin typeface="Arial" panose="020B0604020202020204" pitchFamily="34" charset="0"/>
                <a:cs typeface="Arial" panose="020B0604020202020204" pitchFamily="34" charset="0"/>
              </a:rPr>
              <a:t>david.simner@red-gate.com</a:t>
            </a:r>
          </a:p>
        </p:txBody>
      </p:sp>
      <p:sp>
        <p:nvSpPr>
          <p:cNvPr id="5" name="Title 3"/>
          <p:cNvSpPr txBox="1">
            <a:spLocks/>
          </p:cNvSpPr>
          <p:nvPr/>
        </p:nvSpPr>
        <p:spPr bwMode="auto">
          <a:xfrm>
            <a:off x="4227637" y="2460890"/>
            <a:ext cx="3803844" cy="56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2000" b="1" kern="1200">
                <a:solidFill>
                  <a:srgbClr val="635C50"/>
                </a:solidFill>
                <a:latin typeface="Arial Bold"/>
                <a:ea typeface="ＭＳ Ｐゴシック" pitchFamily="26" charset="-128"/>
                <a:cs typeface="Arial Bold"/>
              </a:defRPr>
            </a:lvl1pPr>
            <a:lvl2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200" algn="l" defTabSz="457200" rtl="0" fontAlgn="base">
              <a:spcBef>
                <a:spcPct val="0"/>
              </a:spcBef>
              <a:spcAft>
                <a:spcPct val="0"/>
              </a:spcAft>
              <a:defRPr sz="4400" b="1">
                <a:solidFill>
                  <a:schemeClr val="bg1"/>
                </a:solidFill>
                <a:latin typeface="Arial Bold" pitchFamily="26" charset="0"/>
                <a:ea typeface="ＭＳ Ｐゴシック" pitchFamily="26" charset="-128"/>
              </a:defRPr>
            </a:lvl6pPr>
            <a:lvl7pPr marL="914400" algn="l" defTabSz="457200" rtl="0" fontAlgn="base">
              <a:spcBef>
                <a:spcPct val="0"/>
              </a:spcBef>
              <a:spcAft>
                <a:spcPct val="0"/>
              </a:spcAft>
              <a:defRPr sz="4400" b="1">
                <a:solidFill>
                  <a:schemeClr val="bg1"/>
                </a:solidFill>
                <a:latin typeface="Arial Bold" pitchFamily="26" charset="0"/>
                <a:ea typeface="ＭＳ Ｐゴシック" pitchFamily="26" charset="-128"/>
              </a:defRPr>
            </a:lvl7pPr>
            <a:lvl8pPr marL="1371600" algn="l" defTabSz="457200" rtl="0" fontAlgn="base">
              <a:spcBef>
                <a:spcPct val="0"/>
              </a:spcBef>
              <a:spcAft>
                <a:spcPct val="0"/>
              </a:spcAft>
              <a:defRPr sz="4400" b="1">
                <a:solidFill>
                  <a:schemeClr val="bg1"/>
                </a:solidFill>
                <a:latin typeface="Arial Bold" pitchFamily="26" charset="0"/>
                <a:ea typeface="ＭＳ Ｐゴシック" pitchFamily="26" charset="-128"/>
              </a:defRPr>
            </a:lvl8pPr>
            <a:lvl9pPr marL="1828800" algn="l" defTabSz="457200" rtl="0" fontAlgn="base">
              <a:spcBef>
                <a:spcPct val="0"/>
              </a:spcBef>
              <a:spcAft>
                <a:spcPct val="0"/>
              </a:spcAft>
              <a:defRPr sz="4400" b="1">
                <a:solidFill>
                  <a:schemeClr val="bg1"/>
                </a:solidFill>
                <a:latin typeface="Arial Bold" pitchFamily="26" charset="0"/>
                <a:ea typeface="ＭＳ Ｐゴシック" pitchFamily="26" charset="-128"/>
              </a:defRPr>
            </a:lvl9pPr>
          </a:lstStyle>
          <a:p>
            <a:r>
              <a:rPr lang="en-GB" sz="4400" b="0" dirty="0"/>
              <a:t>David Simner</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668668" y="2006724"/>
            <a:ext cx="3011395" cy="2844552"/>
          </a:xfrm>
          <a:prstGeom prst="rect">
            <a:avLst/>
          </a:prstGeom>
        </p:spPr>
      </p:pic>
    </p:spTree>
    <p:extLst>
      <p:ext uri="{BB962C8B-B14F-4D97-AF65-F5344CB8AC3E}">
        <p14:creationId xmlns:p14="http://schemas.microsoft.com/office/powerpoint/2010/main" val="4212913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 Framework</a:t>
            </a:r>
            <a:br>
              <a:rPr lang="en-GB" dirty="0" smtClean="0"/>
            </a:br>
            <a:r>
              <a:rPr lang="en-GB" dirty="0" smtClean="0"/>
              <a:t>→ .NET Core</a:t>
            </a:r>
            <a:endParaRPr lang="en-GB" dirty="0"/>
          </a:p>
        </p:txBody>
      </p:sp>
      <p:sp>
        <p:nvSpPr>
          <p:cNvPr id="3" name="Content Placeholder 2"/>
          <p:cNvSpPr>
            <a:spLocks noGrp="1"/>
          </p:cNvSpPr>
          <p:nvPr>
            <p:ph idx="1"/>
          </p:nvPr>
        </p:nvSpPr>
        <p:spPr/>
        <p:txBody>
          <a:bodyPr/>
          <a:lstStyle/>
          <a:p>
            <a:endParaRPr lang="en-GB" dirty="0" smtClean="0"/>
          </a:p>
          <a:p>
            <a:r>
              <a:rPr lang="en-GB" dirty="0" smtClean="0"/>
              <a:t>2 versions of it:</a:t>
            </a:r>
          </a:p>
          <a:p>
            <a:pPr lvl="1"/>
            <a:r>
              <a:rPr lang="en-GB" dirty="0" smtClean="0"/>
              <a:t>The .NET Framework you’re familiar with</a:t>
            </a:r>
          </a:p>
          <a:p>
            <a:pPr lvl="1"/>
            <a:r>
              <a:rPr lang="en-GB" dirty="0" smtClean="0"/>
              <a:t>And .NET Core, a new “cloud optimized” version</a:t>
            </a:r>
          </a:p>
          <a:p>
            <a:pPr lvl="2"/>
            <a:r>
              <a:rPr lang="en-GB" dirty="0" smtClean="0"/>
              <a:t>Bin deployable</a:t>
            </a:r>
          </a:p>
          <a:p>
            <a:pPr lvl="2"/>
            <a:r>
              <a:rPr lang="en-GB" dirty="0" smtClean="0"/>
              <a:t>Side-by-side</a:t>
            </a:r>
          </a:p>
          <a:p>
            <a:pPr lvl="2"/>
            <a:r>
              <a:rPr lang="en-GB" dirty="0" smtClean="0"/>
              <a:t>Much smaller (~11 MB instead of 200+ MB)</a:t>
            </a:r>
            <a:endParaRPr lang="en-GB" dirty="0"/>
          </a:p>
        </p:txBody>
      </p:sp>
    </p:spTree>
    <p:extLst>
      <p:ext uri="{BB962C8B-B14F-4D97-AF65-F5344CB8AC3E}">
        <p14:creationId xmlns:p14="http://schemas.microsoft.com/office/powerpoint/2010/main" val="173195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 runtime</a:t>
            </a:r>
            <a:endParaRPr lang="en-GB" dirty="0"/>
          </a:p>
        </p:txBody>
      </p:sp>
      <p:sp>
        <p:nvSpPr>
          <p:cNvPr id="3" name="Content Placeholder 2"/>
          <p:cNvSpPr>
            <a:spLocks noGrp="1"/>
          </p:cNvSpPr>
          <p:nvPr>
            <p:ph idx="1"/>
          </p:nvPr>
        </p:nvSpPr>
        <p:spPr/>
        <p:txBody>
          <a:bodyPr/>
          <a:lstStyle/>
          <a:p>
            <a:r>
              <a:rPr lang="en-GB" dirty="0" smtClean="0"/>
              <a:t>Command line tools</a:t>
            </a:r>
          </a:p>
          <a:p>
            <a:r>
              <a:rPr lang="en-GB" dirty="0" smtClean="0"/>
              <a:t>Compilation</a:t>
            </a:r>
          </a:p>
          <a:p>
            <a:r>
              <a:rPr lang="en-GB" dirty="0" smtClean="0"/>
              <a:t>Boot the .NET Framework or .NET Core</a:t>
            </a:r>
            <a:endParaRPr lang="en-GB" dirty="0"/>
          </a:p>
        </p:txBody>
      </p:sp>
    </p:spTree>
    <p:extLst>
      <p:ext uri="{BB962C8B-B14F-4D97-AF65-F5344CB8AC3E}">
        <p14:creationId xmlns:p14="http://schemas.microsoft.com/office/powerpoint/2010/main" val="4114795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Roslyn</a:t>
            </a:r>
            <a:endParaRPr lang="en-GB" dirty="0"/>
          </a:p>
        </p:txBody>
      </p:sp>
      <p:sp>
        <p:nvSpPr>
          <p:cNvPr id="3" name="Content Placeholder 2"/>
          <p:cNvSpPr>
            <a:spLocks noGrp="1"/>
          </p:cNvSpPr>
          <p:nvPr>
            <p:ph idx="1"/>
          </p:nvPr>
        </p:nvSpPr>
        <p:spPr/>
        <p:txBody>
          <a:bodyPr/>
          <a:lstStyle/>
          <a:p>
            <a:r>
              <a:rPr lang="en-GB" dirty="0" smtClean="0"/>
              <a:t>Compile C#</a:t>
            </a:r>
          </a:p>
          <a:p>
            <a:r>
              <a:rPr lang="en-GB" dirty="0" smtClean="0"/>
              <a:t>Compile Razor</a:t>
            </a:r>
          </a:p>
          <a:p>
            <a:r>
              <a:rPr lang="en-GB" dirty="0" smtClean="0"/>
              <a:t>Blurring of the lines between project, assembly and NuGet references</a:t>
            </a:r>
          </a:p>
          <a:p>
            <a:endParaRPr lang="en-GB" dirty="0"/>
          </a:p>
          <a:p>
            <a:r>
              <a:rPr lang="en-GB" dirty="0" smtClean="0"/>
              <a:t>By default:</a:t>
            </a:r>
          </a:p>
          <a:p>
            <a:pPr lvl="1"/>
            <a:r>
              <a:rPr lang="en-GB" dirty="0" smtClean="0"/>
              <a:t>Deploy source code</a:t>
            </a:r>
          </a:p>
          <a:p>
            <a:pPr lvl="1"/>
            <a:r>
              <a:rPr lang="en-GB" dirty="0"/>
              <a:t>B</a:t>
            </a:r>
            <a:r>
              <a:rPr lang="en-GB" dirty="0" smtClean="0"/>
              <a:t>inaries aren’t written to the disk</a:t>
            </a:r>
            <a:endParaRPr lang="en-GB" dirty="0"/>
          </a:p>
        </p:txBody>
      </p:sp>
    </p:spTree>
    <p:extLst>
      <p:ext uri="{BB962C8B-B14F-4D97-AF65-F5344CB8AC3E}">
        <p14:creationId xmlns:p14="http://schemas.microsoft.com/office/powerpoint/2010/main" val="3604896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RyuJIT</a:t>
            </a:r>
            <a:endParaRPr lang="en-GB" dirty="0"/>
          </a:p>
        </p:txBody>
      </p:sp>
      <p:sp>
        <p:nvSpPr>
          <p:cNvPr id="3" name="Content Placeholder 2"/>
          <p:cNvSpPr>
            <a:spLocks noGrp="1"/>
          </p:cNvSpPr>
          <p:nvPr>
            <p:ph idx="1"/>
          </p:nvPr>
        </p:nvSpPr>
        <p:spPr/>
        <p:txBody>
          <a:bodyPr/>
          <a:lstStyle/>
          <a:p>
            <a:r>
              <a:rPr lang="en-GB" dirty="0" smtClean="0"/>
              <a:t>Up to 30% faster start-up times</a:t>
            </a:r>
          </a:p>
          <a:p>
            <a:r>
              <a:rPr lang="en-GB" dirty="0" smtClean="0"/>
              <a:t>Still produces great code</a:t>
            </a:r>
            <a:endParaRPr lang="en-GB" dirty="0"/>
          </a:p>
        </p:txBody>
      </p:sp>
    </p:spTree>
    <p:extLst>
      <p:ext uri="{BB962C8B-B14F-4D97-AF65-F5344CB8AC3E}">
        <p14:creationId xmlns:p14="http://schemas.microsoft.com/office/powerpoint/2010/main" val="2679304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ASP.NET</a:t>
            </a:r>
            <a:endParaRPr lang="en-GB" dirty="0"/>
          </a:p>
        </p:txBody>
      </p:sp>
      <p:sp>
        <p:nvSpPr>
          <p:cNvPr id="3" name="Content Placeholder 2"/>
          <p:cNvSpPr>
            <a:spLocks noGrp="1"/>
          </p:cNvSpPr>
          <p:nvPr>
            <p:ph idx="1"/>
          </p:nvPr>
        </p:nvSpPr>
        <p:spPr/>
        <p:txBody>
          <a:bodyPr/>
          <a:lstStyle/>
          <a:p>
            <a:r>
              <a:rPr lang="en-GB" dirty="0" smtClean="0"/>
              <a:t>No System.Web</a:t>
            </a:r>
          </a:p>
          <a:p>
            <a:pPr lvl="1"/>
            <a:r>
              <a:rPr lang="en-GB" dirty="0" smtClean="0"/>
              <a:t>Therefore no WebForms</a:t>
            </a:r>
          </a:p>
          <a:p>
            <a:pPr lvl="1"/>
            <a:r>
              <a:rPr lang="en-GB" dirty="0" smtClean="0"/>
              <a:t>And no overly complicated integrated pipeline with 16 different extension points</a:t>
            </a:r>
          </a:p>
          <a:p>
            <a:pPr lvl="1"/>
            <a:r>
              <a:rPr lang="en-GB" dirty="0" smtClean="0"/>
              <a:t>Instead a request pipeline that’s as lightweight as possible</a:t>
            </a:r>
          </a:p>
          <a:p>
            <a:r>
              <a:rPr lang="en-GB" dirty="0" smtClean="0"/>
              <a:t>No </a:t>
            </a:r>
            <a:r>
              <a:rPr lang="en-GB" dirty="0" err="1" smtClean="0"/>
              <a:t>App_Start</a:t>
            </a:r>
            <a:endParaRPr lang="en-GB" dirty="0" smtClean="0"/>
          </a:p>
          <a:p>
            <a:pPr lvl="1"/>
            <a:r>
              <a:rPr lang="en-GB" dirty="0" smtClean="0"/>
              <a:t>Use OWIN’s </a:t>
            </a:r>
            <a:r>
              <a:rPr lang="en-GB" dirty="0" err="1" smtClean="0"/>
              <a:t>Startup</a:t>
            </a:r>
            <a:r>
              <a:rPr lang="en-GB" dirty="0" smtClean="0"/>
              <a:t> class instead</a:t>
            </a:r>
            <a:endParaRPr lang="en-GB" dirty="0"/>
          </a:p>
        </p:txBody>
      </p:sp>
    </p:spTree>
    <p:extLst>
      <p:ext uri="{BB962C8B-B14F-4D97-AF65-F5344CB8AC3E}">
        <p14:creationId xmlns:p14="http://schemas.microsoft.com/office/powerpoint/2010/main" val="422763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ASP.NET MVC</a:t>
            </a:r>
            <a:endParaRPr lang="en-GB" dirty="0"/>
          </a:p>
        </p:txBody>
      </p:sp>
      <p:sp>
        <p:nvSpPr>
          <p:cNvPr id="3" name="Content Placeholder 2"/>
          <p:cNvSpPr>
            <a:spLocks noGrp="1"/>
          </p:cNvSpPr>
          <p:nvPr>
            <p:ph idx="1"/>
          </p:nvPr>
        </p:nvSpPr>
        <p:spPr/>
        <p:txBody>
          <a:bodyPr/>
          <a:lstStyle/>
          <a:p>
            <a:r>
              <a:rPr lang="en-GB" dirty="0" smtClean="0"/>
              <a:t>Merged with Web API</a:t>
            </a:r>
          </a:p>
          <a:p>
            <a:r>
              <a:rPr lang="en-GB" dirty="0" smtClean="0"/>
              <a:t>End-to-end async</a:t>
            </a:r>
          </a:p>
          <a:p>
            <a:r>
              <a:rPr lang="en-GB" dirty="0" smtClean="0"/>
              <a:t>Optional controller base class</a:t>
            </a:r>
          </a:p>
          <a:p>
            <a:r>
              <a:rPr lang="en-GB" dirty="0" smtClean="0"/>
              <a:t>New configuration system</a:t>
            </a:r>
          </a:p>
          <a:p>
            <a:r>
              <a:rPr lang="en-GB" dirty="0" smtClean="0"/>
              <a:t>Much more…</a:t>
            </a:r>
            <a:endParaRPr lang="en-GB" dirty="0"/>
          </a:p>
        </p:txBody>
      </p:sp>
    </p:spTree>
    <p:extLst>
      <p:ext uri="{BB962C8B-B14F-4D97-AF65-F5344CB8AC3E}">
        <p14:creationId xmlns:p14="http://schemas.microsoft.com/office/powerpoint/2010/main" val="24139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457200" y="1454155"/>
            <a:ext cx="8229600" cy="2100263"/>
          </a:xfrm>
        </p:spPr>
        <p:txBody>
          <a:bodyPr/>
          <a:lstStyle/>
          <a:p>
            <a:r>
              <a:rPr lang="en-GB" sz="5400" dirty="0">
                <a:solidFill>
                  <a:srgbClr val="FFFFFF"/>
                </a:solidFill>
                <a:latin typeface="Arial Bold" panose="020B0704020202020204" pitchFamily="34" charset="0"/>
                <a:ea typeface="ＭＳ Ｐゴシック" panose="020B0600070205080204" pitchFamily="34" charset="-128"/>
              </a:rPr>
              <a:t>&lt;/talk&gt;</a:t>
            </a:r>
            <a:br>
              <a:rPr lang="en-GB" sz="5400" dirty="0">
                <a:solidFill>
                  <a:srgbClr val="FFFFFF"/>
                </a:solidFill>
                <a:latin typeface="Arial Bold" panose="020B0704020202020204" pitchFamily="34" charset="0"/>
                <a:ea typeface="ＭＳ Ｐゴシック" panose="020B0600070205080204" pitchFamily="34" charset="-128"/>
              </a:rPr>
            </a:br>
            <a:r>
              <a:rPr lang="en-US" altLang="ja-JP" sz="5400" dirty="0">
                <a:solidFill>
                  <a:srgbClr val="FFFFFF"/>
                </a:solidFill>
                <a:latin typeface="Arial Bold" panose="020B0704020202020204" pitchFamily="34" charset="0"/>
                <a:ea typeface="ＭＳ Ｐゴシック" panose="020B0600070205080204" pitchFamily="34" charset="-128"/>
              </a:rPr>
              <a:t>any questions?</a:t>
            </a:r>
            <a:endParaRPr lang="en-US" sz="5400" dirty="0">
              <a:solidFill>
                <a:srgbClr val="FFFFFF"/>
              </a:solidFill>
              <a:latin typeface="Arial Bold" panose="020B0704020202020204" pitchFamily="34" charset="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Any questions</a:t>
            </a:r>
            <a:r>
              <a:rPr lang="en-GB" dirty="0" smtClean="0"/>
              <a:t>?</a:t>
            </a:r>
            <a:endParaRPr lang="en-GB" dirty="0"/>
          </a:p>
        </p:txBody>
      </p:sp>
      <p:sp>
        <p:nvSpPr>
          <p:cNvPr id="6" name="Content Placeholder 5"/>
          <p:cNvSpPr>
            <a:spLocks noGrp="1"/>
          </p:cNvSpPr>
          <p:nvPr>
            <p:ph idx="1"/>
          </p:nvPr>
        </p:nvSpPr>
        <p:spPr/>
        <p:txBody>
          <a:bodyPr/>
          <a:lstStyle/>
          <a:p>
            <a:r>
              <a:rPr lang="en-GB" dirty="0" smtClean="0"/>
              <a:t>Slides: </a:t>
            </a:r>
            <a:r>
              <a:rPr lang="en-GB" dirty="0" smtClean="0">
                <a:hlinkClick r:id="rId2"/>
              </a:rPr>
              <a:t>www.davidsimner.me.uk</a:t>
            </a:r>
            <a:endParaRPr lang="en-GB" dirty="0" smtClean="0"/>
          </a:p>
          <a:p>
            <a:r>
              <a:rPr lang="en-GB" dirty="0" smtClean="0"/>
              <a:t>Email: </a:t>
            </a:r>
            <a:r>
              <a:rPr lang="en-GB" dirty="0" smtClean="0">
                <a:hlinkClick r:id="rId3"/>
              </a:rPr>
              <a:t>david.simner@red-gate.com</a:t>
            </a:r>
            <a:endParaRPr lang="en-GB" dirty="0" smtClean="0"/>
          </a:p>
          <a:p>
            <a:pPr marL="0" indent="0">
              <a:buNone/>
            </a:pPr>
            <a:endParaRPr lang="en-GB" sz="2800" dirty="0"/>
          </a:p>
          <a:p>
            <a:r>
              <a:rPr lang="en-GB" sz="2800" dirty="0">
                <a:hlinkClick r:id="rId4"/>
              </a:rPr>
              <a:t>http://</a:t>
            </a:r>
            <a:r>
              <a:rPr lang="en-GB" sz="2800" dirty="0" smtClean="0">
                <a:hlinkClick r:id="rId4"/>
              </a:rPr>
              <a:t>blog.craigtp.co.uk/post/DDD-East-Anglia-2014-Review</a:t>
            </a:r>
          </a:p>
          <a:p>
            <a:r>
              <a:rPr lang="en-GB" sz="2800" dirty="0" smtClean="0">
                <a:hlinkClick r:id="rId4"/>
              </a:rPr>
              <a:t>https</a:t>
            </a:r>
            <a:r>
              <a:rPr lang="en-GB" sz="2800" dirty="0">
                <a:hlinkClick r:id="rId4"/>
              </a:rPr>
              <a:t>://</a:t>
            </a:r>
            <a:r>
              <a:rPr lang="en-GB" sz="2800" dirty="0" smtClean="0">
                <a:hlinkClick r:id="rId4"/>
              </a:rPr>
              <a:t>github.com/owin-middleware/Registry</a:t>
            </a:r>
            <a:endParaRPr lang="en-GB" sz="2800" dirty="0" smtClean="0"/>
          </a:p>
          <a:p>
            <a:r>
              <a:rPr lang="en-GB" sz="2800" dirty="0">
                <a:hlinkClick r:id="rId5"/>
              </a:rPr>
              <a:t>https://</a:t>
            </a:r>
            <a:r>
              <a:rPr lang="en-GB" sz="2800" dirty="0" smtClean="0">
                <a:hlinkClick r:id="rId5"/>
              </a:rPr>
              <a:t>github.com/aspnet/Home</a:t>
            </a:r>
            <a:endParaRPr lang="en-GB" sz="2800" dirty="0" smtClean="0"/>
          </a:p>
          <a:p>
            <a:r>
              <a:rPr lang="en-GB" sz="2800" dirty="0">
                <a:hlinkClick r:id="rId6"/>
              </a:rPr>
              <a:t>https://</a:t>
            </a:r>
            <a:r>
              <a:rPr lang="en-GB" sz="2800" dirty="0" smtClean="0">
                <a:hlinkClick r:id="rId6"/>
              </a:rPr>
              <a:t>www.myget.org/gallery/aspnetmaster</a:t>
            </a:r>
            <a:endParaRPr lang="en-GB" sz="2800" dirty="0"/>
          </a:p>
          <a:p>
            <a:r>
              <a:rPr lang="en-GB" sz="2800" dirty="0" smtClean="0"/>
              <a:t>Tomorrow, 13:40, Adam Barney is speaking on “</a:t>
            </a:r>
            <a:r>
              <a:rPr lang="en-US" sz="2800" dirty="0"/>
              <a:t>Getting to </a:t>
            </a:r>
            <a:r>
              <a:rPr lang="en-US" sz="2800" dirty="0" smtClean="0"/>
              <a:t>know ASP.NET vNext”</a:t>
            </a:r>
            <a:endParaRPr lang="en-GB" dirty="0" smtClean="0"/>
          </a:p>
        </p:txBody>
      </p:sp>
    </p:spTree>
    <p:extLst>
      <p:ext uri="{BB962C8B-B14F-4D97-AF65-F5344CB8AC3E}">
        <p14:creationId xmlns:p14="http://schemas.microsoft.com/office/powerpoint/2010/main" val="111993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952010"/>
            <a:ext cx="8229600" cy="1143000"/>
          </a:xfrm>
        </p:spPr>
        <p:txBody>
          <a:bodyPr/>
          <a:lstStyle/>
          <a:p>
            <a:r>
              <a:rPr lang="en-GB" sz="3200" dirty="0" smtClean="0"/>
              <a:t>“</a:t>
            </a:r>
            <a:r>
              <a:rPr lang="en-US" sz="3200" b="0" dirty="0"/>
              <a:t>We'll </a:t>
            </a:r>
            <a:r>
              <a:rPr lang="en-US" sz="3200" b="0" dirty="0" smtClean="0"/>
              <a:t>endeavour </a:t>
            </a:r>
            <a:r>
              <a:rPr lang="en-US" sz="3200" b="0" dirty="0"/>
              <a:t>to put information in a broader context, because we know that very little news is born at the moment it comes across our wire</a:t>
            </a:r>
            <a:r>
              <a:rPr lang="en-US" sz="3200" b="0" dirty="0" smtClean="0"/>
              <a:t>.”</a:t>
            </a:r>
            <a:endParaRPr lang="en-GB"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865" y="591582"/>
            <a:ext cx="4670270" cy="2627027"/>
          </a:xfrm>
          <a:prstGeom prst="rect">
            <a:avLst/>
          </a:prstGeom>
        </p:spPr>
      </p:pic>
    </p:spTree>
    <p:extLst>
      <p:ext uri="{BB962C8B-B14F-4D97-AF65-F5344CB8AC3E}">
        <p14:creationId xmlns:p14="http://schemas.microsoft.com/office/powerpoint/2010/main" val="1446208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Eliminating the pain of IIS</a:t>
            </a:r>
            <a:endParaRPr lang="en-GB" dirty="0"/>
          </a:p>
        </p:txBody>
      </p:sp>
      <p:sp>
        <p:nvSpPr>
          <p:cNvPr id="3" name="Content Placeholder 2"/>
          <p:cNvSpPr>
            <a:spLocks noGrp="1"/>
          </p:cNvSpPr>
          <p:nvPr>
            <p:ph idx="1"/>
          </p:nvPr>
        </p:nvSpPr>
        <p:spPr/>
        <p:txBody>
          <a:bodyPr/>
          <a:lstStyle/>
          <a:p>
            <a:pPr marL="0" lvl="0" indent="0">
              <a:buNone/>
            </a:pPr>
            <a:r>
              <a:rPr lang="en-GB" sz="1600" dirty="0">
                <a:solidFill>
                  <a:srgbClr val="FF0000"/>
                </a:solidFill>
                <a:latin typeface="Consolas" panose="020B0609020204030204" pitchFamily="49" charset="0"/>
                <a:cs typeface="Consolas" panose="020B0609020204030204" pitchFamily="49" charset="0"/>
              </a:rPr>
              <a:t>2014-04-30 18:35:44 +02:00 ERROR Error while executing job</a:t>
            </a:r>
          </a:p>
          <a:p>
            <a:pPr marL="0" lvl="0" indent="0">
              <a:buNone/>
            </a:pPr>
            <a:r>
              <a:rPr lang="en-GB" sz="1600" dirty="0">
                <a:solidFill>
                  <a:srgbClr val="FF0000"/>
                </a:solidFill>
                <a:latin typeface="Consolas" panose="020B0609020204030204" pitchFamily="49" charset="0"/>
                <a:cs typeface="Consolas" panose="020B0609020204030204" pitchFamily="49" charset="0"/>
              </a:rPr>
              <a:t>System.Runtime.InteropServices.COMException: Unknown error (0x80005000) </a:t>
            </a:r>
          </a:p>
          <a:p>
            <a:pPr marL="0" lvl="0" indent="0">
              <a:buNone/>
            </a:pPr>
            <a:r>
              <a:rPr lang="en-GB" sz="1600" dirty="0">
                <a:solidFill>
                  <a:srgbClr val="FF0000"/>
                </a:solidFill>
                <a:latin typeface="Consolas" panose="020B0609020204030204" pitchFamily="49" charset="0"/>
                <a:cs typeface="Consolas" panose="020B0609020204030204" pitchFamily="49" charset="0"/>
              </a:rPr>
              <a:t>at System.DirectoryServices.DirectoryEntry.Bind(Boolean throwIfFail) </a:t>
            </a:r>
          </a:p>
          <a:p>
            <a:pPr marL="0" lvl="0" indent="0">
              <a:buNone/>
            </a:pPr>
            <a:r>
              <a:rPr lang="en-GB" sz="1600" dirty="0">
                <a:solidFill>
                  <a:srgbClr val="FF0000"/>
                </a:solidFill>
                <a:latin typeface="Consolas" panose="020B0609020204030204" pitchFamily="49" charset="0"/>
                <a:cs typeface="Consolas" panose="020B0609020204030204" pitchFamily="49" charset="0"/>
              </a:rPr>
              <a:t>at System.DirectoryServices.DirectoryEntry.Bind() </a:t>
            </a:r>
          </a:p>
          <a:p>
            <a:pPr marL="0" lvl="0" indent="0">
              <a:buNone/>
            </a:pPr>
            <a:r>
              <a:rPr lang="en-GB" sz="1600" dirty="0">
                <a:solidFill>
                  <a:srgbClr val="FF0000"/>
                </a:solidFill>
                <a:latin typeface="Consolas" panose="020B0609020204030204" pitchFamily="49" charset="0"/>
                <a:cs typeface="Consolas" panose="020B0609020204030204" pitchFamily="49" charset="0"/>
              </a:rPr>
              <a:t>at System.DirectoryServices.DirectoryEntry.RefreshCache() </a:t>
            </a:r>
          </a:p>
          <a:p>
            <a:pPr marL="0" lvl="0" indent="0">
              <a:buNone/>
            </a:pPr>
            <a:r>
              <a:rPr lang="en-GB" sz="1600" dirty="0">
                <a:solidFill>
                  <a:srgbClr val="FF0000"/>
                </a:solidFill>
                <a:latin typeface="Consolas" panose="020B0609020204030204" pitchFamily="49" charset="0"/>
                <a:cs typeface="Consolas" panose="020B0609020204030204" pitchFamily="49" charset="0"/>
              </a:rPr>
              <a:t>at RedGate.Deploy.Agent.Integration.Iis.WebServerSixSupport...</a:t>
            </a:r>
            <a:endParaRPr lang="en-GB" dirty="0">
              <a:solidFill>
                <a:srgbClr val="FF0000"/>
              </a:solidFill>
            </a:endParaRPr>
          </a:p>
        </p:txBody>
      </p:sp>
    </p:spTree>
    <p:extLst>
      <p:ext uri="{BB962C8B-B14F-4D97-AF65-F5344CB8AC3E}">
        <p14:creationId xmlns:p14="http://schemas.microsoft.com/office/powerpoint/2010/main" val="82408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Eliminating the pain of IIS</a:t>
            </a:r>
            <a:endParaRPr lang="en-GB" dirty="0"/>
          </a:p>
        </p:txBody>
      </p:sp>
      <p:sp>
        <p:nvSpPr>
          <p:cNvPr id="3" name="Content Placeholder 2"/>
          <p:cNvSpPr>
            <a:spLocks noGrp="1"/>
          </p:cNvSpPr>
          <p:nvPr>
            <p:ph idx="1"/>
          </p:nvPr>
        </p:nvSpPr>
        <p:spPr/>
        <p:txBody>
          <a:bodyPr/>
          <a:lstStyle/>
          <a:p>
            <a:r>
              <a:rPr lang="en-GB" dirty="0" smtClean="0"/>
              <a:t>Installation:</a:t>
            </a:r>
          </a:p>
          <a:p>
            <a:endParaRPr lang="en-GB" dirty="0"/>
          </a:p>
          <a:p>
            <a:endParaRPr lang="en-GB" dirty="0" smtClean="0"/>
          </a:p>
          <a:p>
            <a:endParaRPr lang="en-GB" dirty="0"/>
          </a:p>
          <a:p>
            <a:endParaRPr lang="en-GB" dirty="0" smtClean="0"/>
          </a:p>
          <a:p>
            <a:r>
              <a:rPr lang="en-GB" b="0" dirty="0" smtClean="0"/>
              <a:t>Package Manager (</a:t>
            </a:r>
            <a:r>
              <a:rPr lang="en-GB" dirty="0"/>
              <a:t>p</a:t>
            </a:r>
            <a:r>
              <a:rPr lang="en-GB" dirty="0" smtClean="0"/>
              <a:t>kgmgr</a:t>
            </a:r>
            <a:r>
              <a:rPr lang="en-GB" b="0" dirty="0" smtClean="0"/>
              <a:t>.</a:t>
            </a:r>
            <a:r>
              <a:rPr lang="en-GB" dirty="0" smtClean="0"/>
              <a:t>exe</a:t>
            </a:r>
            <a:r>
              <a:rPr lang="en-GB" b="0" dirty="0" smtClean="0"/>
              <a:t>)</a:t>
            </a:r>
          </a:p>
          <a:p>
            <a:r>
              <a:rPr lang="en-US" dirty="0"/>
              <a:t>Deployment Image Servicing and Management</a:t>
            </a:r>
            <a:r>
              <a:rPr lang="en-US" b="0" dirty="0"/>
              <a:t> (</a:t>
            </a:r>
            <a:r>
              <a:rPr lang="en-US" dirty="0"/>
              <a:t>DISM</a:t>
            </a:r>
            <a:r>
              <a:rPr lang="en-US" b="0" dirty="0"/>
              <a:t>.exe)</a:t>
            </a:r>
            <a:endParaRPr lang="en-GB"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754" y="2108699"/>
            <a:ext cx="3166552" cy="2492088"/>
          </a:xfrm>
          <a:prstGeom prst="rect">
            <a:avLst/>
          </a:prstGeom>
        </p:spPr>
      </p:pic>
    </p:spTree>
    <p:extLst>
      <p:ext uri="{BB962C8B-B14F-4D97-AF65-F5344CB8AC3E}">
        <p14:creationId xmlns:p14="http://schemas.microsoft.com/office/powerpoint/2010/main" val="175166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Eliminating the pain of IIS</a:t>
            </a:r>
            <a:endParaRPr lang="en-GB" dirty="0"/>
          </a:p>
        </p:txBody>
      </p:sp>
      <p:sp>
        <p:nvSpPr>
          <p:cNvPr id="3" name="Content Placeholder 2"/>
          <p:cNvSpPr>
            <a:spLocks noGrp="1"/>
          </p:cNvSpPr>
          <p:nvPr>
            <p:ph idx="1"/>
          </p:nvPr>
        </p:nvSpPr>
        <p:spPr/>
        <p:txBody>
          <a:bodyPr/>
          <a:lstStyle/>
          <a:p>
            <a:r>
              <a:rPr lang="en-GB" dirty="0" smtClean="0"/>
              <a:t>WebSockets</a:t>
            </a:r>
          </a:p>
          <a:p>
            <a:endParaRPr lang="en-GB" dirty="0" smtClean="0"/>
          </a:p>
          <a:p>
            <a:endParaRPr lang="en-GB" dirty="0" smtClean="0"/>
          </a:p>
          <a:p>
            <a:endParaRPr lang="en-GB" dirty="0" smtClean="0"/>
          </a:p>
          <a:p>
            <a:endParaRPr lang="en-GB" dirty="0" smtClean="0"/>
          </a:p>
          <a:p>
            <a:r>
              <a:rPr lang="en-GB" dirty="0" smtClean="0"/>
              <a:t>Testing</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74973833"/>
              </p:ext>
            </p:extLst>
          </p:nvPr>
        </p:nvGraphicFramePr>
        <p:xfrm>
          <a:off x="1059542" y="2166257"/>
          <a:ext cx="7286172" cy="1859280"/>
        </p:xfrm>
        <a:graphic>
          <a:graphicData uri="http://schemas.openxmlformats.org/drawingml/2006/table">
            <a:tbl>
              <a:tblPr firstRow="1" bandRow="1">
                <a:tableStyleId>{5C22544A-7EE6-4342-B048-85BDC9FD1C3A}</a:tableStyleId>
              </a:tblPr>
              <a:tblGrid>
                <a:gridCol w="2220687"/>
                <a:gridCol w="2481942"/>
                <a:gridCol w="2583543"/>
              </a:tblGrid>
              <a:tr h="370840">
                <a:tc>
                  <a:txBody>
                    <a:bodyPr/>
                    <a:lstStyle/>
                    <a:p>
                      <a:pPr algn="ctr"/>
                      <a:r>
                        <a:rPr lang="en-GB" sz="2800" dirty="0" smtClean="0"/>
                        <a:t>IIS version</a:t>
                      </a:r>
                      <a:endParaRPr lang="en-GB" sz="2800" dirty="0"/>
                    </a:p>
                  </a:txBody>
                  <a:tcPr/>
                </a:tc>
                <a:tc>
                  <a:txBody>
                    <a:bodyPr/>
                    <a:lstStyle/>
                    <a:p>
                      <a:pPr algn="ctr"/>
                      <a:r>
                        <a:rPr lang="en-GB" sz="2800" dirty="0" smtClean="0"/>
                        <a:t>Requires</a:t>
                      </a:r>
                      <a:endParaRPr lang="en-GB" sz="2800" dirty="0"/>
                    </a:p>
                  </a:txBody>
                  <a:tcPr/>
                </a:tc>
                <a:tc>
                  <a:txBody>
                    <a:bodyPr/>
                    <a:lstStyle/>
                    <a:p>
                      <a:pPr algn="ctr"/>
                      <a:r>
                        <a:rPr lang="en-GB" sz="2800" dirty="0" smtClean="0"/>
                        <a:t>WebSockets</a:t>
                      </a:r>
                      <a:r>
                        <a:rPr lang="en-GB" sz="2800" baseline="0" dirty="0" smtClean="0"/>
                        <a:t> support</a:t>
                      </a:r>
                      <a:endParaRPr lang="en-GB" sz="2800" dirty="0"/>
                    </a:p>
                  </a:txBody>
                  <a:tcPr/>
                </a:tc>
              </a:tr>
              <a:tr h="370840">
                <a:tc>
                  <a:txBody>
                    <a:bodyPr/>
                    <a:lstStyle/>
                    <a:p>
                      <a:pPr marL="0" marR="0" indent="0" algn="l" defTabSz="457189" rtl="0" eaLnBrk="1" fontAlgn="auto" latinLnBrk="0" hangingPunct="1">
                        <a:lnSpc>
                          <a:spcPct val="100000"/>
                        </a:lnSpc>
                        <a:spcBef>
                          <a:spcPts val="0"/>
                        </a:spcBef>
                        <a:spcAft>
                          <a:spcPts val="0"/>
                        </a:spcAft>
                        <a:buClrTx/>
                        <a:buSzTx/>
                        <a:buFontTx/>
                        <a:buNone/>
                        <a:tabLst/>
                        <a:defRPr/>
                      </a:pPr>
                      <a:r>
                        <a:rPr lang="en-GB" sz="2400" dirty="0" smtClean="0"/>
                        <a:t>IIS 7.5</a:t>
                      </a:r>
                    </a:p>
                  </a:txBody>
                  <a:tcPr/>
                </a:tc>
                <a:tc>
                  <a:txBody>
                    <a:bodyPr/>
                    <a:lstStyle/>
                    <a:p>
                      <a:r>
                        <a:rPr lang="en-GB" sz="2400" dirty="0" smtClean="0"/>
                        <a:t>Windows 7</a:t>
                      </a:r>
                      <a:endParaRPr lang="en-GB" sz="2400" dirty="0"/>
                    </a:p>
                  </a:txBody>
                  <a:tcPr/>
                </a:tc>
                <a:tc>
                  <a:txBody>
                    <a:bodyPr/>
                    <a:lstStyle/>
                    <a:p>
                      <a:r>
                        <a:rPr lang="en-GB" sz="2400" dirty="0" smtClean="0"/>
                        <a:t>No </a:t>
                      </a:r>
                      <a:r>
                        <a:rPr lang="en-GB" sz="2400" dirty="0" smtClean="0">
                          <a:sym typeface="Wingdings" panose="05000000000000000000" pitchFamily="2" charset="2"/>
                        </a:rPr>
                        <a:t></a:t>
                      </a:r>
                      <a:endParaRPr lang="en-GB" sz="2400" dirty="0"/>
                    </a:p>
                  </a:txBody>
                  <a:tcPr/>
                </a:tc>
              </a:tr>
              <a:tr h="370840">
                <a:tc>
                  <a:txBody>
                    <a:bodyPr/>
                    <a:lstStyle/>
                    <a:p>
                      <a:pPr marL="0" marR="0" indent="0" algn="l" defTabSz="457189" rtl="0" eaLnBrk="1" fontAlgn="auto" latinLnBrk="0" hangingPunct="1">
                        <a:lnSpc>
                          <a:spcPct val="100000"/>
                        </a:lnSpc>
                        <a:spcBef>
                          <a:spcPts val="0"/>
                        </a:spcBef>
                        <a:spcAft>
                          <a:spcPts val="0"/>
                        </a:spcAft>
                        <a:buClrTx/>
                        <a:buSzTx/>
                        <a:buFontTx/>
                        <a:buNone/>
                        <a:tabLst/>
                        <a:defRPr/>
                      </a:pPr>
                      <a:r>
                        <a:rPr lang="en-GB" sz="2400" dirty="0" smtClean="0"/>
                        <a:t>IIS 8.0</a:t>
                      </a:r>
                    </a:p>
                  </a:txBody>
                  <a:tcPr/>
                </a:tc>
                <a:tc>
                  <a:txBody>
                    <a:bodyPr/>
                    <a:lstStyle/>
                    <a:p>
                      <a:r>
                        <a:rPr lang="en-GB" sz="2400" dirty="0" smtClean="0"/>
                        <a:t>Windows 8</a:t>
                      </a:r>
                      <a:endParaRPr lang="en-GB" sz="2400" dirty="0"/>
                    </a:p>
                  </a:txBody>
                  <a:tcPr/>
                </a:tc>
                <a:tc>
                  <a:txBody>
                    <a:bodyPr/>
                    <a:lstStyle/>
                    <a:p>
                      <a:r>
                        <a:rPr lang="en-GB" sz="2400" dirty="0" smtClean="0"/>
                        <a:t>Yes</a:t>
                      </a:r>
                      <a:r>
                        <a:rPr lang="en-GB" sz="2400" baseline="0" dirty="0" smtClean="0"/>
                        <a:t> </a:t>
                      </a:r>
                      <a:r>
                        <a:rPr lang="en-GB" sz="2400" baseline="0" dirty="0" smtClean="0">
                          <a:sym typeface="Wingdings" panose="05000000000000000000" pitchFamily="2" charset="2"/>
                        </a:rPr>
                        <a:t></a:t>
                      </a:r>
                      <a:endParaRPr lang="en-GB" sz="2400" dirty="0"/>
                    </a:p>
                  </a:txBody>
                  <a:tcPr/>
                </a:tc>
              </a:tr>
            </a:tbl>
          </a:graphicData>
        </a:graphic>
      </p:graphicFrame>
    </p:spTree>
    <p:extLst>
      <p:ext uri="{BB962C8B-B14F-4D97-AF65-F5344CB8AC3E}">
        <p14:creationId xmlns:p14="http://schemas.microsoft.com/office/powerpoint/2010/main" val="110158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IIS</a:t>
            </a:r>
            <a:endParaRPr lang="en-GB" dirty="0"/>
          </a:p>
        </p:txBody>
      </p:sp>
      <p:sp>
        <p:nvSpPr>
          <p:cNvPr id="3" name="Content Placeholder 2"/>
          <p:cNvSpPr>
            <a:spLocks noGrp="1"/>
          </p:cNvSpPr>
          <p:nvPr>
            <p:ph idx="1"/>
          </p:nvPr>
        </p:nvSpPr>
        <p:spPr>
          <a:xfrm>
            <a:off x="457198" y="1600200"/>
            <a:ext cx="3852000" cy="3932238"/>
          </a:xfrm>
        </p:spPr>
        <p:txBody>
          <a:bodyPr/>
          <a:lstStyle/>
          <a:p>
            <a:r>
              <a:rPr lang="en-GB" sz="2000" dirty="0" smtClean="0"/>
              <a:t>Management API</a:t>
            </a:r>
          </a:p>
          <a:p>
            <a:r>
              <a:rPr lang="en-GB" sz="2000" dirty="0"/>
              <a:t>Install </a:t>
            </a:r>
            <a:r>
              <a:rPr lang="en-GB" sz="2000" dirty="0" smtClean="0"/>
              <a:t>requires sysadmin perms</a:t>
            </a:r>
            <a:endParaRPr lang="en-GB" sz="2000" dirty="0"/>
          </a:p>
          <a:p>
            <a:r>
              <a:rPr lang="en-GB" sz="2000" dirty="0" smtClean="0"/>
              <a:t>Choosing modules</a:t>
            </a:r>
          </a:p>
          <a:p>
            <a:r>
              <a:rPr lang="en-GB" sz="2000" dirty="0" smtClean="0"/>
              <a:t>PkgMgr vs DISM</a:t>
            </a:r>
          </a:p>
          <a:p>
            <a:r>
              <a:rPr lang="en-GB" sz="2000" dirty="0" smtClean="0"/>
              <a:t>Install requires reboot</a:t>
            </a:r>
          </a:p>
          <a:p>
            <a:r>
              <a:rPr lang="en-GB" sz="2000" dirty="0" smtClean="0"/>
              <a:t>Lack of features</a:t>
            </a:r>
          </a:p>
          <a:p>
            <a:r>
              <a:rPr lang="en-GB" sz="2000" dirty="0" smtClean="0"/>
              <a:t>Major versions require OS upgrade</a:t>
            </a:r>
          </a:p>
          <a:p>
            <a:r>
              <a:rPr lang="en-GB" sz="2000" dirty="0" smtClean="0"/>
              <a:t>Minor versions affect whole machine</a:t>
            </a:r>
          </a:p>
          <a:p>
            <a:r>
              <a:rPr lang="en-GB" sz="2000" dirty="0"/>
              <a:t>Plethora of </a:t>
            </a:r>
            <a:r>
              <a:rPr lang="en-GB" sz="2000" dirty="0" smtClean="0"/>
              <a:t>versions in the wild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98" y="939800"/>
            <a:ext cx="660400" cy="660400"/>
          </a:xfrm>
          <a:prstGeom prst="rect">
            <a:avLst/>
          </a:prstGeom>
        </p:spPr>
      </p:pic>
      <p:sp>
        <p:nvSpPr>
          <p:cNvPr id="5" name="Content Placeholder 2"/>
          <p:cNvSpPr txBox="1">
            <a:spLocks/>
          </p:cNvSpPr>
          <p:nvPr/>
        </p:nvSpPr>
        <p:spPr bwMode="auto">
          <a:xfrm>
            <a:off x="4834800" y="1600200"/>
            <a:ext cx="38520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smtClean="0"/>
              <a:t>http.sys</a:t>
            </a:r>
          </a:p>
          <a:p>
            <a:r>
              <a:rPr lang="en-GB" sz="2000" dirty="0" smtClean="0"/>
              <a:t>Web frameworks</a:t>
            </a:r>
            <a:endParaRPr lang="en-GB" sz="2000" dirty="0"/>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430600" y="939800"/>
            <a:ext cx="660400"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118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IIS: the good parts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http.sys</a:t>
            </a:r>
          </a:p>
          <a:p>
            <a:pPr marL="914391" lvl="1" indent="-514350"/>
            <a:r>
              <a:rPr lang="en-GB" dirty="0" smtClean="0"/>
              <a:t>In C, via HTTP Server API</a:t>
            </a:r>
          </a:p>
          <a:p>
            <a:pPr marL="914391" lvl="1" indent="-514350"/>
            <a:r>
              <a:rPr lang="en-GB" dirty="0" smtClean="0"/>
              <a:t>In C#, </a:t>
            </a:r>
            <a:r>
              <a:rPr lang="en-GB" dirty="0"/>
              <a:t>via System.Net.HttpListener</a:t>
            </a:r>
            <a:endParaRPr lang="en-GB" dirty="0" smtClean="0"/>
          </a:p>
          <a:p>
            <a:pPr marL="514350" indent="-514350">
              <a:buFont typeface="+mj-lt"/>
              <a:buAutoNum type="arabicPeriod"/>
            </a:pPr>
            <a:r>
              <a:rPr lang="en-GB" dirty="0" smtClean="0"/>
              <a:t>Web frameworks</a:t>
            </a:r>
          </a:p>
          <a:p>
            <a:pPr marL="914391" lvl="1" indent="-514350"/>
            <a:r>
              <a:rPr lang="en-GB" dirty="0" smtClean="0"/>
              <a:t>ASP.NET MVC</a:t>
            </a:r>
          </a:p>
          <a:p>
            <a:pPr marL="914391" lvl="1" indent="-514350"/>
            <a:r>
              <a:rPr lang="en-GB" dirty="0" smtClean="0"/>
              <a:t>ASP.NET Web API</a:t>
            </a:r>
            <a:endParaRPr lang="en-GB" dirty="0"/>
          </a:p>
          <a:p>
            <a:pPr marL="914391" lvl="1" indent="-514350"/>
            <a:r>
              <a:rPr lang="en-GB" dirty="0" smtClean="0"/>
              <a:t>SignalR</a:t>
            </a:r>
            <a:endParaRPr lang="en-GB" dirty="0"/>
          </a:p>
        </p:txBody>
      </p:sp>
    </p:spTree>
    <p:extLst>
      <p:ext uri="{BB962C8B-B14F-4D97-AF65-F5344CB8AC3E}">
        <p14:creationId xmlns:p14="http://schemas.microsoft.com/office/powerpoint/2010/main" val="386109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Self-hosting</a:t>
            </a:r>
            <a:endParaRPr lang="en-GB" dirty="0"/>
          </a:p>
        </p:txBody>
      </p:sp>
      <p:sp>
        <p:nvSpPr>
          <p:cNvPr id="3" name="Content Placeholder 2"/>
          <p:cNvSpPr>
            <a:spLocks noGrp="1"/>
          </p:cNvSpPr>
          <p:nvPr>
            <p:ph idx="1"/>
          </p:nvPr>
        </p:nvSpPr>
        <p:spPr/>
        <p:txBody>
          <a:bodyPr/>
          <a:lstStyle/>
          <a:p>
            <a:r>
              <a:rPr lang="en-GB" dirty="0" smtClean="0"/>
              <a:t>Self-hosted WCF</a:t>
            </a:r>
          </a:p>
          <a:p>
            <a:r>
              <a:rPr lang="en-GB" dirty="0" smtClean="0"/>
              <a:t>Self-hosted Web API</a:t>
            </a:r>
          </a:p>
          <a:p>
            <a:r>
              <a:rPr lang="en-GB" dirty="0" smtClean="0"/>
              <a:t>Self-hosted SignalR</a:t>
            </a:r>
          </a:p>
          <a:p>
            <a:endParaRPr lang="en-GB" dirty="0" smtClean="0"/>
          </a:p>
        </p:txBody>
      </p:sp>
    </p:spTree>
    <p:extLst>
      <p:ext uri="{BB962C8B-B14F-4D97-AF65-F5344CB8AC3E}">
        <p14:creationId xmlns:p14="http://schemas.microsoft.com/office/powerpoint/2010/main" val="232118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6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65000"/>
            </a:schemeClr>
          </a:solidFill>
        </a:ln>
        <a:effectLst/>
      </a:spPr>
      <a:bodyPr rtlCol="0" anchor="ctr"/>
      <a:lstStyle>
        <a:defPPr algn="ctr">
          <a:defRPr sz="24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6431</Words>
  <Application>Microsoft Office PowerPoint</Application>
  <PresentationFormat>On-screen Show (4:3)</PresentationFormat>
  <Paragraphs>510</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Arial</vt:lpstr>
      <vt:lpstr>Arial Bold</vt:lpstr>
      <vt:lpstr>Calibri</vt:lpstr>
      <vt:lpstr>Consolas</vt:lpstr>
      <vt:lpstr>Times New Roman</vt:lpstr>
      <vt:lpstr>Wingdings</vt:lpstr>
      <vt:lpstr>Office Theme</vt:lpstr>
      <vt:lpstr>OWIN, Katana and ASP.NET vNext: eliminating the pain of IIS</vt:lpstr>
      <vt:lpstr>www.davidsimner.me.uk david.simner@red-gate.com</vt:lpstr>
      <vt:lpstr>“We'll endeavour to put information in a broader context, because we know that very little news is born at the moment it comes across our wire.”</vt:lpstr>
      <vt:lpstr>Eliminating the pain of IIS</vt:lpstr>
      <vt:lpstr>Eliminating the pain of IIS</vt:lpstr>
      <vt:lpstr>Eliminating the pain of IIS</vt:lpstr>
      <vt:lpstr>IIS</vt:lpstr>
      <vt:lpstr>IIS: the good parts</vt:lpstr>
      <vt:lpstr>Self-hosting</vt:lpstr>
      <vt:lpstr>Self-hosting before OWIN</vt:lpstr>
      <vt:lpstr>OWIN + Katana</vt:lpstr>
      <vt:lpstr>OWIN</vt:lpstr>
      <vt:lpstr>OWIN</vt:lpstr>
      <vt:lpstr>Hosts + Servers + Adapters</vt:lpstr>
      <vt:lpstr>OWIN’s format</vt:lpstr>
      <vt:lpstr>OWIN’s format</vt:lpstr>
      <vt:lpstr>Pipeline</vt:lpstr>
      <vt:lpstr>ASP.NET vNext</vt:lpstr>
      <vt:lpstr>Windows + Visual Studio → Cross-platform</vt:lpstr>
      <vt:lpstr>.NET Framework → .NET Core</vt:lpstr>
      <vt:lpstr>K runtime</vt:lpstr>
      <vt:lpstr>Roslyn</vt:lpstr>
      <vt:lpstr>RyuJIT</vt:lpstr>
      <vt:lpstr>ASP.NET</vt:lpstr>
      <vt:lpstr>ASP.NET MVC</vt:lpstr>
      <vt:lpstr>&lt;/talk&gt; any questions?</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2014-03-07T13:12:18Z</dcterms:created>
  <dcterms:modified xsi:type="dcterms:W3CDTF">2014-11-14T05:36:26Z</dcterms:modified>
</cp:coreProperties>
</file>