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5" r:id="rId2"/>
    <p:sldId id="329" r:id="rId3"/>
    <p:sldId id="319" r:id="rId4"/>
    <p:sldId id="330" r:id="rId5"/>
    <p:sldId id="333" r:id="rId6"/>
    <p:sldId id="331" r:id="rId7"/>
    <p:sldId id="332" r:id="rId8"/>
    <p:sldId id="334" r:id="rId9"/>
    <p:sldId id="328" r:id="rId10"/>
    <p:sldId id="316" r:id="rId11"/>
  </p:sldIdLst>
  <p:sldSz cx="9144000" cy="6858000" type="screen4x3"/>
  <p:notesSz cx="9874250" cy="67976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5C50"/>
    <a:srgbClr val="EEEEEE"/>
    <a:srgbClr val="CCCCCC"/>
    <a:srgbClr val="06517F"/>
    <a:srgbClr val="CC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4" autoAdjust="0"/>
    <p:restoredTop sz="76066" autoAdjust="0"/>
  </p:normalViewPr>
  <p:slideViewPr>
    <p:cSldViewPr snapToGrid="0" snapToObjects="1">
      <p:cViewPr>
        <p:scale>
          <a:sx n="75" d="100"/>
          <a:sy n="75" d="100"/>
        </p:scale>
        <p:origin x="-2052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14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E2A22-ED6E-4A7E-A5FF-FD1ED1274F89}" type="datetimeFigureOut">
              <a:rPr lang="en-GB" smtClean="0"/>
              <a:t>07/03/2014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C2618-9E85-4EEB-BD0D-2582B15362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728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21F310-3713-4622-9184-EBE70CB4B9B3}" type="datetimeFigureOut">
              <a:rPr lang="en-GB"/>
              <a:pPr/>
              <a:t>07/03/2014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975"/>
            <a:ext cx="7899400" cy="3059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01B24B-9765-4E48-83E8-FC588AC4863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120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GB" dirty="0" smtClean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1B24B-9765-4E48-83E8-FC588AC4863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771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1B24B-9765-4E48-83E8-FC588AC4863B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3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en-GB" dirty="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62C435-8CEF-4ACA-9C2D-4B8FA9915CC3}" type="slidenum">
              <a:rPr lang="en-GB" sz="1200"/>
              <a:pPr eaLnBrk="1" hangingPunct="1"/>
              <a:t>2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177792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configuration</a:t>
            </a:r>
            <a:r>
              <a:rPr lang="en-GB" baseline="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 is a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Plain Old CLR/C# Object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(</a:t>
            </a:r>
            <a:r>
              <a:rPr lang="en-GB" baseline="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POCO)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serialized using Json.NET, which is configurable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by attributes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62C435-8CEF-4ACA-9C2D-4B8FA9915CC3}" type="slidenum">
              <a:rPr lang="en-GB" sz="1200"/>
              <a:pPr eaLnBrk="1" hangingPunct="1"/>
              <a:t>3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17779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again, configuration</a:t>
            </a:r>
            <a:r>
              <a:rPr lang="en-GB" baseline="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 is a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Plain Old CLR/C# Object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(</a:t>
            </a:r>
            <a:r>
              <a:rPr lang="en-GB" baseline="0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POCO)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deserialized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using Json.NET, which is configurable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by attributes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62C435-8CEF-4ACA-9C2D-4B8FA9915CC3}" type="slidenum">
              <a:rPr lang="en-GB" sz="1200"/>
              <a:pPr eaLnBrk="1" hangingPunct="1"/>
              <a:t>4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177792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Map/Reduce indexes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62C435-8CEF-4ACA-9C2D-4B8FA9915CC3}" type="slidenum">
              <a:rPr lang="en-GB" sz="1200"/>
              <a:pPr eaLnBrk="1" hangingPunct="1"/>
              <a:t>5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177792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en-GB" dirty="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62C435-8CEF-4ACA-9C2D-4B8FA9915CC3}" type="slidenum">
              <a:rPr lang="en-GB" sz="1200"/>
              <a:pPr eaLnBrk="1" hangingPunct="1"/>
              <a:t>6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177792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en-GB" dirty="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62C435-8CEF-4ACA-9C2D-4B8FA9915CC3}" type="slidenum">
              <a:rPr lang="en-GB" sz="1200"/>
              <a:pPr eaLnBrk="1" hangingPunct="1"/>
              <a:t>7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177792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en-GB" dirty="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62C435-8CEF-4ACA-9C2D-4B8FA9915CC3}" type="slidenum">
              <a:rPr lang="en-GB" sz="1200"/>
              <a:pPr eaLnBrk="1" hangingPunct="1"/>
              <a:t>8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177792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en-GB" dirty="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62C435-8CEF-4ACA-9C2D-4B8FA9915CC3}" type="slidenum">
              <a:rPr lang="en-GB" sz="1200"/>
              <a:pPr eaLnBrk="1" hangingPunct="1"/>
              <a:t>9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17779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53638"/>
            <a:ext cx="8229600" cy="2100089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1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10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895" y="3520016"/>
            <a:ext cx="3881967" cy="1143000"/>
          </a:xfrm>
        </p:spPr>
        <p:txBody>
          <a:bodyPr anchor="ctr" anchorCtr="0"/>
          <a:lstStyle>
            <a:lvl1pPr>
              <a:defRPr sz="8000"/>
            </a:lvl1pPr>
          </a:lstStyle>
          <a:p>
            <a:r>
              <a:rPr lang="en-US" dirty="0" smtClean="0"/>
              <a:t>Demo</a:t>
            </a:r>
            <a:endParaRPr lang="en-GB" dirty="0"/>
          </a:p>
        </p:txBody>
      </p:sp>
      <p:pic>
        <p:nvPicPr>
          <p:cNvPr id="4" name="Picture 2" descr="C:\Users\ANDREW~1.DEN\AppData\Local\Temp\SNAGHTML55f19f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95" y="2038350"/>
            <a:ext cx="1539196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078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s without Headline/Presentation Title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75945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705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7081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43343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65653"/>
            <a:ext cx="3008313" cy="45408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3652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75307"/>
            <a:ext cx="5486400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60507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42045"/>
            <a:ext cx="5486400" cy="513122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940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Content - No Bo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20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457200" y="1600200"/>
            <a:ext cx="4038600" cy="3854450"/>
          </a:xfrm>
          <a:prstGeom prst="roundRect">
            <a:avLst>
              <a:gd name="adj" fmla="val 4479"/>
            </a:avLst>
          </a:prstGeom>
          <a:solidFill>
            <a:srgbClr val="FFFFFF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4648200" y="1600200"/>
            <a:ext cx="4038600" cy="3854450"/>
          </a:xfrm>
          <a:prstGeom prst="roundRect">
            <a:avLst>
              <a:gd name="adj" fmla="val 4479"/>
            </a:avLst>
          </a:prstGeom>
          <a:solidFill>
            <a:srgbClr val="FFFFFF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54013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2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648200" y="1600201"/>
            <a:ext cx="4038600" cy="3854013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2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6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 Content - 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457200" y="2174875"/>
            <a:ext cx="4038600" cy="3322638"/>
          </a:xfrm>
          <a:prstGeom prst="roundRect">
            <a:avLst>
              <a:gd name="adj" fmla="val 4479"/>
            </a:avLst>
          </a:prstGeom>
          <a:solidFill>
            <a:srgbClr val="FFFFFF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4648200" y="2174875"/>
            <a:ext cx="4038600" cy="3322638"/>
          </a:xfrm>
          <a:prstGeom prst="roundRect">
            <a:avLst>
              <a:gd name="adj" fmla="val 4479"/>
            </a:avLst>
          </a:prstGeom>
          <a:solidFill>
            <a:srgbClr val="FFFFFF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451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0725"/>
            <a:ext cx="4040188" cy="639762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322834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2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30725"/>
            <a:ext cx="4041775" cy="639762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322835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2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2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mage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 anchor="ctr" anchorCtr="0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00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0820"/>
            <a:ext cx="8229600" cy="1143000"/>
          </a:xfrm>
        </p:spPr>
        <p:txBody>
          <a:bodyPr anchor="ctr" anchorCtr="0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3317649"/>
            <a:ext cx="8229600" cy="24445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37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933" y="2857500"/>
            <a:ext cx="6510866" cy="1143000"/>
          </a:xfrm>
        </p:spPr>
        <p:txBody>
          <a:bodyPr anchor="ctr" anchorCtr="0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2050" name="Picture 2" descr="C:\Users\ANDREW~1.DEN\AppData\Local\Temp\SNAGHTML55d088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5" y="2781835"/>
            <a:ext cx="1296000" cy="129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1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4100" y="3041876"/>
            <a:ext cx="5869212" cy="1143000"/>
          </a:xfrm>
        </p:spPr>
        <p:txBody>
          <a:bodyPr anchor="ctr" anchorCtr="0"/>
          <a:lstStyle>
            <a:lvl1pPr>
              <a:defRPr sz="6600"/>
            </a:lvl1pPr>
          </a:lstStyle>
          <a:p>
            <a:r>
              <a:rPr lang="en-US" dirty="0" smtClean="0"/>
              <a:t>Demo</a:t>
            </a:r>
            <a:endParaRPr lang="en-GB" dirty="0"/>
          </a:p>
        </p:txBody>
      </p:sp>
      <p:pic>
        <p:nvPicPr>
          <p:cNvPr id="4" name="Picture 2" descr="C:\Users\ANDREW~1.DEN\AppData\Local\Temp\SNAGHTML55f19f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8" y="2743082"/>
            <a:ext cx="1687935" cy="137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30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</a:t>
            </a:r>
            <a:r>
              <a:rPr lang="en-GB" dirty="0" err="1" smtClean="0"/>
              <a:t>ext</a:t>
            </a:r>
            <a:r>
              <a:rPr lang="en-GB" dirty="0" smtClean="0"/>
              <a:t>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48" r:id="rId5"/>
    <p:sldLayoutId id="2147484056" r:id="rId6"/>
    <p:sldLayoutId id="2147484061" r:id="rId7"/>
    <p:sldLayoutId id="2147484057" r:id="rId8"/>
    <p:sldLayoutId id="2147484059" r:id="rId9"/>
    <p:sldLayoutId id="2147484060" r:id="rId10"/>
    <p:sldLayoutId id="2147484058" r:id="rId11"/>
    <p:sldLayoutId id="2147484055" r:id="rId12"/>
    <p:sldLayoutId id="2147484049" r:id="rId13"/>
    <p:sldLayoutId id="2147484050" r:id="rId1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635C50"/>
          </a:solidFill>
          <a:latin typeface="Arial Bold"/>
          <a:ea typeface="ＭＳ Ｐゴシック" pitchFamily="26" charset="-128"/>
          <a:cs typeface="Arial Bol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Arial Bold" pitchFamily="26" charset="0"/>
          <a:ea typeface="ＭＳ Ｐゴシック" pitchFamily="26" charset="-128"/>
          <a:cs typeface="Arial Bold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Arial Bold" pitchFamily="26" charset="0"/>
          <a:ea typeface="ＭＳ Ｐゴシック" pitchFamily="26" charset="-128"/>
          <a:cs typeface="Arial Bold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Arial Bold" pitchFamily="26" charset="0"/>
          <a:ea typeface="ＭＳ Ｐゴシック" pitchFamily="26" charset="-128"/>
          <a:cs typeface="Arial Bold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Arial Bold" pitchFamily="26" charset="0"/>
          <a:ea typeface="ＭＳ Ｐゴシック" pitchFamily="26" charset="-128"/>
          <a:cs typeface="Arial Bold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old" pitchFamily="26" charset="0"/>
          <a:ea typeface="ＭＳ Ｐゴシック" pitchFamily="26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old" pitchFamily="26" charset="0"/>
          <a:ea typeface="ＭＳ Ｐゴシック" pitchFamily="26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old" pitchFamily="26" charset="0"/>
          <a:ea typeface="ＭＳ Ｐゴシック" pitchFamily="26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old" pitchFamily="26" charset="0"/>
          <a:ea typeface="ＭＳ Ｐゴシック" pitchFamily="2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 kern="1200">
          <a:solidFill>
            <a:srgbClr val="635C50"/>
          </a:solidFill>
          <a:latin typeface="Arial Bold"/>
          <a:ea typeface="ＭＳ Ｐゴシック" pitchFamily="26" charset="-128"/>
          <a:cs typeface="Arial Bold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kern="1200">
          <a:solidFill>
            <a:srgbClr val="635C50"/>
          </a:solidFill>
          <a:latin typeface="Arial Bold"/>
          <a:ea typeface="ＭＳ Ｐゴシック" pitchFamily="26" charset="-128"/>
          <a:cs typeface="Arial Bold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1" kern="1200">
          <a:solidFill>
            <a:srgbClr val="635C50"/>
          </a:solidFill>
          <a:latin typeface="Arial Bold"/>
          <a:ea typeface="ＭＳ Ｐゴシック" pitchFamily="26" charset="-128"/>
          <a:cs typeface="Arial Bold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 kern="1200">
          <a:solidFill>
            <a:srgbClr val="635C50"/>
          </a:solidFill>
          <a:latin typeface="Arial Bold"/>
          <a:ea typeface="ＭＳ Ｐゴシック" pitchFamily="26" charset="-128"/>
          <a:cs typeface="Arial Bold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 kern="1200">
          <a:solidFill>
            <a:srgbClr val="635C50"/>
          </a:solidFill>
          <a:latin typeface="Arial Bold"/>
          <a:ea typeface="ＭＳ Ｐゴシック" pitchFamily="26" charset="-128"/>
          <a:cs typeface="Arial Bol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>
          <a:xfrm>
            <a:off x="457200" y="1454150"/>
            <a:ext cx="8229600" cy="2100263"/>
          </a:xfrm>
        </p:spPr>
        <p:txBody>
          <a:bodyPr/>
          <a:lstStyle/>
          <a:p>
            <a:r>
              <a:rPr lang="en-GB" sz="480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panose="020B0600070205080204" pitchFamily="34" charset="-128"/>
              </a:rPr>
              <a:t>RavenDB</a:t>
            </a:r>
            <a:endParaRPr lang="en-US" sz="4800" dirty="0" smtClean="0">
              <a:latin typeface="Arial Bold" panose="020B07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473075" y="5870575"/>
            <a:ext cx="23439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FFFFFF"/>
                </a:solidFill>
              </a:rPr>
              <a:t>David Simner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ctrTitle"/>
          </p:nvPr>
        </p:nvSpPr>
        <p:spPr>
          <a:xfrm>
            <a:off x="457200" y="1454150"/>
            <a:ext cx="8229600" cy="2100263"/>
          </a:xfrm>
        </p:spPr>
        <p:txBody>
          <a:bodyPr/>
          <a:lstStyle/>
          <a:p>
            <a:r>
              <a:rPr lang="en-GB" sz="5400" dirty="0" smtClean="0">
                <a:solidFill>
                  <a:srgbClr val="FFFFFF"/>
                </a:solidFill>
                <a:latin typeface="Arial Bold" panose="020B0704020202020204" pitchFamily="34" charset="0"/>
                <a:ea typeface="ＭＳ Ｐゴシック" panose="020B0600070205080204" pitchFamily="34" charset="-128"/>
              </a:rPr>
              <a:t>&lt;/talk&gt;</a:t>
            </a:r>
            <a:br>
              <a:rPr lang="en-GB" sz="5400" dirty="0" smtClean="0">
                <a:solidFill>
                  <a:srgbClr val="FFFFFF"/>
                </a:solidFill>
                <a:latin typeface="Arial Bold" panose="020B0704020202020204" pitchFamily="34" charset="0"/>
                <a:ea typeface="ＭＳ Ｐゴシック" panose="020B0600070205080204" pitchFamily="34" charset="-128"/>
              </a:rPr>
            </a:br>
            <a:r>
              <a:rPr lang="en-US" altLang="ja-JP" sz="5400" dirty="0" smtClean="0">
                <a:solidFill>
                  <a:srgbClr val="FFFFFF"/>
                </a:solidFill>
                <a:latin typeface="Arial Bold" panose="020B0704020202020204" pitchFamily="34" charset="0"/>
                <a:ea typeface="ＭＳ Ｐゴシック" panose="020B0600070205080204" pitchFamily="34" charset="-128"/>
              </a:rPr>
              <a:t>any questions?</a:t>
            </a:r>
            <a:endParaRPr lang="en-US" sz="5400" dirty="0" smtClean="0">
              <a:solidFill>
                <a:srgbClr val="FFFFFF"/>
              </a:solidFill>
              <a:latin typeface="Arial Bold" panose="020B07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457200" y="806227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RavenDB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2131789"/>
            <a:ext cx="8229600" cy="3932238"/>
          </a:xfrm>
        </p:spPr>
        <p:txBody>
          <a:bodyPr/>
          <a:lstStyle/>
          <a:p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Used by Deployment Manager</a:t>
            </a:r>
          </a:p>
          <a:p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We don’t use the clustering features</a:t>
            </a:r>
          </a:p>
          <a:p>
            <a:endParaRPr lang="en-GB" dirty="0" smtClean="0">
              <a:latin typeface="Arial Bold" panose="020B0704020202020204" pitchFamily="34" charset="0"/>
              <a:ea typeface="ＭＳ Ｐゴシック" panose="020B0600070205080204" pitchFamily="34" charset="-128"/>
            </a:endParaRPr>
          </a:p>
          <a:p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NoSQL </a:t>
            </a:r>
            <a:r>
              <a:rPr lang="en-GB" dirty="0">
                <a:latin typeface="Arial Bold" panose="020B0704020202020204" pitchFamily="34" charset="0"/>
                <a:ea typeface="ＭＳ Ｐゴシック" panose="020B0600070205080204" pitchFamily="34" charset="-128"/>
              </a:rPr>
              <a:t>document </a:t>
            </a:r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database</a:t>
            </a:r>
          </a:p>
          <a:p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C# client API</a:t>
            </a:r>
          </a:p>
          <a:p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All the features you’d expect of a SQL ORM</a:t>
            </a:r>
          </a:p>
        </p:txBody>
      </p:sp>
    </p:spTree>
    <p:extLst>
      <p:ext uri="{BB962C8B-B14F-4D97-AF65-F5344CB8AC3E}">
        <p14:creationId xmlns:p14="http://schemas.microsoft.com/office/powerpoint/2010/main" val="39702438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GB" sz="3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feed = </a:t>
            </a:r>
            <a:r>
              <a:rPr lang="en-GB" sz="3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3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Feed</a:t>
            </a: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b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GB" sz="3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session.Store</a:t>
            </a: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(feed);</a:t>
            </a:r>
            <a:b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GB" sz="3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en-GB" sz="3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GB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session.SaveChanges</a:t>
            </a:r>
            <a:r>
              <a:rPr lang="en-GB" sz="3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GB" sz="3600" dirty="0" smtClean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4443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GB" sz="3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feed </a:t>
            </a: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b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GB" sz="3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GB" sz="3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session.Load</a:t>
            </a: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3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Feed</a:t>
            </a:r>
            <a:r>
              <a:rPr lang="en-GB" sz="3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&gt;(id</a:t>
            </a: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GB" sz="3600" dirty="0" smtClean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658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session.Query</a:t>
            </a: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GB" sz="3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Feed</a:t>
            </a: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b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GB" sz="3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GB" sz="3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FeedsInSortOrder</a:t>
            </a: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</a:t>
            </a:r>
            <a:b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GB" sz="3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.Where(f =&gt; </a:t>
            </a:r>
            <a:r>
              <a:rPr lang="en-GB" sz="3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f.Enabled</a:t>
            </a: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b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GB" sz="3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.</a:t>
            </a:r>
            <a:r>
              <a:rPr lang="en-GB" sz="3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OrderBy</a:t>
            </a: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(f =&gt; </a:t>
            </a:r>
            <a:r>
              <a:rPr lang="en-GB" sz="3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f.SortOrder</a:t>
            </a: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GB" sz="3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en-GB" sz="3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.</a:t>
            </a:r>
            <a:r>
              <a:rPr lang="en-GB" sz="3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ThenBy</a:t>
            </a: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(f =&gt; </a:t>
            </a:r>
            <a:r>
              <a:rPr lang="en-GB" sz="3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f.Name</a:t>
            </a: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b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GB" sz="3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.</a:t>
            </a:r>
            <a:r>
              <a:rPr lang="en-GB" sz="3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ToList</a:t>
            </a: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b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GB" sz="3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.Select(f =&gt; </a:t>
            </a:r>
            <a:r>
              <a:rPr lang="en-GB" sz="3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f.Url</a:t>
            </a: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b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GB" sz="3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.</a:t>
            </a:r>
            <a:r>
              <a:rPr lang="en-GB" sz="3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ToList</a:t>
            </a:r>
            <a:r>
              <a:rPr lang="en-GB" sz="3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GB" sz="3600" dirty="0" smtClean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9715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457200" y="806227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It is designed to change how you work (for the better)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2131789"/>
            <a:ext cx="8229600" cy="3932238"/>
          </a:xfrm>
        </p:spPr>
        <p:txBody>
          <a:bodyPr/>
          <a:lstStyle/>
          <a:p>
            <a:endParaRPr lang="en-GB" dirty="0" smtClean="0">
              <a:latin typeface="Arial Bold" panose="020B0704020202020204" pitchFamily="34" charset="0"/>
              <a:ea typeface="ＭＳ Ｐゴシック" panose="020B0600070205080204" pitchFamily="34" charset="-128"/>
            </a:endParaRPr>
          </a:p>
          <a:p>
            <a:r>
              <a:rPr lang="en-GB" dirty="0">
                <a:latin typeface="Arial Bold" panose="020B0704020202020204" pitchFamily="34" charset="0"/>
                <a:ea typeface="ＭＳ Ｐゴシック" panose="020B0600070205080204" pitchFamily="34" charset="-128"/>
              </a:rPr>
              <a:t>Cap on number of </a:t>
            </a:r>
            <a:r>
              <a:rPr lang="en-GB" i="1" dirty="0">
                <a:latin typeface="Arial Bold" panose="020B0704020202020204" pitchFamily="34" charset="0"/>
                <a:ea typeface="ＭＳ Ｐゴシック" panose="020B0600070205080204" pitchFamily="34" charset="-128"/>
              </a:rPr>
              <a:t>results</a:t>
            </a:r>
            <a:r>
              <a:rPr lang="en-GB" dirty="0">
                <a:latin typeface="Arial Bold" panose="020B0704020202020204" pitchFamily="34" charset="0"/>
                <a:ea typeface="ＭＳ Ｐゴシック" panose="020B0600070205080204" pitchFamily="34" charset="-128"/>
              </a:rPr>
              <a:t> per </a:t>
            </a:r>
            <a:r>
              <a:rPr lang="en-GB" i="1" dirty="0">
                <a:latin typeface="Arial Bold" panose="020B0704020202020204" pitchFamily="34" charset="0"/>
                <a:ea typeface="ＭＳ Ｐゴシック" panose="020B0600070205080204" pitchFamily="34" charset="-128"/>
              </a:rPr>
              <a:t>query</a:t>
            </a:r>
          </a:p>
          <a:p>
            <a:pPr lvl="1"/>
            <a:r>
              <a:rPr lang="en-GB" dirty="0">
                <a:latin typeface="Arial Bold" panose="020B0704020202020204" pitchFamily="34" charset="0"/>
                <a:ea typeface="ＭＳ Ｐゴシック" panose="020B0600070205080204" pitchFamily="34" charset="-128"/>
              </a:rPr>
              <a:t>Forces you to use paging in your web app</a:t>
            </a:r>
          </a:p>
          <a:p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Cap on number of </a:t>
            </a:r>
            <a:r>
              <a:rPr lang="en-GB" i="1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queries</a:t>
            </a:r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 per </a:t>
            </a:r>
            <a:r>
              <a:rPr lang="en-GB" i="1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session</a:t>
            </a:r>
          </a:p>
          <a:p>
            <a:pPr lvl="1"/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You get 30</a:t>
            </a:r>
          </a:p>
          <a:p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Cap on number of </a:t>
            </a:r>
            <a:r>
              <a:rPr lang="en-GB" i="1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sessions</a:t>
            </a:r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 per </a:t>
            </a:r>
            <a:r>
              <a:rPr lang="en-GB" i="1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web request</a:t>
            </a:r>
          </a:p>
          <a:p>
            <a:pPr lvl="1"/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You get 1</a:t>
            </a:r>
          </a:p>
          <a:p>
            <a:pPr lvl="1"/>
            <a:endParaRPr lang="en-GB" dirty="0" smtClean="0">
              <a:latin typeface="Arial Bold" panose="020B07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07910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457200" y="806227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If you have a SQL </a:t>
            </a:r>
            <a:r>
              <a:rPr lang="en-GB" dirty="0" err="1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mindset</a:t>
            </a:r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, then switching to a document database will make your app buggy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2131789"/>
            <a:ext cx="8229600" cy="3932238"/>
          </a:xfrm>
        </p:spPr>
        <p:txBody>
          <a:bodyPr/>
          <a:lstStyle/>
          <a:p>
            <a:endParaRPr lang="en-GB" dirty="0">
              <a:latin typeface="Arial Bold" panose="020B0704020202020204" pitchFamily="34" charset="0"/>
              <a:ea typeface="ＭＳ Ｐゴシック" panose="020B0600070205080204" pitchFamily="34" charset="-128"/>
            </a:endParaRPr>
          </a:p>
          <a:p>
            <a:endParaRPr lang="en-GB" dirty="0" smtClean="0">
              <a:latin typeface="Arial Bold" panose="020B0704020202020204" pitchFamily="34" charset="0"/>
              <a:ea typeface="ＭＳ Ｐゴシック" panose="020B0600070205080204" pitchFamily="34" charset="-128"/>
            </a:endParaRPr>
          </a:p>
          <a:p>
            <a:endParaRPr lang="en-GB" dirty="0" smtClean="0">
              <a:latin typeface="Arial Bold" panose="020B0704020202020204" pitchFamily="34" charset="0"/>
              <a:ea typeface="ＭＳ Ｐゴシック" panose="020B0600070205080204" pitchFamily="34" charset="-128"/>
            </a:endParaRPr>
          </a:p>
          <a:p>
            <a:endParaRPr lang="en-GB" dirty="0" smtClean="0">
              <a:latin typeface="Arial Bold" panose="020B0704020202020204" pitchFamily="34" charset="0"/>
              <a:ea typeface="ＭＳ Ｐゴシック" panose="020B0600070205080204" pitchFamily="34" charset="-128"/>
            </a:endParaRPr>
          </a:p>
          <a:p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No foreign keys</a:t>
            </a:r>
          </a:p>
          <a:p>
            <a:pPr lvl="1"/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Lots of NullReferenceExceptions</a:t>
            </a:r>
          </a:p>
        </p:txBody>
      </p:sp>
    </p:spTree>
    <p:extLst>
      <p:ext uri="{BB962C8B-B14F-4D97-AF65-F5344CB8AC3E}">
        <p14:creationId xmlns:p14="http://schemas.microsoft.com/office/powerpoint/2010/main" val="1430155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457200" y="806227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If you have a SQL </a:t>
            </a:r>
            <a:r>
              <a:rPr lang="en-GB" dirty="0" err="1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mindset</a:t>
            </a:r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, then switching to RavenDB will make your app buggy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2131789"/>
            <a:ext cx="8229600" cy="3932238"/>
          </a:xfrm>
        </p:spPr>
        <p:txBody>
          <a:bodyPr/>
          <a:lstStyle/>
          <a:p>
            <a:endParaRPr lang="en-GB" dirty="0">
              <a:latin typeface="Arial Bold" panose="020B0704020202020204" pitchFamily="34" charset="0"/>
              <a:ea typeface="ＭＳ Ｐゴシック" panose="020B0600070205080204" pitchFamily="34" charset="-128"/>
            </a:endParaRPr>
          </a:p>
          <a:p>
            <a:endParaRPr lang="en-GB" dirty="0" smtClean="0">
              <a:latin typeface="Arial Bold" panose="020B0704020202020204" pitchFamily="34" charset="0"/>
              <a:ea typeface="ＭＳ Ｐゴシック" panose="020B0600070205080204" pitchFamily="34" charset="-128"/>
            </a:endParaRPr>
          </a:p>
          <a:p>
            <a:endParaRPr lang="en-GB" dirty="0" smtClean="0">
              <a:latin typeface="Arial Bold" panose="020B0704020202020204" pitchFamily="34" charset="0"/>
              <a:ea typeface="ＭＳ Ｐゴシック" panose="020B0600070205080204" pitchFamily="34" charset="-128"/>
            </a:endParaRPr>
          </a:p>
          <a:p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Indexes have eventual consistency</a:t>
            </a:r>
          </a:p>
          <a:p>
            <a:pPr lvl="1"/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Lots of 404s</a:t>
            </a:r>
          </a:p>
          <a:p>
            <a:pPr lvl="1"/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Or UX issues</a:t>
            </a:r>
          </a:p>
        </p:txBody>
      </p:sp>
    </p:spTree>
    <p:extLst>
      <p:ext uri="{BB962C8B-B14F-4D97-AF65-F5344CB8AC3E}">
        <p14:creationId xmlns:p14="http://schemas.microsoft.com/office/powerpoint/2010/main" val="38838650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80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382465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F64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</Words>
  <Application>Microsoft Office PowerPoint</Application>
  <PresentationFormat>On-screen Show (4:3)</PresentationFormat>
  <Paragraphs>51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RavenDB</vt:lpstr>
      <vt:lpstr>RavenDB</vt:lpstr>
      <vt:lpstr>var feed = new Feed();  session.Store(feed);  session.SaveChanges();</vt:lpstr>
      <vt:lpstr>var feed =          session.Load&lt;Feed&gt;(id);</vt:lpstr>
      <vt:lpstr>session.Query&lt;Feed,              FeedsInSortOrder&gt;()       .Where(f =&gt; f.Enabled)       .OrderBy(f =&gt; f.SortOrder)       .ThenBy(f =&gt; f.Name)       .ToList()       .Select(f =&gt; f.Url)       .ToList();</vt:lpstr>
      <vt:lpstr>It is designed to change how you work (for the better)</vt:lpstr>
      <vt:lpstr>If you have a SQL mindset, then switching to a document database will make your app buggy</vt:lpstr>
      <vt:lpstr>If you have a SQL mindset, then switching to RavenDB will make your app buggy</vt:lpstr>
      <vt:lpstr>Demo</vt:lpstr>
      <vt:lpstr>&lt;/talk&gt; any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2014-03-07T13:12:18Z</dcterms:created>
  <dcterms:modified xsi:type="dcterms:W3CDTF">2014-03-07T13:12:37Z</dcterms:modified>
</cp:coreProperties>
</file>