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5" r:id="rId2"/>
    <p:sldId id="329" r:id="rId3"/>
    <p:sldId id="320" r:id="rId4"/>
    <p:sldId id="340" r:id="rId5"/>
    <p:sldId id="318" r:id="rId6"/>
    <p:sldId id="323" r:id="rId7"/>
    <p:sldId id="324" r:id="rId8"/>
    <p:sldId id="325" r:id="rId9"/>
    <p:sldId id="327" r:id="rId10"/>
    <p:sldId id="328" r:id="rId11"/>
    <p:sldId id="316" r:id="rId12"/>
  </p:sldIdLst>
  <p:sldSz cx="9144000" cy="6858000" type="screen4x3"/>
  <p:notesSz cx="9874250" cy="6797675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5C50"/>
    <a:srgbClr val="EEEEEE"/>
    <a:srgbClr val="CCCCCC"/>
    <a:srgbClr val="06517F"/>
    <a:srgbClr val="CC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4" autoAdjust="0"/>
    <p:restoredTop sz="76066" autoAdjust="0"/>
  </p:normalViewPr>
  <p:slideViewPr>
    <p:cSldViewPr snapToGrid="0" snapToObjects="1">
      <p:cViewPr varScale="1">
        <p:scale>
          <a:sx n="85" d="100"/>
          <a:sy n="85" d="100"/>
        </p:scale>
        <p:origin x="-175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14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2763" y="0"/>
            <a:ext cx="427990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E2A22-ED6E-4A7E-A5FF-FD1ED1274F89}" type="datetimeFigureOut">
              <a:rPr lang="en-GB" smtClean="0"/>
              <a:t>07/03/2014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2783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2763" y="6456363"/>
            <a:ext cx="427990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C2618-9E85-4EEB-BD0D-2582B15362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728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2763" y="0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21F310-3713-4622-9184-EBE70CB4B9B3}" type="datetimeFigureOut">
              <a:rPr lang="en-GB"/>
              <a:pPr/>
              <a:t>07/03/2014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975"/>
            <a:ext cx="7899400" cy="3059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2783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2763" y="6456363"/>
            <a:ext cx="4279900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01B24B-9765-4E48-83E8-FC588AC4863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1206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GB" dirty="0" smtClean="0">
                <a:ea typeface="ＭＳ Ｐゴシック" panose="020B0600070205080204" pitchFamily="34" charset="-128"/>
              </a:rPr>
              <a:t>About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fr-FR" dirty="0" smtClean="0">
                <a:ea typeface="ＭＳ Ｐゴシック" panose="020B0600070205080204" pitchFamily="34" charset="-128"/>
              </a:rPr>
              <a:t>Code Camp NYC (</a:t>
            </a:r>
            <a:r>
              <a:rPr lang="fr-FR" dirty="0" err="1" smtClean="0">
                <a:ea typeface="ＭＳ Ｐゴシック" panose="020B0600070205080204" pitchFamily="34" charset="-128"/>
              </a:rPr>
              <a:t>September</a:t>
            </a:r>
            <a:r>
              <a:rPr lang="fr-FR" smtClean="0">
                <a:ea typeface="ＭＳ Ｐゴシック" panose="020B0600070205080204" pitchFamily="34" charset="-128"/>
              </a:rPr>
              <a:t> 2013)</a:t>
            </a:r>
            <a:endParaRPr lang="en-GB" dirty="0" smtClean="0">
              <a:ea typeface="ＭＳ Ｐゴシック" panose="020B0600070205080204" pitchFamily="34" charset="-128"/>
            </a:endParaRP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GB" dirty="0" smtClean="0">
                <a:ea typeface="ＭＳ Ｐゴシック" panose="020B0600070205080204" pitchFamily="34" charset="-128"/>
              </a:rPr>
              <a:t>David Simner</a:t>
            </a: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GB" dirty="0" smtClean="0">
                <a:ea typeface="ＭＳ Ｐゴシック" panose="020B0600070205080204" pitchFamily="34" charset="-128"/>
              </a:rPr>
              <a:t>Software</a:t>
            </a:r>
            <a:r>
              <a:rPr lang="en-GB" baseline="0" dirty="0" smtClean="0">
                <a:ea typeface="ＭＳ Ｐゴシック" panose="020B0600070205080204" pitchFamily="34" charset="-128"/>
              </a:rPr>
              <a:t> Engineer</a:t>
            </a:r>
            <a:endParaRPr lang="en-GB" dirty="0" smtClean="0">
              <a:ea typeface="ＭＳ Ｐゴシック" panose="020B0600070205080204" pitchFamily="34" charset="-128"/>
            </a:endParaRPr>
          </a:p>
          <a:p>
            <a:pPr marL="171450" indent="-171450" eaLnBrk="1" hangingPunct="1">
              <a:spcBef>
                <a:spcPct val="0"/>
              </a:spcBef>
              <a:buFontTx/>
              <a:buChar char="-"/>
            </a:pPr>
            <a:r>
              <a:rPr lang="en-GB" dirty="0" smtClean="0">
                <a:ea typeface="ＭＳ Ｐゴシック" panose="020B0600070205080204" pitchFamily="34" charset="-128"/>
              </a:rPr>
              <a:t>Red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771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10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302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2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Not only are bug fixes sitting on the shelf, but the developers’ mental model of the software is in the future, so they struggle to help support engineers.</a:t>
            </a:r>
            <a:r>
              <a:rPr lang="en-GB" baseline="0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  Both of these factors coupled together</a:t>
            </a: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 leads to a bad support experience.</a:t>
            </a: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3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4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309777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5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Opportunity cost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297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Error-prone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60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Knows</a:t>
            </a:r>
            <a:r>
              <a:rPr lang="en-GB" baseline="0" dirty="0" smtClean="0"/>
              <a:t> process, passwords, etc…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1B24B-9765-4E48-83E8-FC588AC4863B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720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0" indent="0" eaLnBrk="1" hangingPunct="1">
              <a:spcBef>
                <a:spcPct val="0"/>
              </a:spcBef>
              <a:buFontTx/>
              <a:buNone/>
            </a:pPr>
            <a:endParaRPr lang="en-GB" dirty="0" smtClean="0">
              <a:ea typeface="ＭＳ Ｐゴシック" panose="020B0600070205080204" pitchFamily="34" charset="-128"/>
              <a:sym typeface="Wingdings" panose="05000000000000000000" pitchFamily="2" charset="2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962C435-8CEF-4ACA-9C2D-4B8FA9915CC3}" type="slidenum">
              <a:rPr lang="en-GB" sz="1200"/>
              <a:pPr eaLnBrk="1" hangingPunct="1"/>
              <a:t>9</a:t>
            </a:fld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2177792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53638"/>
            <a:ext cx="8229600" cy="2100089"/>
          </a:xfrm>
        </p:spPr>
        <p:txBody>
          <a:bodyPr/>
          <a:lstStyle>
            <a:lvl1pPr>
              <a:defRPr sz="4400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71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10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59895" y="3520016"/>
            <a:ext cx="3881967" cy="1143000"/>
          </a:xfrm>
        </p:spPr>
        <p:txBody>
          <a:bodyPr anchor="ctr" anchorCtr="0"/>
          <a:lstStyle>
            <a:lvl1pPr>
              <a:defRPr sz="8000"/>
            </a:lvl1pPr>
          </a:lstStyle>
          <a:p>
            <a:r>
              <a:rPr lang="en-US" dirty="0" smtClean="0"/>
              <a:t>Demo</a:t>
            </a:r>
            <a:endParaRPr lang="en-GB" dirty="0"/>
          </a:p>
        </p:txBody>
      </p:sp>
      <p:pic>
        <p:nvPicPr>
          <p:cNvPr id="4" name="Picture 2" descr="C:\Users\ANDREW~1.DEN\AppData\Local\Temp\SNAGHTML55f19f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95" y="2038350"/>
            <a:ext cx="1539196" cy="125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07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s without Headline/Presentation Title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75945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705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77081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43343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65653"/>
            <a:ext cx="3008313" cy="45408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3652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475307"/>
            <a:ext cx="5486400" cy="566738"/>
          </a:xfr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60507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42045"/>
            <a:ext cx="5486400" cy="513122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940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Content - No Bo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2000"/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49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ontent -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 userDrawn="1"/>
        </p:nvSpPr>
        <p:spPr>
          <a:xfrm>
            <a:off x="457200" y="1600200"/>
            <a:ext cx="4038600" cy="3854450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4648200" y="1600200"/>
            <a:ext cx="4038600" cy="3854450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854013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648200" y="1600201"/>
            <a:ext cx="4038600" cy="3854013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46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ext Content - 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457200" y="2174875"/>
            <a:ext cx="4038600" cy="3322638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ounded Rectangle 7"/>
          <p:cNvSpPr/>
          <p:nvPr userDrawn="1"/>
        </p:nvSpPr>
        <p:spPr>
          <a:xfrm>
            <a:off x="4648200" y="2174875"/>
            <a:ext cx="4038600" cy="3322638"/>
          </a:xfrm>
          <a:prstGeom prst="roundRect">
            <a:avLst>
              <a:gd name="adj" fmla="val 4479"/>
            </a:avLst>
          </a:prstGeom>
          <a:solidFill>
            <a:srgbClr val="FFFFFF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451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0725"/>
            <a:ext cx="4040188" cy="639762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322834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30725"/>
            <a:ext cx="4041775" cy="639762"/>
          </a:xfrm>
        </p:spPr>
        <p:txBody>
          <a:bodyPr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322835"/>
          </a:xfrm>
        </p:spPr>
        <p:txBody>
          <a:bodyPr/>
          <a:lstStyle>
            <a:lvl1pPr>
              <a:defRPr sz="2000">
                <a:solidFill>
                  <a:srgbClr val="000000"/>
                </a:solidFill>
              </a:defRPr>
            </a:lvl1pPr>
            <a:lvl2pPr>
              <a:defRPr sz="18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400">
                <a:solidFill>
                  <a:srgbClr val="000000"/>
                </a:solidFill>
              </a:defRPr>
            </a:lvl4pPr>
            <a:lvl5pPr>
              <a:defRPr sz="12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2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Image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n the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0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dle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0820"/>
            <a:ext cx="8229600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3317649"/>
            <a:ext cx="8229600" cy="244452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237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5933" y="2857500"/>
            <a:ext cx="6510866" cy="1143000"/>
          </a:xfrm>
        </p:spPr>
        <p:txBody>
          <a:bodyPr anchor="ctr" anchorCtr="0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2050" name="Picture 2" descr="C:\Users\ANDREW~1.DEN\AppData\Local\Temp\SNAGHTML55d088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5" y="2781835"/>
            <a:ext cx="1296000" cy="129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017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24100" y="3041876"/>
            <a:ext cx="5869212" cy="1143000"/>
          </a:xfrm>
        </p:spPr>
        <p:txBody>
          <a:bodyPr anchor="ctr" anchorCtr="0"/>
          <a:lstStyle>
            <a:lvl1pPr>
              <a:defRPr sz="6600"/>
            </a:lvl1pPr>
          </a:lstStyle>
          <a:p>
            <a:r>
              <a:rPr lang="en-US" dirty="0" smtClean="0"/>
              <a:t>Demo</a:t>
            </a:r>
            <a:endParaRPr lang="en-GB" dirty="0"/>
          </a:p>
        </p:txBody>
      </p:sp>
      <p:pic>
        <p:nvPicPr>
          <p:cNvPr id="4" name="Picture 2" descr="C:\Users\ANDREW~1.DEN\AppData\Local\Temp\SNAGHTML55f19f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8" y="2743082"/>
            <a:ext cx="1687935" cy="13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30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393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</a:t>
            </a:r>
            <a:r>
              <a:rPr lang="en-GB" dirty="0" err="1" smtClean="0"/>
              <a:t>ext</a:t>
            </a:r>
            <a:r>
              <a:rPr lang="en-GB" dirty="0" smtClean="0"/>
              <a:t>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1" r:id="rId1"/>
    <p:sldLayoutId id="2147484052" r:id="rId2"/>
    <p:sldLayoutId id="2147484053" r:id="rId3"/>
    <p:sldLayoutId id="2147484054" r:id="rId4"/>
    <p:sldLayoutId id="2147484048" r:id="rId5"/>
    <p:sldLayoutId id="2147484056" r:id="rId6"/>
    <p:sldLayoutId id="2147484061" r:id="rId7"/>
    <p:sldLayoutId id="2147484057" r:id="rId8"/>
    <p:sldLayoutId id="2147484059" r:id="rId9"/>
    <p:sldLayoutId id="2147484060" r:id="rId10"/>
    <p:sldLayoutId id="2147484058" r:id="rId11"/>
    <p:sldLayoutId id="2147484055" r:id="rId12"/>
    <p:sldLayoutId id="2147484049" r:id="rId13"/>
    <p:sldLayoutId id="2147484050" r:id="rId1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404040"/>
          </a:solidFill>
          <a:latin typeface="Arial Bold" pitchFamily="26" charset="0"/>
          <a:ea typeface="ＭＳ Ｐゴシック" pitchFamily="26" charset="-128"/>
          <a:cs typeface="Arial Bold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Arial Bold" pitchFamily="26" charset="0"/>
          <a:ea typeface="ＭＳ Ｐゴシック" pitchFamily="26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rgbClr val="635C50"/>
          </a:solidFill>
          <a:latin typeface="Arial Bold"/>
          <a:ea typeface="ＭＳ Ｐゴシック" pitchFamily="26" charset="-128"/>
          <a:cs typeface="Arial Bold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457200" y="1454150"/>
            <a:ext cx="8229600" cy="2100263"/>
          </a:xfrm>
        </p:spPr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Disaster-Free Deployment: Automate All The Things</a:t>
            </a:r>
            <a:endParaRPr lang="en-US" sz="4800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170" name="TextBox 3"/>
          <p:cNvSpPr txBox="1">
            <a:spLocks noChangeArrowheads="1"/>
          </p:cNvSpPr>
          <p:nvPr/>
        </p:nvSpPr>
        <p:spPr bwMode="auto">
          <a:xfrm>
            <a:off x="473075" y="5870575"/>
            <a:ext cx="23439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dirty="0" smtClean="0">
                <a:solidFill>
                  <a:srgbClr val="FFFFFF"/>
                </a:solidFill>
              </a:rPr>
              <a:t>David Simner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8000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3382465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ctrTitle"/>
          </p:nvPr>
        </p:nvSpPr>
        <p:spPr>
          <a:xfrm>
            <a:off x="457200" y="1454150"/>
            <a:ext cx="8229600" cy="2100263"/>
          </a:xfrm>
        </p:spPr>
        <p:txBody>
          <a:bodyPr/>
          <a:lstStyle/>
          <a:p>
            <a:r>
              <a:rPr lang="en-GB" sz="5400" dirty="0" smtClean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&lt;/talk&gt;</a:t>
            </a:r>
            <a:br>
              <a:rPr lang="en-GB" sz="5400" dirty="0" smtClean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</a:br>
            <a:r>
              <a:rPr lang="en-US" altLang="ja-JP" sz="5400" dirty="0" smtClean="0">
                <a:solidFill>
                  <a:srgbClr val="FFFFFF"/>
                </a:solidFill>
                <a:latin typeface="Arial Bold" panose="020B0704020202020204" pitchFamily="34" charset="0"/>
                <a:ea typeface="ＭＳ Ｐゴシック" panose="020B0600070205080204" pitchFamily="34" charset="-128"/>
              </a:rPr>
              <a:t>any questions?</a:t>
            </a:r>
            <a:endParaRPr lang="en-US" sz="5400" dirty="0" smtClean="0">
              <a:solidFill>
                <a:srgbClr val="FFFFFF"/>
              </a:solidFill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NDREW~1.DEN\AppData\Local\Temp\SNAGHTML568f7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1851812"/>
            <a:ext cx="3181350" cy="163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471884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Code inventory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Features or bug fixes (i.e. code) that have been written, but not yet shipped, are not delivering user value.</a:t>
            </a:r>
          </a:p>
        </p:txBody>
      </p:sp>
    </p:spTree>
    <p:extLst>
      <p:ext uri="{BB962C8B-B14F-4D97-AF65-F5344CB8AC3E}">
        <p14:creationId xmlns:p14="http://schemas.microsoft.com/office/powerpoint/2010/main" val="204382838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Bold" panose="020B0704020202020204" pitchFamily="34" charset="0"/>
                <a:ea typeface="ＭＳ Ｐゴシック" panose="020B0600070205080204" pitchFamily="34" charset="-128"/>
              </a:rPr>
              <a:t>First-mover advantage</a:t>
            </a:r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Getting users’ mindshare is important, </a:t>
            </a:r>
            <a:r>
              <a:rPr lang="en-GB" dirty="0">
                <a:latin typeface="Arial Bold" panose="020B0704020202020204" pitchFamily="34" charset="0"/>
                <a:ea typeface="ＭＳ Ｐゴシック" panose="020B0600070205080204" pitchFamily="34" charset="-128"/>
              </a:rPr>
              <a:t>and being second to market can be devastating!</a:t>
            </a:r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251591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1269320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Lean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746149"/>
            <a:ext cx="8229600" cy="244452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Furthermore, you aren’t getting feedback on code that has not yet shipped.</a:t>
            </a:r>
          </a:p>
          <a:p>
            <a:pPr marL="0" indent="0">
              <a:buNone/>
            </a:pPr>
            <a:endParaRPr lang="en-GB" dirty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What if you’re going down the wrong path?  How would you know?</a:t>
            </a:r>
          </a:p>
        </p:txBody>
      </p:sp>
    </p:spTree>
    <p:extLst>
      <p:ext uri="{BB962C8B-B14F-4D97-AF65-F5344CB8AC3E}">
        <p14:creationId xmlns:p14="http://schemas.microsoft.com/office/powerpoint/2010/main" val="288767370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Time-consuming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How long does it take to release?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00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Risk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Probability and cost of mistakes?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2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GB" smtClean="0"/>
              <a:t>Right person being available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2762"/>
            <a:ext cx="8229600" cy="3932238"/>
          </a:xfrm>
        </p:spPr>
        <p:txBody>
          <a:bodyPr/>
          <a:lstStyle/>
          <a:p>
            <a:pPr marL="0" indent="0">
              <a:buNone/>
            </a:pPr>
            <a:r>
              <a:rPr lang="en-GB" smtClean="0"/>
              <a:t>What if Dave is in Paris?</a:t>
            </a:r>
          </a:p>
          <a:p>
            <a:pPr marL="0" indent="0">
              <a:buNone/>
            </a:pPr>
            <a:endParaRPr lang="en-GB" smtClean="0"/>
          </a:p>
          <a:p>
            <a:pPr marL="0" indent="0">
              <a:buNone/>
            </a:pPr>
            <a:r>
              <a:rPr lang="en-GB" smtClean="0"/>
              <a:t>I mean yes, the macaroons he’ll bring back will be super-tasty, but that doesn’t really help the users when we can’t ship that bug fix…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86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457200" y="1342572"/>
            <a:ext cx="8229600" cy="1143000"/>
          </a:xfrm>
        </p:spPr>
        <p:txBody>
          <a:bodyPr/>
          <a:lstStyle/>
          <a:p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Release management tools</a:t>
            </a: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457200" y="2668134"/>
            <a:ext cx="8229600" cy="3932238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You need a release management tool.</a:t>
            </a:r>
          </a:p>
          <a:p>
            <a:pPr marL="0" indent="0">
              <a:buNone/>
            </a:pPr>
            <a:endParaRPr lang="en-GB" dirty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</a:rPr>
              <a:t>We happen to have one that’s free, and okay I’m biased, but I happen to think it’s pretty good, and there are others out there too</a:t>
            </a:r>
            <a:r>
              <a:rPr lang="en-GB" dirty="0">
                <a:latin typeface="Arial Bold" panose="020B0704020202020204" pitchFamily="34" charset="0"/>
                <a:ea typeface="ＭＳ Ｐゴシック" panose="020B0600070205080204" pitchFamily="34" charset="-128"/>
              </a:rPr>
              <a:t> </a:t>
            </a:r>
            <a:r>
              <a:rPr lang="en-GB" dirty="0" smtClean="0">
                <a:latin typeface="Arial Bold" panose="020B0704020202020204" pitchFamily="34" charset="0"/>
                <a:ea typeface="ＭＳ Ｐゴシック" panose="020B0600070205080204" pitchFamily="34" charset="-128"/>
                <a:sym typeface="Wingdings" panose="05000000000000000000" pitchFamily="2" charset="2"/>
              </a:rPr>
              <a:t>:-)</a:t>
            </a:r>
            <a:endParaRPr lang="en-GB" dirty="0" smtClean="0">
              <a:latin typeface="Arial Bold" panose="020B07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772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F64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262</Words>
  <Application>Microsoft Office PowerPoint</Application>
  <PresentationFormat>On-screen Show (4:3)</PresentationFormat>
  <Paragraphs>44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Disaster-Free Deployment: Automate All The Things</vt:lpstr>
      <vt:lpstr>PowerPoint Presentation</vt:lpstr>
      <vt:lpstr>Code inventory</vt:lpstr>
      <vt:lpstr>First-mover advantage</vt:lpstr>
      <vt:lpstr>Lean</vt:lpstr>
      <vt:lpstr>Time-consuming</vt:lpstr>
      <vt:lpstr>Risk</vt:lpstr>
      <vt:lpstr>Right person being available</vt:lpstr>
      <vt:lpstr>Release management tools</vt:lpstr>
      <vt:lpstr>Demo</vt:lpstr>
      <vt:lpstr>&lt;/talk&gt; any 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2014-03-07T13:43:43Z</dcterms:created>
  <dcterms:modified xsi:type="dcterms:W3CDTF">2014-03-07T13:43:53Z</dcterms:modified>
</cp:coreProperties>
</file>