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8"/>
  </p:notesMasterIdLst>
  <p:handoutMasterIdLst>
    <p:handoutMasterId r:id="rId49"/>
  </p:handoutMasterIdLst>
  <p:sldIdLst>
    <p:sldId id="315" r:id="rId2"/>
    <p:sldId id="345" r:id="rId3"/>
    <p:sldId id="386" r:id="rId4"/>
    <p:sldId id="339" r:id="rId5"/>
    <p:sldId id="354" r:id="rId6"/>
    <p:sldId id="387" r:id="rId7"/>
    <p:sldId id="340" r:id="rId8"/>
    <p:sldId id="338" r:id="rId9"/>
    <p:sldId id="337" r:id="rId10"/>
    <p:sldId id="341" r:id="rId11"/>
    <p:sldId id="342" r:id="rId12"/>
    <p:sldId id="343" r:id="rId13"/>
    <p:sldId id="388" r:id="rId14"/>
    <p:sldId id="389" r:id="rId15"/>
    <p:sldId id="346" r:id="rId16"/>
    <p:sldId id="348" r:id="rId17"/>
    <p:sldId id="344" r:id="rId18"/>
    <p:sldId id="349" r:id="rId19"/>
    <p:sldId id="350" r:id="rId20"/>
    <p:sldId id="372" r:id="rId21"/>
    <p:sldId id="356" r:id="rId22"/>
    <p:sldId id="373" r:id="rId23"/>
    <p:sldId id="355" r:id="rId24"/>
    <p:sldId id="358" r:id="rId25"/>
    <p:sldId id="359" r:id="rId26"/>
    <p:sldId id="362" r:id="rId27"/>
    <p:sldId id="361" r:id="rId28"/>
    <p:sldId id="363" r:id="rId29"/>
    <p:sldId id="364" r:id="rId30"/>
    <p:sldId id="365" r:id="rId31"/>
    <p:sldId id="367" r:id="rId32"/>
    <p:sldId id="328" r:id="rId33"/>
    <p:sldId id="371" r:id="rId34"/>
    <p:sldId id="382" r:id="rId35"/>
    <p:sldId id="374" r:id="rId36"/>
    <p:sldId id="375" r:id="rId37"/>
    <p:sldId id="376" r:id="rId38"/>
    <p:sldId id="377" r:id="rId39"/>
    <p:sldId id="378" r:id="rId40"/>
    <p:sldId id="379" r:id="rId41"/>
    <p:sldId id="380" r:id="rId42"/>
    <p:sldId id="381" r:id="rId43"/>
    <p:sldId id="383" r:id="rId44"/>
    <p:sldId id="385" r:id="rId45"/>
    <p:sldId id="384" r:id="rId46"/>
    <p:sldId id="316" r:id="rId47"/>
  </p:sldIdLst>
  <p:sldSz cx="12192000" cy="6858000"/>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010"/>
    <a:srgbClr val="C30206"/>
    <a:srgbClr val="AA0003"/>
    <a:srgbClr val="0089BD"/>
    <a:srgbClr val="0470BD"/>
    <a:srgbClr val="068BE7"/>
    <a:srgbClr val="0080FF"/>
    <a:srgbClr val="539723"/>
    <a:srgbClr val="79000E"/>
    <a:srgbClr val="635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58333" autoAdjust="0"/>
  </p:normalViewPr>
  <p:slideViewPr>
    <p:cSldViewPr snapToGrid="0" snapToObjects="1">
      <p:cViewPr varScale="1">
        <p:scale>
          <a:sx n="68" d="100"/>
          <a:sy n="68" d="100"/>
        </p:scale>
        <p:origin x="2232"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114" d="100"/>
          <a:sy n="114" d="100"/>
        </p:scale>
        <p:origin x="14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B37E2A22-ED6E-4A7E-A5FF-FD1ED1274F89}" type="datetimeFigureOut">
              <a:rPr lang="en-GB" smtClean="0"/>
              <a:t>07/06/2014</a:t>
            </a:fld>
            <a:endParaRPr lang="en-GB" dirty="0"/>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D16C2618-9E85-4EEB-BD0D-2582B15362B2}" type="slidenum">
              <a:rPr lang="en-GB" smtClean="0"/>
              <a:t>‹#›</a:t>
            </a:fld>
            <a:endParaRPr lang="en-GB" dirty="0"/>
          </a:p>
        </p:txBody>
      </p:sp>
    </p:spTree>
    <p:extLst>
      <p:ext uri="{BB962C8B-B14F-4D97-AF65-F5344CB8AC3E}">
        <p14:creationId xmlns:p14="http://schemas.microsoft.com/office/powerpoint/2010/main" val="3643728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dirty="0"/>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07/06/2014</a:t>
            </a:fld>
            <a:endParaRPr lang="en-GB" dirty="0"/>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dirty="0"/>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dirty="0"/>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eaLnBrk="1" hangingPunct="1">
              <a:spcBef>
                <a:spcPct val="0"/>
              </a:spcBef>
            </a:pPr>
            <a:endParaRPr lang="en-GB"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a:t>
            </a:fld>
            <a:endParaRPr lang="en-GB" dirty="0"/>
          </a:p>
        </p:txBody>
      </p:sp>
    </p:spTree>
    <p:extLst>
      <p:ext uri="{BB962C8B-B14F-4D97-AF65-F5344CB8AC3E}">
        <p14:creationId xmlns:p14="http://schemas.microsoft.com/office/powerpoint/2010/main" val="236277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Documents are loadable by Id</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Server sends the JSON of the document to the client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The client </a:t>
            </a:r>
            <a:r>
              <a:rPr lang="en-GB" baseline="0" dirty="0" err="1" smtClean="0">
                <a:ea typeface="ＭＳ Ｐゴシック" panose="020B0600070205080204" pitchFamily="34" charset="-128"/>
                <a:sym typeface="Wingdings" panose="05000000000000000000" pitchFamily="2" charset="2"/>
              </a:rPr>
              <a:t>deserializes</a:t>
            </a:r>
            <a:r>
              <a:rPr lang="en-GB" baseline="0" dirty="0" smtClean="0">
                <a:ea typeface="ＭＳ Ｐゴシック" panose="020B0600070205080204" pitchFamily="34" charset="-128"/>
                <a:sym typeface="Wingdings" panose="05000000000000000000" pitchFamily="2" charset="2"/>
              </a:rPr>
              <a:t> that JSON using Json.NET (</a:t>
            </a:r>
            <a:r>
              <a:rPr lang="en-GB" sz="1200" b="0" i="0" kern="1200" dirty="0" smtClean="0">
                <a:solidFill>
                  <a:schemeClr val="tx1"/>
                </a:solidFill>
                <a:effectLst/>
                <a:latin typeface="+mn-lt"/>
                <a:ea typeface="ＭＳ Ｐゴシック" charset="0"/>
                <a:cs typeface="ＭＳ Ｐゴシック" charset="0"/>
              </a:rPr>
              <a:t>which will probably do the right thing, but again can be configured</a:t>
            </a:r>
            <a:r>
              <a:rPr lang="en-GB" sz="1200" b="0" i="0" kern="1200" baseline="0" dirty="0" smtClean="0">
                <a:solidFill>
                  <a:schemeClr val="tx1"/>
                </a:solidFill>
                <a:effectLst/>
                <a:latin typeface="+mn-lt"/>
                <a:ea typeface="ＭＳ Ｐゴシック" charset="0"/>
                <a:cs typeface="ＭＳ Ｐゴシック" charset="0"/>
              </a:rPr>
              <a:t> by attributes if you need to</a:t>
            </a:r>
            <a:r>
              <a:rPr lang="en-GB" baseline="0" dirty="0" smtClean="0">
                <a:ea typeface="ＭＳ Ｐゴシック" panose="020B0600070205080204" pitchFamily="34" charset="-128"/>
                <a:sym typeface="Wingdings" panose="05000000000000000000" pitchFamily="2" charset="2"/>
              </a:rPr>
              <a: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So the return value</a:t>
            </a:r>
            <a:r>
              <a:rPr lang="en-GB" baseline="0" dirty="0" smtClean="0">
                <a:ea typeface="ＭＳ Ｐゴシック" panose="020B0600070205080204" pitchFamily="34" charset="-128"/>
                <a:sym typeface="Wingdings" panose="05000000000000000000" pitchFamily="2" charset="2"/>
              </a:rPr>
              <a:t> of Load is a </a:t>
            </a:r>
            <a:r>
              <a:rPr lang="en-GB" dirty="0" smtClean="0">
                <a:ea typeface="ＭＳ Ｐゴシック" panose="020B0600070205080204" pitchFamily="34" charset="-128"/>
                <a:sym typeface="Wingdings" panose="05000000000000000000" pitchFamily="2" charset="2"/>
              </a:rPr>
              <a:t>strongly</a:t>
            </a:r>
            <a:r>
              <a:rPr lang="en-GB" baseline="0" dirty="0" smtClean="0">
                <a:ea typeface="ＭＳ Ｐゴシック" panose="020B0600070205080204" pitchFamily="34" charset="-128"/>
                <a:sym typeface="Wingdings" panose="05000000000000000000" pitchFamily="2" charset="2"/>
              </a:rPr>
              <a:t>-</a:t>
            </a:r>
            <a:r>
              <a:rPr lang="en-GB" dirty="0" smtClean="0">
                <a:ea typeface="ＭＳ Ｐゴシック" panose="020B0600070205080204" pitchFamily="34" charset="-128"/>
                <a:sym typeface="Wingdings" panose="05000000000000000000" pitchFamily="2" charset="2"/>
              </a:rPr>
              <a:t>typed</a:t>
            </a:r>
            <a:r>
              <a:rPr lang="en-GB" baseline="0" dirty="0" smtClean="0">
                <a:ea typeface="ＭＳ Ｐゴシック" panose="020B0600070205080204" pitchFamily="34" charset="-128"/>
                <a:sym typeface="Wingdings" panose="05000000000000000000" pitchFamily="2" charset="2"/>
              </a:rPr>
              <a:t> </a:t>
            </a:r>
            <a:r>
              <a:rPr lang="en-GB" dirty="0" smtClean="0">
                <a:ea typeface="ＭＳ Ｐゴシック" panose="020B0600070205080204" pitchFamily="34" charset="-128"/>
                <a:sym typeface="Wingdings" panose="05000000000000000000" pitchFamily="2" charset="2"/>
              </a:rPr>
              <a:t>instance of your POCO</a:t>
            </a:r>
            <a:endParaRPr lang="en-GB"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10</a:t>
            </a:fld>
            <a:endParaRPr lang="en-GB" dirty="0"/>
          </a:p>
        </p:txBody>
      </p:sp>
    </p:spTree>
    <p:extLst>
      <p:ext uri="{BB962C8B-B14F-4D97-AF65-F5344CB8AC3E}">
        <p14:creationId xmlns:p14="http://schemas.microsoft.com/office/powerpoint/2010/main" val="1944806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ＭＳ Ｐゴシック" charset="0"/>
                <a:cs typeface="ＭＳ Ｐゴシック" charset="0"/>
              </a:rPr>
              <a:t>Session does change tracking for all the entities that it has loaded and stored</a:t>
            </a:r>
          </a:p>
          <a:p>
            <a:pPr marL="171450" indent="-171450">
              <a:buFont typeface="Arial" panose="020B0604020202020204" pitchFamily="34" charset="0"/>
              <a:buChar char="•"/>
            </a:pPr>
            <a:r>
              <a:rPr lang="en-US" sz="1200" b="0" i="0" kern="1200" dirty="0" smtClean="0">
                <a:solidFill>
                  <a:schemeClr val="tx1"/>
                </a:solidFill>
                <a:effectLst/>
                <a:latin typeface="+mn-lt"/>
                <a:ea typeface="ＭＳ Ｐゴシック" charset="0"/>
              </a:rPr>
              <a:t>So, SaveChanges will atomically</a:t>
            </a:r>
            <a:r>
              <a:rPr lang="en-US" sz="1200" b="0" i="0" kern="1200" baseline="0" dirty="0" smtClean="0">
                <a:solidFill>
                  <a:schemeClr val="tx1"/>
                </a:solidFill>
                <a:effectLst/>
                <a:latin typeface="+mn-lt"/>
                <a:ea typeface="ＭＳ Ｐゴシック" charset="0"/>
              </a:rPr>
              <a:t> save all the changes that have been made, in this example, to the Title property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ＭＳ Ｐゴシック" charset="0"/>
              </a:rPr>
              <a:t>And, it kinda goes without saying, but if you don’t call SaveChanges, then the changes won’t be saved</a:t>
            </a:r>
          </a:p>
          <a:p>
            <a:pPr marL="171450" indent="-171450">
              <a:buFont typeface="Arial" panose="020B0604020202020204" pitchFamily="34" charset="0"/>
              <a:buChar char="•"/>
            </a:pPr>
            <a:r>
              <a:rPr lang="en-US" sz="1200" b="0" i="0" strike="dblStrike" kern="1200" baseline="0" dirty="0" smtClean="0">
                <a:solidFill>
                  <a:schemeClr val="tx1"/>
                </a:solidFill>
                <a:effectLst/>
                <a:latin typeface="+mn-lt"/>
                <a:ea typeface="ＭＳ Ｐゴシック" charset="0"/>
              </a:rPr>
              <a:t>Now because the change tracking information is all stored in the session, once the session gets Disposed or it goes out of scope, changing, for example, the BlogPost’s Title, will change it in memory, but there’s no way to save that change to the server, because the session has been lost</a:t>
            </a:r>
            <a:endParaRPr lang="en-GB" strike="dblStrike" baseline="0"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11</a:t>
            </a:fld>
            <a:endParaRPr lang="en-GB" dirty="0"/>
          </a:p>
        </p:txBody>
      </p:sp>
    </p:spTree>
    <p:extLst>
      <p:ext uri="{BB962C8B-B14F-4D97-AF65-F5344CB8AC3E}">
        <p14:creationId xmlns:p14="http://schemas.microsoft.com/office/powerpoint/2010/main" val="277156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Again, it’s</a:t>
            </a:r>
            <a:r>
              <a:rPr lang="en-GB" baseline="0" dirty="0" smtClean="0"/>
              <a:t> the SaveChanges that actually does the Delete on the RavenDB server</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12</a:t>
            </a:fld>
            <a:endParaRPr lang="en-GB" dirty="0"/>
          </a:p>
        </p:txBody>
      </p:sp>
    </p:spTree>
    <p:extLst>
      <p:ext uri="{BB962C8B-B14F-4D97-AF65-F5344CB8AC3E}">
        <p14:creationId xmlns:p14="http://schemas.microsoft.com/office/powerpoint/2010/main" val="822882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t>For each document, as well as the JSON that it stores, the server also knows the name of the POCO, its namespace, and which assembly it’s in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t>But, crucially, it doesn’t have a copy of that assembly, so it can’t look at the POCO itself</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Therefore, the </a:t>
            </a:r>
            <a:r>
              <a:rPr lang="en-GB" dirty="0" err="1" smtClean="0"/>
              <a:t>RavenDB</a:t>
            </a:r>
            <a:r>
              <a:rPr lang="en-GB" dirty="0" smtClean="0"/>
              <a:t> server doesn’t know about and it doesn’t enforce a schema</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t>You can send it whatever JSON you like, and it’ll store it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ea typeface="ＭＳ Ｐゴシック" panose="020B0600070205080204" pitchFamily="34" charset="-128"/>
                <a:sym typeface="Wingdings" panose="05000000000000000000" pitchFamily="2" charset="2"/>
              </a:rPr>
              <a:t>Because of that, s</a:t>
            </a:r>
            <a:r>
              <a:rPr lang="en-GB" baseline="0" dirty="0" smtClean="0">
                <a:ea typeface="ＭＳ Ｐゴシック" panose="020B0600070205080204" pitchFamily="34" charset="-128"/>
                <a:sym typeface="Wingdings" panose="05000000000000000000" pitchFamily="2" charset="2"/>
              </a:rPr>
              <a:t>ome people say that </a:t>
            </a:r>
            <a:r>
              <a:rPr lang="en-GB" baseline="0" dirty="0" err="1" smtClean="0">
                <a:ea typeface="ＭＳ Ｐゴシック" panose="020B0600070205080204" pitchFamily="34" charset="-128"/>
                <a:sym typeface="Wingdings" panose="05000000000000000000" pitchFamily="2" charset="2"/>
              </a:rPr>
              <a:t>RavenDB</a:t>
            </a:r>
            <a:r>
              <a:rPr lang="en-GB" baseline="0" dirty="0" smtClean="0">
                <a:ea typeface="ＭＳ Ｐゴシック" panose="020B0600070205080204" pitchFamily="34" charset="-128"/>
                <a:sym typeface="Wingdings" panose="05000000000000000000" pitchFamily="2" charset="2"/>
              </a:rPr>
              <a:t> documents don’t have a schema, but I find that misleading – and let me tell you why…</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13</a:t>
            </a:fld>
            <a:endParaRPr lang="en-GB" dirty="0"/>
          </a:p>
        </p:txBody>
      </p:sp>
    </p:spTree>
    <p:extLst>
      <p:ext uri="{BB962C8B-B14F-4D97-AF65-F5344CB8AC3E}">
        <p14:creationId xmlns:p14="http://schemas.microsoft.com/office/powerpoint/2010/main" val="345916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Even though the server doesn’t know about the schema, the client does know about it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And because C# is a strongly typed language, you get some protection: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If you give the client an instance of the class </a:t>
            </a:r>
            <a:r>
              <a:rPr lang="en-GB" baseline="0" dirty="0" err="1" smtClean="0">
                <a:ea typeface="ＭＳ Ｐゴシック" panose="020B0600070205080204" pitchFamily="34" charset="-128"/>
                <a:sym typeface="Wingdings" panose="05000000000000000000" pitchFamily="2" charset="2"/>
              </a:rPr>
              <a:t>BlogPost</a:t>
            </a:r>
            <a:r>
              <a:rPr lang="en-GB" baseline="0" dirty="0" smtClean="0">
                <a:ea typeface="ＭＳ Ｐゴシック" panose="020B0600070205080204" pitchFamily="34" charset="-128"/>
                <a:sym typeface="Wingdings" panose="05000000000000000000" pitchFamily="2" charset="2"/>
              </a:rPr>
              <a:t> and ask it to store it, then it really must be a </a:t>
            </a:r>
            <a:r>
              <a:rPr lang="en-GB" baseline="0" dirty="0" err="1" smtClean="0">
                <a:ea typeface="ＭＳ Ｐゴシック" panose="020B0600070205080204" pitchFamily="34" charset="-128"/>
                <a:sym typeface="Wingdings" panose="05000000000000000000" pitchFamily="2" charset="2"/>
              </a:rPr>
              <a:t>BlogPost</a:t>
            </a:r>
            <a:r>
              <a:rPr lang="en-GB" baseline="0" dirty="0" smtClean="0">
                <a:ea typeface="ＭＳ Ｐゴシック" panose="020B0600070205080204" pitchFamily="34" charset="-128"/>
                <a:sym typeface="Wingdings" panose="05000000000000000000" pitchFamily="2" charset="2"/>
              </a:rPr>
              <a:t>, because you can’t cast any old rubbish to a </a:t>
            </a:r>
            <a:r>
              <a:rPr lang="en-GB" baseline="0" dirty="0" err="1" smtClean="0">
                <a:ea typeface="ＭＳ Ｐゴシック" panose="020B0600070205080204" pitchFamily="34" charset="-128"/>
                <a:sym typeface="Wingdings" panose="05000000000000000000" pitchFamily="2" charset="2"/>
              </a:rPr>
              <a:t>BlogPost</a:t>
            </a:r>
            <a:r>
              <a:rPr lang="en-GB" baseline="0" dirty="0" smtClean="0">
                <a:ea typeface="ＭＳ Ｐゴシック" panose="020B0600070205080204" pitchFamily="34" charset="-128"/>
                <a:sym typeface="Wingdings" panose="05000000000000000000" pitchFamily="2" charset="2"/>
              </a:rPr>
              <a:t>, because the type system won’t let you!</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that isn’t the whole story either…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a:t>
            </a:r>
            <a:r>
              <a:rPr lang="en-GB" baseline="0" dirty="0" err="1" smtClean="0"/>
              <a:t>BlogPost</a:t>
            </a:r>
            <a:r>
              <a:rPr lang="en-GB" baseline="0" dirty="0" smtClean="0"/>
              <a:t> class can change over time, for example, for v2 we might add a new property to it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this means it can change across clients, for example, we might have a farm of webservers all accessing the same </a:t>
            </a:r>
            <a:r>
              <a:rPr lang="en-GB" baseline="0" dirty="0" err="1" smtClean="0"/>
              <a:t>RavenDB</a:t>
            </a:r>
            <a:r>
              <a:rPr lang="en-GB" baseline="0" dirty="0" smtClean="0"/>
              <a:t> database, some of the webservers are running v1 of the blogging website, whereas some of them are running v2</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what’s going on, in this example, is that different clients have different views of what the schema is, but there is still a schema, there’s just 2 versions of the schema in use at the same time</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14</a:t>
            </a:fld>
            <a:endParaRPr lang="en-GB" dirty="0"/>
          </a:p>
        </p:txBody>
      </p:sp>
    </p:spTree>
    <p:extLst>
      <p:ext uri="{BB962C8B-B14F-4D97-AF65-F5344CB8AC3E}">
        <p14:creationId xmlns:p14="http://schemas.microsoft.com/office/powerpoint/2010/main" val="1322654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dirty="0" smtClean="0">
                <a:solidFill>
                  <a:schemeClr val="tx1"/>
                </a:solidFill>
                <a:effectLst/>
                <a:latin typeface="+mn-lt"/>
                <a:ea typeface="ＭＳ Ｐゴシック" charset="0"/>
                <a:cs typeface="ＭＳ Ｐゴシック" charset="0"/>
              </a:rPr>
              <a:t>We’ve just seen the CRUD</a:t>
            </a:r>
            <a:r>
              <a:rPr lang="en-GB" sz="1200" b="0" i="0" kern="1200" baseline="0" dirty="0" smtClean="0">
                <a:solidFill>
                  <a:schemeClr val="tx1"/>
                </a:solidFill>
                <a:effectLst/>
                <a:latin typeface="+mn-lt"/>
                <a:ea typeface="ＭＳ Ｐゴシック" charset="0"/>
                <a:cs typeface="ＭＳ Ｐゴシック" charset="0"/>
              </a:rPr>
              <a:t> operations and how easy the API makes them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We’ve also seen how various concepts in RavenDB also exist in SQL Server: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Ids in RavenDB are superficially analogous to Primary Keys in SQL Server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RavenDB’s SaveChanges is an atomic transaction; similarly SQL Server has transactions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We’ve also seen how the lack of a fixed schema enforced by the RavenDB server makes it </a:t>
            </a:r>
            <a:r>
              <a:rPr lang="en-GB" sz="1200" b="0" i="1" kern="1200" baseline="0" dirty="0" smtClean="0">
                <a:solidFill>
                  <a:schemeClr val="tx1"/>
                </a:solidFill>
                <a:effectLst/>
                <a:latin typeface="+mn-lt"/>
                <a:ea typeface="ＭＳ Ｐゴシック" charset="0"/>
                <a:cs typeface="ＭＳ Ｐゴシック" charset="0"/>
              </a:rPr>
              <a:t>radically</a:t>
            </a:r>
            <a:r>
              <a:rPr lang="en-GB" sz="1200" b="0" i="0" kern="1200" baseline="0" dirty="0" smtClean="0">
                <a:solidFill>
                  <a:schemeClr val="tx1"/>
                </a:solidFill>
                <a:effectLst/>
                <a:latin typeface="+mn-lt"/>
                <a:ea typeface="ＭＳ Ｐゴシック" charset="0"/>
                <a:cs typeface="ＭＳ Ｐゴシック" charset="0"/>
              </a:rPr>
              <a:t> different from SQL 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15</a:t>
            </a:fld>
            <a:endParaRPr lang="en-GB" dirty="0"/>
          </a:p>
        </p:txBody>
      </p:sp>
    </p:spTree>
    <p:extLst>
      <p:ext uri="{BB962C8B-B14F-4D97-AF65-F5344CB8AC3E}">
        <p14:creationId xmlns:p14="http://schemas.microsoft.com/office/powerpoint/2010/main" val="1853342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We’re now going to move on from CRUD to Querying our data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If we were writing a query for SQL Server, here’s what it would do when executing our query:</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it will use an index if it can,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and if it can’t,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it’ll do a table scan,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which may take a long time.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By trying to use an index, it gives it the best chance that a query will be fast, obviously a query using an index can still be slow, but in general, a table scan would be even slower, and SQL Server will fall back to the slow path – doing a table scan – if it needs to</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RavenDB is </a:t>
            </a:r>
            <a:r>
              <a:rPr lang="en-GB" sz="1200" b="0" i="1" kern="1200" baseline="0" dirty="0" smtClean="0">
                <a:solidFill>
                  <a:schemeClr val="tx1"/>
                </a:solidFill>
                <a:effectLst/>
                <a:latin typeface="+mn-lt"/>
                <a:ea typeface="ＭＳ Ｐゴシック" charset="0"/>
                <a:cs typeface="ＭＳ Ｐゴシック" charset="0"/>
              </a:rPr>
              <a:t>radically</a:t>
            </a:r>
            <a:r>
              <a:rPr lang="en-GB" sz="1200" b="0" i="0" kern="1200" baseline="0" dirty="0" smtClean="0">
                <a:solidFill>
                  <a:schemeClr val="tx1"/>
                </a:solidFill>
                <a:effectLst/>
                <a:latin typeface="+mn-lt"/>
                <a:ea typeface="ＭＳ Ｐゴシック" charset="0"/>
                <a:cs typeface="ＭＳ Ｐゴシック" charset="0"/>
              </a:rPr>
              <a:t> different from SQL 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16</a:t>
            </a:fld>
            <a:endParaRPr lang="en-GB" dirty="0"/>
          </a:p>
        </p:txBody>
      </p:sp>
    </p:spTree>
    <p:extLst>
      <p:ext uri="{BB962C8B-B14F-4D97-AF65-F5344CB8AC3E}">
        <p14:creationId xmlns:p14="http://schemas.microsoft.com/office/powerpoint/2010/main" val="243984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This is what a simple query looks like in RavenDB</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Let’s go through this and examine the different components in detail:</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BlogPost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 want to query all the documents that were serialized from the BlogPost POCO</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BlogPostsIndex</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Queries are designed to have very fast response times</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No table scans!</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Therefore, to avoid the equivalent of table scans, </a:t>
            </a:r>
            <a:r>
              <a:rPr lang="en-GB" sz="1200" b="0" i="1" kern="1200" baseline="0" dirty="0" smtClean="0">
                <a:solidFill>
                  <a:schemeClr val="tx1"/>
                </a:solidFill>
                <a:effectLst/>
                <a:latin typeface="+mn-lt"/>
                <a:ea typeface="ＭＳ Ｐゴシック" charset="0"/>
                <a:cs typeface="ＭＳ Ｐゴシック" charset="0"/>
              </a:rPr>
              <a:t>all</a:t>
            </a:r>
            <a:r>
              <a:rPr lang="en-GB" sz="1200" b="0" i="0" kern="1200" baseline="0" dirty="0" smtClean="0">
                <a:solidFill>
                  <a:schemeClr val="tx1"/>
                </a:solidFill>
                <a:effectLst/>
                <a:latin typeface="+mn-lt"/>
                <a:ea typeface="ＭＳ Ｐゴシック" charset="0"/>
                <a:cs typeface="ＭＳ Ｐゴシック" charset="0"/>
              </a:rPr>
              <a:t> queries are executed against an appropriate index</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Now you don’t have to specify an index.  If you don’t, </a:t>
            </a:r>
            <a:r>
              <a:rPr lang="en-GB" sz="1200" b="0" i="0" kern="1200" baseline="0" dirty="0" err="1" smtClean="0">
                <a:solidFill>
                  <a:schemeClr val="tx1"/>
                </a:solidFill>
                <a:effectLst/>
                <a:latin typeface="+mn-lt"/>
                <a:ea typeface="ＭＳ Ｐゴシック" charset="0"/>
                <a:cs typeface="ＭＳ Ｐゴシック" charset="0"/>
              </a:rPr>
              <a:t>RavenDB</a:t>
            </a:r>
            <a:r>
              <a:rPr lang="en-GB" sz="1200" b="0" i="0" kern="1200" baseline="0" dirty="0" smtClean="0">
                <a:solidFill>
                  <a:schemeClr val="tx1"/>
                </a:solidFill>
                <a:effectLst/>
                <a:latin typeface="+mn-lt"/>
                <a:ea typeface="ＭＳ Ｐゴシック" charset="0"/>
                <a:cs typeface="ＭＳ Ｐゴシック" charset="0"/>
              </a:rPr>
              <a:t> will work out if there’s a suitable one that it can use, and if it can’t find one, it will automatically create a temporary index for you, but that doesn’t work very well in practice.  We’ll come back to why that is later on.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Where, OrderBy, ThenBy, 1</a:t>
            </a:r>
            <a:r>
              <a:rPr lang="en-GB" sz="1200" b="0" i="0" kern="1200" baseline="30000" dirty="0" smtClean="0">
                <a:solidFill>
                  <a:schemeClr val="tx1"/>
                </a:solidFill>
                <a:effectLst/>
                <a:latin typeface="+mn-lt"/>
                <a:ea typeface="ＭＳ Ｐゴシック" charset="0"/>
                <a:cs typeface="ＭＳ Ｐゴシック" charset="0"/>
              </a:rPr>
              <a:t>st</a:t>
            </a:r>
            <a:r>
              <a:rPr lang="en-GB" sz="1200" b="0" i="0" kern="1200" baseline="0" dirty="0" smtClean="0">
                <a:solidFill>
                  <a:schemeClr val="tx1"/>
                </a:solidFill>
                <a:effectLst/>
                <a:latin typeface="+mn-lt"/>
                <a:ea typeface="ＭＳ Ｐゴシック" charset="0"/>
                <a:cs typeface="ＭＳ Ｐゴシック" charset="0"/>
              </a:rPr>
              <a:t> ToList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Expression trees sent from the client to the </a:t>
            </a:r>
            <a:r>
              <a:rPr lang="en-GB" sz="1200" b="0" i="0" kern="1200" baseline="0" dirty="0" err="1" smtClean="0">
                <a:solidFill>
                  <a:schemeClr val="tx1"/>
                </a:solidFill>
                <a:effectLst/>
                <a:latin typeface="+mn-lt"/>
                <a:ea typeface="ＭＳ Ｐゴシック" charset="0"/>
                <a:cs typeface="ＭＳ Ｐゴシック" charset="0"/>
              </a:rPr>
              <a:t>RavenDB</a:t>
            </a:r>
            <a:r>
              <a:rPr lang="en-GB" sz="1200" b="0" i="0" kern="1200" baseline="0" dirty="0" smtClean="0">
                <a:solidFill>
                  <a:schemeClr val="tx1"/>
                </a:solidFill>
                <a:effectLst/>
                <a:latin typeface="+mn-lt"/>
                <a:ea typeface="ＭＳ Ｐゴシック" charset="0"/>
                <a:cs typeface="ＭＳ Ｐゴシック" charset="0"/>
              </a:rPr>
              <a:t> server</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err="1" smtClean="0">
                <a:solidFill>
                  <a:schemeClr val="tx1"/>
                </a:solidFill>
                <a:effectLst/>
                <a:latin typeface="+mn-lt"/>
                <a:ea typeface="ＭＳ Ｐゴシック" charset="0"/>
                <a:cs typeface="ＭＳ Ｐゴシック" charset="0"/>
              </a:rPr>
              <a:t>ToList</a:t>
            </a:r>
            <a:r>
              <a:rPr lang="en-GB" sz="1200" b="0" i="0" kern="1200" baseline="0" dirty="0" smtClean="0">
                <a:solidFill>
                  <a:schemeClr val="tx1"/>
                </a:solidFill>
                <a:effectLst/>
                <a:latin typeface="+mn-lt"/>
                <a:ea typeface="ＭＳ Ｐゴシック" charset="0"/>
                <a:cs typeface="ＭＳ Ｐゴシック" charset="0"/>
              </a:rPr>
              <a:t> send the query to the </a:t>
            </a:r>
            <a:r>
              <a:rPr lang="en-GB" sz="1200" b="0" i="0" kern="1200" baseline="0" dirty="0" err="1" smtClean="0">
                <a:solidFill>
                  <a:schemeClr val="tx1"/>
                </a:solidFill>
                <a:effectLst/>
                <a:latin typeface="+mn-lt"/>
                <a:ea typeface="ＭＳ Ｐゴシック" charset="0"/>
                <a:cs typeface="ＭＳ Ｐゴシック" charset="0"/>
              </a:rPr>
              <a:t>RavenDB</a:t>
            </a:r>
            <a:r>
              <a:rPr lang="en-GB" sz="1200" b="0" i="0" kern="1200" baseline="0" dirty="0" smtClean="0">
                <a:solidFill>
                  <a:schemeClr val="tx1"/>
                </a:solidFill>
                <a:effectLst/>
                <a:latin typeface="+mn-lt"/>
                <a:ea typeface="ＭＳ Ｐゴシック" charset="0"/>
                <a:cs typeface="ＭＳ Ｐゴシック" charset="0"/>
              </a:rPr>
              <a:t> server…</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sz="1200" b="0" i="0" kern="1200" baseline="0" dirty="0" smtClean="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http://ravendb.net/docs/2.0/client-api/querying</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http://ravendb.net/docs/2.0/http-api/indexes/dynamic-indexes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17</a:t>
            </a:fld>
            <a:endParaRPr lang="en-GB" dirty="0"/>
          </a:p>
        </p:txBody>
      </p:sp>
    </p:spTree>
    <p:extLst>
      <p:ext uri="{BB962C8B-B14F-4D97-AF65-F5344CB8AC3E}">
        <p14:creationId xmlns:p14="http://schemas.microsoft.com/office/powerpoint/2010/main" val="586447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r>
              <a:rPr lang="en-GB" dirty="0" smtClean="0"/>
              <a:t>…</a:t>
            </a:r>
          </a:p>
          <a:p>
            <a:pPr marL="1085850" lvl="2" indent="-171450">
              <a:buFont typeface="Arial" panose="020B0604020202020204" pitchFamily="34" charset="0"/>
              <a:buChar char="•"/>
            </a:pPr>
            <a:r>
              <a:rPr lang="en-GB" sz="1200" b="0" i="0" kern="1200" baseline="0" dirty="0" smtClean="0">
                <a:solidFill>
                  <a:schemeClr val="tx1"/>
                </a:solidFill>
                <a:effectLst/>
                <a:latin typeface="+mn-lt"/>
                <a:ea typeface="ＭＳ Ｐゴシック" charset="0"/>
                <a:cs typeface="ＭＳ Ｐゴシック" charset="0"/>
              </a:rPr>
              <a:t>The RavenDB client sends them to the RavenDB server as part of the HTTP request:</a:t>
            </a:r>
          </a:p>
          <a:p>
            <a:pPr marL="1543050" lvl="3" indent="-171450">
              <a:buFont typeface="Arial" panose="020B0604020202020204" pitchFamily="34" charset="0"/>
              <a:buChar char="•"/>
            </a:pPr>
            <a:r>
              <a:rPr lang="en-GB" sz="1200" b="0" i="0" kern="1200" baseline="0" dirty="0" smtClean="0">
                <a:solidFill>
                  <a:schemeClr val="tx1"/>
                </a:solidFill>
                <a:effectLst/>
                <a:latin typeface="+mn-lt"/>
                <a:ea typeface="ＭＳ Ｐゴシック" charset="0"/>
                <a:cs typeface="ＭＳ Ｐゴシック" charset="0"/>
              </a:rPr>
              <a:t>The Where clause has become the query parameter</a:t>
            </a:r>
          </a:p>
          <a:p>
            <a:pPr marL="1543050" lvl="3" indent="-171450">
              <a:buFont typeface="Arial" panose="020B0604020202020204" pitchFamily="34" charset="0"/>
              <a:buChar char="•"/>
            </a:pPr>
            <a:r>
              <a:rPr lang="en-GB" sz="1200" b="0" i="0" kern="1200" baseline="0" dirty="0" smtClean="0">
                <a:solidFill>
                  <a:schemeClr val="tx1"/>
                </a:solidFill>
                <a:effectLst/>
                <a:latin typeface="+mn-lt"/>
                <a:ea typeface="ＭＳ Ｐゴシック" charset="0"/>
                <a:cs typeface="ＭＳ Ｐゴシック" charset="0"/>
              </a:rPr>
              <a:t>The OrderBy + ThenBy have become the sort parameters</a:t>
            </a:r>
          </a:p>
          <a:p>
            <a:pPr marL="2000250" lvl="4" indent="-171450">
              <a:buFont typeface="Arial" panose="020B0604020202020204" pitchFamily="34" charset="0"/>
              <a:buChar char="•"/>
            </a:pPr>
            <a:r>
              <a:rPr lang="en-GB" sz="1200" b="0" i="0" strike="dblStrike" kern="1200" baseline="0" dirty="0" smtClean="0">
                <a:solidFill>
                  <a:schemeClr val="tx1"/>
                </a:solidFill>
                <a:effectLst/>
                <a:latin typeface="+mn-lt"/>
                <a:ea typeface="ＭＳ Ｐゴシック" charset="0"/>
                <a:cs typeface="ＭＳ Ｐゴシック" charset="0"/>
              </a:rPr>
              <a:t>SortOrder has had a suffix of “_Range” added, which is an implementation detail of how RavenDB stores numeric values in its Lucene indexes (http://ravendb.net/docs/2.0/client-api/advanced/full-query-syntax)</a:t>
            </a:r>
          </a:p>
          <a:p>
            <a:pPr marL="1543050" lvl="3" indent="-171450">
              <a:buFont typeface="Arial" panose="020B0604020202020204" pitchFamily="34" charset="0"/>
              <a:buChar char="•"/>
            </a:pPr>
            <a:r>
              <a:rPr lang="en-GB" sz="1200" b="0" i="0" strike="noStrike" kern="1200" baseline="0" dirty="0" smtClean="0">
                <a:solidFill>
                  <a:schemeClr val="tx1"/>
                </a:solidFill>
                <a:effectLst/>
                <a:latin typeface="+mn-lt"/>
                <a:ea typeface="ＭＳ Ｐゴシック" charset="0"/>
                <a:cs typeface="ＭＳ Ｐゴシック" charset="0"/>
              </a:rPr>
              <a:t>The pageSize we’ll talk about later</a:t>
            </a:r>
          </a:p>
          <a:p>
            <a:pPr marL="1543050" marR="0" lvl="3"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Server does filtering</a:t>
            </a:r>
          </a:p>
          <a:p>
            <a:pPr marL="1543050" marR="0" lvl="3"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Server does sorting</a:t>
            </a:r>
          </a:p>
          <a:p>
            <a:pPr marL="1543050" marR="0" lvl="3"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Server returns the result to the client</a:t>
            </a:r>
          </a:p>
          <a:p>
            <a:r>
              <a:rPr lang="en-GB" sz="1200" b="0" i="0" kern="1200" baseline="0" dirty="0" smtClean="0">
                <a:solidFill>
                  <a:schemeClr val="tx1"/>
                </a:solidFill>
                <a:effectLst/>
                <a:latin typeface="+mn-lt"/>
                <a:ea typeface="ＭＳ Ｐゴシック" charset="0"/>
              </a:rPr>
              <a:t>…</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18</a:t>
            </a:fld>
            <a:endParaRPr lang="en-GB" dirty="0"/>
          </a:p>
        </p:txBody>
      </p:sp>
    </p:spTree>
    <p:extLst>
      <p:ext uri="{BB962C8B-B14F-4D97-AF65-F5344CB8AC3E}">
        <p14:creationId xmlns:p14="http://schemas.microsoft.com/office/powerpoint/2010/main" val="75947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There are many valid expression trees that compile, that the RavenDB server can’t execute </a:t>
            </a:r>
            <a:r>
              <a:rPr lang="en-GB" sz="1200" b="0" i="0" kern="1200" baseline="0" dirty="0" smtClean="0">
                <a:solidFill>
                  <a:schemeClr val="tx1"/>
                </a:solidFill>
                <a:effectLst/>
                <a:latin typeface="+mn-lt"/>
                <a:ea typeface="ＭＳ Ｐゴシック" charset="0"/>
                <a:cs typeface="ＭＳ Ｐゴシック" charset="0"/>
                <a:sym typeface="Wingdings" panose="05000000000000000000" pitchFamily="2" charset="2"/>
              </a:rPr>
              <a:t>– these are runtime errors </a:t>
            </a:r>
            <a:endParaRPr lang="en-GB" sz="1200" b="0" i="0" kern="1200" baseline="0" dirty="0" smtClean="0">
              <a:solidFill>
                <a:schemeClr val="tx1"/>
              </a:solidFill>
              <a:effectLst/>
              <a:latin typeface="+mn-lt"/>
              <a:ea typeface="ＭＳ Ｐゴシック" charset="0"/>
              <a:cs typeface="ＭＳ Ｐゴシック" charset="0"/>
            </a:endParaRP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Select, 2</a:t>
            </a:r>
            <a:r>
              <a:rPr lang="en-GB" sz="1200" b="0" i="0" kern="1200" baseline="30000" dirty="0" smtClean="0">
                <a:solidFill>
                  <a:schemeClr val="tx1"/>
                </a:solidFill>
                <a:effectLst/>
                <a:latin typeface="+mn-lt"/>
                <a:ea typeface="ＭＳ Ｐゴシック" charset="0"/>
                <a:cs typeface="ＭＳ Ｐゴシック" charset="0"/>
              </a:rPr>
              <a:t>nd</a:t>
            </a:r>
            <a:r>
              <a:rPr lang="en-GB" sz="1200" b="0" i="0" kern="1200" baseline="0" dirty="0" smtClean="0">
                <a:solidFill>
                  <a:schemeClr val="tx1"/>
                </a:solidFill>
                <a:effectLst/>
                <a:latin typeface="+mn-lt"/>
                <a:ea typeface="ＭＳ Ｐゴシック" charset="0"/>
                <a:cs typeface="ＭＳ Ｐゴシック" charset="0"/>
              </a:rPr>
              <a:t> ToList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Normal C# code run on the client using LINQ to Objects</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The client gets a list of BlogPosts, and it can do whatever it wants with that list, in this case, it‘s doing a Select and a ToList to transform them into a list of their titles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So that’s what a simple query looks like: the RavenDB server is filtering and sorting the documents for us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But in SQL Server we could do a lot more than just filtering and sorting: we could do Joins, Group Bys, and aggregate operators, like Count and Sum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Now let’s move on to a more complicated example to see how we can use a Map/Reduce index in RavenDB to handle things like that…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19</a:t>
            </a:fld>
            <a:endParaRPr lang="en-GB" dirty="0"/>
          </a:p>
        </p:txBody>
      </p:sp>
    </p:spTree>
    <p:extLst>
      <p:ext uri="{BB962C8B-B14F-4D97-AF65-F5344CB8AC3E}">
        <p14:creationId xmlns:p14="http://schemas.microsoft.com/office/powerpoint/2010/main" val="26236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sym typeface="Wingdings" panose="05000000000000000000" pitchFamily="2" charset="2"/>
              </a:rPr>
              <a:t>This is me</a:t>
            </a:r>
          </a:p>
          <a:p>
            <a:pPr marL="171450" indent="-171450">
              <a:buFont typeface="Arial" panose="020B0604020202020204" pitchFamily="34" charset="0"/>
              <a:buChar char="•"/>
            </a:pPr>
            <a:r>
              <a:rPr lang="en-GB" baseline="0" dirty="0" smtClean="0">
                <a:sym typeface="Wingdings" panose="05000000000000000000" pitchFamily="2" charset="2"/>
              </a:rPr>
              <a:t>I’m a Software Developer at Red Gate</a:t>
            </a:r>
          </a:p>
          <a:p>
            <a:pPr marL="171450" indent="-171450">
              <a:buFont typeface="Arial" panose="020B0604020202020204" pitchFamily="34" charset="0"/>
              <a:buChar char="•"/>
            </a:pPr>
            <a:r>
              <a:rPr lang="en-GB" baseline="0" dirty="0" smtClean="0">
                <a:sym typeface="Wingdings" panose="05000000000000000000" pitchFamily="2" charset="2"/>
              </a:rPr>
              <a:t>If you want to get in touch with me at all, then my email address is on the slide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a:t>
            </a:fld>
            <a:endParaRPr lang="en-GB" dirty="0"/>
          </a:p>
        </p:txBody>
      </p:sp>
    </p:spTree>
    <p:extLst>
      <p:ext uri="{BB962C8B-B14F-4D97-AF65-F5344CB8AC3E}">
        <p14:creationId xmlns:p14="http://schemas.microsoft.com/office/powerpoint/2010/main" val="27644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The reason that this is more complicated is that the query needs to firstly group the blog posts by who the author is, and secondly, for each group, it needs to sum up the number of comments on all of the blog posts in that group</a:t>
            </a:r>
          </a:p>
          <a:p>
            <a:pPr marL="171450" indent="-171450">
              <a:buFont typeface="Arial" panose="020B0604020202020204" pitchFamily="34" charset="0"/>
              <a:buChar char="•"/>
            </a:pPr>
            <a:r>
              <a:rPr lang="en-GB" baseline="0" dirty="0" smtClean="0"/>
              <a:t>In other words, it’s a lot more complicated than just filtering and sorting</a:t>
            </a:r>
          </a:p>
          <a:p>
            <a:pPr marL="171450" indent="-171450">
              <a:buFont typeface="Arial" panose="020B0604020202020204" pitchFamily="34" charset="0"/>
              <a:buChar char="•"/>
            </a:pPr>
            <a:r>
              <a:rPr lang="en-GB" baseline="0" dirty="0" smtClean="0"/>
              <a:t>Luckily for us, RavenDB has Map/Reduce indexes that can solve this type of problem</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20</a:t>
            </a:fld>
            <a:endParaRPr lang="en-GB" dirty="0"/>
          </a:p>
        </p:txBody>
      </p:sp>
    </p:spTree>
    <p:extLst>
      <p:ext uri="{BB962C8B-B14F-4D97-AF65-F5344CB8AC3E}">
        <p14:creationId xmlns:p14="http://schemas.microsoft.com/office/powerpoint/2010/main" val="136222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Here’s a</a:t>
            </a:r>
            <a:r>
              <a:rPr lang="en-GB" baseline="0" dirty="0" smtClean="0"/>
              <a:t> reminder of the BlogPost POCO:</a:t>
            </a:r>
          </a:p>
          <a:p>
            <a:pPr marL="628650" lvl="1" indent="-171450">
              <a:buFont typeface="Arial" panose="020B0604020202020204" pitchFamily="34" charset="0"/>
              <a:buChar char="•"/>
            </a:pPr>
            <a:r>
              <a:rPr lang="en-GB" baseline="0" dirty="0" smtClean="0"/>
              <a:t>It’s got a lot of properties</a:t>
            </a:r>
          </a:p>
          <a:p>
            <a:pPr marL="628650" lvl="1" indent="-171450">
              <a:buFont typeface="Arial" panose="020B0604020202020204" pitchFamily="34" charset="0"/>
              <a:buChar char="•"/>
            </a:pPr>
            <a:r>
              <a:rPr lang="en-GB" baseline="0" dirty="0" smtClean="0"/>
              <a:t>But I’ve only shown the two that we’re interested in for this example: the AuthorId and the list of Comments</a:t>
            </a:r>
            <a:endParaRPr lang="en-GB" dirty="0" smtClean="0"/>
          </a:p>
          <a:p>
            <a:pPr marL="171450" indent="-171450">
              <a:buFont typeface="Arial" panose="020B0604020202020204" pitchFamily="34" charset="0"/>
              <a:buChar char="•"/>
            </a:pPr>
            <a:r>
              <a:rPr lang="en-GB" dirty="0" smtClean="0"/>
              <a:t>The result</a:t>
            </a:r>
            <a:r>
              <a:rPr lang="en-GB" baseline="0" dirty="0" smtClean="0"/>
              <a:t> POCO tells us about a single author: who they are, and what is their total number of comments across all of their blog posts</a:t>
            </a:r>
          </a:p>
          <a:p>
            <a:pPr marL="171450" indent="-171450">
              <a:buFont typeface="Arial" panose="020B0604020202020204" pitchFamily="34" charset="0"/>
              <a:buChar char="•"/>
            </a:pPr>
            <a:r>
              <a:rPr lang="en-GB" baseline="0" dirty="0" smtClean="0"/>
              <a:t>So when we run the query, we want to get back a list of these Result POCOs, one for each author</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21</a:t>
            </a:fld>
            <a:endParaRPr lang="en-GB" dirty="0"/>
          </a:p>
        </p:txBody>
      </p:sp>
    </p:spTree>
    <p:extLst>
      <p:ext uri="{BB962C8B-B14F-4D97-AF65-F5344CB8AC3E}">
        <p14:creationId xmlns:p14="http://schemas.microsoft.com/office/powerpoint/2010/main" val="13143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Let’s imagine that we’ve got a </a:t>
            </a:r>
            <a:r>
              <a:rPr lang="en-GB" baseline="0" dirty="0" err="1" smtClean="0"/>
              <a:t>BlogPost</a:t>
            </a:r>
            <a:r>
              <a:rPr lang="en-GB" baseline="0" dirty="0" smtClean="0"/>
              <a:t> JSON that looks like this: the author is “david” and there aren’t any comments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When you create a Map/Reduce index you have to specify 3 functions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first of those functions is map</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You can think of map as the “base case”: if there was only 1 document, what should the answer be, and that answer should be the output of the map</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 this case, the output should be that the author “david” has 0 comments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Let’s look at a few more examples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far we’ve been pretending that each document exists in isolation, and asking ourselves what would the answer be in that case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the world isn’t as simple as that, there is often more than 1 document, so how do we combine the results of the map together to form the answer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If they’re for the same author, then we need to combine them together by adding together the number of comments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if they’re for different authors, then there’s no need to combine anything – the final answer should contain a result for each of the authors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To create a Map/Reduce index you have to specify 3 functions, and this is where the other two functions come in: there’s a grouping decider function and a reduce function</a:t>
            </a:r>
          </a:p>
          <a:p>
            <a:pPr marL="171450" indent="-171450">
              <a:buFont typeface="Arial" panose="020B0604020202020204" pitchFamily="34" charset="0"/>
              <a:buChar char="•"/>
            </a:pPr>
            <a:r>
              <a:rPr lang="en-GB" dirty="0" smtClean="0"/>
              <a:t>The</a:t>
            </a:r>
            <a:r>
              <a:rPr lang="en-GB" baseline="0" dirty="0" smtClean="0"/>
              <a:t> grouping decider function decides which group the outputs from the map belong to</a:t>
            </a:r>
          </a:p>
          <a:p>
            <a:pPr marL="171450" indent="-171450">
              <a:buFont typeface="Arial" panose="020B0604020202020204" pitchFamily="34" charset="0"/>
              <a:buChar char="•"/>
            </a:pPr>
            <a:r>
              <a:rPr lang="en-GB" baseline="0" dirty="0" smtClean="0"/>
              <a:t>And the reduce function is then executed for each of the groups, and it needs to combine together the outputs from the maps – it needs to combine together those base steps – to decide what the final result for that group is</a:t>
            </a:r>
          </a:p>
          <a:p>
            <a:pPr marL="171450" indent="-171450">
              <a:buFont typeface="Arial" panose="020B0604020202020204" pitchFamily="34" charset="0"/>
              <a:buChar char="•"/>
            </a:pPr>
            <a:r>
              <a:rPr lang="en-GB" baseline="0" dirty="0" smtClean="0"/>
              <a:t>In this example you can see that if the group only contains 1 thing then the reduce function acts like the identity function.  That’s fairly normal.  If your reduce function doesn’t act like the identity function when there’s only 1 input, then that’s a red flag that it contains a bug.  We’ll see an example of such a bug in a bit.</a:t>
            </a:r>
            <a:endParaRPr lang="en-GB" dirty="0" smtClean="0"/>
          </a:p>
          <a:p>
            <a:pPr marL="171450" indent="-171450">
              <a:buFont typeface="Arial" panose="020B0604020202020204" pitchFamily="34" charset="0"/>
              <a:buChar char="•"/>
            </a:pPr>
            <a:r>
              <a:rPr lang="en-GB" dirty="0" smtClean="0"/>
              <a:t>Another thing to note is that the output of the map and the output of the result are exactly the same type.  We’ll see how that’s important later on as well.</a:t>
            </a: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dirty="0" smtClean="0"/>
              <a:t>http://ravendb.net/docs/http-api/indexes/map-reduce-indexes</a:t>
            </a:r>
          </a:p>
          <a:p>
            <a:pPr marL="0" indent="0">
              <a:buFont typeface="Arial" panose="020B0604020202020204" pitchFamily="34" charset="0"/>
              <a:buNone/>
            </a:pPr>
            <a:r>
              <a:rPr lang="en-GB" dirty="0" smtClean="0"/>
              <a:t>http://ayende.com/blog/4435/map-reduce-a-visual-explanation</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22</a:t>
            </a:fld>
            <a:endParaRPr lang="en-GB" dirty="0"/>
          </a:p>
        </p:txBody>
      </p:sp>
    </p:spTree>
    <p:extLst>
      <p:ext uri="{BB962C8B-B14F-4D97-AF65-F5344CB8AC3E}">
        <p14:creationId xmlns:p14="http://schemas.microsoft.com/office/powerpoint/2010/main" val="2659318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23</a:t>
            </a:fld>
            <a:endParaRPr lang="en-GB" dirty="0"/>
          </a:p>
        </p:txBody>
      </p:sp>
    </p:spTree>
    <p:extLst>
      <p:ext uri="{BB962C8B-B14F-4D97-AF65-F5344CB8AC3E}">
        <p14:creationId xmlns:p14="http://schemas.microsoft.com/office/powerpoint/2010/main" val="82301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24</a:t>
            </a:fld>
            <a:endParaRPr lang="en-GB" dirty="0"/>
          </a:p>
        </p:txBody>
      </p:sp>
    </p:spTree>
    <p:extLst>
      <p:ext uri="{BB962C8B-B14F-4D97-AF65-F5344CB8AC3E}">
        <p14:creationId xmlns:p14="http://schemas.microsoft.com/office/powerpoint/2010/main" val="1315706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These</a:t>
            </a:r>
            <a:r>
              <a:rPr lang="en-GB" baseline="0" dirty="0" smtClean="0"/>
              <a:t> are all the deployments for a particular project to a particular environment</a:t>
            </a:r>
            <a:endParaRPr lang="en-GB" dirty="0" smtClean="0"/>
          </a:p>
          <a:p>
            <a:pPr marL="171450" indent="-171450">
              <a:buFont typeface="Arial" panose="020B0604020202020204" pitchFamily="34" charset="0"/>
              <a:buChar char="•"/>
            </a:pPr>
            <a:r>
              <a:rPr lang="en-GB" dirty="0" smtClean="0"/>
              <a:t>Time</a:t>
            </a:r>
            <a:r>
              <a:rPr lang="en-GB" baseline="0" dirty="0" smtClean="0"/>
              <a:t> is going left to right</a:t>
            </a:r>
          </a:p>
          <a:p>
            <a:pPr marL="171450" indent="-171450">
              <a:buFont typeface="Arial" panose="020B0604020202020204" pitchFamily="34" charset="0"/>
              <a:buChar char="•"/>
            </a:pPr>
            <a:r>
              <a:rPr lang="en-GB" dirty="0" smtClean="0"/>
              <a:t>The feature requires us to get the 2</a:t>
            </a:r>
            <a:r>
              <a:rPr lang="en-GB" baseline="30000" dirty="0" smtClean="0"/>
              <a:t>nd</a:t>
            </a:r>
            <a:r>
              <a:rPr lang="en-GB" baseline="0" dirty="0" smtClean="0"/>
              <a:t> item from the list</a:t>
            </a:r>
          </a:p>
          <a:p>
            <a:pPr marL="171450" indent="-171450">
              <a:buFont typeface="Arial" panose="020B0604020202020204" pitchFamily="34" charset="0"/>
              <a:buChar char="•"/>
            </a:pPr>
            <a:r>
              <a:rPr lang="en-GB" baseline="0" dirty="0" smtClean="0"/>
              <a:t>This is a fragment from the reduce function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25</a:t>
            </a:fld>
            <a:endParaRPr lang="en-GB" dirty="0"/>
          </a:p>
        </p:txBody>
      </p:sp>
    </p:spTree>
    <p:extLst>
      <p:ext uri="{BB962C8B-B14F-4D97-AF65-F5344CB8AC3E}">
        <p14:creationId xmlns:p14="http://schemas.microsoft.com/office/powerpoint/2010/main" val="2857964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But it isn’t as simple as that</a:t>
            </a:r>
          </a:p>
          <a:p>
            <a:pPr marL="171450" indent="-171450">
              <a:buFont typeface="Arial" panose="020B0604020202020204" pitchFamily="34" charset="0"/>
              <a:buChar char="•"/>
            </a:pPr>
            <a:r>
              <a:rPr lang="en-GB" dirty="0" smtClean="0"/>
              <a:t>This is what happens</a:t>
            </a:r>
          </a:p>
          <a:p>
            <a:pPr marL="171450" indent="-171450">
              <a:buFont typeface="Arial" panose="020B0604020202020204" pitchFamily="34" charset="0"/>
              <a:buChar char="•"/>
            </a:pPr>
            <a:r>
              <a:rPr lang="en-GB" dirty="0" smtClean="0"/>
              <a:t>The</a:t>
            </a:r>
            <a:r>
              <a:rPr lang="en-GB" baseline="0" dirty="0" smtClean="0"/>
              <a:t> code compiles perfectly fine; no compile time errors</a:t>
            </a:r>
          </a:p>
          <a:p>
            <a:pPr marL="171450" indent="-171450">
              <a:buFont typeface="Arial" panose="020B0604020202020204" pitchFamily="34" charset="0"/>
              <a:buChar char="•"/>
            </a:pPr>
            <a:r>
              <a:rPr lang="en-GB" baseline="0" dirty="0" smtClean="0"/>
              <a:t>The code runs without any exceptions; no run time errors</a:t>
            </a:r>
          </a:p>
          <a:p>
            <a:pPr marL="171450" indent="-171450">
              <a:buFont typeface="Arial" panose="020B0604020202020204" pitchFamily="34" charset="0"/>
              <a:buChar char="•"/>
            </a:pPr>
            <a:r>
              <a:rPr lang="en-GB" baseline="0" dirty="0" smtClean="0"/>
              <a:t>But it returns the wrong result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If you remember back to earlier, I said, that if the reduce function doesn’t act like the identity function in the case where there’s only 1 input, then that’s a red flag</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that’s exactly what’s going here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so this should have been caught in code review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If there’s only 1 deployment in the group, then instead of preserving it, it’ll give us null instead</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26</a:t>
            </a:fld>
            <a:endParaRPr lang="en-GB" dirty="0"/>
          </a:p>
        </p:txBody>
      </p:sp>
    </p:spTree>
    <p:extLst>
      <p:ext uri="{BB962C8B-B14F-4D97-AF65-F5344CB8AC3E}">
        <p14:creationId xmlns:p14="http://schemas.microsoft.com/office/powerpoint/2010/main" val="2145717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So far we’ve been thinking of the reduce function as being</a:t>
            </a:r>
            <a:r>
              <a:rPr lang="en-GB" baseline="0" dirty="0" smtClean="0"/>
              <a:t> run like this</a:t>
            </a:r>
          </a:p>
          <a:p>
            <a:pPr marL="171450" indent="-171450">
              <a:buFont typeface="Arial" panose="020B0604020202020204" pitchFamily="34" charset="0"/>
              <a:buChar char="•"/>
            </a:pPr>
            <a:r>
              <a:rPr lang="en-GB" baseline="0" dirty="0" smtClean="0"/>
              <a:t>We’ve been thinking that it gets run once, and that it inputs are all of the outputs of the maps</a:t>
            </a:r>
          </a:p>
          <a:p>
            <a:pPr marL="171450" indent="-171450">
              <a:buFont typeface="Arial" panose="020B0604020202020204" pitchFamily="34" charset="0"/>
              <a:buChar char="•"/>
            </a:pPr>
            <a:r>
              <a:rPr lang="en-GB" baseline="0" dirty="0" smtClean="0"/>
              <a:t>If that were the case then the code we wrote would </a:t>
            </a:r>
            <a:r>
              <a:rPr lang="en-GB" dirty="0" smtClean="0"/>
              <a:t>get the correct answer</a:t>
            </a:r>
          </a:p>
          <a:p>
            <a:pPr marL="171450" indent="-171450">
              <a:buFont typeface="Arial" panose="020B0604020202020204" pitchFamily="34" charset="0"/>
              <a:buChar char="•"/>
            </a:pPr>
            <a:r>
              <a:rPr lang="en-GB" dirty="0" smtClean="0"/>
              <a:t>But we don’t get the correct answer, so clearly something</a:t>
            </a:r>
            <a:r>
              <a:rPr lang="en-GB" baseline="0" dirty="0" smtClean="0"/>
              <a:t> more complicated is going on</a:t>
            </a:r>
          </a:p>
          <a:p>
            <a:pPr marL="171450" indent="-171450">
              <a:buFont typeface="Arial" panose="020B0604020202020204" pitchFamily="34" charset="0"/>
              <a:buChar char="•"/>
            </a:pPr>
            <a:r>
              <a:rPr lang="en-GB" baseline="0" dirty="0" smtClean="0"/>
              <a:t>It turns out that RavenDB actually runs the reduce step like this…</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27</a:t>
            </a:fld>
            <a:endParaRPr lang="en-GB" dirty="0"/>
          </a:p>
        </p:txBody>
      </p:sp>
    </p:spTree>
    <p:extLst>
      <p:ext uri="{BB962C8B-B14F-4D97-AF65-F5344CB8AC3E}">
        <p14:creationId xmlns:p14="http://schemas.microsoft.com/office/powerpoint/2010/main" val="2021990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 as a tree of reduce steps</a:t>
            </a:r>
          </a:p>
          <a:p>
            <a:pPr marL="171450" indent="-171450">
              <a:buFont typeface="Arial" panose="020B0604020202020204" pitchFamily="34" charset="0"/>
              <a:buChar char="•"/>
            </a:pPr>
            <a:r>
              <a:rPr lang="en-GB" baseline="0" dirty="0" smtClean="0"/>
              <a:t>The reason why it can do this is that the output of the map, the input to the reduce, and the output of the reduce are all the same type</a:t>
            </a:r>
          </a:p>
          <a:p>
            <a:pPr marL="171450" indent="-171450">
              <a:buFont typeface="Arial" panose="020B0604020202020204" pitchFamily="34" charset="0"/>
              <a:buChar char="•"/>
            </a:pPr>
            <a:r>
              <a:rPr lang="en-GB" baseline="0" dirty="0" smtClean="0"/>
              <a:t>So if you look at the inputs to the reduce steps shown here, sometimes they are the output of the map step, and sometimes they are the output of an earlier reduce step</a:t>
            </a:r>
          </a:p>
          <a:p>
            <a:pPr marL="171450" indent="-171450">
              <a:buFont typeface="Arial" panose="020B0604020202020204" pitchFamily="34" charset="0"/>
              <a:buChar char="•"/>
            </a:pPr>
            <a:r>
              <a:rPr lang="en-GB" baseline="0" dirty="0" smtClean="0"/>
              <a:t>This allows the index to be incrementally updated when documents change, which can be a massive performance benefit if there is heavy write load, because for n documents it only needs to perform O(logn) reduces </a:t>
            </a:r>
          </a:p>
          <a:p>
            <a:pPr marL="171450" indent="-171450">
              <a:buFont typeface="Arial" panose="020B0604020202020204" pitchFamily="34" charset="0"/>
              <a:buChar char="•"/>
            </a:pPr>
            <a:r>
              <a:rPr lang="en-GB" strike="dblStrike" baseline="0" dirty="0" smtClean="0"/>
              <a:t>It’s also worth mentioning why </a:t>
            </a:r>
            <a:r>
              <a:rPr lang="en-GB" strike="dblStrike" baseline="0" dirty="0" err="1" smtClean="0"/>
              <a:t>RavenDB</a:t>
            </a:r>
            <a:r>
              <a:rPr lang="en-GB" strike="dblStrike" baseline="0" dirty="0" smtClean="0"/>
              <a:t> has chosen to implement Map/Reduce.  We’re not talking about the clustering features of </a:t>
            </a:r>
            <a:r>
              <a:rPr lang="en-GB" strike="dblStrike" baseline="0" dirty="0" err="1" smtClean="0"/>
              <a:t>RavenDB</a:t>
            </a:r>
            <a:r>
              <a:rPr lang="en-GB" strike="dblStrike" baseline="0" dirty="0" smtClean="0"/>
              <a:t> in this talk, but I’ll touch on it very briefly.  Because the maps and reductions can easily be performed on different machines, Map/Reduce plays nicely with </a:t>
            </a:r>
            <a:r>
              <a:rPr lang="en-GB" strike="dblStrike" baseline="0" dirty="0" err="1" smtClean="0"/>
              <a:t>RavenDB’s</a:t>
            </a:r>
            <a:r>
              <a:rPr lang="en-GB" strike="dblStrike" baseline="0" dirty="0" smtClean="0"/>
              <a:t> clustering features.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28</a:t>
            </a:fld>
            <a:endParaRPr lang="en-GB" dirty="0"/>
          </a:p>
        </p:txBody>
      </p:sp>
    </p:spTree>
    <p:extLst>
      <p:ext uri="{BB962C8B-B14F-4D97-AF65-F5344CB8AC3E}">
        <p14:creationId xmlns:p14="http://schemas.microsoft.com/office/powerpoint/2010/main" val="1842145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We</a:t>
            </a:r>
            <a:r>
              <a:rPr lang="en-GB" baseline="0" dirty="0" smtClean="0"/>
              <a:t> change the Map/Reduce to keep the last 2 deployments, and the C# client code can simply get the second element of the array</a:t>
            </a:r>
          </a:p>
          <a:p>
            <a:pPr marL="171450" indent="-171450">
              <a:buFont typeface="Arial" panose="020B0604020202020204" pitchFamily="34" charset="0"/>
              <a:buChar char="•"/>
            </a:pPr>
            <a:r>
              <a:rPr lang="en-GB" baseline="0" dirty="0" smtClean="0"/>
              <a:t>In the map step the LastTwoDeployments will be initialised to be an array with just 1 item in it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29</a:t>
            </a:fld>
            <a:endParaRPr lang="en-GB" dirty="0"/>
          </a:p>
        </p:txBody>
      </p:sp>
    </p:spTree>
    <p:extLst>
      <p:ext uri="{BB962C8B-B14F-4D97-AF65-F5344CB8AC3E}">
        <p14:creationId xmlns:p14="http://schemas.microsoft.com/office/powerpoint/2010/main" val="127765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Let’s wind the clock</a:t>
            </a:r>
            <a:r>
              <a:rPr lang="en-GB" baseline="0" dirty="0" smtClean="0"/>
              <a:t> back to </a:t>
            </a:r>
            <a:r>
              <a:rPr lang="en-GB" dirty="0" smtClean="0"/>
              <a:t>about a year ago</a:t>
            </a:r>
          </a:p>
          <a:p>
            <a:pPr marL="171450" indent="-171450">
              <a:buFont typeface="Arial" panose="020B0604020202020204" pitchFamily="34" charset="0"/>
              <a:buChar char="•"/>
            </a:pPr>
            <a:r>
              <a:rPr lang="en-GB" dirty="0" smtClean="0"/>
              <a:t>I’d</a:t>
            </a:r>
            <a:r>
              <a:rPr lang="en-GB" baseline="0" dirty="0" smtClean="0"/>
              <a:t> worked with SQL Server a lot, and I’d become quite familiar with it</a:t>
            </a:r>
          </a:p>
          <a:p>
            <a:pPr marL="171450" indent="-171450">
              <a:buFont typeface="Arial" panose="020B0604020202020204" pitchFamily="34" charset="0"/>
              <a:buChar char="•"/>
            </a:pPr>
            <a:r>
              <a:rPr lang="en-GB" baseline="0" dirty="0" smtClean="0"/>
              <a:t>And I was bored</a:t>
            </a:r>
          </a:p>
          <a:p>
            <a:pPr marL="171450" indent="-171450">
              <a:buFont typeface="Arial" panose="020B0604020202020204" pitchFamily="34" charset="0"/>
              <a:buChar char="•"/>
            </a:pPr>
            <a:r>
              <a:rPr lang="en-GB" baseline="0" dirty="0" smtClean="0"/>
              <a:t>And I wanted a new challenge</a:t>
            </a:r>
            <a:endParaRPr lang="en-GB" dirty="0" smtClean="0"/>
          </a:p>
          <a:p>
            <a:pPr marL="171450" indent="-171450">
              <a:buFont typeface="Arial" panose="020B0604020202020204" pitchFamily="34" charset="0"/>
              <a:buChar char="•"/>
            </a:pPr>
            <a:r>
              <a:rPr lang="en-GB" baseline="0" dirty="0" smtClean="0"/>
              <a:t>So I joined a new team</a:t>
            </a:r>
          </a:p>
          <a:p>
            <a:pPr marL="171450" indent="-171450">
              <a:buFont typeface="Arial" panose="020B0604020202020204" pitchFamily="34" charset="0"/>
              <a:buChar char="•"/>
            </a:pPr>
            <a:r>
              <a:rPr lang="en-GB" baseline="0" dirty="0" smtClean="0"/>
              <a:t>And my new team didn’t use SQL Server, at all, instead, for their storage layer they used </a:t>
            </a:r>
            <a:r>
              <a:rPr lang="en-GB" baseline="0" dirty="0" err="1" smtClean="0"/>
              <a:t>RavenDB</a:t>
            </a:r>
            <a:r>
              <a:rPr lang="en-GB" baseline="0" dirty="0" smtClean="0"/>
              <a:t>, which is a NoSQL document database</a:t>
            </a:r>
          </a:p>
          <a:p>
            <a:pPr marL="171450" indent="-171450">
              <a:buFont typeface="Arial" panose="020B0604020202020204" pitchFamily="34" charset="0"/>
              <a:buChar char="•"/>
            </a:pPr>
            <a:r>
              <a:rPr lang="en-GB" dirty="0" smtClean="0"/>
              <a:t>I had to change my thinking so that instead of </a:t>
            </a:r>
            <a:r>
              <a:rPr lang="en-GB" baseline="0" dirty="0" smtClean="0"/>
              <a:t>rows in a table, I thought about </a:t>
            </a:r>
            <a:r>
              <a:rPr lang="en-GB" dirty="0" smtClean="0"/>
              <a:t>documents instead</a:t>
            </a:r>
          </a:p>
          <a:p>
            <a:pPr marL="171450" indent="-171450">
              <a:buFont typeface="Arial" panose="020B0604020202020204" pitchFamily="34" charset="0"/>
              <a:buChar char="•"/>
            </a:pPr>
            <a:r>
              <a:rPr lang="en-GB" dirty="0" smtClean="0"/>
              <a:t>But getting</a:t>
            </a:r>
            <a:r>
              <a:rPr lang="en-GB" baseline="0" dirty="0" smtClean="0"/>
              <a:t> up to speed with </a:t>
            </a:r>
            <a:r>
              <a:rPr lang="en-GB" baseline="0" dirty="0" err="1" smtClean="0"/>
              <a:t>RavenDB</a:t>
            </a:r>
            <a:r>
              <a:rPr lang="en-GB" baseline="0" dirty="0" smtClean="0"/>
              <a:t> involved a lot more than that</a:t>
            </a:r>
          </a:p>
          <a:p>
            <a:pPr marL="171450" indent="-171450">
              <a:buFont typeface="Arial" panose="020B0604020202020204" pitchFamily="34" charset="0"/>
              <a:buChar char="•"/>
            </a:pPr>
            <a:r>
              <a:rPr lang="en-GB" baseline="0" dirty="0" smtClean="0"/>
              <a:t>In this talk I’m going to cover the things I learnt whilst getting up to speed:</a:t>
            </a:r>
          </a:p>
          <a:p>
            <a:pPr marL="628650" lvl="1" indent="-171450">
              <a:buFont typeface="Arial" panose="020B0604020202020204" pitchFamily="34" charset="0"/>
              <a:buChar char="•"/>
            </a:pPr>
            <a:r>
              <a:rPr lang="en-GB" baseline="0" dirty="0" smtClean="0"/>
              <a:t>The problems </a:t>
            </a:r>
            <a:r>
              <a:rPr lang="en-GB" baseline="0" dirty="0" err="1" smtClean="0"/>
              <a:t>RavenDB</a:t>
            </a:r>
            <a:r>
              <a:rPr lang="en-GB" baseline="0" dirty="0" smtClean="0"/>
              <a:t> has caused us</a:t>
            </a:r>
          </a:p>
          <a:p>
            <a:pPr marL="628650" lvl="1" indent="-171450">
              <a:buFont typeface="Arial" panose="020B0604020202020204" pitchFamily="34" charset="0"/>
              <a:buChar char="•"/>
            </a:pPr>
            <a:r>
              <a:rPr lang="en-GB" baseline="0" dirty="0" smtClean="0"/>
              <a:t>How we solved them</a:t>
            </a:r>
          </a:p>
          <a:p>
            <a:pPr marL="628650" lvl="1" indent="-171450">
              <a:buFont typeface="Arial" panose="020B0604020202020204" pitchFamily="34" charset="0"/>
              <a:buChar char="•"/>
            </a:pPr>
            <a:r>
              <a:rPr lang="en-GB" baseline="0" dirty="0" smtClean="0"/>
              <a:t>What we learnt along the way</a:t>
            </a:r>
          </a:p>
          <a:p>
            <a:pPr marL="628650" lvl="1" indent="-171450">
              <a:buFont typeface="Arial" panose="020B0604020202020204" pitchFamily="34" charset="0"/>
              <a:buChar char="•"/>
            </a:pPr>
            <a:r>
              <a:rPr lang="en-GB" baseline="0" dirty="0" smtClean="0"/>
              <a:t>And how we use it on a day-to-day basis</a:t>
            </a:r>
          </a:p>
          <a:p>
            <a:pPr marL="171450" lvl="0" indent="-171450">
              <a:buFont typeface="Arial" panose="020B0604020202020204" pitchFamily="34" charset="0"/>
              <a:buChar char="•"/>
            </a:pPr>
            <a:r>
              <a:rPr lang="en-GB" baseline="0" dirty="0" smtClean="0">
                <a:sym typeface="Wingdings" panose="05000000000000000000" pitchFamily="2" charset="2"/>
              </a:rPr>
              <a:t>My hope is that, by the end of this talk, you’ll be able to decide for yourself whether </a:t>
            </a:r>
            <a:r>
              <a:rPr lang="en-GB" baseline="0" dirty="0" err="1" smtClean="0">
                <a:sym typeface="Wingdings" panose="05000000000000000000" pitchFamily="2" charset="2"/>
              </a:rPr>
              <a:t>RavenDB</a:t>
            </a:r>
            <a:r>
              <a:rPr lang="en-GB" baseline="0" dirty="0" smtClean="0">
                <a:sym typeface="Wingdings" panose="05000000000000000000" pitchFamily="2" charset="2"/>
              </a:rPr>
              <a:t> is the right choice for your application, and if you do decide to use it, this talk will hopefully have told you how to avoid all of the pitfalls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a:t>
            </a:fld>
            <a:endParaRPr lang="en-GB" dirty="0"/>
          </a:p>
        </p:txBody>
      </p:sp>
    </p:spTree>
    <p:extLst>
      <p:ext uri="{BB962C8B-B14F-4D97-AF65-F5344CB8AC3E}">
        <p14:creationId xmlns:p14="http://schemas.microsoft.com/office/powerpoint/2010/main" val="1065241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We’ve just seen how to query RavenDB</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From simple indexes to the power of Map/Reduce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30</a:t>
            </a:fld>
            <a:endParaRPr lang="en-GB" dirty="0"/>
          </a:p>
        </p:txBody>
      </p:sp>
    </p:spTree>
    <p:extLst>
      <p:ext uri="{BB962C8B-B14F-4D97-AF65-F5344CB8AC3E}">
        <p14:creationId xmlns:p14="http://schemas.microsoft.com/office/powerpoint/2010/main" val="3581856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smtClean="0"/>
              <a:t>I’m now going to show you:</a:t>
            </a:r>
          </a:p>
          <a:p>
            <a:pPr marL="685800" lvl="1" indent="-228600">
              <a:buFont typeface="Arial" panose="020B0604020202020204" pitchFamily="34" charset="0"/>
              <a:buChar char="•"/>
            </a:pPr>
            <a:r>
              <a:rPr lang="en-GB" dirty="0" smtClean="0"/>
              <a:t>how</a:t>
            </a:r>
            <a:r>
              <a:rPr lang="en-GB" baseline="0" dirty="0" smtClean="0"/>
              <a:t> all the bits that we’ve talked about so far fit together</a:t>
            </a:r>
          </a:p>
          <a:p>
            <a:pPr marL="685800" lvl="1" indent="-228600">
              <a:buFont typeface="Arial" panose="020B0604020202020204" pitchFamily="34" charset="0"/>
              <a:buChar char="•"/>
            </a:pPr>
            <a:r>
              <a:rPr lang="en-GB" baseline="0" dirty="0" smtClean="0"/>
              <a:t>and we’re going to look at how a design choice by RavenDB has massive consequences for us</a:t>
            </a:r>
          </a:p>
          <a:p>
            <a:pPr marL="228600" lvl="0" indent="-228600">
              <a:buFont typeface="+mj-lt"/>
              <a:buAutoNum type="arabicPeriod"/>
            </a:pPr>
            <a:r>
              <a:rPr lang="en-GB" dirty="0" smtClean="0"/>
              <a:t>We’ve seen the various CRUD operations</a:t>
            </a:r>
          </a:p>
          <a:p>
            <a:pPr marL="228600" lvl="0" indent="-228600">
              <a:buFont typeface="+mj-lt"/>
              <a:buAutoNum type="arabicPeriod"/>
            </a:pPr>
            <a:r>
              <a:rPr lang="en-GB" dirty="0" smtClean="0"/>
              <a:t>And</a:t>
            </a:r>
            <a:r>
              <a:rPr lang="en-GB" baseline="0" dirty="0" smtClean="0"/>
              <a:t> how they act on documents</a:t>
            </a:r>
          </a:p>
          <a:p>
            <a:pPr marL="228600" lvl="0" indent="-228600">
              <a:buFont typeface="+mj-lt"/>
              <a:buAutoNum type="arabicPeriod"/>
            </a:pPr>
            <a:r>
              <a:rPr lang="en-GB" baseline="0" dirty="0" smtClean="0"/>
              <a:t>SaveChanges does:</a:t>
            </a:r>
          </a:p>
          <a:p>
            <a:pPr marL="685800" lvl="1" indent="-228600">
              <a:buFont typeface="Arial" panose="020B0604020202020204" pitchFamily="34" charset="0"/>
              <a:buChar char="•"/>
            </a:pPr>
            <a:r>
              <a:rPr lang="en-GB" baseline="0" dirty="0" smtClean="0"/>
              <a:t>an ACID (</a:t>
            </a:r>
            <a:r>
              <a:rPr lang="en-GB" i="1" baseline="0" dirty="0" smtClean="0"/>
              <a:t>Atomicity, Consistency, Isolation, Durability</a:t>
            </a:r>
            <a:r>
              <a:rPr lang="en-GB" baseline="0" dirty="0" smtClean="0"/>
              <a:t>) transaction</a:t>
            </a:r>
          </a:p>
          <a:p>
            <a:pPr marL="685800" lvl="1" indent="-228600">
              <a:buFont typeface="Arial" panose="020B0604020202020204" pitchFamily="34" charset="0"/>
              <a:buChar char="•"/>
            </a:pPr>
            <a:r>
              <a:rPr lang="en-GB" baseline="0" dirty="0" smtClean="0"/>
              <a:t>with snapshot isolation level</a:t>
            </a:r>
          </a:p>
          <a:p>
            <a:pPr marL="685800" lvl="1" indent="-228600">
              <a:buFont typeface="Arial" panose="020B0604020202020204" pitchFamily="34" charset="0"/>
              <a:buChar char="•"/>
            </a:pPr>
            <a:r>
              <a:rPr lang="en-GB" baseline="0" dirty="0" smtClean="0"/>
              <a:t>you can configure SQL Server to do precisely the same type of transaction with precisely the same snapshot isolation level</a:t>
            </a:r>
          </a:p>
          <a:p>
            <a:pPr marL="685800" lvl="1" indent="-228600">
              <a:buFont typeface="Arial" panose="020B0604020202020204" pitchFamily="34" charset="0"/>
              <a:buChar char="•"/>
            </a:pPr>
            <a:r>
              <a:rPr lang="en-GB" baseline="0" dirty="0" smtClean="0"/>
              <a:t>this means that once your transaction is committed, your changes are immediately visible to new transactions</a:t>
            </a:r>
          </a:p>
          <a:p>
            <a:pPr marL="228600" lvl="0" indent="-228600">
              <a:buFont typeface="+mj-lt"/>
              <a:buAutoNum type="arabicPeriod"/>
            </a:pPr>
            <a:r>
              <a:rPr lang="en-GB" baseline="0" dirty="0" smtClean="0"/>
              <a:t>We’ve also seen queries</a:t>
            </a:r>
          </a:p>
          <a:p>
            <a:pPr marL="228600" lvl="0" indent="-228600">
              <a:buFont typeface="+mj-lt"/>
              <a:buAutoNum type="arabicPeriod"/>
            </a:pPr>
            <a:r>
              <a:rPr lang="en-GB" baseline="0" dirty="0" smtClean="0"/>
              <a:t>And how they act on indexes</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GB" baseline="0" dirty="0" smtClean="0"/>
              <a:t>The document store and the index store are completely separate – essentially a s</a:t>
            </a:r>
            <a:r>
              <a:rPr lang="en-GB" sz="1200" b="0" i="0" kern="1200" dirty="0" smtClean="0">
                <a:solidFill>
                  <a:schemeClr val="tx1"/>
                </a:solidFill>
                <a:effectLst/>
                <a:latin typeface="+mn-lt"/>
                <a:ea typeface="ＭＳ Ｐゴシック" charset="0"/>
                <a:cs typeface="ＭＳ Ｐゴシック" charset="0"/>
              </a:rPr>
              <a:t>ervice-oriented architecture.  So</a:t>
            </a:r>
            <a:r>
              <a:rPr lang="en-GB" sz="1200" b="0" i="0" kern="1200" baseline="0" dirty="0" smtClean="0">
                <a:solidFill>
                  <a:schemeClr val="tx1"/>
                </a:solidFill>
                <a:effectLst/>
                <a:latin typeface="+mn-lt"/>
                <a:ea typeface="ＭＳ Ｐゴシック" charset="0"/>
                <a:cs typeface="ＭＳ Ｐゴシック" charset="0"/>
              </a:rPr>
              <a:t> what happens when a new document is added?  Well, we want the indexes to be updated so that the new document can be queried.  </a:t>
            </a:r>
            <a:r>
              <a:rPr lang="en-GB" baseline="0" dirty="0" smtClean="0"/>
              <a:t>RavenDB made the design decision to do this lazily</a:t>
            </a:r>
          </a:p>
          <a:p>
            <a:pPr marL="228600" lvl="0" indent="-228600">
              <a:buFont typeface="+mj-lt"/>
              <a:buAutoNum type="arabicPeriod"/>
            </a:pPr>
            <a:r>
              <a:rPr lang="en-GB" baseline="0" dirty="0" smtClean="0"/>
              <a:t>What this means is that:</a:t>
            </a:r>
          </a:p>
          <a:p>
            <a:pPr marL="685800" lvl="1" indent="-228600">
              <a:buFont typeface="Arial" panose="020B0604020202020204" pitchFamily="34" charset="0"/>
              <a:buChar char="•"/>
            </a:pPr>
            <a:r>
              <a:rPr lang="en-GB" baseline="0" dirty="0" smtClean="0"/>
              <a:t>It may take some time for a new document or an edit to a document to be reflected in the indexes</a:t>
            </a:r>
          </a:p>
          <a:p>
            <a:pPr marL="685800" lvl="1" indent="-228600">
              <a:buFont typeface="Arial" panose="020B0604020202020204" pitchFamily="34" charset="0"/>
              <a:buChar char="•"/>
            </a:pPr>
            <a:r>
              <a:rPr lang="en-GB" baseline="0" dirty="0" smtClean="0"/>
              <a:t>Until that happens Load and Query will give different results.  Even when one index has finished updating, other indexes might not have done, so queries will give inconsistent results depending on which index you use!</a:t>
            </a:r>
          </a:p>
          <a:p>
            <a:pPr marL="685800" lvl="1" indent="-228600">
              <a:buFont typeface="Arial" panose="020B0604020202020204" pitchFamily="34" charset="0"/>
              <a:buChar char="•"/>
            </a:pPr>
            <a:r>
              <a:rPr lang="en-GB" baseline="0" dirty="0" smtClean="0"/>
              <a:t>This is all by design</a:t>
            </a:r>
          </a:p>
          <a:p>
            <a:pPr marL="685800" lvl="1" indent="-228600">
              <a:buFont typeface="Arial" panose="020B0604020202020204" pitchFamily="34" charset="0"/>
              <a:buChar char="•"/>
            </a:pPr>
            <a:r>
              <a:rPr lang="en-GB" baseline="0" dirty="0" smtClean="0"/>
              <a:t>Loads go to the document store which uses ACID transactions and will give you the current state</a:t>
            </a:r>
          </a:p>
          <a:p>
            <a:pPr marL="685800" lvl="1" indent="-228600">
              <a:buFont typeface="Arial" panose="020B0604020202020204" pitchFamily="34" charset="0"/>
              <a:buChar char="•"/>
            </a:pPr>
            <a:r>
              <a:rPr lang="en-GB" baseline="0" dirty="0" smtClean="0"/>
              <a:t>Queries go to the index store which is BASE </a:t>
            </a:r>
            <a:r>
              <a:rPr lang="en-US" baseline="0" dirty="0" smtClean="0"/>
              <a:t>(</a:t>
            </a:r>
            <a:r>
              <a:rPr lang="en-US" i="1" baseline="0" dirty="0" smtClean="0"/>
              <a:t>Basically Available, Soft state, Eventual consistency</a:t>
            </a:r>
            <a:r>
              <a:rPr lang="en-US" baseline="0" dirty="0" smtClean="0"/>
              <a:t>)</a:t>
            </a:r>
            <a:r>
              <a:rPr lang="en-GB" baseline="0" dirty="0" smtClean="0"/>
              <a:t>.  At some point in the future it’ll give you the current state, just not right now</a:t>
            </a:r>
          </a:p>
          <a:p>
            <a:pPr marL="685800" lvl="1" indent="-228600">
              <a:buFont typeface="Arial" panose="020B0604020202020204" pitchFamily="34" charset="0"/>
              <a:buChar char="•"/>
            </a:pPr>
            <a:r>
              <a:rPr lang="en-GB" baseline="0" dirty="0" smtClean="0"/>
              <a:t>Yes; I found this very confusing too</a:t>
            </a: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has caused us quite a few user experience issues, but before we go into those in detail…</a:t>
            </a:r>
          </a:p>
          <a:p>
            <a:pPr marL="228600" lvl="0" indent="-228600">
              <a:buFont typeface="Arial" panose="020B0604020202020204" pitchFamily="34" charset="0"/>
              <a:buChar char="•"/>
            </a:pPr>
            <a:r>
              <a:rPr lang="en-GB" baseline="0" dirty="0" smtClean="0"/>
              <a:t>I want to talk very briefly about what happens when you create a new index.  It too is lazily created:</a:t>
            </a:r>
          </a:p>
          <a:p>
            <a:pPr marL="685800" lvl="1" indent="-228600">
              <a:buFont typeface="Arial" panose="020B0604020202020204" pitchFamily="34" charset="0"/>
              <a:buChar char="•"/>
            </a:pPr>
            <a:r>
              <a:rPr lang="en-GB" baseline="0" dirty="0" smtClean="0"/>
              <a:t>But RavenDB will let you query it before that creation is complete!  You’ll just get the wrong results.</a:t>
            </a:r>
          </a:p>
          <a:p>
            <a:pPr marL="685800" lvl="1" indent="-228600">
              <a:buFont typeface="Arial" panose="020B0604020202020204" pitchFamily="34" charset="0"/>
              <a:buChar char="•"/>
            </a:pPr>
            <a:r>
              <a:rPr lang="en-GB" baseline="0" dirty="0" smtClean="0"/>
              <a:t>This one was fairly easy for us to work around.  We just create all of our indexes, literally all of them, on application start-up, and we display a loading spinny whilst the indexes are being created</a:t>
            </a:r>
          </a:p>
          <a:p>
            <a:pPr marL="685800" lvl="1" indent="-228600">
              <a:buFont typeface="Arial" panose="020B0604020202020204" pitchFamily="34" charset="0"/>
              <a:buChar char="•"/>
            </a:pPr>
            <a:r>
              <a:rPr lang="en-GB" baseline="0" dirty="0" smtClean="0"/>
              <a:t>Remember earlier we talked about how if you don’t specify the index that you want to query on, RavenDB will create a temporary index for you</a:t>
            </a:r>
          </a:p>
          <a:p>
            <a:pPr marL="685800" lvl="1" indent="-228600">
              <a:buFont typeface="Arial" panose="020B0604020202020204" pitchFamily="34" charset="0"/>
              <a:buChar char="•"/>
            </a:pPr>
            <a:r>
              <a:rPr lang="en-GB" baseline="0" dirty="0" smtClean="0"/>
              <a:t>Well, we’ve now seen why that doesn’t work in practice.  Temporary indexes are created in just the same way.  So RavenDB server will respond to the query with the wrong results, which is probably not what you want.</a:t>
            </a:r>
          </a:p>
          <a:p>
            <a:pPr marL="685800" lvl="1" indent="-228600">
              <a:buFont typeface="Arial" panose="020B0604020202020204" pitchFamily="34" charset="0"/>
              <a:buChar char="•"/>
            </a:pPr>
            <a:r>
              <a:rPr lang="en-GB" baseline="0" dirty="0" smtClean="0"/>
              <a:t>This is why we always explicitly specify which index we want to query on, and we don’t allow RavenDB to create a temporary index automatically.</a:t>
            </a:r>
          </a:p>
          <a:p>
            <a:pPr marL="0" lvl="0" indent="0">
              <a:buFont typeface="Arial" panose="020B0604020202020204" pitchFamily="34" charset="0"/>
              <a:buNone/>
            </a:pPr>
            <a:endParaRPr lang="en-GB" dirty="0" smtClean="0"/>
          </a:p>
          <a:p>
            <a:r>
              <a:rPr lang="en-GB" dirty="0" smtClean="0"/>
              <a:t>http://ayende.com/blog/164066/ravendb-acid-base</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31</a:t>
            </a:fld>
            <a:endParaRPr lang="en-GB" dirty="0"/>
          </a:p>
        </p:txBody>
      </p:sp>
    </p:spTree>
    <p:extLst>
      <p:ext uri="{BB962C8B-B14F-4D97-AF65-F5344CB8AC3E}">
        <p14:creationId xmlns:p14="http://schemas.microsoft.com/office/powerpoint/2010/main" val="3385689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2671763" y="509588"/>
            <a:ext cx="4530725" cy="254952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Deployment Manager version 2.2.16.1</a:t>
            </a:r>
          </a:p>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http://localhost:10300/</a:t>
            </a:r>
          </a:p>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Explain what a Task is – it’s an document</a:t>
            </a:r>
            <a:r>
              <a:rPr lang="en-GB" baseline="0" dirty="0" smtClean="0">
                <a:ea typeface="ＭＳ Ｐゴシック" panose="020B0600070205080204" pitchFamily="34" charset="-128"/>
                <a:sym typeface="Wingdings" panose="05000000000000000000" pitchFamily="2" charset="2"/>
              </a:rPr>
              <a:t> type in our database</a:t>
            </a:r>
            <a:endParaRPr lang="en-GB" dirty="0" smtClean="0">
              <a:ea typeface="ＭＳ Ｐゴシック" panose="020B0600070205080204" pitchFamily="34" charset="-128"/>
              <a:sym typeface="Wingdings" panose="05000000000000000000" pitchFamily="2" charset="2"/>
            </a:endParaRPr>
          </a:p>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Name: </a:t>
            </a:r>
            <a:r>
              <a:rPr lang="en-GB" dirty="0" err="1" smtClean="0">
                <a:ea typeface="ＭＳ Ｐゴシック" panose="020B0600070205080204" pitchFamily="34" charset="-128"/>
                <a:sym typeface="Wingdings" panose="05000000000000000000" pitchFamily="2" charset="2"/>
              </a:rPr>
              <a:t>CheckForUpdates</a:t>
            </a:r>
            <a:r>
              <a:rPr lang="en-GB" dirty="0" smtClean="0">
                <a:ea typeface="ＭＳ Ｐゴシック" panose="020B0600070205080204" pitchFamily="34" charset="-128"/>
                <a:sym typeface="Wingdings" panose="05000000000000000000" pitchFamily="2" charset="2"/>
              </a:rPr>
              <a:t> AND State: Executing</a:t>
            </a:r>
          </a:p>
        </p:txBody>
      </p:sp>
      <p:sp>
        <p:nvSpPr>
          <p:cNvPr id="1331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62C435-8CEF-4ACA-9C2D-4B8FA9915CC3}" type="slidenum">
              <a:rPr lang="en-GB" sz="1200"/>
              <a:pPr eaLnBrk="1" hangingPunct="1"/>
              <a:t>32</a:t>
            </a:fld>
            <a:endParaRPr lang="en-GB" sz="1200" dirty="0"/>
          </a:p>
        </p:txBody>
      </p:sp>
    </p:spTree>
    <p:extLst>
      <p:ext uri="{BB962C8B-B14F-4D97-AF65-F5344CB8AC3E}">
        <p14:creationId xmlns:p14="http://schemas.microsoft.com/office/powerpoint/2010/main" val="2177792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Okay, so indexes aren’t always up-to-date.  That was a pretty extreme</a:t>
            </a:r>
            <a:r>
              <a:rPr lang="en-GB" baseline="0" dirty="0" smtClean="0"/>
              <a:t> edge case though – they don’t normally take 9 months and counting!  That’s clearly a bug in </a:t>
            </a:r>
            <a:r>
              <a:rPr lang="en-GB" baseline="0" dirty="0" err="1" smtClean="0"/>
              <a:t>RavenDB</a:t>
            </a:r>
            <a:r>
              <a:rPr lang="en-GB" baseline="0" dirty="0" smtClean="0"/>
              <a:t>.  In this case we got the user to manually delete and re-create the index, and that was enough to workaround the bug in </a:t>
            </a:r>
            <a:r>
              <a:rPr lang="en-GB" baseline="0" dirty="0" err="1" smtClean="0"/>
              <a:t>RavenDB</a:t>
            </a:r>
            <a:r>
              <a:rPr lang="en-GB" baseline="0" dirty="0" smtClean="0"/>
              <a:t>.</a:t>
            </a:r>
          </a:p>
          <a:p>
            <a:pPr marL="171450" indent="-171450">
              <a:buFont typeface="Arial" panose="020B0604020202020204" pitchFamily="34" charset="0"/>
              <a:buChar char="•"/>
            </a:pPr>
            <a:r>
              <a:rPr lang="en-GB" baseline="0" dirty="0" smtClean="0"/>
              <a:t>Normally it’s on the order of milliseconds, but even that can be noticeable.  Let’s see how a user of your website might notice:</a:t>
            </a:r>
            <a:endParaRPr lang="en-GB" dirty="0" smtClean="0"/>
          </a:p>
          <a:p>
            <a:pPr marL="628650" lvl="1" indent="-171450">
              <a:buFont typeface="Arial" panose="020B0604020202020204" pitchFamily="34" charset="0"/>
              <a:buChar char="•"/>
            </a:pPr>
            <a:r>
              <a:rPr lang="en-GB" dirty="0" smtClean="0"/>
              <a:t>You’ve got a form on your</a:t>
            </a:r>
            <a:r>
              <a:rPr lang="en-GB" baseline="0" dirty="0" smtClean="0"/>
              <a:t> website that lets users create new things</a:t>
            </a:r>
          </a:p>
          <a:p>
            <a:pPr marL="628650" lvl="1" indent="-171450">
              <a:buFont typeface="Arial" panose="020B0604020202020204" pitchFamily="34" charset="0"/>
              <a:buChar char="•"/>
            </a:pPr>
            <a:r>
              <a:rPr lang="en-GB" baseline="0" dirty="0" smtClean="0"/>
              <a:t>When a user submits that form three things happen:</a:t>
            </a:r>
          </a:p>
          <a:p>
            <a:pPr marL="1143000" lvl="2" indent="-228600">
              <a:buFont typeface="+mj-lt"/>
              <a:buAutoNum type="arabicPeriod"/>
            </a:pPr>
            <a:r>
              <a:rPr lang="en-GB" baseline="0" dirty="0" smtClean="0"/>
              <a:t>A document gets created in RavenDB</a:t>
            </a:r>
          </a:p>
          <a:p>
            <a:pPr marL="1143000" lvl="2" indent="-228600">
              <a:buFont typeface="+mj-lt"/>
              <a:buAutoNum type="arabicPeriod"/>
            </a:pPr>
            <a:r>
              <a:rPr lang="en-GB" baseline="0" dirty="0" smtClean="0"/>
              <a:t>Lazily, in the background, RavenDB will update any affected indexes</a:t>
            </a:r>
          </a:p>
          <a:p>
            <a:pPr marL="1143000" lvl="2" indent="-228600">
              <a:buFont typeface="+mj-lt"/>
              <a:buAutoNum type="arabicPeriod"/>
            </a:pPr>
            <a:r>
              <a:rPr lang="en-GB" baseline="0" dirty="0" smtClean="0"/>
              <a:t>The user gets redirected to a page that has a list of all the things</a:t>
            </a:r>
          </a:p>
          <a:p>
            <a:pPr marL="628650" lvl="1" indent="-171450">
              <a:buFont typeface="Arial" panose="020B0604020202020204" pitchFamily="34" charset="0"/>
              <a:buChar char="•"/>
            </a:pPr>
            <a:r>
              <a:rPr lang="en-GB" baseline="0" dirty="0" smtClean="0"/>
              <a:t>The problem is that web browsers nowadays are super-fast, and it’s quite likely that the user’s web browser will follow that redirect very quickly</a:t>
            </a:r>
          </a:p>
          <a:p>
            <a:pPr marL="628650" lvl="1" indent="-171450">
              <a:buFont typeface="Arial" panose="020B0604020202020204" pitchFamily="34" charset="0"/>
              <a:buChar char="•"/>
            </a:pPr>
            <a:r>
              <a:rPr lang="en-GB" baseline="0" dirty="0" smtClean="0"/>
              <a:t>So by the time they request the page that has a list of all the things, the indexes might not have been updated yet</a:t>
            </a:r>
          </a:p>
          <a:p>
            <a:pPr marL="628650" lvl="1" indent="-171450">
              <a:buFont typeface="Arial" panose="020B0604020202020204" pitchFamily="34" charset="0"/>
              <a:buChar char="•"/>
            </a:pPr>
            <a:r>
              <a:rPr lang="en-GB" baseline="0" dirty="0" smtClean="0"/>
              <a:t>So the list of all the things won’t include the thing that they’ve just created</a:t>
            </a:r>
          </a:p>
          <a:p>
            <a:pPr marL="628650" lvl="1" indent="-171450">
              <a:buFont typeface="Arial" panose="020B0604020202020204" pitchFamily="34" charset="0"/>
              <a:buChar char="•"/>
            </a:pPr>
            <a:r>
              <a:rPr lang="en-GB" baseline="0" dirty="0" smtClean="0"/>
              <a:t>They will now be very confused!</a:t>
            </a:r>
          </a:p>
          <a:p>
            <a:pPr marL="171450" lvl="0" indent="-171450">
              <a:buFont typeface="Arial" panose="020B0604020202020204" pitchFamily="34" charset="0"/>
              <a:buChar char="•"/>
            </a:pPr>
            <a:r>
              <a:rPr lang="en-GB" baseline="0" dirty="0" smtClean="0"/>
              <a:t>What can we do about this?</a:t>
            </a:r>
          </a:p>
          <a:p>
            <a:pPr marL="171450" lvl="0" indent="-171450">
              <a:buFont typeface="Arial" panose="020B0604020202020204" pitchFamily="34" charset="0"/>
              <a:buChar char="•"/>
            </a:pPr>
            <a:r>
              <a:rPr lang="en-GB" baseline="0" dirty="0" smtClean="0"/>
              <a:t>Firstly:</a:t>
            </a:r>
          </a:p>
          <a:p>
            <a:pPr marL="628650" lvl="1" indent="-171450">
              <a:buFont typeface="Arial" panose="020B0604020202020204" pitchFamily="34" charset="0"/>
              <a:buChar char="•"/>
            </a:pPr>
            <a:r>
              <a:rPr lang="en-GB" baseline="0" dirty="0" smtClean="0"/>
              <a:t>Stop using Query, and use Load instead</a:t>
            </a:r>
          </a:p>
          <a:p>
            <a:pPr marL="628650" lvl="1" indent="-171450">
              <a:buFont typeface="Arial" panose="020B0604020202020204" pitchFamily="34" charset="0"/>
              <a:buChar char="•"/>
            </a:pPr>
            <a:r>
              <a:rPr lang="en-GB" baseline="0" dirty="0" smtClean="0"/>
              <a:t>Remember, Loads are to the document store, and so they’re guaranteed to be up-to-date</a:t>
            </a:r>
          </a:p>
          <a:p>
            <a:pPr marL="628650" lvl="1" indent="-171450">
              <a:buFont typeface="Arial" panose="020B0604020202020204" pitchFamily="34" charset="0"/>
              <a:buChar char="•"/>
            </a:pPr>
            <a:r>
              <a:rPr lang="en-GB" baseline="0" dirty="0" smtClean="0"/>
              <a:t>So instead of redirecting the user to a list of all the things, you send them to a page that’s about the document they’ve just created</a:t>
            </a:r>
          </a:p>
          <a:p>
            <a:pPr marL="628650" lvl="1" indent="-171450">
              <a:buFont typeface="Arial" panose="020B0604020202020204" pitchFamily="34" charset="0"/>
              <a:buChar char="•"/>
            </a:pPr>
            <a:r>
              <a:rPr lang="en-GB" baseline="0" dirty="0" smtClean="0"/>
              <a:t>And the URL for this page has the Id of the newly created document in it</a:t>
            </a:r>
          </a:p>
          <a:p>
            <a:pPr marL="628650" lvl="1" indent="-171450">
              <a:buFont typeface="Arial" panose="020B0604020202020204" pitchFamily="34" charset="0"/>
              <a:buChar char="•"/>
            </a:pPr>
            <a:r>
              <a:rPr lang="en-GB" baseline="0" dirty="0" smtClean="0"/>
              <a:t>To serve this page, the webserver can simply do a Load on that Id to find the document, and all will be fine</a:t>
            </a:r>
          </a:p>
          <a:p>
            <a:pPr marL="628650" lvl="1" indent="-171450">
              <a:buFont typeface="Arial" panose="020B0604020202020204" pitchFamily="34" charset="0"/>
              <a:buChar char="•"/>
            </a:pPr>
            <a:r>
              <a:rPr lang="en-GB" baseline="0" dirty="0" smtClean="0"/>
              <a:t>You must use the Id in the URL.  If you try using any other property of the document, then you won’t be able to do a Load (remember that a document can only be loaded by its Id), so you’ll need to do a query instead, and the index won’t be up-to-date, so it won’t be able to find the document, so you’ll 404</a:t>
            </a:r>
          </a:p>
          <a:p>
            <a:pPr marL="171450" lvl="0" indent="-171450">
              <a:buFont typeface="Arial" panose="020B0604020202020204" pitchFamily="34" charset="0"/>
              <a:buChar char="•"/>
            </a:pPr>
            <a:r>
              <a:rPr lang="en-GB" baseline="0" dirty="0" smtClean="0"/>
              <a:t>Alternatively:</a:t>
            </a:r>
          </a:p>
          <a:p>
            <a:pPr marL="628650" lvl="1" indent="-171450">
              <a:buFont typeface="Arial" panose="020B0604020202020204" pitchFamily="34" charset="0"/>
              <a:buChar char="•"/>
            </a:pPr>
            <a:r>
              <a:rPr lang="en-GB" baseline="0" dirty="0" smtClean="0"/>
              <a:t>Wait for the index to be updated</a:t>
            </a:r>
          </a:p>
          <a:p>
            <a:pPr marL="628650" lvl="1" indent="-171450">
              <a:buFont typeface="Arial" panose="020B0604020202020204" pitchFamily="34" charset="0"/>
              <a:buChar char="•"/>
            </a:pPr>
            <a:r>
              <a:rPr lang="en-GB" baseline="0" dirty="0" smtClean="0"/>
              <a:t>There are 2 places you can put the wait:</a:t>
            </a:r>
          </a:p>
          <a:p>
            <a:pPr marL="1085850" lvl="2" indent="-171450">
              <a:buFont typeface="Arial" panose="020B0604020202020204" pitchFamily="34" charset="0"/>
              <a:buChar char="•"/>
            </a:pPr>
            <a:r>
              <a:rPr lang="en-GB" baseline="0" dirty="0" smtClean="0"/>
              <a:t>The first is when creating the document, you can have the webserver wait, and only send the redirect once the index is updated</a:t>
            </a:r>
          </a:p>
          <a:p>
            <a:pPr marL="1085850" lvl="2" indent="-171450">
              <a:buFont typeface="Arial" panose="020B0604020202020204" pitchFamily="34" charset="0"/>
              <a:buChar char="•"/>
            </a:pPr>
            <a:r>
              <a:rPr lang="en-GB" baseline="0" dirty="0" smtClean="0"/>
              <a:t>Alternatively, when generating the list, you can have the webserver wait, and only query RavenDB once the index is updated</a:t>
            </a:r>
          </a:p>
          <a:p>
            <a:pPr marL="628650" lvl="1" indent="-171450">
              <a:buFont typeface="Arial" panose="020B0604020202020204" pitchFamily="34" charset="0"/>
              <a:buChar char="•"/>
            </a:pPr>
            <a:r>
              <a:rPr lang="en-GB" baseline="0" dirty="0" smtClean="0"/>
              <a:t>We generally add the delay to the create one</a:t>
            </a:r>
          </a:p>
          <a:p>
            <a:pPr marL="628650" lvl="1" indent="-171450">
              <a:buFont typeface="Arial" panose="020B0604020202020204" pitchFamily="34" charset="0"/>
              <a:buChar char="•"/>
            </a:pPr>
            <a:r>
              <a:rPr lang="en-GB" baseline="0" dirty="0" smtClean="0"/>
              <a:t>Users expect creating stuff to be slow, but they expect generating the list of the things to be super fast, so putting it on the create annoys them less</a:t>
            </a:r>
          </a:p>
          <a:p>
            <a:pPr marL="628650" lvl="1" indent="-171450">
              <a:buFont typeface="Arial" panose="020B0604020202020204" pitchFamily="34" charset="0"/>
              <a:buChar char="•"/>
            </a:pPr>
            <a:r>
              <a:rPr lang="en-GB" baseline="0" dirty="0" smtClean="0"/>
              <a:t>If RavenDB is very slow at updating the index, this can cause the request to timeout, but as I’ve said, it’s generally under a second, which is fine</a:t>
            </a:r>
          </a:p>
          <a:p>
            <a:pPr marL="171450" indent="-171450">
              <a:buFont typeface="Arial" panose="020B0604020202020204" pitchFamily="34" charset="0"/>
              <a:buChar char="•"/>
            </a:pPr>
            <a:r>
              <a:rPr lang="en-GB" strike="dblStrike" baseline="0" dirty="0" smtClean="0"/>
              <a:t>It’s not just creating objects that can cause problems:</a:t>
            </a:r>
          </a:p>
          <a:p>
            <a:pPr marL="628650" lvl="1" indent="-171450">
              <a:buFont typeface="Arial" panose="020B0604020202020204" pitchFamily="34" charset="0"/>
              <a:buChar char="•"/>
            </a:pPr>
            <a:r>
              <a:rPr lang="en-GB" strike="dblStrike" baseline="0" dirty="0" smtClean="0"/>
              <a:t>Imagine that you’re looking at a list of objects filtered in some way</a:t>
            </a:r>
          </a:p>
          <a:p>
            <a:pPr marL="628650" lvl="1" indent="-171450">
              <a:buFont typeface="Arial" panose="020B0604020202020204" pitchFamily="34" charset="0"/>
              <a:buChar char="•"/>
            </a:pPr>
            <a:r>
              <a:rPr lang="en-GB" strike="dblStrike" baseline="0" dirty="0" smtClean="0"/>
              <a:t>You click on an object to edit it</a:t>
            </a:r>
          </a:p>
          <a:p>
            <a:pPr marL="628650" lvl="1" indent="-171450">
              <a:buFont typeface="Arial" panose="020B0604020202020204" pitchFamily="34" charset="0"/>
              <a:buChar char="•"/>
            </a:pPr>
            <a:r>
              <a:rPr lang="en-GB" strike="dblStrike" baseline="0" dirty="0" smtClean="0"/>
              <a:t>You change it so that it no longer matches the filter, and click Submit</a:t>
            </a:r>
          </a:p>
          <a:p>
            <a:pPr marL="628650" lvl="1" indent="-171450">
              <a:buFont typeface="Arial" panose="020B0604020202020204" pitchFamily="34" charset="0"/>
              <a:buChar char="•"/>
            </a:pPr>
            <a:r>
              <a:rPr lang="en-GB" strike="dblStrike" baseline="0" dirty="0" smtClean="0"/>
              <a:t>When you get redirected back to the filtered list, it’s still there!</a:t>
            </a:r>
          </a:p>
          <a:p>
            <a:pPr marL="628650" lvl="1" indent="-171450">
              <a:buFont typeface="Arial" panose="020B0604020202020204" pitchFamily="34" charset="0"/>
              <a:buChar char="•"/>
            </a:pPr>
            <a:r>
              <a:rPr lang="en-GB" strike="dblStrike" baseline="0" dirty="0" smtClean="0"/>
              <a:t>This happens for the same underlying reason: the filtering is being done by a query; the query uses an index, and the index doesn’t know that the document has been updated</a:t>
            </a:r>
            <a:endParaRPr lang="en-GB" strike="dblStrike" baseline="0"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33</a:t>
            </a:fld>
            <a:endParaRPr lang="en-GB" dirty="0"/>
          </a:p>
        </p:txBody>
      </p:sp>
    </p:spTree>
    <p:extLst>
      <p:ext uri="{BB962C8B-B14F-4D97-AF65-F5344CB8AC3E}">
        <p14:creationId xmlns:p14="http://schemas.microsoft.com/office/powerpoint/2010/main" val="557204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We’ve seen 1 example of this already: queries</a:t>
            </a:r>
            <a:r>
              <a:rPr lang="en-GB" baseline="0" dirty="0" smtClean="0"/>
              <a:t> must use an index, and you can’t do the equivalent of a table scan</a:t>
            </a:r>
          </a:p>
          <a:p>
            <a:pPr marL="171450" indent="-171450">
              <a:buFont typeface="Arial" panose="020B0604020202020204" pitchFamily="34" charset="0"/>
              <a:buChar char="•"/>
            </a:pPr>
            <a:r>
              <a:rPr lang="en-GB" baseline="0" dirty="0" smtClean="0"/>
              <a:t>Let’s look at some other aspects of performance</a:t>
            </a:r>
          </a:p>
          <a:p>
            <a:pPr marL="171450" indent="-171450">
              <a:buFont typeface="Arial" panose="020B0604020202020204" pitchFamily="34" charset="0"/>
              <a:buChar char="•"/>
            </a:pPr>
            <a:r>
              <a:rPr lang="en-GB" baseline="0" dirty="0" smtClean="0"/>
              <a:t>In the next 2 examples, we’re going to ask </a:t>
            </a:r>
            <a:r>
              <a:rPr lang="en-GB" baseline="0" dirty="0" err="1" smtClean="0"/>
              <a:t>RavenDB</a:t>
            </a:r>
            <a:r>
              <a:rPr lang="en-GB" baseline="0" dirty="0" smtClean="0"/>
              <a:t> to do something, and </a:t>
            </a:r>
            <a:r>
              <a:rPr lang="en-GB" baseline="0" dirty="0" err="1" smtClean="0"/>
              <a:t>RavenDB</a:t>
            </a:r>
            <a:r>
              <a:rPr lang="en-GB" baseline="0" dirty="0" smtClean="0"/>
              <a:t> is just going to ignore us, because if it did what we asked it to do, then it would be slow, and </a:t>
            </a:r>
            <a:r>
              <a:rPr lang="en-GB" baseline="0" dirty="0" err="1" smtClean="0"/>
              <a:t>RavenDB</a:t>
            </a:r>
            <a:r>
              <a:rPr lang="en-GB" baseline="0" dirty="0" smtClean="0"/>
              <a:t> doesn’t want to be slow, so it just ignores us!</a:t>
            </a:r>
          </a:p>
          <a:p>
            <a:pPr marL="171450" indent="-171450">
              <a:buFont typeface="Arial" panose="020B0604020202020204" pitchFamily="34" charset="0"/>
              <a:buChar char="•"/>
            </a:pPr>
            <a:r>
              <a:rPr lang="en-GB" baseline="0" dirty="0" smtClean="0"/>
              <a:t>With that in mind…</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34</a:t>
            </a:fld>
            <a:endParaRPr lang="en-GB" dirty="0"/>
          </a:p>
        </p:txBody>
      </p:sp>
    </p:spTree>
    <p:extLst>
      <p:ext uri="{BB962C8B-B14F-4D97-AF65-F5344CB8AC3E}">
        <p14:creationId xmlns:p14="http://schemas.microsoft.com/office/powerpoint/2010/main" val="2983377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Let’s look at</a:t>
            </a:r>
            <a:r>
              <a:rPr lang="en-GB" baseline="0" dirty="0" smtClean="0"/>
              <a:t> what this code does:</a:t>
            </a:r>
          </a:p>
          <a:p>
            <a:pPr marL="628650" lvl="1" indent="-171450">
              <a:buFont typeface="Arial" panose="020B0604020202020204" pitchFamily="34" charset="0"/>
              <a:buChar char="•"/>
            </a:pPr>
            <a:r>
              <a:rPr lang="en-GB" baseline="0" dirty="0" smtClean="0"/>
              <a:t>Queries all of the BlogPosts – there’s no filtering, there’s no sorting – it simply gets a list of all of the BlogPosts</a:t>
            </a:r>
          </a:p>
          <a:p>
            <a:pPr marL="628650" lvl="1" indent="-171450">
              <a:buFont typeface="Arial" panose="020B0604020202020204" pitchFamily="34" charset="0"/>
              <a:buChar char="•"/>
            </a:pPr>
            <a:r>
              <a:rPr lang="en-GB" baseline="0" dirty="0" smtClean="0"/>
              <a:t>The BlogPost has an AuthorId property, which is the Id of an Author document, and the code goes ahead and Loads the Author document that the property refers to (it’s essentially a foreign key)</a:t>
            </a:r>
            <a:endParaRPr lang="en-GB" dirty="0" smtClean="0"/>
          </a:p>
          <a:p>
            <a:pPr marL="171450" indent="-171450">
              <a:buFont typeface="Arial" panose="020B0604020202020204" pitchFamily="34" charset="0"/>
              <a:buChar char="•"/>
            </a:pPr>
            <a:r>
              <a:rPr lang="en-GB" dirty="0" smtClean="0"/>
              <a:t>What will happen when we execute</a:t>
            </a:r>
            <a:r>
              <a:rPr lang="en-GB" baseline="0" dirty="0" smtClean="0"/>
              <a:t> this code?</a:t>
            </a:r>
          </a:p>
          <a:p>
            <a:pPr marL="628650" lvl="1" indent="-171450">
              <a:buFont typeface="Arial" panose="020B0604020202020204" pitchFamily="34" charset="0"/>
              <a:buChar char="•"/>
            </a:pPr>
            <a:r>
              <a:rPr lang="en-GB" baseline="0" dirty="0" smtClean="0"/>
              <a:t>It depends how many BlogPosts there are in the database!</a:t>
            </a:r>
          </a:p>
          <a:p>
            <a:pPr marL="628650" lvl="1" indent="-171450">
              <a:buFont typeface="Arial" panose="020B0604020202020204" pitchFamily="34" charset="0"/>
              <a:buChar char="•"/>
            </a:pPr>
            <a:r>
              <a:rPr lang="en-GB" baseline="0" dirty="0" smtClean="0"/>
              <a:t>If there are 29 or fewer then everything will be fine</a:t>
            </a:r>
          </a:p>
          <a:p>
            <a:pPr marL="628650" lvl="1" indent="-171450">
              <a:buFont typeface="Arial" panose="020B0604020202020204" pitchFamily="34" charset="0"/>
              <a:buChar char="•"/>
            </a:pPr>
            <a:r>
              <a:rPr lang="en-GB" baseline="0" dirty="0" smtClean="0"/>
              <a:t>But if there are 30, or more than 30, then…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35</a:t>
            </a:fld>
            <a:endParaRPr lang="en-GB" dirty="0"/>
          </a:p>
        </p:txBody>
      </p:sp>
    </p:spTree>
    <p:extLst>
      <p:ext uri="{BB962C8B-B14F-4D97-AF65-F5344CB8AC3E}">
        <p14:creationId xmlns:p14="http://schemas.microsoft.com/office/powerpoint/2010/main" val="2172611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RavenDB has a hard limit on the maximum number of requests that can happen in a session</a:t>
            </a:r>
          </a:p>
          <a:p>
            <a:pPr marL="171450" indent="-171450">
              <a:buFont typeface="Arial" panose="020B0604020202020204" pitchFamily="34" charset="0"/>
              <a:buChar char="•"/>
            </a:pPr>
            <a:r>
              <a:rPr lang="en-GB" baseline="0" dirty="0" smtClean="0"/>
              <a:t>Let’s say you’re writing a </a:t>
            </a:r>
            <a:r>
              <a:rPr lang="en-GB" baseline="0" dirty="0" err="1" smtClean="0"/>
              <a:t>webapp</a:t>
            </a:r>
            <a:r>
              <a:rPr lang="en-GB" baseline="0" dirty="0" smtClean="0"/>
              <a:t>: the reason for this limit is that each database request takes time, and so by limiting the number of requests, </a:t>
            </a:r>
            <a:r>
              <a:rPr lang="en-GB" baseline="0" dirty="0" err="1" smtClean="0"/>
              <a:t>RavenDB</a:t>
            </a:r>
            <a:r>
              <a:rPr lang="en-GB" baseline="0" dirty="0" smtClean="0"/>
              <a:t> can limit how long you can spend doing database access when generating a webpage, which makes generating a webpage faster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36</a:t>
            </a:fld>
            <a:endParaRPr lang="en-GB" dirty="0"/>
          </a:p>
        </p:txBody>
      </p:sp>
    </p:spTree>
    <p:extLst>
      <p:ext uri="{BB962C8B-B14F-4D97-AF65-F5344CB8AC3E}">
        <p14:creationId xmlns:p14="http://schemas.microsoft.com/office/powerpoint/2010/main" val="1667831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Let’s go into</a:t>
            </a:r>
            <a:r>
              <a:rPr lang="en-GB" baseline="0" dirty="0" smtClean="0"/>
              <a:t> a bit more detail about what’s going on:</a:t>
            </a:r>
            <a:endParaRPr lang="en-GB" dirty="0" smtClean="0"/>
          </a:p>
          <a:p>
            <a:pPr marL="628650" lvl="1" indent="-171450">
              <a:buFont typeface="Arial" panose="020B0604020202020204" pitchFamily="34" charset="0"/>
              <a:buChar char="•"/>
            </a:pPr>
            <a:r>
              <a:rPr lang="en-GB" baseline="0" dirty="0" smtClean="0"/>
              <a:t>The Query at the top counts as one request</a:t>
            </a:r>
          </a:p>
          <a:p>
            <a:pPr marL="628650" lvl="1" indent="-171450">
              <a:buFont typeface="Arial" panose="020B0604020202020204" pitchFamily="34" charset="0"/>
              <a:buChar char="•"/>
            </a:pPr>
            <a:r>
              <a:rPr lang="en-GB" baseline="0" dirty="0" smtClean="0"/>
              <a:t>Each Load counts as one request, but, if there are 29 </a:t>
            </a:r>
            <a:r>
              <a:rPr lang="en-GB" baseline="0" dirty="0" err="1" smtClean="0"/>
              <a:t>BlogPosts</a:t>
            </a:r>
            <a:r>
              <a:rPr lang="en-GB" baseline="0" dirty="0" smtClean="0"/>
              <a:t> in the database, then we’re going to go round the </a:t>
            </a:r>
            <a:r>
              <a:rPr lang="en-GB" baseline="0" dirty="0" err="1" smtClean="0"/>
              <a:t>foreach</a:t>
            </a:r>
            <a:r>
              <a:rPr lang="en-GB" baseline="0" dirty="0" smtClean="0"/>
              <a:t> loop 29 times, so there are going to be 29 Loads</a:t>
            </a:r>
          </a:p>
          <a:p>
            <a:pPr marL="628650" lvl="1" indent="-171450">
              <a:buFont typeface="Arial" panose="020B0604020202020204" pitchFamily="34" charset="0"/>
              <a:buChar char="•"/>
            </a:pPr>
            <a:r>
              <a:rPr lang="en-GB" baseline="0" dirty="0" smtClean="0"/>
              <a:t>So if there are 29 BlogPosts in the database, we’ll make: 1 Query + 29 Loads = 30 Requests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We’re at the very limit</a:t>
            </a:r>
          </a:p>
          <a:p>
            <a:pPr marL="628650" lvl="1" indent="-171450">
              <a:buFont typeface="Arial" panose="020B0604020202020204" pitchFamily="34" charset="0"/>
              <a:buChar char="•"/>
            </a:pPr>
            <a:r>
              <a:rPr lang="en-GB" baseline="0" dirty="0" smtClean="0"/>
              <a:t>So all will be fine</a:t>
            </a:r>
          </a:p>
          <a:p>
            <a:pPr marL="628650" lvl="1" indent="-171450">
              <a:buFont typeface="Arial" panose="020B0604020202020204" pitchFamily="34" charset="0"/>
              <a:buChar char="•"/>
            </a:pPr>
            <a:r>
              <a:rPr lang="en-GB" baseline="0" dirty="0" smtClean="0"/>
              <a:t>But if we add one more </a:t>
            </a:r>
            <a:r>
              <a:rPr lang="en-GB" baseline="0" dirty="0" err="1" smtClean="0"/>
              <a:t>BlogPost</a:t>
            </a:r>
            <a:r>
              <a:rPr lang="en-GB" baseline="0" dirty="0" smtClean="0"/>
              <a:t> to the database, then that’ll cause one more Load to happen, which will take us over the limit, and give us the exception that we saw</a:t>
            </a:r>
          </a:p>
          <a:p>
            <a:pPr marL="171450" indent="-171450">
              <a:buFont typeface="Arial" panose="020B0604020202020204" pitchFamily="34" charset="0"/>
              <a:buChar char="•"/>
            </a:pPr>
            <a:r>
              <a:rPr lang="en-GB" baseline="0" dirty="0" smtClean="0"/>
              <a:t>Let’s fix this…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37</a:t>
            </a:fld>
            <a:endParaRPr lang="en-GB" dirty="0"/>
          </a:p>
        </p:txBody>
      </p:sp>
    </p:spTree>
    <p:extLst>
      <p:ext uri="{BB962C8B-B14F-4D97-AF65-F5344CB8AC3E}">
        <p14:creationId xmlns:p14="http://schemas.microsoft.com/office/powerpoint/2010/main" val="415616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The Include is an expression tree</a:t>
            </a:r>
          </a:p>
          <a:p>
            <a:pPr marL="171450" indent="-171450">
              <a:buFont typeface="Arial" panose="020B0604020202020204" pitchFamily="34" charset="0"/>
              <a:buChar char="•"/>
            </a:pPr>
            <a:r>
              <a:rPr lang="en-GB" baseline="0" dirty="0" smtClean="0"/>
              <a:t>The RavenDB client analyses it, and as part of the query it makes to the server it also asks the server to look at the results, look at their </a:t>
            </a:r>
            <a:r>
              <a:rPr lang="en-GB" baseline="0" dirty="0" err="1" smtClean="0"/>
              <a:t>AuthorId</a:t>
            </a:r>
            <a:r>
              <a:rPr lang="en-GB" baseline="0" dirty="0" smtClean="0"/>
              <a:t> properties, and in those values you’ll find an Id, and then can you look to see if there’s a document with that Id, and if there is, then send me the JSON for all of those documents alongside the query results</a:t>
            </a:r>
          </a:p>
          <a:p>
            <a:pPr marL="171450" indent="-171450">
              <a:buFont typeface="Arial" panose="020B0604020202020204" pitchFamily="34" charset="0"/>
              <a:buChar char="•"/>
            </a:pPr>
            <a:r>
              <a:rPr lang="en-GB" baseline="0" dirty="0" smtClean="0"/>
              <a:t>When it gets the query results back, the session stores all of the JSON for the Authors in its client-side cache associated with the session, and it’ll return the list of </a:t>
            </a:r>
            <a:r>
              <a:rPr lang="en-GB" baseline="0" dirty="0" err="1" smtClean="0"/>
              <a:t>BlogPosts</a:t>
            </a:r>
            <a:r>
              <a:rPr lang="en-GB" baseline="0" dirty="0" smtClean="0"/>
              <a:t> (which is then assigned to the </a:t>
            </a:r>
            <a:r>
              <a:rPr lang="en-GB" baseline="0" dirty="0" err="1" smtClean="0"/>
              <a:t>blogPosts</a:t>
            </a:r>
            <a:r>
              <a:rPr lang="en-GB" baseline="0" dirty="0" smtClean="0"/>
              <a:t> variable), so that when we do the Load later on, the session will notice that the Author is already in the client-side cache, and so the Load is satisfied from the client-side session cache, and no request is made to the server</a:t>
            </a:r>
          </a:p>
          <a:p>
            <a:pPr marL="171450" indent="-171450">
              <a:buFont typeface="Arial" panose="020B0604020202020204" pitchFamily="34" charset="0"/>
              <a:buChar char="•"/>
            </a:pPr>
            <a:r>
              <a:rPr lang="en-GB" baseline="0" dirty="0" smtClean="0"/>
              <a:t>This means that, no matter how many blog posts there are, we will only ever make 1 request to the server – well within the limit of 30</a:t>
            </a:r>
          </a:p>
          <a:p>
            <a:pPr marL="171450" indent="-171450">
              <a:buFont typeface="Arial" panose="020B0604020202020204" pitchFamily="34" charset="0"/>
              <a:buChar char="•"/>
            </a:pPr>
            <a:r>
              <a:rPr lang="en-GB" baseline="0" dirty="0" smtClean="0"/>
              <a:t>Because </a:t>
            </a:r>
            <a:r>
              <a:rPr lang="en-GB" baseline="0" dirty="0" err="1" smtClean="0"/>
              <a:t>RavenDB</a:t>
            </a:r>
            <a:r>
              <a:rPr lang="en-GB" baseline="0" dirty="0" smtClean="0"/>
              <a:t> put that exception in our face, we were forced to change our code, and that change made our code better, because there are now fewer round-trips to the database server, essentially batching our database access into one request</a:t>
            </a:r>
          </a:p>
          <a:p>
            <a:pPr marL="171450" indent="-171450">
              <a:buFont typeface="Arial" panose="020B0604020202020204" pitchFamily="34" charset="0"/>
              <a:buChar char="•"/>
            </a:pPr>
            <a:endParaRPr lang="en-GB" baseline="0" dirty="0" smtClean="0"/>
          </a:p>
          <a:p>
            <a:pPr marL="171450" indent="-171450">
              <a:buFont typeface="Arial" panose="020B0604020202020204" pitchFamily="34" charset="0"/>
              <a:buChar char="•"/>
            </a:pPr>
            <a:r>
              <a:rPr lang="en-GB" baseline="0" dirty="0" smtClean="0"/>
              <a:t>And so this is something to bear in mind if you use foreign keys in your documents, always, always, specify Include or you’ll hit the per-session request limit</a:t>
            </a:r>
          </a:p>
          <a:p>
            <a:pPr marL="171450" indent="-171450">
              <a:buFont typeface="Arial" panose="020B0604020202020204" pitchFamily="34" charset="0"/>
              <a:buChar char="•"/>
            </a:pPr>
            <a:endParaRPr lang="en-GB" baseline="0" dirty="0" smtClean="0"/>
          </a:p>
          <a:p>
            <a:pPr marL="171450" indent="-171450">
              <a:buFont typeface="Arial" panose="020B0604020202020204" pitchFamily="34" charset="0"/>
              <a:buChar char="•"/>
            </a:pPr>
            <a:r>
              <a:rPr lang="en-GB" baseline="0" dirty="0" smtClean="0"/>
              <a:t>And even if you don’t use foreign keys in your documents, this can still bite you, and in a really horrible way.  Let’s imagine that our system has got two components.  We’ve tested both components in isolation and they work perfectly fine in isolation.  Now we’re going to integrate them together, and when we do, it crashes.  The problem is that each component makes, for example, 20 requests, which is underneath the session limit, so they’re fine in isolation.  But, if we put them together, and crucially, if they share the same session, then the session will now make 40 requests (20 from each component), and that’s over the limit, and that’s why it’ll crash.</a:t>
            </a:r>
          </a:p>
          <a:p>
            <a:pPr marL="171450" indent="-171450">
              <a:buFont typeface="Arial" panose="020B0604020202020204" pitchFamily="34" charset="0"/>
              <a:buChar char="•"/>
            </a:pPr>
            <a:r>
              <a:rPr lang="en-GB" baseline="0" dirty="0" smtClean="0"/>
              <a:t>So the thing that we’ve learnt, to catch this a lot sooner, is to unit test the components with RavenDB enforcing a lower limit, which helps us catch integration problems like this earlier 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38</a:t>
            </a:fld>
            <a:endParaRPr lang="en-GB" dirty="0"/>
          </a:p>
        </p:txBody>
      </p:sp>
    </p:spTree>
    <p:extLst>
      <p:ext uri="{BB962C8B-B14F-4D97-AF65-F5344CB8AC3E}">
        <p14:creationId xmlns:p14="http://schemas.microsoft.com/office/powerpoint/2010/main" val="29645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Now that we’ve added an Include so that we’re no longer hitting the request limit, there’s still another issue with this code, so let’s look at that now…</a:t>
            </a:r>
          </a:p>
          <a:p>
            <a:pPr marL="171450" indent="-171450">
              <a:buFont typeface="Arial" panose="020B0604020202020204" pitchFamily="34" charset="0"/>
              <a:buChar char="•"/>
            </a:pPr>
            <a:r>
              <a:rPr lang="en-GB" baseline="0" dirty="0" smtClean="0"/>
              <a:t>Let’s say we have thousands of blog posts in the database</a:t>
            </a:r>
          </a:p>
          <a:p>
            <a:pPr marL="171450" indent="-171450">
              <a:buFont typeface="Arial" panose="020B0604020202020204" pitchFamily="34" charset="0"/>
              <a:buChar char="•"/>
            </a:pPr>
            <a:r>
              <a:rPr lang="en-GB" baseline="0" dirty="0" smtClean="0"/>
              <a:t>How many will this code print to the console?</a:t>
            </a:r>
          </a:p>
          <a:p>
            <a:pPr marL="171450" indent="-171450">
              <a:buFont typeface="Arial" panose="020B0604020202020204" pitchFamily="34" charset="0"/>
              <a:buChar char="•"/>
            </a:pPr>
            <a:r>
              <a:rPr lang="en-GB" baseline="0" dirty="0" smtClean="0"/>
              <a:t>128</a:t>
            </a:r>
          </a:p>
          <a:p>
            <a:pPr marL="171450" indent="-171450">
              <a:buFont typeface="Arial" panose="020B0604020202020204" pitchFamily="34" charset="0"/>
              <a:buChar char="•"/>
            </a:pPr>
            <a:r>
              <a:rPr lang="en-GB" baseline="0" dirty="0" smtClean="0"/>
              <a:t>Earlier on we saw the actual HTTP request made by a RavenDB client to a RavenDB server for a query, and we saw how it had a parameter called “</a:t>
            </a:r>
            <a:r>
              <a:rPr lang="en-GB" baseline="0" dirty="0" err="1" smtClean="0"/>
              <a:t>pagesize</a:t>
            </a:r>
            <a:r>
              <a:rPr lang="en-GB" baseline="0" dirty="0" smtClean="0"/>
              <a:t>” set to 128, and the same thing is happening now.  So now we know what that means: because we haven’t specified how many results we want, the RavenDB client has defaulted to ask for at most 128 results from the RavenDB 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39</a:t>
            </a:fld>
            <a:endParaRPr lang="en-GB" dirty="0"/>
          </a:p>
        </p:txBody>
      </p:sp>
    </p:spTree>
    <p:extLst>
      <p:ext uri="{BB962C8B-B14F-4D97-AF65-F5344CB8AC3E}">
        <p14:creationId xmlns:p14="http://schemas.microsoft.com/office/powerpoint/2010/main" val="390117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To get</a:t>
            </a:r>
            <a:r>
              <a:rPr lang="en-GB" baseline="0" dirty="0" smtClean="0"/>
              <a:t> started with RavenDB, we need to add a reference to its client library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you can do that very easily using NuGet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You also need to have a RavenDB server for the client to connect to, and again, that’s distributed as a NuGet package as well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Install-Package RavenDB.Embedded -DependencyVersion Highest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dirty="0"/>
          </a:p>
        </p:txBody>
      </p:sp>
    </p:spTree>
    <p:extLst>
      <p:ext uri="{BB962C8B-B14F-4D97-AF65-F5344CB8AC3E}">
        <p14:creationId xmlns:p14="http://schemas.microsoft.com/office/powerpoint/2010/main" val="15399162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Even though we didn’t write the code with a Take method</a:t>
            </a:r>
          </a:p>
          <a:p>
            <a:pPr marL="171450" indent="-171450">
              <a:buFont typeface="Arial" panose="020B0604020202020204" pitchFamily="34" charset="0"/>
              <a:buChar char="•"/>
            </a:pPr>
            <a:r>
              <a:rPr lang="en-GB" baseline="0" dirty="0" smtClean="0"/>
              <a:t>The RavenDB client has effectively treated the code as if it did have a Take method like this</a:t>
            </a:r>
          </a:p>
          <a:p>
            <a:pPr marL="171450" indent="-171450">
              <a:buFont typeface="Arial" panose="020B0604020202020204" pitchFamily="34" charset="0"/>
              <a:buChar char="•"/>
            </a:pPr>
            <a:r>
              <a:rPr lang="en-GB" baseline="0" dirty="0" smtClean="0"/>
              <a:t>Again, that makes our webpage faster to generate, because it takes time to transfer results from the </a:t>
            </a:r>
            <a:r>
              <a:rPr lang="en-GB" baseline="0" dirty="0" err="1" smtClean="0"/>
              <a:t>RavenDB</a:t>
            </a:r>
            <a:r>
              <a:rPr lang="en-GB" baseline="0" dirty="0" smtClean="0"/>
              <a:t> server, and there are now fewer results to transfer, which’ll make it faster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40</a:t>
            </a:fld>
            <a:endParaRPr lang="en-GB" dirty="0"/>
          </a:p>
        </p:txBody>
      </p:sp>
    </p:spTree>
    <p:extLst>
      <p:ext uri="{BB962C8B-B14F-4D97-AF65-F5344CB8AC3E}">
        <p14:creationId xmlns:p14="http://schemas.microsoft.com/office/powerpoint/2010/main" val="9515607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So, let’s say we want more than 128</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we ask for 1500</a:t>
            </a:r>
          </a:p>
          <a:p>
            <a:pPr marL="171450" indent="-171450">
              <a:buFont typeface="Arial" panose="020B0604020202020204" pitchFamily="34" charset="0"/>
              <a:buChar char="•"/>
            </a:pPr>
            <a:r>
              <a:rPr lang="en-GB" baseline="0" dirty="0" smtClean="0"/>
              <a:t>Again, let’s say that we have thousands of blog posts in the database</a:t>
            </a:r>
          </a:p>
          <a:p>
            <a:pPr marL="171450" indent="-171450">
              <a:buFont typeface="Arial" panose="020B0604020202020204" pitchFamily="34" charset="0"/>
              <a:buChar char="•"/>
            </a:pPr>
            <a:r>
              <a:rPr lang="en-GB" baseline="0" dirty="0" smtClean="0"/>
              <a:t>How many will this code print to the console?</a:t>
            </a:r>
          </a:p>
          <a:p>
            <a:pPr marL="171450" indent="-171450">
              <a:buFont typeface="Arial" panose="020B0604020202020204" pitchFamily="34" charset="0"/>
              <a:buChar char="•"/>
            </a:pPr>
            <a:r>
              <a:rPr lang="en-GB" baseline="0" dirty="0" smtClean="0"/>
              <a:t>We’ve asked for 1500</a:t>
            </a:r>
          </a:p>
          <a:p>
            <a:pPr marL="171450" indent="-171450">
              <a:buFont typeface="Arial" panose="020B0604020202020204" pitchFamily="34" charset="0"/>
              <a:buChar char="•"/>
            </a:pPr>
            <a:r>
              <a:rPr lang="en-GB" baseline="0" dirty="0" smtClean="0"/>
              <a:t>But the answer: 1024</a:t>
            </a:r>
          </a:p>
          <a:p>
            <a:pPr marL="171450" indent="-171450">
              <a:buFont typeface="Arial" panose="020B0604020202020204" pitchFamily="34" charset="0"/>
              <a:buChar char="•"/>
            </a:pPr>
            <a:r>
              <a:rPr lang="en-GB" baseline="0" dirty="0" smtClean="0"/>
              <a:t>The RavenDB server has a hard limit on how many results each query can return, and it’s silently ignored our request for more than that hard limit of 1024</a:t>
            </a:r>
          </a:p>
          <a:p>
            <a:pPr marL="171450" indent="-171450">
              <a:buFont typeface="Arial" panose="020B0604020202020204" pitchFamily="34" charset="0"/>
              <a:buChar char="•"/>
            </a:pPr>
            <a:r>
              <a:rPr lang="en-GB" baseline="0" dirty="0" smtClean="0"/>
              <a:t>No exception this time, which is inconsistent with the limit of the number of requests per session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41</a:t>
            </a:fld>
            <a:endParaRPr lang="en-GB" dirty="0"/>
          </a:p>
        </p:txBody>
      </p:sp>
    </p:spTree>
    <p:extLst>
      <p:ext uri="{BB962C8B-B14F-4D97-AF65-F5344CB8AC3E}">
        <p14:creationId xmlns:p14="http://schemas.microsoft.com/office/powerpoint/2010/main" val="13024469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The point of these limits is not to be annoying, although they are annoying, the point</a:t>
            </a:r>
            <a:r>
              <a:rPr lang="en-GB" baseline="0" dirty="0" smtClean="0"/>
              <a:t> of these limits is to force you to write better code</a:t>
            </a:r>
          </a:p>
          <a:p>
            <a:pPr marL="171450" indent="-171450">
              <a:buFont typeface="Arial" panose="020B0604020202020204" pitchFamily="34" charset="0"/>
              <a:buChar char="•"/>
            </a:pPr>
            <a:r>
              <a:rPr lang="en-GB" baseline="0" dirty="0" smtClean="0"/>
              <a:t>The idea is that any problems that might cause a performance issue in your website are made really obvious: either through an exception or through results not being returned</a:t>
            </a:r>
          </a:p>
          <a:p>
            <a:pPr marL="171450" indent="-171450">
              <a:buFont typeface="Arial" panose="020B0604020202020204" pitchFamily="34" charset="0"/>
              <a:buChar char="•"/>
            </a:pPr>
            <a:r>
              <a:rPr lang="en-GB" baseline="0" dirty="0" smtClean="0"/>
              <a:t>And the idea is that you spot what’s going on in development or in testing, and you fix it, and so all your users see is a super-fast website, and they never know that RavenDB is forcing you to make your website fast, by having these limits which stop you from doing bad things</a:t>
            </a:r>
          </a:p>
          <a:p>
            <a:pPr marL="171450" indent="-171450">
              <a:buFont typeface="Arial" panose="020B0604020202020204" pitchFamily="34" charset="0"/>
              <a:buChar char="•"/>
            </a:pPr>
            <a:r>
              <a:rPr lang="en-GB" baseline="0" dirty="0" smtClean="0"/>
              <a:t>How do these limits force us to write better websites:</a:t>
            </a:r>
          </a:p>
          <a:p>
            <a:pPr marL="628650" lvl="1" indent="-171450">
              <a:buFont typeface="Arial" panose="020B0604020202020204" pitchFamily="34" charset="0"/>
              <a:buChar char="•"/>
            </a:pPr>
            <a:r>
              <a:rPr lang="en-GB" baseline="0" dirty="0" smtClean="0"/>
              <a:t>Page load time is very important for websites, and more often than not, if the page load time is slow, it’s because of the database access that’s being done to generate the page</a:t>
            </a:r>
          </a:p>
          <a:p>
            <a:pPr marL="628650" lvl="1" indent="-171450">
              <a:buFont typeface="Arial" panose="020B0604020202020204" pitchFamily="34" charset="0"/>
              <a:buChar char="•"/>
            </a:pPr>
            <a:r>
              <a:rPr lang="en-GB" baseline="0" dirty="0" smtClean="0"/>
              <a:t>Well, if you’re hitting the 30 requests per session limit, you need to do something, i.e. it’s forcing you to think about how many requests you’re making to generate the page:</a:t>
            </a:r>
          </a:p>
          <a:p>
            <a:pPr marL="1085850" lvl="2" indent="-171450">
              <a:buFont typeface="Arial" panose="020B0604020202020204" pitchFamily="34" charset="0"/>
              <a:buChar char="•"/>
            </a:pPr>
            <a:r>
              <a:rPr lang="en-GB" baseline="0" dirty="0" smtClean="0"/>
              <a:t>Either you realise that you didn’t need some things after all</a:t>
            </a:r>
          </a:p>
          <a:p>
            <a:pPr marL="1085850" lvl="2" indent="-171450">
              <a:buFont typeface="Arial" panose="020B0604020202020204" pitchFamily="34" charset="0"/>
              <a:buChar char="•"/>
            </a:pPr>
            <a:r>
              <a:rPr lang="en-GB" baseline="0" dirty="0" smtClean="0"/>
              <a:t>Or you more things over to pre-calculated queries</a:t>
            </a:r>
          </a:p>
          <a:p>
            <a:pPr marL="1085850" lvl="2" indent="-171450">
              <a:buFont typeface="Arial" panose="020B0604020202020204" pitchFamily="34" charset="0"/>
              <a:buChar char="•"/>
            </a:pPr>
            <a:r>
              <a:rPr lang="en-GB" baseline="0" dirty="0" smtClean="0"/>
              <a:t>Or add Includes that you forgot to add</a:t>
            </a:r>
          </a:p>
          <a:p>
            <a:pPr marL="628650" lvl="1" indent="-171450">
              <a:buFont typeface="Arial" panose="020B0604020202020204" pitchFamily="34" charset="0"/>
              <a:buChar char="•"/>
            </a:pPr>
            <a:r>
              <a:rPr lang="en-GB" baseline="0" dirty="0" smtClean="0"/>
              <a:t>The 1024 results per query limit forces you to use paging in your website, which makes it faster to generate the page, and a lot more usable, because you never serve a page with 10,000 things and a scroll bar that seemingly goes forever</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42</a:t>
            </a:fld>
            <a:endParaRPr lang="en-GB" dirty="0"/>
          </a:p>
        </p:txBody>
      </p:sp>
    </p:spTree>
    <p:extLst>
      <p:ext uri="{BB962C8B-B14F-4D97-AF65-F5344CB8AC3E}">
        <p14:creationId xmlns:p14="http://schemas.microsoft.com/office/powerpoint/2010/main" val="587531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When you start using</a:t>
            </a:r>
            <a:r>
              <a:rPr lang="en-GB" baseline="0" dirty="0" smtClean="0"/>
              <a:t> </a:t>
            </a:r>
            <a:r>
              <a:rPr lang="en-GB" baseline="0" dirty="0" err="1" smtClean="0"/>
              <a:t>RavenDB</a:t>
            </a:r>
            <a:r>
              <a:rPr lang="en-GB" baseline="0" dirty="0" smtClean="0"/>
              <a:t>, it feels like you’re on edge all the time</a:t>
            </a:r>
          </a:p>
          <a:p>
            <a:pPr marL="171450" indent="-171450">
              <a:buFont typeface="Arial" panose="020B0604020202020204" pitchFamily="34" charset="0"/>
              <a:buChar char="•"/>
            </a:pPr>
            <a:r>
              <a:rPr lang="en-GB" baseline="0" dirty="0" smtClean="0"/>
              <a:t>It feels like </a:t>
            </a:r>
            <a:r>
              <a:rPr lang="en-GB" baseline="0" dirty="0" err="1" smtClean="0"/>
              <a:t>RavenDB</a:t>
            </a:r>
            <a:r>
              <a:rPr lang="en-GB" baseline="0" dirty="0" smtClean="0"/>
              <a:t> is trying to trip you up</a:t>
            </a:r>
          </a:p>
          <a:p>
            <a:pPr marL="171450" indent="-171450">
              <a:buFont typeface="Arial" panose="020B0604020202020204" pitchFamily="34" charset="0"/>
              <a:buChar char="•"/>
            </a:pPr>
            <a:r>
              <a:rPr lang="en-GB" baseline="0" dirty="0" smtClean="0"/>
              <a:t>Because if you forget one of these things, you’ll have a bug in your code</a:t>
            </a:r>
          </a:p>
          <a:p>
            <a:pPr marL="171450" indent="-171450">
              <a:buFont typeface="Arial" panose="020B0604020202020204" pitchFamily="34" charset="0"/>
              <a:buChar char="•"/>
            </a:pPr>
            <a:r>
              <a:rPr lang="en-GB" baseline="0" dirty="0" smtClean="0"/>
              <a:t>But it’s not trying to trip you up – it’s trying to force you </a:t>
            </a:r>
            <a:r>
              <a:rPr lang="en-GB" baseline="0" smtClean="0"/>
              <a:t>to write better code</a:t>
            </a:r>
            <a:endParaRPr lang="en-GB" baseline="0" dirty="0" smtClean="0"/>
          </a:p>
          <a:p>
            <a:pPr marL="171450" indent="-171450">
              <a:buFont typeface="Arial" panose="020B0604020202020204" pitchFamily="34" charset="0"/>
              <a:buChar char="•"/>
            </a:pPr>
            <a:r>
              <a:rPr lang="en-GB" baseline="0" dirty="0" smtClean="0"/>
              <a:t>And it took me a long time to get used to these things</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43</a:t>
            </a:fld>
            <a:endParaRPr lang="en-GB" dirty="0"/>
          </a:p>
        </p:txBody>
      </p:sp>
    </p:spTree>
    <p:extLst>
      <p:ext uri="{BB962C8B-B14F-4D97-AF65-F5344CB8AC3E}">
        <p14:creationId xmlns:p14="http://schemas.microsoft.com/office/powerpoint/2010/main" val="2953438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And</a:t>
            </a:r>
            <a:r>
              <a:rPr lang="en-GB" baseline="0" dirty="0" smtClean="0"/>
              <a:t> so in choosing what to cover in this talk, I deliberately chose the most confusing bits about RavenDB, so that hopefully, they’re now less confusing for you</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44</a:t>
            </a:fld>
            <a:endParaRPr lang="en-GB" dirty="0"/>
          </a:p>
        </p:txBody>
      </p:sp>
    </p:spTree>
    <p:extLst>
      <p:ext uri="{BB962C8B-B14F-4D97-AF65-F5344CB8AC3E}">
        <p14:creationId xmlns:p14="http://schemas.microsoft.com/office/powerpoint/2010/main" val="2251858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We’ve also seen lots of advantages to using </a:t>
            </a:r>
            <a:r>
              <a:rPr lang="en-GB" baseline="0" dirty="0" err="1" smtClean="0"/>
              <a:t>RavenDB</a:t>
            </a:r>
            <a:r>
              <a:rPr lang="en-GB" baseline="0" dirty="0" smtClean="0"/>
              <a:t> throughout the talk</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Here’s a list of what we’ve seen…</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ACID transactions: if two people try to change the same document at the same time, one of them will get a </a:t>
            </a:r>
            <a:r>
              <a:rPr lang="en-GB" baseline="0" dirty="0" err="1" smtClean="0"/>
              <a:t>ConcurrentModificationException</a:t>
            </a: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Forces you to make your website fast: no longer will your boss say “we’ll put performance in the next release”.  </a:t>
            </a:r>
            <a:r>
              <a:rPr lang="en-GB" baseline="0" dirty="0" err="1" smtClean="0"/>
              <a:t>RavenDB</a:t>
            </a:r>
            <a:r>
              <a:rPr lang="en-GB" baseline="0" dirty="0" smtClean="0"/>
              <a:t> doesn’t let you do that, because what happens is your website will crash if you hit the 30 requests per session limit, and so your boss is forced to let you spend time making it fast, because otherwise he has to ship with a crash page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45</a:t>
            </a:fld>
            <a:endParaRPr lang="en-GB" dirty="0"/>
          </a:p>
        </p:txBody>
      </p:sp>
    </p:spTree>
    <p:extLst>
      <p:ext uri="{BB962C8B-B14F-4D97-AF65-F5344CB8AC3E}">
        <p14:creationId xmlns:p14="http://schemas.microsoft.com/office/powerpoint/2010/main" val="2614086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46</a:t>
            </a:fld>
            <a:endParaRPr lang="en-GB" dirty="0"/>
          </a:p>
        </p:txBody>
      </p:sp>
    </p:spTree>
    <p:extLst>
      <p:ext uri="{BB962C8B-B14F-4D97-AF65-F5344CB8AC3E}">
        <p14:creationId xmlns:p14="http://schemas.microsoft.com/office/powerpoint/2010/main" val="253130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Once you’ve added</a:t>
            </a:r>
            <a:r>
              <a:rPr lang="en-GB" baseline="0" dirty="0" smtClean="0"/>
              <a:t> a reference to the client library, you can start calling its API</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how you tell the client library where your RavenDB server is, and get it to connect to it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Now</a:t>
            </a:r>
            <a:r>
              <a:rPr lang="en-GB" baseline="0" dirty="0" smtClean="0">
                <a:ea typeface="ＭＳ Ｐゴシック" panose="020B0600070205080204" pitchFamily="34" charset="-128"/>
                <a:sym typeface="Wingdings" panose="05000000000000000000" pitchFamily="2" charset="2"/>
              </a:rPr>
              <a:t> that we’re up and running, and </a:t>
            </a:r>
            <a:r>
              <a:rPr lang="en-GB" baseline="0" dirty="0" smtClean="0"/>
              <a:t>we’ve got the session variable…</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dirty="0" smtClean="0"/>
              <a:t>As you can see there are two variables in the</a:t>
            </a:r>
            <a:r>
              <a:rPr lang="en-GB" strike="dblStrike" baseline="0" dirty="0" smtClean="0"/>
              <a:t> code on the slide</a:t>
            </a:r>
            <a:r>
              <a:rPr lang="en-GB" strike="dblStrike" dirty="0" smtClean="0"/>
              <a:t>: the documentStore and the session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dirty="0" smtClean="0"/>
              <a:t>The documentStore</a:t>
            </a:r>
            <a:r>
              <a:rPr lang="en-GB" strike="dblStrike" baseline="0" dirty="0" smtClean="0"/>
              <a:t> represents a connection to a RavenDB server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To make any modifications to the documents stored on the server you need to use the session object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The session represents a single transaction that’s in progress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In the application I work on, when the application starts up, we create a single documentStore that lives for the lifetime of the application, and then for every single web request that arrives at the webserver, we open a new session just for that web request, so each web request gets its own session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5</a:t>
            </a:fld>
            <a:endParaRPr lang="en-GB" dirty="0"/>
          </a:p>
        </p:txBody>
      </p:sp>
    </p:spTree>
    <p:extLst>
      <p:ext uri="{BB962C8B-B14F-4D97-AF65-F5344CB8AC3E}">
        <p14:creationId xmlns:p14="http://schemas.microsoft.com/office/powerpoint/2010/main" val="322517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 we can use it</a:t>
            </a:r>
            <a:r>
              <a:rPr lang="en-GB" baseline="0" dirty="0" smtClean="0"/>
              <a:t> to create, read, update, delete, and query documents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To start with, we’re going to look at the CRUD operations – creating, reading, updating, and deleting documents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Now, the</a:t>
            </a:r>
            <a:r>
              <a:rPr lang="en-GB" baseline="0" dirty="0" smtClean="0"/>
              <a:t> </a:t>
            </a:r>
            <a:r>
              <a:rPr lang="en-GB" dirty="0" err="1" smtClean="0"/>
              <a:t>RavenDB</a:t>
            </a:r>
            <a:r>
              <a:rPr lang="en-GB" dirty="0" smtClean="0"/>
              <a:t> server</a:t>
            </a:r>
            <a:r>
              <a:rPr lang="en-GB" baseline="0" dirty="0" smtClean="0"/>
              <a:t> doesn’t talk SQL </a:t>
            </a:r>
            <a:r>
              <a:rPr lang="en-GB" dirty="0" smtClean="0"/>
              <a:t>–</a:t>
            </a:r>
            <a:r>
              <a:rPr lang="en-GB" baseline="0" dirty="0" smtClean="0"/>
              <a:t> it has a completely different API instead – and we’re going to see that API in action now…</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6</a:t>
            </a:fld>
            <a:endParaRPr lang="en-GB" dirty="0"/>
          </a:p>
        </p:txBody>
      </p:sp>
    </p:spTree>
    <p:extLst>
      <p:ext uri="{BB962C8B-B14F-4D97-AF65-F5344CB8AC3E}">
        <p14:creationId xmlns:p14="http://schemas.microsoft.com/office/powerpoint/2010/main" val="325412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Let’s create our first document in RavenDB…</a:t>
            </a:r>
            <a:endParaRPr lang="en-GB" dirty="0" smtClean="0">
              <a:ea typeface="ＭＳ Ｐゴシック" panose="020B0600070205080204" pitchFamily="34" charset="-128"/>
              <a:sym typeface="Wingdings" panose="05000000000000000000" pitchFamily="2" charset="2"/>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 create a new instance of the BlogPost class, set its properties, and then tell the session to Store it – now nothing actually happens on the RavenDB server at this point</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When SaveChanges executes, it saves all of the changes that have been made so far </a:t>
            </a:r>
            <a:r>
              <a:rPr lang="en-GB" sz="1200" b="0" i="0" strike="dblStrike" kern="1200" baseline="0" dirty="0" smtClean="0">
                <a:solidFill>
                  <a:schemeClr val="tx1"/>
                </a:solidFill>
                <a:effectLst/>
                <a:latin typeface="+mn-lt"/>
                <a:ea typeface="ＭＳ Ｐゴシック" charset="0"/>
                <a:cs typeface="ＭＳ Ｐゴシック" charset="0"/>
              </a:rPr>
              <a:t>(either since the session was opened or since its changes were last saved, whichever is more recent)</a:t>
            </a:r>
            <a:r>
              <a:rPr lang="en-GB" sz="1200" b="0" i="0" strike="noStrike" kern="1200" baseline="0" dirty="0" smtClean="0">
                <a:solidFill>
                  <a:schemeClr val="tx1"/>
                </a:solidFill>
                <a:effectLst/>
                <a:latin typeface="+mn-lt"/>
                <a:ea typeface="ＭＳ Ｐゴシック" charset="0"/>
                <a:cs typeface="ＭＳ Ｐゴシック" charset="0"/>
              </a:rPr>
              <a:t> </a:t>
            </a:r>
            <a:r>
              <a:rPr lang="en-GB" sz="1200" b="0" i="0" kern="1200" baseline="0" dirty="0" smtClean="0">
                <a:solidFill>
                  <a:schemeClr val="tx1"/>
                </a:solidFill>
                <a:effectLst/>
                <a:latin typeface="+mn-lt"/>
                <a:ea typeface="ＭＳ Ｐゴシック" charset="0"/>
                <a:cs typeface="ＭＳ Ｐゴシック" charset="0"/>
              </a:rPr>
              <a:t>in an atomic transaction, in this example, that’s when our BlogPost will be stored in RavenDB</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When the session is Disposed or goes out of scope, any unsaved changes are exactly that: unsaved</a:t>
            </a:r>
            <a:endParaRPr lang="en-GB" sz="1200" b="0" i="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7</a:t>
            </a:fld>
            <a:endParaRPr lang="en-GB" dirty="0"/>
          </a:p>
        </p:txBody>
      </p:sp>
    </p:spTree>
    <p:extLst>
      <p:ext uri="{BB962C8B-B14F-4D97-AF65-F5344CB8AC3E}">
        <p14:creationId xmlns:p14="http://schemas.microsoft.com/office/powerpoint/2010/main" val="3535164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This is what the BlogPost class looks like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It’s a </a:t>
            </a:r>
            <a:r>
              <a:rPr lang="en-GB" baseline="0" dirty="0" smtClean="0"/>
              <a:t>“</a:t>
            </a:r>
            <a:r>
              <a:rPr lang="en-GB" sz="1200" b="0" i="0" kern="1200" dirty="0" smtClean="0">
                <a:solidFill>
                  <a:schemeClr val="tx1"/>
                </a:solidFill>
                <a:effectLst/>
                <a:latin typeface="+mn-lt"/>
                <a:ea typeface="ＭＳ Ｐゴシック" charset="0"/>
                <a:cs typeface="ＭＳ Ｐゴシック" charset="0"/>
              </a:rPr>
              <a:t>Plain Old CLR Object</a:t>
            </a:r>
            <a:r>
              <a:rPr lang="en-GB" baseline="0" dirty="0" smtClean="0"/>
              <a:t>”, sometimes called a “</a:t>
            </a:r>
            <a:r>
              <a:rPr lang="en-GB" sz="1200" b="0" i="0" kern="1200" dirty="0" smtClean="0">
                <a:solidFill>
                  <a:schemeClr val="tx1"/>
                </a:solidFill>
                <a:effectLst/>
                <a:latin typeface="+mn-lt"/>
                <a:ea typeface="ＭＳ Ｐゴシック" charset="0"/>
                <a:cs typeface="ＭＳ Ｐゴシック" charset="0"/>
              </a:rPr>
              <a:t>Plain Old C# Object</a:t>
            </a:r>
            <a:r>
              <a:rPr lang="en-GB" baseline="0" dirty="0" smtClean="0"/>
              <a:t>”, or simply POCO for short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I’m going to be using the abbreviation POCO quite a lot in this talk, and it basically means a class like this one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You don’t need any attributes, there’s no behaviour, there’s just data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If we relate this back to SQL Server for a second: there are 3 different ways of using Entity Framework: there’s Code-First, Model-First, and Database-First.  RavenDB’s approach is Code-First.  All you need to do is define your POCOs and creating a document is as easy as we’ve just seen.</a:t>
            </a:r>
            <a:endParaRPr lang="en-GB" baseline="0"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dirty="0" smtClean="0">
                <a:solidFill>
                  <a:schemeClr val="tx1"/>
                </a:solidFill>
                <a:effectLst/>
                <a:latin typeface="+mn-lt"/>
                <a:ea typeface="ＭＳ Ｐゴシック" charset="0"/>
                <a:cs typeface="ＭＳ Ｐゴシック" charset="0"/>
              </a:rPr>
              <a:t>Serialized using Json.NET, which will probably do the right thing, but can be configured</a:t>
            </a:r>
            <a:r>
              <a:rPr lang="en-GB" sz="1200" b="0" i="0" kern="1200" baseline="0" dirty="0" smtClean="0">
                <a:solidFill>
                  <a:schemeClr val="tx1"/>
                </a:solidFill>
                <a:effectLst/>
                <a:latin typeface="+mn-lt"/>
                <a:ea typeface="ＭＳ Ｐゴシック" charset="0"/>
                <a:cs typeface="ＭＳ Ｐゴシック" charset="0"/>
              </a:rPr>
              <a:t> by attributes if you need to</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ea typeface="ＭＳ Ｐゴシック" panose="020B0600070205080204" pitchFamily="34" charset="-128"/>
                <a:sym typeface="Wingdings" panose="05000000000000000000" pitchFamily="2" charset="2"/>
              </a:rPr>
              <a:t>Helps minimize confusion about what is being stored in the database and how, because a class in your app is </a:t>
            </a:r>
            <a:r>
              <a:rPr lang="en-GB" i="1" strike="dblStrike" baseline="0" dirty="0" smtClean="0">
                <a:ea typeface="ＭＳ Ｐゴシック" panose="020B0600070205080204" pitchFamily="34" charset="-128"/>
                <a:sym typeface="Wingdings" panose="05000000000000000000" pitchFamily="2" charset="2"/>
              </a:rPr>
              <a:t>exactly</a:t>
            </a:r>
            <a:r>
              <a:rPr lang="en-GB" strike="dblStrike" baseline="0" dirty="0" smtClean="0">
                <a:ea typeface="ＭＳ Ｐゴシック" panose="020B0600070205080204" pitchFamily="34" charset="-128"/>
                <a:sym typeface="Wingdings" panose="05000000000000000000" pitchFamily="2" charset="2"/>
              </a:rPr>
              <a:t> the same as a document in the database, therefore RavenDB avoids the </a:t>
            </a:r>
            <a:r>
              <a:rPr lang="en-GB" sz="1200" b="0" i="0" strike="dblStrike" kern="1200" dirty="0" smtClean="0">
                <a:solidFill>
                  <a:schemeClr val="tx1"/>
                </a:solidFill>
                <a:effectLst/>
                <a:latin typeface="+mn-lt"/>
                <a:ea typeface="ＭＳ Ｐゴシック" charset="0"/>
                <a:cs typeface="ＭＳ Ｐゴシック" charset="0"/>
              </a:rPr>
              <a:t>Object-Relational Impedance Mismatch</a:t>
            </a:r>
            <a:r>
              <a:rPr lang="en-GB" sz="1200" b="0" i="0" strike="dblStrike" kern="1200" baseline="0" dirty="0" smtClean="0">
                <a:solidFill>
                  <a:schemeClr val="tx1"/>
                </a:solidFill>
                <a:effectLst/>
                <a:latin typeface="+mn-lt"/>
                <a:ea typeface="ＭＳ Ｐゴシック" charset="0"/>
                <a:cs typeface="ＭＳ Ｐゴシック" charset="0"/>
              </a:rPr>
              <a:t> problem in SQL Server</a:t>
            </a:r>
            <a:endParaRPr lang="en-GB" strike="dblStrike" baseline="0" dirty="0" smtClean="0">
              <a:ea typeface="ＭＳ Ｐゴシック" panose="020B0600070205080204" pitchFamily="34" charset="-128"/>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8</a:t>
            </a:fld>
            <a:endParaRPr lang="en-GB" dirty="0"/>
          </a:p>
        </p:txBody>
      </p:sp>
    </p:spTree>
    <p:extLst>
      <p:ext uri="{BB962C8B-B14F-4D97-AF65-F5344CB8AC3E}">
        <p14:creationId xmlns:p14="http://schemas.microsoft.com/office/powerpoint/2010/main" val="95576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This is the</a:t>
            </a:r>
            <a:r>
              <a:rPr lang="en-GB" baseline="0" dirty="0" smtClean="0"/>
              <a:t> </a:t>
            </a:r>
            <a:r>
              <a:rPr lang="en-GB" dirty="0" smtClean="0"/>
              <a:t>document stored on the RavenDB server: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JSON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Must</a:t>
            </a:r>
            <a:r>
              <a:rPr lang="en-GB" baseline="0" dirty="0" smtClean="0"/>
              <a:t> h</a:t>
            </a:r>
            <a:r>
              <a:rPr lang="en-GB" dirty="0" smtClean="0"/>
              <a:t>ave an Id, and that Id must</a:t>
            </a:r>
            <a:r>
              <a:rPr lang="en-GB" baseline="0" dirty="0" smtClean="0"/>
              <a:t> be</a:t>
            </a:r>
            <a:r>
              <a:rPr lang="en-GB" dirty="0" smtClean="0"/>
              <a:t> unique </a:t>
            </a:r>
            <a:r>
              <a:rPr lang="en-GB" strike="dblStrike" dirty="0" smtClean="0"/>
              <a:t>(kinda like a Primary</a:t>
            </a:r>
            <a:r>
              <a:rPr lang="en-GB" strike="dblStrike" baseline="0" dirty="0" smtClean="0"/>
              <a:t> Key in SQL Server)</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Id is how you refer to a particular document, so no other document can have the same Id, even if it’s of a different type – the Id must be globally unique</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err="1" smtClean="0"/>
              <a:t>RavenDB</a:t>
            </a:r>
            <a:r>
              <a:rPr lang="en-GB" baseline="0" dirty="0" smtClean="0"/>
              <a:t> will automatically set the Id for you – note how we didn’t specify it two slides ago</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By default RavenDB uses a “/” when generating Ids, but we found that caused problems with our routing when Ids were present in URLs, so we configure it to use a “-” instead</a:t>
            </a:r>
          </a:p>
          <a:p>
            <a:pPr marL="628650" lvl="1" indent="-171450">
              <a:buFont typeface="Arial" panose="020B0604020202020204" pitchFamily="34" charset="0"/>
              <a:buChar char="•"/>
            </a:pPr>
            <a:r>
              <a:rPr lang="en-GB" baseline="0" dirty="0" smtClean="0"/>
              <a:t>It’s JSON so it has properties, e.g. “AuthorId”, “Title”, “Body” and:</a:t>
            </a:r>
          </a:p>
          <a:p>
            <a:pPr marL="1085850" lvl="2" indent="-171450">
              <a:buFont typeface="Arial" panose="020B0604020202020204" pitchFamily="34" charset="0"/>
              <a:buChar char="•"/>
            </a:pPr>
            <a:r>
              <a:rPr lang="en-GB" baseline="0" dirty="0" smtClean="0"/>
              <a:t>“Comments”, which is an array</a:t>
            </a:r>
          </a:p>
          <a:p>
            <a:pPr marL="1085850" lvl="2" indent="-171450">
              <a:buFont typeface="Arial" panose="020B0604020202020204" pitchFamily="34" charset="0"/>
              <a:buChar char="•"/>
            </a:pPr>
            <a:r>
              <a:rPr lang="en-GB" baseline="0" dirty="0" smtClean="0"/>
              <a:t>Imagine trying to store this in a single SQL Server table</a:t>
            </a:r>
          </a:p>
          <a:p>
            <a:pPr marL="1085850" lvl="2" indent="-171450">
              <a:buFont typeface="Arial" panose="020B0604020202020204" pitchFamily="34" charset="0"/>
              <a:buChar char="•"/>
            </a:pPr>
            <a:r>
              <a:rPr lang="en-GB" baseline="0" dirty="0" smtClean="0"/>
              <a:t>The number of comments can vary between blog posts, but in a SQL Server table, every row must have the same number of columns.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9</a:t>
            </a:fld>
            <a:endParaRPr lang="en-GB" dirty="0"/>
          </a:p>
        </p:txBody>
      </p:sp>
    </p:spTree>
    <p:extLst>
      <p:ext uri="{BB962C8B-B14F-4D97-AF65-F5344CB8AC3E}">
        <p14:creationId xmlns:p14="http://schemas.microsoft.com/office/powerpoint/2010/main" val="1183762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53639"/>
            <a:ext cx="10972800" cy="2100089"/>
          </a:xfrm>
        </p:spPr>
        <p:txBody>
          <a:bodyPr/>
          <a:lstStyle>
            <a:lvl1pPr>
              <a:defRPr sz="4400"/>
            </a:lvl1pPr>
          </a:lstStyle>
          <a:p>
            <a:r>
              <a:rPr lang="en-GB" dirty="0" smtClean="0"/>
              <a:t>Click to edit Master title style</a:t>
            </a:r>
            <a:endParaRPr lang="en-US" dirty="0"/>
          </a:p>
        </p:txBody>
      </p:sp>
      <p:sp>
        <p:nvSpPr>
          <p:cNvPr id="3" name="Rectangle 2"/>
          <p:cNvSpPr/>
          <p:nvPr userDrawn="1"/>
        </p:nvSpPr>
        <p:spPr>
          <a:xfrm>
            <a:off x="9525000" y="5829300"/>
            <a:ext cx="2143125" cy="647700"/>
          </a:xfrm>
          <a:prstGeom prst="rect">
            <a:avLst/>
          </a:prstGeom>
          <a:solidFill>
            <a:srgbClr val="AA1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17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0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9861" y="3520016"/>
            <a:ext cx="5175956" cy="1143000"/>
          </a:xfrm>
        </p:spPr>
        <p:txBody>
          <a:bodyPr anchor="ctr" anchorCtr="0"/>
          <a:lstStyle>
            <a:lvl1pPr>
              <a:defRPr sz="80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9860" y="2038350"/>
            <a:ext cx="2052261" cy="12509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3907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12192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1"/>
            <a:ext cx="4011084"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4766733" y="273051"/>
            <a:ext cx="6815667"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609601" y="1165653"/>
            <a:ext cx="4011084" cy="45408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475307"/>
            <a:ext cx="73152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2389717" y="360507"/>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042045"/>
            <a:ext cx="7315200" cy="513122"/>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609600" y="1600200"/>
            <a:ext cx="53848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6197600" y="1600200"/>
            <a:ext cx="53848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600202"/>
            <a:ext cx="53848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6197600" y="1600202"/>
            <a:ext cx="53848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609600" y="2174875"/>
            <a:ext cx="53848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6197600" y="2174875"/>
            <a:ext cx="53848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609600" y="274638"/>
            <a:ext cx="109728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430725"/>
            <a:ext cx="5386917" cy="639762"/>
          </a:xfrm>
        </p:spPr>
        <p:txBody>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609600" y="2174875"/>
            <a:ext cx="5386917"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6193368" y="1430725"/>
            <a:ext cx="5389033" cy="639762"/>
          </a:xfrm>
        </p:spPr>
        <p:txBody>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6193368" y="2174876"/>
            <a:ext cx="5389033"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in the middle">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1143000"/>
          </a:xfrm>
        </p:spPr>
        <p:txBody>
          <a:bodyPr anchor="ctr" anchorCtr="0"/>
          <a:lstStyle/>
          <a:p>
            <a:r>
              <a:rPr lang="en-US" dirty="0" smtClean="0"/>
              <a:t>Click to edit Master title style</a:t>
            </a:r>
            <a:endParaRPr lang="en-GB" dirty="0"/>
          </a:p>
        </p:txBody>
      </p:sp>
    </p:spTree>
    <p:extLst>
      <p:ext uri="{BB962C8B-B14F-4D97-AF65-F5344CB8AC3E}">
        <p14:creationId xmlns:p14="http://schemas.microsoft.com/office/powerpoint/2010/main" val="16060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dle aligned">
    <p:spTree>
      <p:nvGrpSpPr>
        <p:cNvPr id="1" name=""/>
        <p:cNvGrpSpPr/>
        <p:nvPr/>
      </p:nvGrpSpPr>
      <p:grpSpPr>
        <a:xfrm>
          <a:off x="0" y="0"/>
          <a:ext cx="0" cy="0"/>
          <a:chOff x="0" y="0"/>
          <a:chExt cx="0" cy="0"/>
        </a:xfrm>
      </p:grpSpPr>
      <p:sp>
        <p:nvSpPr>
          <p:cNvPr id="2" name="Title 1"/>
          <p:cNvSpPr>
            <a:spLocks noGrp="1"/>
          </p:cNvSpPr>
          <p:nvPr>
            <p:ph type="title"/>
          </p:nvPr>
        </p:nvSpPr>
        <p:spPr>
          <a:xfrm>
            <a:off x="609600" y="1840820"/>
            <a:ext cx="10972800" cy="1143000"/>
          </a:xfrm>
        </p:spPr>
        <p:txBody>
          <a:bodyPr anchor="ctr" anchorCtr="0"/>
          <a:lstStyle/>
          <a:p>
            <a:r>
              <a:rPr lang="en-US" dirty="0" smtClean="0"/>
              <a:t>Click to edit Master title style</a:t>
            </a:r>
            <a:endParaRPr lang="en-GB" dirty="0"/>
          </a:p>
        </p:txBody>
      </p:sp>
      <p:sp>
        <p:nvSpPr>
          <p:cNvPr id="4" name="Text Placeholder 3"/>
          <p:cNvSpPr>
            <a:spLocks noGrp="1"/>
          </p:cNvSpPr>
          <p:nvPr>
            <p:ph type="body" sz="quarter" idx="10"/>
          </p:nvPr>
        </p:nvSpPr>
        <p:spPr>
          <a:xfrm>
            <a:off x="609600" y="3317649"/>
            <a:ext cx="10972800" cy="2444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23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Title 1"/>
          <p:cNvSpPr>
            <a:spLocks noGrp="1"/>
          </p:cNvSpPr>
          <p:nvPr>
            <p:ph type="title"/>
          </p:nvPr>
        </p:nvSpPr>
        <p:spPr>
          <a:xfrm>
            <a:off x="2901244" y="2857500"/>
            <a:ext cx="8681155" cy="1143000"/>
          </a:xfrm>
        </p:spPr>
        <p:txBody>
          <a:bodyPr anchor="ctr" anchorCtr="0"/>
          <a:lstStyle/>
          <a:p>
            <a:r>
              <a:rPr lang="en-US" dirty="0" smtClean="0"/>
              <a:t>Click to edit Master title style</a:t>
            </a:r>
            <a:endParaRPr lang="en-GB" dirty="0"/>
          </a:p>
        </p:txBody>
      </p:sp>
      <p:pic>
        <p:nvPicPr>
          <p:cNvPr id="2050" name="Picture 2" descr="C:\Users\ANDREW~1.DEN\AppData\Local\Temp\SNAGHTML55d08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607" y="2781835"/>
            <a:ext cx="1728000" cy="12943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10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8800" y="3041876"/>
            <a:ext cx="7825616" cy="1143000"/>
          </a:xfrm>
        </p:spPr>
        <p:txBody>
          <a:bodyPr anchor="ctr" anchorCtr="0"/>
          <a:lstStyle>
            <a:lvl1pPr>
              <a:defRPr sz="66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665" y="2743083"/>
            <a:ext cx="2250580" cy="1371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83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609600" y="1600200"/>
            <a:ext cx="10972800" cy="3932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smtClean="0"/>
              <a:t>Click to edit Master </a:t>
            </a:r>
            <a:r>
              <a:rPr lang="en-GB" dirty="0" err="1" smtClean="0"/>
              <a:t>ext</a:t>
            </a:r>
            <a:r>
              <a:rPr lang="en-GB" dirty="0" smtClean="0"/>
              <a: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6" r:id="rId6"/>
    <p:sldLayoutId id="2147484061" r:id="rId7"/>
    <p:sldLayoutId id="2147484057" r:id="rId8"/>
    <p:sldLayoutId id="2147484059" r:id="rId9"/>
    <p:sldLayoutId id="2147484060" r:id="rId10"/>
    <p:sldLayoutId id="2147484058" r:id="rId11"/>
    <p:sldLayoutId id="2147484055" r:id="rId12"/>
    <p:sldLayoutId id="2147484049" r:id="rId13"/>
    <p:sldLayoutId id="2147484050" r:id="rId14"/>
  </p:sldLayoutIdLst>
  <p:txStyles>
    <p:titleStyle>
      <a:lvl1pPr algn="l" defTabSz="457200" rtl="0" eaLnBrk="0" fontAlgn="base" hangingPunct="0">
        <a:spcBef>
          <a:spcPct val="0"/>
        </a:spcBef>
        <a:spcAft>
          <a:spcPct val="0"/>
        </a:spcAft>
        <a:defRPr sz="4400" b="1" kern="1200">
          <a:solidFill>
            <a:srgbClr val="635C5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50" indent="-285750" algn="l" defTabSz="457200"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3000" indent="-228600" algn="l" defTabSz="457200"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200" indent="-228600" algn="l" defTabSz="457200"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400" indent="-228600" algn="l" defTabSz="457200"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1981200" y="1454151"/>
            <a:ext cx="8229600" cy="2100263"/>
          </a:xfrm>
        </p:spPr>
        <p:txBody>
          <a:bodyPr/>
          <a:lstStyle/>
          <a:p>
            <a:r>
              <a:rPr lang="en-US" sz="4800" dirty="0">
                <a:solidFill>
                  <a:schemeClr val="bg1"/>
                </a:solidFill>
                <a:latin typeface="Arial Bold" panose="020B0704020202020204" pitchFamily="34" charset="0"/>
                <a:ea typeface="ＭＳ Ｐゴシック" panose="020B0600070205080204" pitchFamily="34" charset="-128"/>
              </a:rPr>
              <a:t>From SQL to RavenDB:</a:t>
            </a:r>
            <a:br>
              <a:rPr lang="en-US" sz="4800" dirty="0">
                <a:solidFill>
                  <a:schemeClr val="bg1"/>
                </a:solidFill>
                <a:latin typeface="Arial Bold" panose="020B0704020202020204" pitchFamily="34" charset="0"/>
                <a:ea typeface="ＭＳ Ｐゴシック" panose="020B0600070205080204" pitchFamily="34" charset="-128"/>
              </a:rPr>
            </a:br>
            <a:r>
              <a:rPr lang="en-US" sz="4800" dirty="0">
                <a:solidFill>
                  <a:schemeClr val="bg1"/>
                </a:solidFill>
                <a:latin typeface="Arial Bold" panose="020B0704020202020204" pitchFamily="34" charset="0"/>
                <a:ea typeface="ＭＳ Ｐゴシック" panose="020B0600070205080204" pitchFamily="34" charset="-128"/>
              </a:rPr>
              <a:t>A .NET Team’s Journey</a:t>
            </a:r>
            <a:endParaRPr lang="en-US" sz="4800" dirty="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1997076" y="5870575"/>
            <a:ext cx="234391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David Simner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770"/>
              </a:spcBef>
              <a:spcAft>
                <a:spcPts val="0"/>
              </a:spcAft>
              <a:buNone/>
            </a:pPr>
            <a:r>
              <a:rPr lang="en-GB" dirty="0">
                <a:solidFill>
                  <a:srgbClr val="0000FF"/>
                </a:solidFill>
                <a:latin typeface="Consolas" panose="020B0609020204030204" pitchFamily="49" charset="0"/>
                <a:ea typeface="MS PGothic" panose="020B0600070205080204" pitchFamily="34" charset="-128"/>
                <a:cs typeface="Arial Bold" panose="020B0704020202020204" pitchFamily="34" charset="0"/>
              </a:rPr>
              <a:t>var</a:t>
            </a:r>
            <a:r>
              <a:rPr lang="en-GB" dirty="0">
                <a:solidFill>
                  <a:srgbClr val="000000"/>
                </a:solidFill>
                <a:latin typeface="Consolas" panose="020B0609020204030204" pitchFamily="49" charset="0"/>
                <a:ea typeface="MS PGothic" panose="020B0600070205080204" pitchFamily="34" charset="-128"/>
                <a:cs typeface="Arial Bold" panose="020B0704020202020204" pitchFamily="34" charset="0"/>
              </a:rPr>
              <a:t> blogPost = </a:t>
            </a:r>
            <a:r>
              <a:rPr lang="en-GB" dirty="0" err="1" smtClean="0">
                <a:solidFill>
                  <a:srgbClr val="000000"/>
                </a:solidFill>
                <a:latin typeface="Consolas" panose="020B0609020204030204" pitchFamily="49" charset="0"/>
                <a:ea typeface="MS PGothic" panose="020B0600070205080204" pitchFamily="34" charset="-128"/>
                <a:cs typeface="Arial Bold" panose="020B0704020202020204" pitchFamily="34" charset="0"/>
              </a:rPr>
              <a:t>session.</a:t>
            </a:r>
            <a:r>
              <a:rPr lang="en-GB"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Load</a:t>
            </a:r>
            <a:r>
              <a:rPr lang="en-GB" dirty="0" smtClean="0">
                <a:solidFill>
                  <a:srgbClr val="000000"/>
                </a:solidFill>
                <a:latin typeface="Consolas" panose="020B0609020204030204" pitchFamily="49" charset="0"/>
                <a:ea typeface="MS PGothic" panose="020B0600070205080204" pitchFamily="34" charset="-128"/>
                <a:cs typeface="Arial Bold" panose="020B0704020202020204" pitchFamily="34" charset="0"/>
              </a:rPr>
              <a:t>&lt;</a:t>
            </a:r>
            <a:r>
              <a:rPr lang="en-GB"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dirty="0">
                <a:solidFill>
                  <a:srgbClr val="000000"/>
                </a:solidFill>
                <a:latin typeface="Consolas" panose="020B0609020204030204" pitchFamily="49" charset="0"/>
                <a:ea typeface="MS PGothic" panose="020B0600070205080204" pitchFamily="34" charset="-128"/>
                <a:cs typeface="Arial Bold" panose="020B0704020202020204" pitchFamily="34" charset="0"/>
              </a:rPr>
              <a:t>&gt;(id</a:t>
            </a:r>
            <a:r>
              <a:rPr lang="en-GB" dirty="0" smtClean="0">
                <a:solidFill>
                  <a:srgbClr val="000000"/>
                </a:solidFill>
                <a:latin typeface="Consolas" panose="020B0609020204030204" pitchFamily="49" charset="0"/>
                <a:ea typeface="MS PGothic" panose="020B0600070205080204" pitchFamily="34" charset="-128"/>
                <a:cs typeface="Arial Bold" panose="020B0704020202020204" pitchFamily="34"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913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770"/>
              </a:spcBef>
              <a:spcAft>
                <a:spcPts val="0"/>
              </a:spcAft>
              <a:buNone/>
            </a:pPr>
            <a:r>
              <a:rPr lang="en-GB"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dirty="0">
                <a:solidFill>
                  <a:srgbClr val="000000"/>
                </a:solidFill>
                <a:latin typeface="Consolas" panose="020B0609020204030204" pitchFamily="49" charset="0"/>
                <a:ea typeface="MS PGothic" panose="020B0600070205080204" pitchFamily="34" charset="-128"/>
                <a:cs typeface="Consolas" panose="020B0609020204030204" pitchFamily="49" charset="0"/>
              </a:rPr>
              <a:t> blogPost = </a:t>
            </a:r>
            <a:r>
              <a:rPr lang="en-GB"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Load</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dirty="0">
                <a:solidFill>
                  <a:srgbClr val="000000"/>
                </a:solidFill>
                <a:latin typeface="Consolas" panose="020B0609020204030204" pitchFamily="49" charset="0"/>
                <a:ea typeface="MS PGothic" panose="020B0600070205080204" pitchFamily="34" charset="-128"/>
                <a:cs typeface="Consolas" panose="020B0609020204030204" pitchFamily="49" charset="0"/>
              </a:rPr>
              <a:t>&gt;(id</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0"/>
              </a:spcBef>
              <a:spcAft>
                <a:spcPts val="0"/>
              </a:spcAft>
              <a:buNone/>
            </a:pPr>
            <a:endParaRPr lang="en-GB"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0"/>
              </a:spcBef>
              <a:spcAft>
                <a:spcPts val="0"/>
              </a:spcAft>
              <a:buNone/>
            </a:pPr>
            <a:r>
              <a:rPr lang="en-GB"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blogPost.</a:t>
            </a:r>
            <a:r>
              <a:rPr lang="en-GB" dirty="0" err="1" smtClean="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dirty="0">
                <a:solidFill>
                  <a:srgbClr val="A31515"/>
                </a:solidFill>
                <a:latin typeface="Consolas" panose="020B0609020204030204" pitchFamily="49" charset="0"/>
                <a:ea typeface="MS PGothic" panose="020B0600070205080204" pitchFamily="34" charset="-128"/>
                <a:cs typeface="Consolas" panose="020B0609020204030204" pitchFamily="49" charset="0"/>
              </a:rPr>
              <a:t>"new title</a:t>
            </a:r>
            <a:r>
              <a:rPr lang="en-GB"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0"/>
              </a:spcBef>
              <a:spcAft>
                <a:spcPts val="0"/>
              </a:spcAft>
              <a:buNone/>
            </a:pPr>
            <a:endParaRPr lang="en-GB"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0"/>
              </a:spcBef>
              <a:spcAft>
                <a:spcPts val="0"/>
              </a:spcAft>
              <a:buNone/>
            </a:pPr>
            <a:r>
              <a:rPr lang="en-GB" dirty="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dirty="0">
                <a:solidFill>
                  <a:srgbClr val="008B8B"/>
                </a:solidFill>
                <a:latin typeface="Consolas" panose="020B0609020204030204" pitchFamily="49" charset="0"/>
                <a:ea typeface="MS PGothic" panose="020B0600070205080204" pitchFamily="34" charset="-128"/>
                <a:cs typeface="Consolas" panose="020B0609020204030204" pitchFamily="49" charset="0"/>
              </a:rPr>
              <a:t>SaveChanges</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956954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770"/>
              </a:spcBef>
              <a:spcAft>
                <a:spcPts val="0"/>
              </a:spcAft>
              <a:buNone/>
            </a:pPr>
            <a:r>
              <a:rPr lang="en-GB"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dirty="0">
                <a:solidFill>
                  <a:srgbClr val="000000"/>
                </a:solidFill>
                <a:latin typeface="Consolas" panose="020B0609020204030204" pitchFamily="49" charset="0"/>
                <a:ea typeface="MS PGothic" panose="020B0600070205080204" pitchFamily="34" charset="-128"/>
                <a:cs typeface="Consolas" panose="020B0609020204030204" pitchFamily="49" charset="0"/>
              </a:rPr>
              <a:t> blogPost = </a:t>
            </a:r>
            <a:r>
              <a:rPr lang="en-GB"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Load</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dirty="0">
                <a:solidFill>
                  <a:srgbClr val="000000"/>
                </a:solidFill>
                <a:latin typeface="Consolas" panose="020B0609020204030204" pitchFamily="49" charset="0"/>
                <a:ea typeface="MS PGothic" panose="020B0600070205080204" pitchFamily="34" charset="-128"/>
                <a:cs typeface="Consolas" panose="020B0609020204030204" pitchFamily="49" charset="0"/>
              </a:rPr>
              <a:t>&gt;(id</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0"/>
              </a:spcBef>
              <a:spcAft>
                <a:spcPts val="0"/>
              </a:spcAft>
              <a:buNone/>
            </a:pPr>
            <a:endParaRPr lang="en-GB"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0"/>
              </a:spcBef>
              <a:spcAft>
                <a:spcPts val="0"/>
              </a:spcAft>
              <a:buNone/>
            </a:pPr>
            <a:r>
              <a:rPr lang="en-GB"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Delete</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blogPost</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0"/>
              </a:spcBef>
              <a:spcAft>
                <a:spcPts val="0"/>
              </a:spcAft>
              <a:buNone/>
            </a:pPr>
            <a:endParaRPr lang="en-GB"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0"/>
              </a:spcBef>
              <a:spcAft>
                <a:spcPts val="0"/>
              </a:spcAft>
              <a:buNone/>
            </a:pPr>
            <a:r>
              <a:rPr lang="en-GB"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SaveChanges</a:t>
            </a:r>
            <a:r>
              <a:rPr lang="en-GB"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82774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 - server perspective</a:t>
            </a:r>
            <a:endParaRPr lang="en-GB" dirty="0"/>
          </a:p>
        </p:txBody>
      </p:sp>
      <p:sp>
        <p:nvSpPr>
          <p:cNvPr id="3" name="Content Placeholder 2"/>
          <p:cNvSpPr>
            <a:spLocks noGrp="1"/>
          </p:cNvSpPr>
          <p:nvPr>
            <p:ph idx="1"/>
          </p:nvPr>
        </p:nvSpPr>
        <p:spPr/>
        <p:txBody>
          <a:bodyPr/>
          <a:lstStyle/>
          <a:p>
            <a:r>
              <a:rPr lang="en-GB" dirty="0" smtClean="0"/>
              <a:t>For each document, the server knows the name, namespace, and assembly name of the POCO</a:t>
            </a:r>
          </a:p>
          <a:p>
            <a:r>
              <a:rPr lang="en-GB" dirty="0" smtClean="0"/>
              <a:t>But it doesn’t have a copy of the assembly</a:t>
            </a:r>
          </a:p>
          <a:p>
            <a:r>
              <a:rPr lang="en-GB" dirty="0" smtClean="0"/>
              <a:t>Therefore, the server doesn’t know about or enforce a schema</a:t>
            </a:r>
            <a:endParaRPr lang="en-GB" dirty="0"/>
          </a:p>
        </p:txBody>
      </p:sp>
    </p:spTree>
    <p:extLst>
      <p:ext uri="{BB962C8B-B14F-4D97-AF65-F5344CB8AC3E}">
        <p14:creationId xmlns:p14="http://schemas.microsoft.com/office/powerpoint/2010/main" val="395506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 - client perspective</a:t>
            </a:r>
            <a:endParaRPr lang="en-GB" dirty="0"/>
          </a:p>
        </p:txBody>
      </p:sp>
      <p:sp>
        <p:nvSpPr>
          <p:cNvPr id="3" name="Content Placeholder 2"/>
          <p:cNvSpPr>
            <a:spLocks noGrp="1"/>
          </p:cNvSpPr>
          <p:nvPr>
            <p:ph idx="1"/>
          </p:nvPr>
        </p:nvSpPr>
        <p:spPr/>
        <p:txBody>
          <a:bodyPr/>
          <a:lstStyle/>
          <a:p>
            <a:pPr marL="0" indent="0">
              <a:buNone/>
            </a:pPr>
            <a:r>
              <a:rPr lang="en-GB" dirty="0" smtClean="0"/>
              <a:t>The client does know about the schema because it has the DLL that the POCO is in</a:t>
            </a:r>
          </a:p>
          <a:p>
            <a:pPr marL="457200" lvl="1" indent="0">
              <a:buNone/>
            </a:pPr>
            <a:endParaRPr lang="en-GB" dirty="0"/>
          </a:p>
          <a:p>
            <a:pPr marL="457200" indent="0">
              <a:buNone/>
            </a:pPr>
            <a:r>
              <a:rPr lang="en-GB" sz="2800" dirty="0" smtClean="0"/>
              <a:t>(</a:t>
            </a:r>
            <a:r>
              <a:rPr lang="en-GB" sz="2800" dirty="0"/>
              <a:t>And, you get some protection because C# is a </a:t>
            </a:r>
            <a:r>
              <a:rPr lang="en-GB" sz="2800" dirty="0" smtClean="0"/>
              <a:t>strongly-typed </a:t>
            </a:r>
            <a:r>
              <a:rPr lang="en-GB" sz="2800" dirty="0"/>
              <a:t>language)</a:t>
            </a:r>
          </a:p>
          <a:p>
            <a:pPr marL="457200" lvl="1" indent="0">
              <a:buNone/>
            </a:pPr>
            <a:endParaRPr lang="en-GB" dirty="0" smtClean="0"/>
          </a:p>
          <a:p>
            <a:pPr marL="457200" lvl="1" indent="0">
              <a:buNone/>
            </a:pPr>
            <a:r>
              <a:rPr lang="en-GB" dirty="0" smtClean="0"/>
              <a:t>(However, there might be more than one version of the schema in use at any one time)</a:t>
            </a:r>
            <a:endParaRPr lang="en-GB" dirty="0"/>
          </a:p>
        </p:txBody>
      </p:sp>
    </p:spTree>
    <p:extLst>
      <p:ext uri="{BB962C8B-B14F-4D97-AF65-F5344CB8AC3E}">
        <p14:creationId xmlns:p14="http://schemas.microsoft.com/office/powerpoint/2010/main" val="172918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&lt;/CRUD&gt;</a:t>
            </a:r>
            <a:endParaRPr lang="en-GB" dirty="0"/>
          </a:p>
        </p:txBody>
      </p:sp>
    </p:spTree>
    <p:extLst>
      <p:ext uri="{BB962C8B-B14F-4D97-AF65-F5344CB8AC3E}">
        <p14:creationId xmlns:p14="http://schemas.microsoft.com/office/powerpoint/2010/main" val="1463574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&lt;QUERYING&gt;</a:t>
            </a:r>
            <a:endParaRPr lang="en-GB" dirty="0"/>
          </a:p>
        </p:txBody>
      </p:sp>
    </p:spTree>
    <p:extLst>
      <p:ext uri="{BB962C8B-B14F-4D97-AF65-F5344CB8AC3E}">
        <p14:creationId xmlns:p14="http://schemas.microsoft.com/office/powerpoint/2010/main" val="520813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titles = </a:t>
            </a:r>
            <a:r>
              <a:rPr lang="en-GB" sz="24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4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Query</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sz="2400"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&gt;()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Where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OrderBy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ThenBy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Select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16563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buNone/>
            </a:pPr>
            <a:r>
              <a:rPr lang="en-GB" dirty="0">
                <a:solidFill>
                  <a:schemeClr val="tx1"/>
                </a:solidFill>
                <a:latin typeface="Consolas" panose="020B0609020204030204" pitchFamily="49" charset="0"/>
                <a:cs typeface="Consolas" panose="020B0609020204030204" pitchFamily="49" charset="0"/>
              </a:rPr>
              <a:t>GET /</a:t>
            </a:r>
            <a:r>
              <a:rPr lang="en-GB" dirty="0" smtClean="0">
                <a:solidFill>
                  <a:schemeClr val="tx1"/>
                </a:solidFill>
                <a:latin typeface="Consolas" panose="020B0609020204030204" pitchFamily="49" charset="0"/>
                <a:cs typeface="Consolas" panose="020B0609020204030204" pitchFamily="49" charset="0"/>
              </a:rPr>
              <a:t>indexes/BlogPostsIndex</a:t>
            </a:r>
          </a:p>
          <a:p>
            <a:pPr marL="0" indent="0">
              <a:buNone/>
            </a:pPr>
            <a:r>
              <a:rPr lang="en-GB" dirty="0" smtClean="0">
                <a:solidFill>
                  <a:schemeClr val="tx1"/>
                </a:solidFill>
                <a:latin typeface="Consolas" panose="020B0609020204030204" pitchFamily="49" charset="0"/>
                <a:cs typeface="Consolas" panose="020B0609020204030204" pitchFamily="49" charset="0"/>
              </a:rPr>
              <a:t>?query=AuthorId%3Adavid</a:t>
            </a:r>
          </a:p>
          <a:p>
            <a:pPr marL="0" indent="0">
              <a:buNone/>
            </a:pPr>
            <a:r>
              <a:rPr lang="en-GB" dirty="0" smtClean="0">
                <a:solidFill>
                  <a:schemeClr val="tx1"/>
                </a:solidFill>
                <a:latin typeface="Consolas" panose="020B0609020204030204" pitchFamily="49" charset="0"/>
                <a:cs typeface="Consolas" panose="020B0609020204030204" pitchFamily="49" charset="0"/>
              </a:rPr>
              <a:t>&amp;sort=Title</a:t>
            </a:r>
          </a:p>
          <a:p>
            <a:pPr marL="0" indent="0">
              <a:buNone/>
            </a:pPr>
            <a:r>
              <a:rPr lang="en-GB" dirty="0" smtClean="0">
                <a:solidFill>
                  <a:schemeClr val="tx1"/>
                </a:solidFill>
                <a:latin typeface="Consolas" panose="020B0609020204030204" pitchFamily="49" charset="0"/>
                <a:cs typeface="Consolas" panose="020B0609020204030204" pitchFamily="49" charset="0"/>
              </a:rPr>
              <a:t>&amp;sort=Body</a:t>
            </a:r>
          </a:p>
          <a:p>
            <a:pPr marL="0" indent="0">
              <a:buNone/>
            </a:pPr>
            <a:r>
              <a:rPr lang="en-GB" dirty="0">
                <a:solidFill>
                  <a:schemeClr val="tx1"/>
                </a:solidFill>
                <a:latin typeface="Consolas" panose="020B0609020204030204" pitchFamily="49" charset="0"/>
                <a:cs typeface="Consolas" panose="020B0609020204030204" pitchFamily="49" charset="0"/>
              </a:rPr>
              <a:t>&amp;pageSize=128</a:t>
            </a:r>
          </a:p>
          <a:p>
            <a:pPr marL="0" indent="0">
              <a:buNone/>
            </a:pPr>
            <a:r>
              <a:rPr lang="en-GB" dirty="0" smtClean="0">
                <a:solidFill>
                  <a:schemeClr val="tx1"/>
                </a:solidFill>
                <a:latin typeface="Consolas" panose="020B0609020204030204" pitchFamily="49" charset="0"/>
                <a:cs typeface="Consolas" panose="020B0609020204030204" pitchFamily="49" charset="0"/>
              </a:rPr>
              <a:t>&amp;operationHeadersHash</a:t>
            </a:r>
            <a:r>
              <a:rPr lang="en-GB" dirty="0">
                <a:solidFill>
                  <a:schemeClr val="tx1"/>
                </a:solidFill>
                <a:latin typeface="Consolas" panose="020B0609020204030204" pitchFamily="49" charset="0"/>
                <a:cs typeface="Consolas" panose="020B0609020204030204" pitchFamily="49" charset="0"/>
              </a:rPr>
              <a:t>=-</a:t>
            </a:r>
            <a:r>
              <a:rPr lang="en-GB" dirty="0" smtClean="0">
                <a:solidFill>
                  <a:schemeClr val="tx1"/>
                </a:solidFill>
                <a:latin typeface="Consolas" panose="020B0609020204030204" pitchFamily="49" charset="0"/>
                <a:cs typeface="Consolas" panose="020B0609020204030204" pitchFamily="49" charset="0"/>
              </a:rPr>
              <a:t>282575560</a:t>
            </a:r>
            <a:endParaRPr lang="en-GB"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1642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titles = </a:t>
            </a:r>
            <a:r>
              <a:rPr lang="en-GB" sz="24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4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Query</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sz="2400"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&gt;()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Where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OrderBy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ThenBy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Select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88661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751636" y="3027627"/>
            <a:ext cx="4694551" cy="1295764"/>
          </a:xfrm>
        </p:spPr>
        <p:txBody>
          <a:bodyPr/>
          <a:lstStyle/>
          <a:p>
            <a:r>
              <a:rPr lang="en-GB" sz="2800" b="0" dirty="0">
                <a:latin typeface="Arial" panose="020B0604020202020204" pitchFamily="34" charset="0"/>
                <a:cs typeface="Arial" panose="020B0604020202020204" pitchFamily="34" charset="0"/>
              </a:rPr>
              <a:t>davidsimner.me.uk</a:t>
            </a:r>
            <a:br>
              <a:rPr lang="en-GB" sz="2800" b="0" dirty="0">
                <a:latin typeface="Arial" panose="020B0604020202020204" pitchFamily="34" charset="0"/>
                <a:cs typeface="Arial" panose="020B0604020202020204" pitchFamily="34" charset="0"/>
              </a:rPr>
            </a:br>
            <a:r>
              <a:rPr lang="en-GB" sz="2800" b="0" dirty="0" smtClean="0">
                <a:latin typeface="Arial" panose="020B0604020202020204" pitchFamily="34" charset="0"/>
                <a:cs typeface="Arial" panose="020B0604020202020204" pitchFamily="34" charset="0"/>
              </a:rPr>
              <a:t>david.simner@red-gate.com</a:t>
            </a:r>
            <a:endParaRPr lang="en-GB" sz="2800" b="0" dirty="0">
              <a:latin typeface="Arial" panose="020B0604020202020204" pitchFamily="34" charset="0"/>
              <a:cs typeface="Arial" panose="020B0604020202020204" pitchFamily="34" charset="0"/>
            </a:endParaRPr>
          </a:p>
        </p:txBody>
      </p:sp>
      <p:sp>
        <p:nvSpPr>
          <p:cNvPr id="5" name="Title 3"/>
          <p:cNvSpPr txBox="1">
            <a:spLocks/>
          </p:cNvSpPr>
          <p:nvPr/>
        </p:nvSpPr>
        <p:spPr bwMode="auto">
          <a:xfrm>
            <a:off x="5751636" y="2460889"/>
            <a:ext cx="3803844"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000" b="1" kern="1200">
                <a:solidFill>
                  <a:srgbClr val="635C5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a:lstStyle>
          <a:p>
            <a:r>
              <a:rPr lang="en-GB" sz="4400" b="0" dirty="0" smtClean="0"/>
              <a:t>David </a:t>
            </a:r>
            <a:r>
              <a:rPr lang="en-GB" sz="4400" b="0" dirty="0"/>
              <a:t>Simner</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2192667" y="2006724"/>
            <a:ext cx="3011394" cy="2844552"/>
          </a:xfrm>
          <a:prstGeom prst="rect">
            <a:avLst/>
          </a:prstGeom>
        </p:spPr>
      </p:pic>
    </p:spTree>
    <p:extLst>
      <p:ext uri="{BB962C8B-B14F-4D97-AF65-F5344CB8AC3E}">
        <p14:creationId xmlns:p14="http://schemas.microsoft.com/office/powerpoint/2010/main" val="421291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example</a:t>
            </a:r>
            <a:endParaRPr lang="en-GB" dirty="0"/>
          </a:p>
        </p:txBody>
      </p:sp>
      <p:sp>
        <p:nvSpPr>
          <p:cNvPr id="3" name="Content Placeholder 2"/>
          <p:cNvSpPr>
            <a:spLocks noGrp="1"/>
          </p:cNvSpPr>
          <p:nvPr>
            <p:ph idx="1"/>
          </p:nvPr>
        </p:nvSpPr>
        <p:spPr>
          <a:xfrm>
            <a:off x="609600" y="1417638"/>
            <a:ext cx="11058144" cy="3932238"/>
          </a:xfrm>
        </p:spPr>
        <p:txBody>
          <a:bodyPr/>
          <a:lstStyle/>
          <a:p>
            <a:pPr marL="0" indent="0">
              <a:buNone/>
            </a:pPr>
            <a:r>
              <a:rPr lang="en-GB" dirty="0" smtClean="0"/>
              <a:t>We want to write a query that returns:</a:t>
            </a:r>
          </a:p>
          <a:p>
            <a:pPr lvl="1"/>
            <a:r>
              <a:rPr lang="en-GB" dirty="0" smtClean="0"/>
              <a:t>for each of the blog post authors,</a:t>
            </a:r>
          </a:p>
          <a:p>
            <a:pPr lvl="1"/>
            <a:r>
              <a:rPr lang="en-GB" dirty="0" smtClean="0"/>
              <a:t>the total number of comments across all of their blog posts</a:t>
            </a:r>
            <a:endParaRPr lang="en-GB" dirty="0"/>
          </a:p>
        </p:txBody>
      </p:sp>
    </p:spTree>
    <p:extLst>
      <p:ext uri="{BB962C8B-B14F-4D97-AF65-F5344CB8AC3E}">
        <p14:creationId xmlns:p14="http://schemas.microsoft.com/office/powerpoint/2010/main" val="2377122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example</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class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2B91AF"/>
                </a:solidFill>
                <a:latin typeface="Consolas" panose="020B0609020204030204" pitchFamily="49" charset="0"/>
                <a:ea typeface="MS PGothic" panose="020B0600070205080204" pitchFamily="34" charset="-128"/>
                <a:cs typeface="Consolas" panose="020B0609020204030204" pitchFamily="49" charset="0"/>
              </a:rPr>
              <a:t>BlogPost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575"/>
              </a:spcBef>
              <a:spcAft>
                <a:spcPts val="0"/>
              </a:spcAft>
              <a:buNone/>
            </a:pPr>
            <a:r>
              <a:rPr lang="en-GB" sz="2400" dirty="0" smtClean="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class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2B91AF"/>
                </a:solidFill>
                <a:latin typeface="Consolas" panose="020B0609020204030204" pitchFamily="49" charset="0"/>
                <a:ea typeface="MS PGothic" panose="020B0600070205080204" pitchFamily="34" charset="-128"/>
                <a:cs typeface="Consolas" panose="020B0609020204030204" pitchFamily="49" charset="0"/>
              </a:rPr>
              <a:t>Result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int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NumberOfComments</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26142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a:t>
            </a:r>
            <a:endParaRPr lang="en-GB" dirty="0"/>
          </a:p>
        </p:txBody>
      </p:sp>
      <p:sp>
        <p:nvSpPr>
          <p:cNvPr id="5" name="TextBox 4"/>
          <p:cNvSpPr txBox="1"/>
          <p:nvPr/>
        </p:nvSpPr>
        <p:spPr>
          <a:xfrm>
            <a:off x="1981201" y="1600201"/>
            <a:ext cx="1170123" cy="646331"/>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r>
              <a:rPr lang="en-US" b="1" dirty="0" smtClean="0">
                <a:solidFill>
                  <a:srgbClr val="635C50"/>
                </a:solidFill>
                <a:latin typeface="Consolas" panose="020B0609020204030204" pitchFamily="49" charset="0"/>
                <a:ea typeface="MS PGothic" panose="020B0600070205080204" pitchFamily="34" charset="-128"/>
                <a:cs typeface="Consolas" panose="020B0609020204030204" pitchFamily="49" charset="0"/>
              </a:rPr>
              <a:t>[</a:t>
            </a:r>
            <a:r>
              <a:rPr lang="en-US" b="1" dirty="0">
                <a:solidFill>
                  <a:srgbClr val="635C50"/>
                </a:solidFill>
                <a:latin typeface="Consolas" panose="020B0609020204030204" pitchFamily="49" charset="0"/>
                <a:ea typeface="MS PGothic" panose="020B0600070205080204" pitchFamily="34" charset="-128"/>
                <a:cs typeface="Consolas" panose="020B0609020204030204" pitchFamily="49" charset="0"/>
              </a:rPr>
              <a:t>]</a:t>
            </a:r>
            <a:endPar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6" name="TextBox 5"/>
          <p:cNvSpPr txBox="1"/>
          <p:nvPr/>
        </p:nvSpPr>
        <p:spPr>
          <a:xfrm>
            <a:off x="1981201" y="4886107"/>
            <a:ext cx="1170123" cy="1077218"/>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steve</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pPr eaLnBrk="0" hangingPunct="0">
              <a:spcBef>
                <a:spcPts val="575"/>
              </a:spcBef>
              <a:spcAft>
                <a:spcPts val="0"/>
              </a:spcAft>
            </a:pPr>
            <a:r>
              <a:rPr lang="en-US" b="1" dirty="0" smtClean="0">
                <a:solidFill>
                  <a:srgbClr val="635C50"/>
                </a:solidFill>
                <a:latin typeface="Consolas" panose="020B0609020204030204" pitchFamily="49" charset="0"/>
                <a:ea typeface="MS PGothic" panose="020B0600070205080204" pitchFamily="34" charset="-128"/>
                <a:cs typeface="Consolas" panose="020B0609020204030204" pitchFamily="49" charset="0"/>
              </a:rPr>
              <a:t>[</a:t>
            </a:r>
            <a:r>
              <a:rPr lang="en-US" b="1"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US"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dog"</a:t>
            </a:r>
            <a:r>
              <a:rPr lang="en-US" b="1" dirty="0" smtClean="0">
                <a:solidFill>
                  <a:srgbClr val="635C50"/>
                </a:solidFill>
                <a:latin typeface="Consolas" panose="020B0609020204030204" pitchFamily="49" charset="0"/>
                <a:ea typeface="MS PGothic" panose="020B0600070205080204" pitchFamily="34" charset="-128"/>
                <a:cs typeface="Consolas" panose="020B0609020204030204" pitchFamily="49" charset="0"/>
              </a:rPr>
              <a:t>,</a:t>
            </a:r>
            <a:endParaRPr lang="en-GB" b="1" dirty="0">
              <a:solidFill>
                <a:srgbClr val="635C50"/>
              </a:solidFill>
              <a:latin typeface="Consolas" panose="020B0609020204030204" pitchFamily="49" charset="0"/>
              <a:ea typeface="Calibri" panose="020F0502020204030204" pitchFamily="34" charset="0"/>
              <a:cs typeface="Consolas" panose="020B0609020204030204" pitchFamily="49" charset="0"/>
            </a:endParaRPr>
          </a:p>
          <a:p>
            <a:pPr eaLnBrk="0" hangingPunct="0">
              <a:spcBef>
                <a:spcPts val="575"/>
              </a:spcBef>
              <a:spcAft>
                <a:spcPts val="0"/>
              </a:spcAft>
            </a:pPr>
            <a:r>
              <a:rPr lang="en-US" b="1" dirty="0">
                <a:solidFill>
                  <a:srgbClr val="635C50"/>
                </a:solidFill>
                <a:latin typeface="Consolas" panose="020B0609020204030204" pitchFamily="49" charset="0"/>
                <a:ea typeface="MS PGothic" panose="020B0600070205080204" pitchFamily="34" charset="-128"/>
                <a:cs typeface="Consolas" panose="020B0609020204030204" pitchFamily="49" charset="0"/>
              </a:rPr>
              <a:t> </a:t>
            </a:r>
            <a:r>
              <a:rPr lang="en-US" b="1"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US"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cat"</a:t>
            </a:r>
            <a:r>
              <a:rPr lang="en-US" b="1" dirty="0" smtClean="0">
                <a:solidFill>
                  <a:srgbClr val="635C50"/>
                </a:solidFill>
                <a:latin typeface="Consolas" panose="020B0609020204030204" pitchFamily="49" charset="0"/>
                <a:ea typeface="MS PGothic" panose="020B0600070205080204" pitchFamily="34" charset="-128"/>
                <a:cs typeface="Consolas" panose="020B0609020204030204" pitchFamily="49" charset="0"/>
              </a:rPr>
              <a:t>]</a:t>
            </a:r>
            <a:endPar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7" name="TextBox 6"/>
          <p:cNvSpPr txBox="1"/>
          <p:nvPr/>
        </p:nvSpPr>
        <p:spPr>
          <a:xfrm>
            <a:off x="1981201" y="3243154"/>
            <a:ext cx="1170122" cy="723275"/>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steve</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pPr eaLnBrk="0" hangingPunct="0">
              <a:spcBef>
                <a:spcPts val="575"/>
              </a:spcBef>
              <a:spcAft>
                <a:spcPts val="0"/>
              </a:spcAft>
            </a:pPr>
            <a:r>
              <a:rPr lang="en-US" b="1" dirty="0" smtClean="0">
                <a:solidFill>
                  <a:srgbClr val="635C50"/>
                </a:solidFill>
                <a:latin typeface="Consolas" panose="020B0609020204030204" pitchFamily="49" charset="0"/>
                <a:ea typeface="MS PGothic" panose="020B0600070205080204" pitchFamily="34" charset="-128"/>
                <a:cs typeface="Consolas" panose="020B0609020204030204" pitchFamily="49" charset="0"/>
              </a:rPr>
              <a:t>[</a:t>
            </a:r>
            <a:r>
              <a:rPr lang="en-US" b="1"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US"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hi"</a:t>
            </a:r>
            <a:r>
              <a:rPr lang="en-US" b="1" dirty="0" smtClean="0">
                <a:solidFill>
                  <a:srgbClr val="635C50"/>
                </a:solidFill>
                <a:latin typeface="Consolas" panose="020B0609020204030204" pitchFamily="49" charset="0"/>
                <a:ea typeface="MS PGothic" panose="020B0600070205080204" pitchFamily="34" charset="-128"/>
                <a:cs typeface="Consolas" panose="020B0609020204030204" pitchFamily="49" charset="0"/>
              </a:rPr>
              <a:t>]</a:t>
            </a:r>
            <a:endPar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8" name="TextBox 7"/>
          <p:cNvSpPr txBox="1"/>
          <p:nvPr/>
        </p:nvSpPr>
        <p:spPr>
          <a:xfrm>
            <a:off x="9040800" y="1600201"/>
            <a:ext cx="1170000" cy="646331"/>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r>
              <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rPr>
              <a:t>0</a:t>
            </a:r>
          </a:p>
        </p:txBody>
      </p:sp>
      <p:sp>
        <p:nvSpPr>
          <p:cNvPr id="9" name="TextBox 8"/>
          <p:cNvSpPr txBox="1"/>
          <p:nvPr/>
        </p:nvSpPr>
        <p:spPr>
          <a:xfrm>
            <a:off x="9040801" y="4194001"/>
            <a:ext cx="1169999" cy="646331"/>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steve</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r>
              <a:rPr lang="en-GB" b="1"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3</a:t>
            </a:r>
            <a:endPar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10" name="TextBox 9"/>
          <p:cNvSpPr txBox="1"/>
          <p:nvPr/>
        </p:nvSpPr>
        <p:spPr>
          <a:xfrm>
            <a:off x="5520900" y="1600201"/>
            <a:ext cx="1170000" cy="646331"/>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r>
              <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rPr>
              <a:t>0</a:t>
            </a:r>
          </a:p>
        </p:txBody>
      </p:sp>
      <p:sp>
        <p:nvSpPr>
          <p:cNvPr id="11" name="TextBox 10"/>
          <p:cNvSpPr txBox="1"/>
          <p:nvPr/>
        </p:nvSpPr>
        <p:spPr>
          <a:xfrm>
            <a:off x="5525852" y="3281625"/>
            <a:ext cx="1169999" cy="646331"/>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steve</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r>
              <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rPr>
              <a:t>1</a:t>
            </a:r>
          </a:p>
        </p:txBody>
      </p:sp>
      <p:sp>
        <p:nvSpPr>
          <p:cNvPr id="12" name="TextBox 11"/>
          <p:cNvSpPr txBox="1"/>
          <p:nvPr/>
        </p:nvSpPr>
        <p:spPr>
          <a:xfrm>
            <a:off x="5511001" y="5101551"/>
            <a:ext cx="1169999" cy="646331"/>
          </a:xfrm>
          <a:prstGeom prst="rect">
            <a:avLst/>
          </a:prstGeom>
          <a:noFill/>
          <a:ln>
            <a:solidFill>
              <a:schemeClr val="tx1"/>
            </a:solidFill>
          </a:ln>
        </p:spPr>
        <p:txBody>
          <a:bodyPr wrap="square" rtlCol="0">
            <a:spAutoFit/>
          </a:bodyPr>
          <a:lstStyle/>
          <a:p>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steve</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a:p>
            <a:r>
              <a:rPr lang="en-GB" b="1"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2</a:t>
            </a:r>
            <a:endParaRPr lang="en-GB" b="1" dirty="0">
              <a:solidFill>
                <a:srgbClr val="000000"/>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13" name="TextBox 12"/>
          <p:cNvSpPr txBox="1"/>
          <p:nvPr/>
        </p:nvSpPr>
        <p:spPr>
          <a:xfrm>
            <a:off x="6695850" y="1447200"/>
            <a:ext cx="1284368" cy="369332"/>
          </a:xfrm>
          <a:prstGeom prst="rect">
            <a:avLst/>
          </a:prstGeom>
          <a:noFill/>
          <a:ln>
            <a:noFill/>
          </a:ln>
        </p:spPr>
        <p:txBody>
          <a:bodyPr wrap="square" rtlCol="0">
            <a:spAutoFit/>
          </a:bodyPr>
          <a:lstStyle/>
          <a:p>
            <a:r>
              <a:rPr lang="en-GB" b="1" dirty="0">
                <a:solidFill>
                  <a:srgbClr val="635C50"/>
                </a:solidFill>
                <a:latin typeface="Consolas" panose="020B0609020204030204" pitchFamily="49" charset="0"/>
                <a:ea typeface="MS PGothic" panose="020B0600070205080204" pitchFamily="34" charset="-128"/>
                <a:cs typeface="Consolas" panose="020B0609020204030204" pitchFamily="49" charset="0"/>
              </a:rPr>
              <a:t>=&gt; </a:t>
            </a:r>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15" name="TextBox 14"/>
          <p:cNvSpPr txBox="1"/>
          <p:nvPr/>
        </p:nvSpPr>
        <p:spPr>
          <a:xfrm>
            <a:off x="6695850" y="3186000"/>
            <a:ext cx="1284368" cy="369332"/>
          </a:xfrm>
          <a:prstGeom prst="rect">
            <a:avLst/>
          </a:prstGeom>
          <a:noFill/>
          <a:ln>
            <a:noFill/>
          </a:ln>
        </p:spPr>
        <p:txBody>
          <a:bodyPr wrap="square" rtlCol="0">
            <a:spAutoFit/>
          </a:bodyPr>
          <a:lstStyle/>
          <a:p>
            <a:r>
              <a:rPr lang="en-GB" b="1" dirty="0">
                <a:solidFill>
                  <a:srgbClr val="635C50"/>
                </a:solidFill>
                <a:latin typeface="Consolas" panose="020B0609020204030204" pitchFamily="49" charset="0"/>
                <a:ea typeface="MS PGothic" panose="020B0600070205080204" pitchFamily="34" charset="-128"/>
                <a:cs typeface="Consolas" panose="020B0609020204030204" pitchFamily="49" charset="0"/>
              </a:rPr>
              <a:t>=&gt; </a:t>
            </a:r>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steve</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16" name="TextBox 15"/>
          <p:cNvSpPr txBox="1"/>
          <p:nvPr/>
        </p:nvSpPr>
        <p:spPr>
          <a:xfrm>
            <a:off x="6690900" y="5475600"/>
            <a:ext cx="1289318" cy="369332"/>
          </a:xfrm>
          <a:prstGeom prst="rect">
            <a:avLst/>
          </a:prstGeom>
          <a:noFill/>
          <a:ln>
            <a:noFill/>
          </a:ln>
        </p:spPr>
        <p:txBody>
          <a:bodyPr wrap="square" rtlCol="0">
            <a:spAutoFit/>
          </a:bodyPr>
          <a:lstStyle/>
          <a:p>
            <a:r>
              <a:rPr lang="en-GB" b="1" dirty="0">
                <a:solidFill>
                  <a:srgbClr val="635C50"/>
                </a:solidFill>
                <a:latin typeface="Consolas" panose="020B0609020204030204" pitchFamily="49" charset="0"/>
                <a:ea typeface="MS PGothic" panose="020B0600070205080204" pitchFamily="34" charset="-128"/>
                <a:cs typeface="Consolas" panose="020B0609020204030204" pitchFamily="49" charset="0"/>
              </a:rPr>
              <a:t>=&gt; </a:t>
            </a:r>
            <a:r>
              <a:rPr lang="en-GB" b="1"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steve</a:t>
            </a:r>
            <a:endParaRPr lang="en-GB" b="1" dirty="0">
              <a:solidFill>
                <a:srgbClr val="A31515"/>
              </a:solidFill>
              <a:latin typeface="Consolas" panose="020B0609020204030204" pitchFamily="49" charset="0"/>
              <a:ea typeface="MS PGothic" panose="020B0600070205080204" pitchFamily="34" charset="-128"/>
              <a:cs typeface="Consolas" panose="020B0609020204030204" pitchFamily="49" charset="0"/>
            </a:endParaRPr>
          </a:p>
        </p:txBody>
      </p:sp>
      <p:sp>
        <p:nvSpPr>
          <p:cNvPr id="17" name="Right Arrow 16"/>
          <p:cNvSpPr/>
          <p:nvPr/>
        </p:nvSpPr>
        <p:spPr>
          <a:xfrm>
            <a:off x="3596434" y="1600200"/>
            <a:ext cx="1518834" cy="646331"/>
          </a:xfrm>
          <a:prstGeom prst="rightArrow">
            <a:avLst/>
          </a:prstGeom>
          <a:solidFill>
            <a:srgbClr val="0089BD"/>
          </a:solidFill>
          <a:ln>
            <a:noFill/>
          </a:ln>
          <a:effectLst/>
        </p:spPr>
        <p:style>
          <a:lnRef idx="1">
            <a:schemeClr val="accent1"/>
          </a:lnRef>
          <a:fillRef idx="3">
            <a:schemeClr val="accent1"/>
          </a:fillRef>
          <a:effectRef idx="2">
            <a:schemeClr val="accent1"/>
          </a:effectRef>
          <a:fontRef idx="minor">
            <a:schemeClr val="lt1"/>
          </a:fontRef>
        </p:style>
        <p:txBody>
          <a:bodyPr tIns="0" bIns="46800" rtlCol="0" anchor="ctr"/>
          <a:lstStyle/>
          <a:p>
            <a:pPr algn="ctr"/>
            <a:r>
              <a:rPr lang="en-GB" dirty="0" smtClean="0">
                <a:latin typeface="Arial"/>
                <a:cs typeface="Arial"/>
              </a:rPr>
              <a:t>Map</a:t>
            </a:r>
            <a:endParaRPr lang="en-GB" dirty="0">
              <a:latin typeface="Arial"/>
              <a:cs typeface="Arial"/>
            </a:endParaRPr>
          </a:p>
        </p:txBody>
      </p:sp>
      <p:sp>
        <p:nvSpPr>
          <p:cNvPr id="23" name="Right Arrow 22"/>
          <p:cNvSpPr/>
          <p:nvPr/>
        </p:nvSpPr>
        <p:spPr>
          <a:xfrm>
            <a:off x="3596434" y="3281624"/>
            <a:ext cx="1518834" cy="646331"/>
          </a:xfrm>
          <a:prstGeom prst="rightArrow">
            <a:avLst/>
          </a:prstGeom>
          <a:solidFill>
            <a:srgbClr val="0089BD"/>
          </a:solidFill>
          <a:ln>
            <a:noFill/>
          </a:ln>
          <a:effectLst/>
        </p:spPr>
        <p:style>
          <a:lnRef idx="1">
            <a:schemeClr val="accent1"/>
          </a:lnRef>
          <a:fillRef idx="3">
            <a:schemeClr val="accent1"/>
          </a:fillRef>
          <a:effectRef idx="2">
            <a:schemeClr val="accent1"/>
          </a:effectRef>
          <a:fontRef idx="minor">
            <a:schemeClr val="lt1"/>
          </a:fontRef>
        </p:style>
        <p:txBody>
          <a:bodyPr tIns="0" bIns="46800" rtlCol="0" anchor="ctr"/>
          <a:lstStyle/>
          <a:p>
            <a:pPr algn="ctr"/>
            <a:r>
              <a:rPr lang="en-GB" dirty="0">
                <a:latin typeface="Arial"/>
                <a:cs typeface="Arial"/>
              </a:rPr>
              <a:t>Map</a:t>
            </a:r>
          </a:p>
        </p:txBody>
      </p:sp>
      <p:sp>
        <p:nvSpPr>
          <p:cNvPr id="24" name="Right Arrow 23"/>
          <p:cNvSpPr/>
          <p:nvPr/>
        </p:nvSpPr>
        <p:spPr>
          <a:xfrm>
            <a:off x="3596434" y="5101551"/>
            <a:ext cx="1518834" cy="646331"/>
          </a:xfrm>
          <a:prstGeom prst="rightArrow">
            <a:avLst/>
          </a:prstGeom>
          <a:solidFill>
            <a:srgbClr val="0089BD"/>
          </a:solidFill>
          <a:ln>
            <a:noFill/>
          </a:ln>
          <a:effectLst/>
        </p:spPr>
        <p:style>
          <a:lnRef idx="1">
            <a:schemeClr val="accent1"/>
          </a:lnRef>
          <a:fillRef idx="3">
            <a:schemeClr val="accent1"/>
          </a:fillRef>
          <a:effectRef idx="2">
            <a:schemeClr val="accent1"/>
          </a:effectRef>
          <a:fontRef idx="minor">
            <a:schemeClr val="lt1"/>
          </a:fontRef>
        </p:style>
        <p:txBody>
          <a:bodyPr tIns="0" bIns="46800" rtlCol="0" anchor="ctr"/>
          <a:lstStyle/>
          <a:p>
            <a:pPr algn="ctr"/>
            <a:r>
              <a:rPr lang="en-GB" dirty="0">
                <a:latin typeface="Arial"/>
                <a:cs typeface="Arial"/>
              </a:rPr>
              <a:t>Map</a:t>
            </a:r>
          </a:p>
        </p:txBody>
      </p:sp>
      <p:grpSp>
        <p:nvGrpSpPr>
          <p:cNvPr id="3" name="Group 2"/>
          <p:cNvGrpSpPr/>
          <p:nvPr/>
        </p:nvGrpSpPr>
        <p:grpSpPr>
          <a:xfrm>
            <a:off x="6681000" y="3604790"/>
            <a:ext cx="2075035" cy="1819926"/>
            <a:chOff x="5156999" y="3604790"/>
            <a:chExt cx="2075035" cy="1819926"/>
          </a:xfrm>
        </p:grpSpPr>
        <p:cxnSp>
          <p:nvCxnSpPr>
            <p:cNvPr id="27" name="Curved Connector 26"/>
            <p:cNvCxnSpPr>
              <a:stCxn id="11" idx="3"/>
              <a:endCxn id="28" idx="1"/>
            </p:cNvCxnSpPr>
            <p:nvPr/>
          </p:nvCxnSpPr>
          <p:spPr>
            <a:xfrm>
              <a:off x="5171850" y="3604790"/>
              <a:ext cx="541350" cy="912376"/>
            </a:xfrm>
            <a:prstGeom prst="curvedConnector3">
              <a:avLst>
                <a:gd name="adj1" fmla="val 50000"/>
              </a:avLst>
            </a:prstGeom>
            <a:ln w="203200">
              <a:solidFill>
                <a:srgbClr val="0089BD"/>
              </a:solidFill>
            </a:ln>
            <a:effectLst/>
          </p:spPr>
          <p:style>
            <a:lnRef idx="2">
              <a:schemeClr val="accent1"/>
            </a:lnRef>
            <a:fillRef idx="0">
              <a:schemeClr val="accent1"/>
            </a:fillRef>
            <a:effectRef idx="1">
              <a:schemeClr val="accent1"/>
            </a:effectRef>
            <a:fontRef idx="minor">
              <a:schemeClr val="tx1"/>
            </a:fontRef>
          </p:style>
        </p:cxnSp>
        <p:sp>
          <p:nvSpPr>
            <p:cNvPr id="28" name="Right Arrow 27"/>
            <p:cNvSpPr/>
            <p:nvPr/>
          </p:nvSpPr>
          <p:spPr>
            <a:xfrm>
              <a:off x="5713200" y="4194000"/>
              <a:ext cx="1518834" cy="646331"/>
            </a:xfrm>
            <a:prstGeom prst="rightArrow">
              <a:avLst/>
            </a:prstGeom>
            <a:solidFill>
              <a:srgbClr val="0089BD"/>
            </a:solidFill>
            <a:ln>
              <a:noFill/>
            </a:ln>
            <a:effectLst/>
          </p:spPr>
          <p:style>
            <a:lnRef idx="1">
              <a:schemeClr val="accent1"/>
            </a:lnRef>
            <a:fillRef idx="3">
              <a:schemeClr val="accent1"/>
            </a:fillRef>
            <a:effectRef idx="2">
              <a:schemeClr val="accent1"/>
            </a:effectRef>
            <a:fontRef idx="minor">
              <a:schemeClr val="lt1"/>
            </a:fontRef>
          </p:style>
          <p:txBody>
            <a:bodyPr tIns="0" bIns="46800" rtlCol="0" anchor="ctr"/>
            <a:lstStyle/>
            <a:p>
              <a:pPr algn="ctr"/>
              <a:r>
                <a:rPr lang="en-GB" dirty="0">
                  <a:latin typeface="Arial"/>
                  <a:cs typeface="Arial"/>
                </a:rPr>
                <a:t>Reduce</a:t>
              </a:r>
            </a:p>
          </p:txBody>
        </p:sp>
        <p:cxnSp>
          <p:nvCxnSpPr>
            <p:cNvPr id="30" name="Curved Connector 29"/>
            <p:cNvCxnSpPr>
              <a:stCxn id="12" idx="3"/>
              <a:endCxn id="28" idx="1"/>
            </p:cNvCxnSpPr>
            <p:nvPr/>
          </p:nvCxnSpPr>
          <p:spPr>
            <a:xfrm flipV="1">
              <a:off x="5156999" y="4517166"/>
              <a:ext cx="556201" cy="907550"/>
            </a:xfrm>
            <a:prstGeom prst="curvedConnector3">
              <a:avLst>
                <a:gd name="adj1" fmla="val 50000"/>
              </a:avLst>
            </a:prstGeom>
            <a:ln w="203200">
              <a:solidFill>
                <a:srgbClr val="0089BD"/>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6690900" y="1602001"/>
            <a:ext cx="2065134" cy="646331"/>
            <a:chOff x="5166900" y="1602000"/>
            <a:chExt cx="2065134" cy="646331"/>
          </a:xfrm>
        </p:grpSpPr>
        <p:sp>
          <p:nvSpPr>
            <p:cNvPr id="22" name="Right Arrow 21"/>
            <p:cNvSpPr/>
            <p:nvPr/>
          </p:nvSpPr>
          <p:spPr>
            <a:xfrm>
              <a:off x="5713200" y="1602000"/>
              <a:ext cx="1518834" cy="646331"/>
            </a:xfrm>
            <a:prstGeom prst="rightArrow">
              <a:avLst/>
            </a:prstGeom>
            <a:solidFill>
              <a:srgbClr val="0089BD"/>
            </a:solidFill>
            <a:ln>
              <a:noFill/>
            </a:ln>
            <a:effectLst/>
          </p:spPr>
          <p:style>
            <a:lnRef idx="1">
              <a:schemeClr val="accent1"/>
            </a:lnRef>
            <a:fillRef idx="3">
              <a:schemeClr val="accent1"/>
            </a:fillRef>
            <a:effectRef idx="2">
              <a:schemeClr val="accent1"/>
            </a:effectRef>
            <a:fontRef idx="minor">
              <a:schemeClr val="lt1"/>
            </a:fontRef>
          </p:style>
          <p:txBody>
            <a:bodyPr tIns="0" bIns="46800" rtlCol="0" anchor="ctr"/>
            <a:lstStyle/>
            <a:p>
              <a:pPr algn="ctr"/>
              <a:r>
                <a:rPr lang="en-GB" dirty="0">
                  <a:latin typeface="Arial"/>
                  <a:cs typeface="Arial"/>
                </a:rPr>
                <a:t>Reduce</a:t>
              </a:r>
            </a:p>
          </p:txBody>
        </p:sp>
        <p:cxnSp>
          <p:nvCxnSpPr>
            <p:cNvPr id="39" name="Curved Connector 38"/>
            <p:cNvCxnSpPr>
              <a:stCxn id="10" idx="3"/>
              <a:endCxn id="22" idx="1"/>
            </p:cNvCxnSpPr>
            <p:nvPr/>
          </p:nvCxnSpPr>
          <p:spPr>
            <a:xfrm>
              <a:off x="5166900" y="1923366"/>
              <a:ext cx="546300" cy="1800"/>
            </a:xfrm>
            <a:prstGeom prst="curvedConnector3">
              <a:avLst>
                <a:gd name="adj1" fmla="val 50000"/>
              </a:avLst>
            </a:prstGeom>
            <a:ln w="203200">
              <a:solidFill>
                <a:srgbClr val="0089B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189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5" grpId="0"/>
      <p:bldP spid="16" grpId="0"/>
      <p:bldP spid="17"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example map</a:t>
            </a:r>
            <a:endParaRPr lang="en-GB" dirty="0"/>
          </a:p>
        </p:txBody>
      </p:sp>
      <p:sp>
        <p:nvSpPr>
          <p:cNvPr id="3" name="Content Placeholder 2"/>
          <p:cNvSpPr>
            <a:spLocks noGrp="1"/>
          </p:cNvSpPr>
          <p:nvPr>
            <p:ph idx="1"/>
          </p:nvPr>
        </p:nvSpPr>
        <p:spPr>
          <a:xfrm>
            <a:off x="609600" y="1417638"/>
            <a:ext cx="8260080" cy="3932238"/>
          </a:xfrm>
        </p:spPr>
        <p:txBody>
          <a:bodyPr/>
          <a:lstStyle/>
          <a:p>
            <a:pPr marL="0" indent="0">
              <a:spcBef>
                <a:spcPts val="575"/>
              </a:spcBef>
              <a:spcAft>
                <a:spcPts val="0"/>
              </a:spcAft>
              <a:buNone/>
            </a:pP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Map</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blogPosts =&gt;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from</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x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in</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blogPosts</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select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Result</a:t>
            </a: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NumberOfComments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Length</a:t>
            </a: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462717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example reduce</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575"/>
              </a:spcBef>
              <a:spcAft>
                <a:spcPts val="0"/>
              </a:spcAft>
              <a:buNone/>
            </a:pP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Reduce</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results =&gt;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from</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result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in</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results</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group</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result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by </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result.</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into</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g</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select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Result</a:t>
            </a: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g.</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Key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NumberOfComments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g.</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Sum</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NumberOfComments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54721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complexities</a:t>
            </a:r>
            <a:endParaRPr lang="en-GB" dirty="0"/>
          </a:p>
        </p:txBody>
      </p:sp>
      <p:sp>
        <p:nvSpPr>
          <p:cNvPr id="3" name="Content Placeholder 2"/>
          <p:cNvSpPr>
            <a:spLocks noGrp="1"/>
          </p:cNvSpPr>
          <p:nvPr>
            <p:ph idx="1"/>
          </p:nvPr>
        </p:nvSpPr>
        <p:spPr>
          <a:xfrm>
            <a:off x="606552" y="1417638"/>
            <a:ext cx="10972800" cy="3932238"/>
          </a:xfrm>
        </p:spPr>
        <p:txBody>
          <a:bodyPr/>
          <a:lstStyle/>
          <a:p>
            <a:pPr marL="0" indent="0">
              <a:buNone/>
            </a:pPr>
            <a:r>
              <a:rPr lang="en-GB" dirty="0" smtClean="0"/>
              <a:t>Getting the “rollback” deployment</a:t>
            </a:r>
          </a:p>
          <a:p>
            <a:endParaRPr lang="en-GB" dirty="0"/>
          </a:p>
          <a:p>
            <a:endParaRPr lang="en-GB" dirty="0" smtClean="0"/>
          </a:p>
          <a:p>
            <a:pPr marL="0" indent="0">
              <a:buNone/>
            </a:pPr>
            <a:endParaRPr lang="en-GB" dirty="0" smtClean="0">
              <a:solidFill>
                <a:srgbClr val="000000"/>
              </a:solidFill>
              <a:highlight>
                <a:srgbClr val="FFFFFF"/>
              </a:highlight>
              <a:latin typeface="Consolas" panose="020B0609020204030204" pitchFamily="49" charset="0"/>
            </a:endParaRPr>
          </a:p>
          <a:p>
            <a:pPr marL="0" indent="0">
              <a:spcBef>
                <a:spcPts val="670"/>
              </a:spcBef>
              <a:spcAft>
                <a:spcPts val="0"/>
              </a:spcAft>
              <a:buNone/>
            </a:pP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Deployment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g.</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Select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Deployment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OrderByDescending</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(d =&gt; d.</a:t>
            </a: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Created</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Skip</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(1)</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FirstOrDefault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068" y="2342993"/>
            <a:ext cx="7401958" cy="1000265"/>
          </a:xfrm>
          <a:prstGeom prst="rect">
            <a:avLst/>
          </a:prstGeom>
        </p:spPr>
      </p:pic>
      <p:sp>
        <p:nvSpPr>
          <p:cNvPr id="8" name="Oval 7"/>
          <p:cNvSpPr/>
          <p:nvPr/>
        </p:nvSpPr>
        <p:spPr>
          <a:xfrm>
            <a:off x="4885766" y="2097742"/>
            <a:ext cx="2891116" cy="1479177"/>
          </a:xfrm>
          <a:prstGeom prst="ellipse">
            <a:avLst/>
          </a:prstGeom>
          <a:noFill/>
          <a:ln w="76200">
            <a:solidFill>
              <a:srgbClr val="C30206"/>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919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complexities</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buNone/>
            </a:pPr>
            <a:r>
              <a:rPr lang="en-GB" dirty="0" smtClean="0"/>
              <a:t>Getting the “rollback” deployment</a:t>
            </a:r>
          </a:p>
          <a:p>
            <a:endParaRPr lang="en-GB" dirty="0"/>
          </a:p>
          <a:p>
            <a:endParaRPr lang="en-GB" dirty="0" smtClean="0"/>
          </a:p>
          <a:p>
            <a:pPr marL="0" indent="0">
              <a:buNone/>
            </a:pPr>
            <a:endParaRPr lang="en-GB" dirty="0" smtClean="0">
              <a:solidFill>
                <a:srgbClr val="000000"/>
              </a:solidFill>
              <a:highlight>
                <a:srgbClr val="FFFFFF"/>
              </a:highlight>
              <a:latin typeface="Consolas" panose="020B0609020204030204" pitchFamily="49" charset="0"/>
            </a:endParaRPr>
          </a:p>
          <a:p>
            <a:pPr marL="0" indent="0">
              <a:spcBef>
                <a:spcPts val="670"/>
              </a:spcBef>
              <a:spcAft>
                <a:spcPts val="0"/>
              </a:spcAft>
              <a:buNone/>
            </a:pP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Deployment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g.</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Select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Deployment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OrderByDescending</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(d =&gt; d.</a:t>
            </a: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Created</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Skip</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(1)</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FirstOrDefault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068" y="2342993"/>
            <a:ext cx="7401958" cy="1000265"/>
          </a:xfrm>
          <a:prstGeom prst="rect">
            <a:avLst/>
          </a:prstGeom>
        </p:spPr>
      </p:pic>
      <p:sp>
        <p:nvSpPr>
          <p:cNvPr id="9" name="Oval 8"/>
          <p:cNvSpPr/>
          <p:nvPr/>
        </p:nvSpPr>
        <p:spPr>
          <a:xfrm>
            <a:off x="2315859" y="2097742"/>
            <a:ext cx="2891116" cy="1479177"/>
          </a:xfrm>
          <a:prstGeom prst="ellipse">
            <a:avLst/>
          </a:prstGeom>
          <a:noFill/>
          <a:ln w="76200">
            <a:solidFill>
              <a:srgbClr val="C30206"/>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80118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complexities</a:t>
            </a:r>
            <a:endParaRPr lang="en-GB" dirty="0"/>
          </a:p>
        </p:txBody>
      </p:sp>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95648" y="1842860"/>
            <a:ext cx="2291869" cy="1000265"/>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940968" y="1842859"/>
            <a:ext cx="2310064" cy="1000265"/>
          </a:xfrm>
          <a:prstGeom prst="rect">
            <a:avLst/>
          </a:prstGeom>
        </p:spPr>
      </p:pic>
      <p:pic>
        <p:nvPicPr>
          <p:cNvPr id="7" name="Picture 6" descr="Screen Clipping"/>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7804484" y="1842858"/>
            <a:ext cx="2293284" cy="1000265"/>
          </a:xfrm>
          <a:prstGeom prst="rect">
            <a:avLst/>
          </a:prstGeom>
        </p:spPr>
      </p:pic>
      <p:cxnSp>
        <p:nvCxnSpPr>
          <p:cNvPr id="9" name="Straight Arrow Connector 8"/>
          <p:cNvCxnSpPr/>
          <p:nvPr/>
        </p:nvCxnSpPr>
        <p:spPr>
          <a:xfrm>
            <a:off x="3191973" y="2932414"/>
            <a:ext cx="2722071" cy="1240817"/>
          </a:xfrm>
          <a:prstGeom prst="straightConnector1">
            <a:avLst/>
          </a:prstGeom>
          <a:ln w="50800">
            <a:solidFill>
              <a:srgbClr val="0089B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260224" y="2932412"/>
            <a:ext cx="2710747" cy="1240817"/>
          </a:xfrm>
          <a:prstGeom prst="straightConnector1">
            <a:avLst/>
          </a:prstGeom>
          <a:ln w="50800">
            <a:solidFill>
              <a:srgbClr val="0089BD"/>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561561" y="4173229"/>
            <a:ext cx="1082348" cy="646331"/>
          </a:xfrm>
          <a:prstGeom prst="rect">
            <a:avLst/>
          </a:prstGeom>
          <a:noFill/>
        </p:spPr>
        <p:txBody>
          <a:bodyPr wrap="none" rtlCol="0">
            <a:spAutoFit/>
          </a:bodyPr>
          <a:lstStyle/>
          <a:p>
            <a:pPr algn="ctr"/>
            <a:r>
              <a:rPr lang="en-GB" dirty="0" smtClean="0"/>
              <a:t>Reduce</a:t>
            </a:r>
          </a:p>
          <a:p>
            <a:pPr algn="ctr"/>
            <a:r>
              <a:rPr lang="en-GB" dirty="0" smtClean="0"/>
              <a:t>1.0.1414</a:t>
            </a:r>
            <a:endParaRPr lang="en-GB" dirty="0"/>
          </a:p>
        </p:txBody>
      </p:sp>
      <p:cxnSp>
        <p:nvCxnSpPr>
          <p:cNvPr id="4" name="Straight Arrow Connector 3"/>
          <p:cNvCxnSpPr/>
          <p:nvPr/>
        </p:nvCxnSpPr>
        <p:spPr>
          <a:xfrm>
            <a:off x="6097327" y="2912569"/>
            <a:ext cx="0" cy="1220302"/>
          </a:xfrm>
          <a:prstGeom prst="straightConnector1">
            <a:avLst/>
          </a:prstGeom>
          <a:ln w="50800">
            <a:solidFill>
              <a:srgbClr val="0089BD"/>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476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perf optimisation</a:t>
            </a:r>
            <a:endParaRPr lang="en-GB" dirty="0"/>
          </a:p>
        </p:txBody>
      </p:sp>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95648" y="1842860"/>
            <a:ext cx="2291869" cy="1000265"/>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940968" y="1842859"/>
            <a:ext cx="2310064" cy="1000265"/>
          </a:xfrm>
          <a:prstGeom prst="rect">
            <a:avLst/>
          </a:prstGeom>
        </p:spPr>
      </p:pic>
      <p:pic>
        <p:nvPicPr>
          <p:cNvPr id="7" name="Picture 6" descr="Screen Clipping"/>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7804484" y="1842858"/>
            <a:ext cx="2293284" cy="1000265"/>
          </a:xfrm>
          <a:prstGeom prst="rect">
            <a:avLst/>
          </a:prstGeom>
        </p:spPr>
      </p:pic>
      <p:cxnSp>
        <p:nvCxnSpPr>
          <p:cNvPr id="9" name="Straight Arrow Connector 8"/>
          <p:cNvCxnSpPr/>
          <p:nvPr/>
        </p:nvCxnSpPr>
        <p:spPr>
          <a:xfrm>
            <a:off x="3231660" y="2932414"/>
            <a:ext cx="2738298" cy="2330643"/>
          </a:xfrm>
          <a:prstGeom prst="straightConnector1">
            <a:avLst/>
          </a:prstGeom>
          <a:ln w="50800">
            <a:solidFill>
              <a:srgbClr val="0089B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096000" y="2942333"/>
            <a:ext cx="1383632" cy="1240818"/>
          </a:xfrm>
          <a:prstGeom prst="straightConnector1">
            <a:avLst/>
          </a:prstGeom>
          <a:ln w="50800">
            <a:solidFill>
              <a:srgbClr val="0089B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7665206" y="2932412"/>
            <a:ext cx="1355374" cy="1240819"/>
          </a:xfrm>
          <a:prstGeom prst="straightConnector1">
            <a:avLst/>
          </a:prstGeom>
          <a:ln w="50800">
            <a:solidFill>
              <a:srgbClr val="0089BD"/>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084344" y="4183152"/>
            <a:ext cx="1082349" cy="646331"/>
          </a:xfrm>
          <a:prstGeom prst="rect">
            <a:avLst/>
          </a:prstGeom>
          <a:noFill/>
        </p:spPr>
        <p:txBody>
          <a:bodyPr wrap="none" rtlCol="0">
            <a:spAutoFit/>
          </a:bodyPr>
          <a:lstStyle/>
          <a:p>
            <a:pPr algn="ctr"/>
            <a:r>
              <a:rPr lang="en-GB" dirty="0" smtClean="0"/>
              <a:t>Reduce</a:t>
            </a:r>
          </a:p>
          <a:p>
            <a:pPr algn="ctr"/>
            <a:r>
              <a:rPr lang="en-GB" dirty="0" smtClean="0"/>
              <a:t>1.0.1414</a:t>
            </a:r>
            <a:endParaRPr lang="en-GB" dirty="0"/>
          </a:p>
        </p:txBody>
      </p:sp>
      <p:sp>
        <p:nvSpPr>
          <p:cNvPr id="14" name="TextBox 13"/>
          <p:cNvSpPr txBox="1"/>
          <p:nvPr/>
        </p:nvSpPr>
        <p:spPr>
          <a:xfrm>
            <a:off x="5584592" y="5263057"/>
            <a:ext cx="1082349" cy="646331"/>
          </a:xfrm>
          <a:prstGeom prst="rect">
            <a:avLst/>
          </a:prstGeom>
          <a:noFill/>
        </p:spPr>
        <p:txBody>
          <a:bodyPr wrap="none" rtlCol="0">
            <a:spAutoFit/>
          </a:bodyPr>
          <a:lstStyle/>
          <a:p>
            <a:pPr algn="ctr"/>
            <a:r>
              <a:rPr lang="en-GB" dirty="0" smtClean="0"/>
              <a:t>Reduce</a:t>
            </a:r>
          </a:p>
          <a:p>
            <a:pPr algn="ctr"/>
            <a:r>
              <a:rPr lang="en-GB" dirty="0" smtClean="0"/>
              <a:t>1.0.1337</a:t>
            </a:r>
            <a:endParaRPr lang="en-GB" dirty="0"/>
          </a:p>
        </p:txBody>
      </p:sp>
      <p:cxnSp>
        <p:nvCxnSpPr>
          <p:cNvPr id="16" name="Straight Arrow Connector 15"/>
          <p:cNvCxnSpPr/>
          <p:nvPr/>
        </p:nvCxnSpPr>
        <p:spPr>
          <a:xfrm flipH="1">
            <a:off x="6240379" y="4542562"/>
            <a:ext cx="885437" cy="720494"/>
          </a:xfrm>
          <a:prstGeom prst="straightConnector1">
            <a:avLst/>
          </a:prstGeom>
          <a:ln w="50800">
            <a:solidFill>
              <a:srgbClr val="0089BD"/>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965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 complexities</a:t>
            </a:r>
            <a:endParaRPr lang="en-GB" dirty="0"/>
          </a:p>
        </p:txBody>
      </p:sp>
      <p:sp>
        <p:nvSpPr>
          <p:cNvPr id="3" name="Content Placeholder 2"/>
          <p:cNvSpPr>
            <a:spLocks noGrp="1"/>
          </p:cNvSpPr>
          <p:nvPr>
            <p:ph idx="1"/>
          </p:nvPr>
        </p:nvSpPr>
        <p:spPr>
          <a:xfrm>
            <a:off x="609600" y="1298448"/>
            <a:ext cx="10972800" cy="3932238"/>
          </a:xfrm>
        </p:spPr>
        <p:txBody>
          <a:bodyPr/>
          <a:lstStyle/>
          <a:p>
            <a:pPr marL="0" indent="0">
              <a:buNone/>
            </a:pPr>
            <a:r>
              <a:rPr lang="en-GB" dirty="0" smtClean="0"/>
              <a:t>Getting the “rollback” deployment</a:t>
            </a:r>
          </a:p>
          <a:p>
            <a:endParaRPr lang="en-GB" dirty="0"/>
          </a:p>
          <a:p>
            <a:endParaRPr lang="en-GB" dirty="0" smtClean="0"/>
          </a:p>
          <a:p>
            <a:pPr marL="0" indent="0">
              <a:buNone/>
            </a:pPr>
            <a:endParaRPr lang="en-GB" dirty="0" smtClean="0">
              <a:solidFill>
                <a:srgbClr val="000000"/>
              </a:solidFill>
              <a:highlight>
                <a:srgbClr val="FFFFFF"/>
              </a:highlight>
              <a:latin typeface="Consolas" panose="020B0609020204030204" pitchFamily="49" charset="0"/>
            </a:endParaRPr>
          </a:p>
          <a:p>
            <a:pPr marL="0" indent="0">
              <a:spcBef>
                <a:spcPts val="670"/>
              </a:spcBef>
              <a:spcAft>
                <a:spcPts val="0"/>
              </a:spcAft>
              <a:buNone/>
            </a:pP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LastTwoDeployments</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g.</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SelectMany</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LastTwoDeployments</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OrderByDescending</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(d =&gt; d.</a:t>
            </a:r>
            <a:r>
              <a:rPr lang="en-GB" sz="2800" dirty="0">
                <a:solidFill>
                  <a:srgbClr val="800080"/>
                </a:solidFill>
                <a:latin typeface="Consolas" panose="020B0609020204030204" pitchFamily="49" charset="0"/>
                <a:ea typeface="MS PGothic" panose="020B0600070205080204" pitchFamily="34" charset="-128"/>
                <a:cs typeface="Consolas" panose="020B0609020204030204" pitchFamily="49" charset="0"/>
              </a:rPr>
              <a:t>Created</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670"/>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Take</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(2)</a:t>
            </a: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ToArray</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068" y="2342993"/>
            <a:ext cx="7401958" cy="1000265"/>
          </a:xfrm>
          <a:prstGeom prst="rect">
            <a:avLst/>
          </a:prstGeom>
        </p:spPr>
      </p:pic>
      <p:sp>
        <p:nvSpPr>
          <p:cNvPr id="8" name="Oval 7"/>
          <p:cNvSpPr/>
          <p:nvPr/>
        </p:nvSpPr>
        <p:spPr>
          <a:xfrm>
            <a:off x="4885766" y="2097742"/>
            <a:ext cx="2891116" cy="1479177"/>
          </a:xfrm>
          <a:prstGeom prst="ellipse">
            <a:avLst/>
          </a:prstGeom>
          <a:noFill/>
          <a:ln w="76200">
            <a:solidFill>
              <a:srgbClr val="C30206"/>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1128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talk</a:t>
            </a:r>
            <a:endParaRPr lang="en-GB" dirty="0"/>
          </a:p>
        </p:txBody>
      </p:sp>
    </p:spTree>
    <p:extLst>
      <p:ext uri="{BB962C8B-B14F-4D97-AF65-F5344CB8AC3E}">
        <p14:creationId xmlns:p14="http://schemas.microsoft.com/office/powerpoint/2010/main" val="2980880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&lt;/QUERYING&gt;</a:t>
            </a:r>
            <a:endParaRPr lang="en-GB" dirty="0"/>
          </a:p>
        </p:txBody>
      </p:sp>
    </p:spTree>
    <p:extLst>
      <p:ext uri="{BB962C8B-B14F-4D97-AF65-F5344CB8AC3E}">
        <p14:creationId xmlns:p14="http://schemas.microsoft.com/office/powerpoint/2010/main" val="1009323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1329847" y="2058444"/>
            <a:ext cx="9532306" cy="0"/>
          </a:xfrm>
          <a:prstGeom prst="line">
            <a:avLst/>
          </a:prstGeom>
          <a:ln>
            <a:solidFill>
              <a:schemeClr val="bg1">
                <a:lumMod val="75000"/>
              </a:schemeClr>
            </a:solidFill>
            <a:prstDash val="lgDash"/>
          </a:ln>
          <a:effectLst/>
        </p:spPr>
        <p:style>
          <a:lnRef idx="2">
            <a:schemeClr val="dk1"/>
          </a:lnRef>
          <a:fillRef idx="0">
            <a:schemeClr val="dk1"/>
          </a:fillRef>
          <a:effectRef idx="1">
            <a:schemeClr val="dk1"/>
          </a:effectRef>
          <a:fontRef idx="minor">
            <a:schemeClr val="tx1"/>
          </a:fontRef>
        </p:style>
      </p:cxnSp>
      <p:sp>
        <p:nvSpPr>
          <p:cNvPr id="3" name="Title 2"/>
          <p:cNvSpPr>
            <a:spLocks noGrp="1"/>
          </p:cNvSpPr>
          <p:nvPr>
            <p:ph type="title"/>
          </p:nvPr>
        </p:nvSpPr>
        <p:spPr/>
        <p:txBody>
          <a:bodyPr/>
          <a:lstStyle/>
          <a:p>
            <a:r>
              <a:rPr lang="en-GB" dirty="0" smtClean="0"/>
              <a:t>Consistency model</a:t>
            </a:r>
            <a:endParaRPr lang="en-GB" dirty="0"/>
          </a:p>
        </p:txBody>
      </p:sp>
      <p:sp>
        <p:nvSpPr>
          <p:cNvPr id="7" name="Rectangle 6"/>
          <p:cNvSpPr/>
          <p:nvPr/>
        </p:nvSpPr>
        <p:spPr>
          <a:xfrm>
            <a:off x="2652520" y="2906899"/>
            <a:ext cx="2304788" cy="2761177"/>
          </a:xfrm>
          <a:prstGeom prst="rect">
            <a:avLst/>
          </a:prstGeom>
          <a:solidFill>
            <a:srgbClr val="C30206"/>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2000" b="1" dirty="0">
                <a:solidFill>
                  <a:srgbClr val="FFFFFF"/>
                </a:solidFill>
                <a:latin typeface="Arial" panose="020B0604020202020204" pitchFamily="34" charset="0"/>
                <a:cs typeface="Arial" panose="020B0604020202020204" pitchFamily="34" charset="0"/>
              </a:rPr>
              <a:t>Document store</a:t>
            </a:r>
          </a:p>
          <a:p>
            <a:pPr algn="ctr"/>
            <a:endParaRPr lang="en-GB" sz="2000" dirty="0">
              <a:solidFill>
                <a:srgbClr val="FFFFFF"/>
              </a:solidFill>
              <a:latin typeface="Arial" panose="020B0604020202020204" pitchFamily="34" charset="0"/>
              <a:cs typeface="Arial" panose="020B0604020202020204" pitchFamily="34" charset="0"/>
            </a:endParaRPr>
          </a:p>
          <a:p>
            <a:pPr algn="ctr"/>
            <a:r>
              <a:rPr lang="en-GB" sz="2000" dirty="0">
                <a:solidFill>
                  <a:srgbClr val="FFFFFF"/>
                </a:solidFill>
                <a:latin typeface="Arial" panose="020B0604020202020204" pitchFamily="34" charset="0"/>
                <a:cs typeface="Arial" panose="020B0604020202020204" pitchFamily="34" charset="0"/>
              </a:rPr>
              <a:t>(ACID)</a:t>
            </a:r>
          </a:p>
        </p:txBody>
      </p:sp>
      <p:grpSp>
        <p:nvGrpSpPr>
          <p:cNvPr id="20" name="Group 19"/>
          <p:cNvGrpSpPr/>
          <p:nvPr/>
        </p:nvGrpSpPr>
        <p:grpSpPr>
          <a:xfrm>
            <a:off x="2793455" y="1240076"/>
            <a:ext cx="885023" cy="1567842"/>
            <a:chOff x="1557552" y="1240076"/>
            <a:chExt cx="885023" cy="1567842"/>
          </a:xfrm>
        </p:grpSpPr>
        <p:sp>
          <p:nvSpPr>
            <p:cNvPr id="12" name="Down Arrow 11"/>
            <p:cNvSpPr/>
            <p:nvPr/>
          </p:nvSpPr>
          <p:spPr>
            <a:xfrm>
              <a:off x="2242159" y="1240076"/>
              <a:ext cx="200416" cy="1567842"/>
            </a:xfrm>
            <a:prstGeom prst="downArrow">
              <a:avLst/>
            </a:prstGeom>
            <a:solidFill>
              <a:srgbClr val="53972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dk1"/>
                </a:solidFill>
                <a:latin typeface="Arial"/>
                <a:cs typeface="Arial"/>
              </a:endParaRPr>
            </a:p>
          </p:txBody>
        </p:sp>
        <p:sp>
          <p:nvSpPr>
            <p:cNvPr id="15" name="TextBox 14"/>
            <p:cNvSpPr txBox="1"/>
            <p:nvPr/>
          </p:nvSpPr>
          <p:spPr>
            <a:xfrm>
              <a:off x="1557552" y="1242273"/>
              <a:ext cx="697627"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GB" dirty="0">
                  <a:latin typeface="Arial"/>
                  <a:cs typeface="Arial"/>
                </a:rPr>
                <a:t>Load</a:t>
              </a:r>
            </a:p>
          </p:txBody>
        </p:sp>
      </p:grpSp>
      <p:grpSp>
        <p:nvGrpSpPr>
          <p:cNvPr id="21" name="Group 20"/>
          <p:cNvGrpSpPr/>
          <p:nvPr/>
        </p:nvGrpSpPr>
        <p:grpSpPr>
          <a:xfrm>
            <a:off x="3935263" y="1240076"/>
            <a:ext cx="1821177" cy="1567842"/>
            <a:chOff x="2699360" y="1240076"/>
            <a:chExt cx="1821177" cy="1567842"/>
          </a:xfrm>
        </p:grpSpPr>
        <p:sp>
          <p:nvSpPr>
            <p:cNvPr id="13" name="Down Arrow 12"/>
            <p:cNvSpPr/>
            <p:nvPr/>
          </p:nvSpPr>
          <p:spPr>
            <a:xfrm>
              <a:off x="2699360" y="1240076"/>
              <a:ext cx="200416" cy="1567842"/>
            </a:xfrm>
            <a:prstGeom prst="downArrow">
              <a:avLst/>
            </a:prstGeom>
            <a:solidFill>
              <a:srgbClr val="53972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dk1"/>
                </a:solidFill>
                <a:latin typeface="Arial"/>
                <a:cs typeface="Arial"/>
              </a:endParaRPr>
            </a:p>
          </p:txBody>
        </p:sp>
        <p:sp>
          <p:nvSpPr>
            <p:cNvPr id="16" name="TextBox 15"/>
            <p:cNvSpPr txBox="1"/>
            <p:nvPr/>
          </p:nvSpPr>
          <p:spPr>
            <a:xfrm>
              <a:off x="2886756" y="1242273"/>
              <a:ext cx="163378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GB" dirty="0">
                  <a:latin typeface="Arial"/>
                  <a:cs typeface="Arial"/>
                </a:rPr>
                <a:t>SaveChanges</a:t>
              </a:r>
            </a:p>
          </p:txBody>
        </p:sp>
      </p:grpSp>
      <p:sp>
        <p:nvSpPr>
          <p:cNvPr id="8" name="Rectangle 7"/>
          <p:cNvSpPr/>
          <p:nvPr/>
        </p:nvSpPr>
        <p:spPr>
          <a:xfrm>
            <a:off x="5969311" y="2906898"/>
            <a:ext cx="2304000" cy="2761176"/>
          </a:xfrm>
          <a:prstGeom prst="rect">
            <a:avLst/>
          </a:prstGeom>
          <a:solidFill>
            <a:srgbClr val="0089B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rgbClr val="FFFFFF"/>
                </a:solidFill>
                <a:latin typeface="Arial" panose="020B0604020202020204" pitchFamily="34" charset="0"/>
                <a:cs typeface="Arial" panose="020B0604020202020204" pitchFamily="34" charset="0"/>
              </a:rPr>
              <a:t>Index store</a:t>
            </a:r>
          </a:p>
          <a:p>
            <a:pPr algn="ctr"/>
            <a:endParaRPr lang="en-GB" sz="2000" dirty="0">
              <a:solidFill>
                <a:srgbClr val="FFFFFF"/>
              </a:solidFill>
              <a:latin typeface="Arial" panose="020B0604020202020204" pitchFamily="34" charset="0"/>
              <a:cs typeface="Arial" panose="020B0604020202020204" pitchFamily="34" charset="0"/>
            </a:endParaRPr>
          </a:p>
          <a:p>
            <a:pPr algn="ctr"/>
            <a:r>
              <a:rPr lang="en-GB" sz="2000" dirty="0">
                <a:solidFill>
                  <a:srgbClr val="FFFFFF"/>
                </a:solidFill>
                <a:latin typeface="Arial" panose="020B0604020202020204" pitchFamily="34" charset="0"/>
                <a:cs typeface="Arial" panose="020B0604020202020204" pitchFamily="34" charset="0"/>
              </a:rPr>
              <a:t>(BASE)</a:t>
            </a:r>
          </a:p>
        </p:txBody>
      </p:sp>
      <p:grpSp>
        <p:nvGrpSpPr>
          <p:cNvPr id="22" name="Group 21"/>
          <p:cNvGrpSpPr/>
          <p:nvPr/>
        </p:nvGrpSpPr>
        <p:grpSpPr>
          <a:xfrm>
            <a:off x="7021104" y="1240076"/>
            <a:ext cx="990517" cy="1567842"/>
            <a:chOff x="6379925" y="1240076"/>
            <a:chExt cx="990517" cy="1567842"/>
          </a:xfrm>
        </p:grpSpPr>
        <p:sp>
          <p:nvSpPr>
            <p:cNvPr id="14" name="Down Arrow 13"/>
            <p:cNvSpPr/>
            <p:nvPr/>
          </p:nvSpPr>
          <p:spPr>
            <a:xfrm>
              <a:off x="6379925" y="1240076"/>
              <a:ext cx="200416" cy="1567842"/>
            </a:xfrm>
            <a:prstGeom prst="downArrow">
              <a:avLst/>
            </a:prstGeom>
            <a:solidFill>
              <a:srgbClr val="53972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7" name="TextBox 16"/>
            <p:cNvSpPr txBox="1"/>
            <p:nvPr/>
          </p:nvSpPr>
          <p:spPr>
            <a:xfrm>
              <a:off x="6557399" y="1242273"/>
              <a:ext cx="813043" cy="369332"/>
            </a:xfrm>
            <a:prstGeom prst="rect">
              <a:avLst/>
            </a:prstGeom>
            <a:noFill/>
          </p:spPr>
          <p:txBody>
            <a:bodyPr wrap="none" rtlCol="0">
              <a:spAutoFit/>
            </a:bodyPr>
            <a:lstStyle/>
            <a:p>
              <a:r>
                <a:rPr lang="en-GB" dirty="0" smtClean="0"/>
                <a:t>Query</a:t>
              </a:r>
              <a:endParaRPr lang="en-GB" dirty="0"/>
            </a:p>
          </p:txBody>
        </p:sp>
      </p:grpSp>
      <p:sp>
        <p:nvSpPr>
          <p:cNvPr id="28" name="TextBox 27"/>
          <p:cNvSpPr txBox="1"/>
          <p:nvPr/>
        </p:nvSpPr>
        <p:spPr>
          <a:xfrm>
            <a:off x="8573204" y="2164056"/>
            <a:ext cx="1877437" cy="369332"/>
          </a:xfrm>
          <a:prstGeom prst="rect">
            <a:avLst/>
          </a:prstGeom>
          <a:noFill/>
        </p:spPr>
        <p:txBody>
          <a:bodyPr wrap="none" rtlCol="0">
            <a:spAutoFit/>
          </a:bodyPr>
          <a:lstStyle/>
          <a:p>
            <a:pPr algn="r"/>
            <a:r>
              <a:rPr lang="en-GB" dirty="0" smtClean="0"/>
              <a:t>RavenDB server</a:t>
            </a:r>
            <a:endParaRPr lang="en-GB" dirty="0"/>
          </a:p>
        </p:txBody>
      </p:sp>
      <p:sp>
        <p:nvSpPr>
          <p:cNvPr id="29" name="TextBox 28"/>
          <p:cNvSpPr txBox="1"/>
          <p:nvPr/>
        </p:nvSpPr>
        <p:spPr>
          <a:xfrm>
            <a:off x="9676070" y="1588904"/>
            <a:ext cx="774571" cy="369332"/>
          </a:xfrm>
          <a:prstGeom prst="rect">
            <a:avLst/>
          </a:prstGeom>
          <a:noFill/>
        </p:spPr>
        <p:txBody>
          <a:bodyPr wrap="none" rtlCol="0">
            <a:spAutoFit/>
          </a:bodyPr>
          <a:lstStyle/>
          <a:p>
            <a:pPr algn="r"/>
            <a:r>
              <a:rPr lang="en-GB" dirty="0" smtClean="0"/>
              <a:t>Client</a:t>
            </a:r>
            <a:endParaRPr lang="en-GB" dirty="0"/>
          </a:p>
        </p:txBody>
      </p:sp>
      <p:grpSp>
        <p:nvGrpSpPr>
          <p:cNvPr id="4" name="Group 3"/>
          <p:cNvGrpSpPr/>
          <p:nvPr/>
        </p:nvGrpSpPr>
        <p:grpSpPr>
          <a:xfrm>
            <a:off x="4247877" y="4861366"/>
            <a:ext cx="2403222" cy="1798210"/>
            <a:chOff x="2664345" y="4861367"/>
            <a:chExt cx="2403222" cy="1798210"/>
          </a:xfrm>
        </p:grpSpPr>
        <p:sp>
          <p:nvSpPr>
            <p:cNvPr id="43" name="TextBox 42"/>
            <p:cNvSpPr txBox="1"/>
            <p:nvPr/>
          </p:nvSpPr>
          <p:spPr>
            <a:xfrm>
              <a:off x="2664345" y="5922861"/>
              <a:ext cx="240322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GB" dirty="0">
                  <a:latin typeface="Arial"/>
                  <a:cs typeface="Arial"/>
                </a:rPr>
                <a:t>Lazily </a:t>
              </a:r>
              <a:r>
                <a:rPr lang="en-GB" dirty="0" smtClean="0">
                  <a:latin typeface="Arial"/>
                  <a:cs typeface="Arial"/>
                </a:rPr>
                <a:t>update </a:t>
              </a:r>
            </a:p>
            <a:p>
              <a:r>
                <a:rPr lang="en-GB" dirty="0" smtClean="0">
                  <a:latin typeface="Arial"/>
                  <a:cs typeface="Arial"/>
                </a:rPr>
                <a:t>indexes</a:t>
              </a:r>
              <a:endParaRPr lang="en-GB" dirty="0">
                <a:latin typeface="Arial"/>
                <a:cs typeface="Arial"/>
              </a:endParaRPr>
            </a:p>
          </p:txBody>
        </p:sp>
        <p:sp>
          <p:nvSpPr>
            <p:cNvPr id="2" name="Arc 1"/>
            <p:cNvSpPr/>
            <p:nvPr/>
          </p:nvSpPr>
          <p:spPr>
            <a:xfrm rot="5400000">
              <a:off x="2966851" y="4655958"/>
              <a:ext cx="1798210" cy="2209027"/>
            </a:xfrm>
            <a:prstGeom prst="arc">
              <a:avLst>
                <a:gd name="adj1" fmla="val 16200000"/>
                <a:gd name="adj2" fmla="val 5361097"/>
              </a:avLst>
            </a:prstGeom>
            <a:ln w="76200" cmpd="sng">
              <a:solidFill>
                <a:srgbClr val="539723"/>
              </a:solidFill>
              <a:headEnd type="triangle" w="med" len="sm"/>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8092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GB" sz="8000" dirty="0"/>
              <a:t>Demo</a:t>
            </a:r>
          </a:p>
        </p:txBody>
      </p:sp>
    </p:spTree>
    <p:extLst>
      <p:ext uri="{BB962C8B-B14F-4D97-AF65-F5344CB8AC3E}">
        <p14:creationId xmlns:p14="http://schemas.microsoft.com/office/powerpoint/2010/main" val="3338246553"/>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Eventual consistency</a:t>
            </a:r>
            <a:endParaRPr lang="en-GB" dirty="0"/>
          </a:p>
        </p:txBody>
      </p:sp>
      <p:sp>
        <p:nvSpPr>
          <p:cNvPr id="4" name="Content Placeholder 3"/>
          <p:cNvSpPr>
            <a:spLocks noGrp="1"/>
          </p:cNvSpPr>
          <p:nvPr>
            <p:ph idx="1"/>
          </p:nvPr>
        </p:nvSpPr>
        <p:spPr/>
        <p:txBody>
          <a:bodyPr/>
          <a:lstStyle/>
          <a:p>
            <a:pPr marL="0" indent="0">
              <a:buNone/>
            </a:pPr>
            <a:r>
              <a:rPr lang="en-GB" dirty="0" smtClean="0"/>
              <a:t>Create</a:t>
            </a:r>
          </a:p>
          <a:p>
            <a:pPr marL="0" indent="0">
              <a:buNone/>
            </a:pPr>
            <a:r>
              <a:rPr lang="en-GB" dirty="0" smtClean="0"/>
              <a:t>2 </a:t>
            </a:r>
            <a:r>
              <a:rPr lang="en-GB" dirty="0"/>
              <a:t>workarounds:</a:t>
            </a:r>
          </a:p>
          <a:p>
            <a:pPr marL="914400" lvl="1" indent="-514350">
              <a:buFont typeface="+mj-lt"/>
              <a:buAutoNum type="arabicPeriod"/>
            </a:pPr>
            <a:r>
              <a:rPr lang="en-GB" dirty="0"/>
              <a:t>Instead of Query, use Load instead</a:t>
            </a:r>
          </a:p>
          <a:p>
            <a:pPr marL="914400" lvl="1" indent="-514350">
              <a:buFont typeface="+mj-lt"/>
              <a:buAutoNum type="arabicPeriod"/>
            </a:pPr>
            <a:r>
              <a:rPr lang="en-GB" dirty="0" smtClean="0"/>
              <a:t>Wait </a:t>
            </a:r>
            <a:r>
              <a:rPr lang="en-GB" dirty="0"/>
              <a:t>until the index is up-to-date before </a:t>
            </a:r>
            <a:r>
              <a:rPr lang="en-GB" dirty="0" smtClean="0"/>
              <a:t>doing the Query</a:t>
            </a:r>
            <a:endParaRPr lang="en-GB" dirty="0"/>
          </a:p>
        </p:txBody>
      </p:sp>
    </p:spTree>
    <p:extLst>
      <p:ext uri="{BB962C8B-B14F-4D97-AF65-F5344CB8AC3E}">
        <p14:creationId xmlns:p14="http://schemas.microsoft.com/office/powerpoint/2010/main" val="81796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RavenDB performance</a:t>
            </a:r>
            <a:endParaRPr lang="en-GB" dirty="0"/>
          </a:p>
        </p:txBody>
      </p:sp>
      <p:sp>
        <p:nvSpPr>
          <p:cNvPr id="3" name="Content Placeholder 2"/>
          <p:cNvSpPr>
            <a:spLocks noGrp="1"/>
          </p:cNvSpPr>
          <p:nvPr>
            <p:ph idx="1"/>
          </p:nvPr>
        </p:nvSpPr>
        <p:spPr/>
        <p:txBody>
          <a:bodyPr/>
          <a:lstStyle/>
          <a:p>
            <a:pPr marL="0" indent="0">
              <a:buNone/>
            </a:pPr>
            <a:r>
              <a:rPr lang="en-GB" dirty="0" smtClean="0"/>
              <a:t>RavenDB tries to be fast...</a:t>
            </a:r>
          </a:p>
          <a:p>
            <a:pPr marL="0" indent="0">
              <a:buNone/>
            </a:pPr>
            <a:r>
              <a:rPr lang="en-GB" dirty="0" smtClean="0"/>
              <a:t>…by not letting you do things that tend to be slow</a:t>
            </a:r>
            <a:endParaRPr lang="en-GB" dirty="0"/>
          </a:p>
        </p:txBody>
      </p:sp>
    </p:spTree>
    <p:extLst>
      <p:ext uri="{BB962C8B-B14F-4D97-AF65-F5344CB8AC3E}">
        <p14:creationId xmlns:p14="http://schemas.microsoft.com/office/powerpoint/2010/main" val="62075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err="1">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882515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pic>
        <p:nvPicPr>
          <p:cNvPr id="5" name="Picture 4"/>
          <p:cNvPicPr>
            <a:picLocks noChangeAspect="1"/>
          </p:cNvPicPr>
          <p:nvPr/>
        </p:nvPicPr>
        <p:blipFill rotWithShape="1">
          <a:blip r:embed="rId3"/>
          <a:srcRect t="1" b="67020"/>
          <a:stretch/>
        </p:blipFill>
        <p:spPr>
          <a:xfrm>
            <a:off x="2565654" y="1417638"/>
            <a:ext cx="7060692" cy="2179148"/>
          </a:xfrm>
          <a:prstGeom prst="rect">
            <a:avLst/>
          </a:prstGeom>
        </p:spPr>
      </p:pic>
    </p:spTree>
    <p:extLst>
      <p:ext uri="{BB962C8B-B14F-4D97-AF65-F5344CB8AC3E}">
        <p14:creationId xmlns:p14="http://schemas.microsoft.com/office/powerpoint/2010/main" val="1362454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err="1">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Aft>
                <a:spcPts val="0"/>
              </a:spcAft>
              <a:buNone/>
            </a:pPr>
            <a:r>
              <a:rPr lang="en-GB"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err="1" smtClean="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508531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303397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take</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84683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5" name="Picture 4"/>
          <p:cNvPicPr>
            <a:picLocks noChangeAspect="1"/>
          </p:cNvPicPr>
          <p:nvPr/>
        </p:nvPicPr>
        <p:blipFill>
          <a:blip r:embed="rId3"/>
          <a:stretch>
            <a:fillRect/>
          </a:stretch>
        </p:blipFill>
        <p:spPr>
          <a:xfrm>
            <a:off x="1905000" y="1417638"/>
            <a:ext cx="8382000" cy="4286250"/>
          </a:xfrm>
          <a:prstGeom prst="rect">
            <a:avLst/>
          </a:prstGeom>
        </p:spPr>
      </p:pic>
    </p:spTree>
    <p:extLst>
      <p:ext uri="{BB962C8B-B14F-4D97-AF65-F5344CB8AC3E}">
        <p14:creationId xmlns:p14="http://schemas.microsoft.com/office/powerpoint/2010/main" val="2376111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take</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Take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(128)</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576619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take</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Take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(1500)</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558893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Limits</a:t>
            </a:r>
            <a:endParaRPr lang="en-GB" dirty="0"/>
          </a:p>
        </p:txBody>
      </p:sp>
      <p:sp>
        <p:nvSpPr>
          <p:cNvPr id="3" name="Content Placeholder 2"/>
          <p:cNvSpPr>
            <a:spLocks noGrp="1"/>
          </p:cNvSpPr>
          <p:nvPr>
            <p:ph idx="1"/>
          </p:nvPr>
        </p:nvSpPr>
        <p:spPr/>
        <p:txBody>
          <a:bodyPr/>
          <a:lstStyle/>
          <a:p>
            <a:r>
              <a:rPr lang="en-GB" dirty="0"/>
              <a:t>Limit </a:t>
            </a:r>
            <a:r>
              <a:rPr lang="en-GB" dirty="0" smtClean="0"/>
              <a:t>of 30 requests </a:t>
            </a:r>
            <a:r>
              <a:rPr lang="en-GB" dirty="0"/>
              <a:t>per </a:t>
            </a:r>
            <a:r>
              <a:rPr lang="en-GB" dirty="0" smtClean="0"/>
              <a:t>session</a:t>
            </a:r>
            <a:endParaRPr lang="en-GB" dirty="0"/>
          </a:p>
          <a:p>
            <a:r>
              <a:rPr lang="en-GB" dirty="0" smtClean="0"/>
              <a:t>Limit of 1024 results per query</a:t>
            </a:r>
          </a:p>
          <a:p>
            <a:r>
              <a:rPr lang="en-GB" dirty="0" smtClean="0"/>
              <a:t>Any includes specified in the query aren’t part of any limits</a:t>
            </a:r>
          </a:p>
        </p:txBody>
      </p:sp>
    </p:spTree>
    <p:extLst>
      <p:ext uri="{BB962C8B-B14F-4D97-AF65-F5344CB8AC3E}">
        <p14:creationId xmlns:p14="http://schemas.microsoft.com/office/powerpoint/2010/main" val="4111046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curve</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buNone/>
            </a:pPr>
            <a:r>
              <a:rPr lang="en-GB" dirty="0" smtClean="0"/>
              <a:t>RavenDB is full of leaky abstractions, runtime errors and more…</a:t>
            </a:r>
          </a:p>
          <a:p>
            <a:pPr lvl="1"/>
            <a:r>
              <a:rPr lang="en-GB" dirty="0" smtClean="0"/>
              <a:t>Queries involve expression trees that run on the server</a:t>
            </a:r>
          </a:p>
          <a:p>
            <a:pPr lvl="1"/>
            <a:r>
              <a:rPr lang="en-GB" dirty="0"/>
              <a:t>Map/Reduce indexes </a:t>
            </a:r>
            <a:r>
              <a:rPr lang="en-GB" dirty="0" smtClean="0"/>
              <a:t>use reduce </a:t>
            </a:r>
            <a:r>
              <a:rPr lang="en-GB" dirty="0"/>
              <a:t>trees</a:t>
            </a:r>
          </a:p>
          <a:p>
            <a:pPr lvl="1"/>
            <a:r>
              <a:rPr lang="en-GB" dirty="0" smtClean="0"/>
              <a:t>Load and Query give different results</a:t>
            </a:r>
          </a:p>
          <a:p>
            <a:pPr lvl="1"/>
            <a:r>
              <a:rPr lang="en-GB" dirty="0" smtClean="0"/>
              <a:t>Indexes sometimes just don’t update</a:t>
            </a:r>
          </a:p>
          <a:p>
            <a:pPr lvl="1"/>
            <a:r>
              <a:rPr lang="en-GB" dirty="0" smtClean="0"/>
              <a:t>Limit of 30 requests per session</a:t>
            </a:r>
          </a:p>
          <a:p>
            <a:pPr lvl="1"/>
            <a:r>
              <a:rPr lang="en-GB" dirty="0" smtClean="0"/>
              <a:t>Implicit Take(128) results per query</a:t>
            </a:r>
          </a:p>
          <a:p>
            <a:pPr lvl="1"/>
            <a:r>
              <a:rPr lang="en-GB" dirty="0" smtClean="0"/>
              <a:t>Limit of 1024 results per query</a:t>
            </a:r>
            <a:endParaRPr lang="en-GB" dirty="0"/>
          </a:p>
        </p:txBody>
      </p:sp>
    </p:spTree>
    <p:extLst>
      <p:ext uri="{BB962C8B-B14F-4D97-AF65-F5344CB8AC3E}">
        <p14:creationId xmlns:p14="http://schemas.microsoft.com/office/powerpoint/2010/main" val="8040948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Talk objective</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buNone/>
            </a:pPr>
            <a:r>
              <a:rPr lang="en-GB" dirty="0" smtClean="0"/>
              <a:t>The point of this talk was to show you all of the things I had to learn to get up to speed when I started using RavenDB</a:t>
            </a:r>
          </a:p>
        </p:txBody>
      </p:sp>
    </p:spTree>
    <p:extLst>
      <p:ext uri="{BB962C8B-B14F-4D97-AF65-F5344CB8AC3E}">
        <p14:creationId xmlns:p14="http://schemas.microsoft.com/office/powerpoint/2010/main" val="801747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buNone/>
            </a:pPr>
            <a:r>
              <a:rPr lang="en-GB" dirty="0" smtClean="0"/>
              <a:t>We’ve also seen lots of advantages:</a:t>
            </a:r>
          </a:p>
          <a:p>
            <a:pPr lvl="1"/>
            <a:r>
              <a:rPr lang="en-GB" dirty="0" smtClean="0"/>
              <a:t>CRUD API is trivially easy to use</a:t>
            </a:r>
          </a:p>
          <a:p>
            <a:pPr lvl="1"/>
            <a:r>
              <a:rPr lang="en-GB" dirty="0" smtClean="0"/>
              <a:t>Queries are all in LINQ</a:t>
            </a:r>
          </a:p>
          <a:p>
            <a:pPr lvl="1"/>
            <a:r>
              <a:rPr lang="en-GB" dirty="0" smtClean="0"/>
              <a:t>Power of Map/Reduce indexes</a:t>
            </a:r>
          </a:p>
          <a:p>
            <a:pPr lvl="1"/>
            <a:r>
              <a:rPr lang="en-GB" dirty="0" smtClean="0"/>
              <a:t>ACID transactions</a:t>
            </a:r>
          </a:p>
          <a:p>
            <a:pPr lvl="1"/>
            <a:r>
              <a:rPr lang="en-GB" dirty="0" smtClean="0"/>
              <a:t>Its limits force you to do the right thing, so your website is super-fast</a:t>
            </a:r>
            <a:endParaRPr lang="en-GB" dirty="0"/>
          </a:p>
        </p:txBody>
      </p:sp>
    </p:spTree>
    <p:extLst>
      <p:ext uri="{BB962C8B-B14F-4D97-AF65-F5344CB8AC3E}">
        <p14:creationId xmlns:p14="http://schemas.microsoft.com/office/powerpoint/2010/main" val="3556993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1"/>
            <a:ext cx="8229600" cy="2100263"/>
          </a:xfrm>
        </p:spPr>
        <p:txBody>
          <a:bodyPr/>
          <a:lstStyle/>
          <a:p>
            <a:r>
              <a:rPr lang="en-GB" sz="5400" dirty="0">
                <a:solidFill>
                  <a:srgbClr val="FFFFFF"/>
                </a:solidFill>
                <a:latin typeface="Arial Bold" panose="020B0704020202020204" pitchFamily="34" charset="0"/>
                <a:ea typeface="ＭＳ Ｐゴシック" panose="020B0600070205080204" pitchFamily="34" charset="-128"/>
              </a:rPr>
              <a:t>&lt;/talk&gt;</a:t>
            </a:r>
            <a:br>
              <a:rPr lang="en-GB" sz="5400" dirty="0">
                <a:solidFill>
                  <a:srgbClr val="FFFFFF"/>
                </a:solidFill>
                <a:latin typeface="Arial Bold" panose="020B0704020202020204" pitchFamily="34" charset="0"/>
                <a:ea typeface="ＭＳ Ｐゴシック" panose="020B0600070205080204" pitchFamily="34" charset="-128"/>
              </a:rPr>
            </a:br>
            <a:r>
              <a:rPr lang="en-US" altLang="ja-JP" sz="5400" dirty="0">
                <a:solidFill>
                  <a:srgbClr val="FFFFFF"/>
                </a:solidFill>
                <a:latin typeface="Arial Bold" panose="020B0704020202020204" pitchFamily="34" charset="0"/>
                <a:ea typeface="ＭＳ Ｐゴシック" panose="020B0600070205080204" pitchFamily="34" charset="-128"/>
              </a:rPr>
              <a:t>any questions?</a:t>
            </a:r>
            <a:endParaRPr lang="en-US" sz="5400" dirty="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the server</a:t>
            </a:r>
            <a:endParaRPr lang="en-GB" dirty="0"/>
          </a:p>
        </p:txBody>
      </p:sp>
      <p:sp>
        <p:nvSpPr>
          <p:cNvPr id="3" name="Content Placeholder 2"/>
          <p:cNvSpPr>
            <a:spLocks noGrp="1"/>
          </p:cNvSpPr>
          <p:nvPr>
            <p:ph idx="1"/>
          </p:nvPr>
        </p:nvSpPr>
        <p:spPr>
          <a:xfrm>
            <a:off x="609600" y="1417638"/>
            <a:ext cx="10972800" cy="3932238"/>
          </a:xfrm>
          <a:noFill/>
        </p:spPr>
        <p:txBody>
          <a:bodyPr vert="horz" wrap="square" lIns="108000" tIns="46800" rIns="108000" bIns="46800" numCol="1" anchor="t" anchorCtr="0" compatLnSpc="1">
            <a:prstTxWarp prst="textNoShape">
              <a:avLst/>
            </a:prstTxWarp>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documentStore =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DocumentStore</a:t>
            </a:r>
            <a:endParaRPr lang="en-GB" sz="2400" dirty="0">
              <a:latin typeface="Consolas" panose="020B0609020204030204" pitchFamily="49" charset="0"/>
              <a:ea typeface="Times New Roman" panose="02020603050405020304" pitchFamily="18"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Times New Roman" panose="02020603050405020304" pitchFamily="18"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Url</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"http://127.0.0.1:8080/"</a:t>
            </a:r>
            <a:endParaRPr lang="en-GB" sz="2400" dirty="0">
              <a:latin typeface="Consolas" panose="020B0609020204030204" pitchFamily="49" charset="0"/>
              <a:ea typeface="Times New Roman" panose="02020603050405020304" pitchFamily="18"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575"/>
              </a:spcBef>
              <a:spcAft>
                <a:spcPts val="0"/>
              </a:spcAft>
              <a:buNone/>
            </a:pPr>
            <a:r>
              <a:rPr lang="en-GB" sz="24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documentStore.</a:t>
            </a:r>
            <a:r>
              <a:rPr lang="en-GB" sz="24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Initialize</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575"/>
              </a:spcBef>
              <a:spcAft>
                <a:spcPts val="0"/>
              </a:spcAft>
              <a:buNone/>
            </a:pPr>
            <a:endPar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endParaRPr>
          </a:p>
          <a:p>
            <a:pPr marL="0" indent="0">
              <a:spcBef>
                <a:spcPts val="575"/>
              </a:spcBef>
              <a:spcAft>
                <a:spcPts val="0"/>
              </a:spcAft>
              <a:buNone/>
            </a:pPr>
            <a:r>
              <a:rPr lang="en-GB" sz="2400" dirty="0" err="1" smtClean="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session = documentStore.</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OpenSession</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170688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&lt;CRUD&gt;</a:t>
            </a:r>
            <a:endParaRPr lang="en-GB" dirty="0"/>
          </a:p>
        </p:txBody>
      </p:sp>
    </p:spTree>
    <p:extLst>
      <p:ext uri="{BB962C8B-B14F-4D97-AF65-F5344CB8AC3E}">
        <p14:creationId xmlns:p14="http://schemas.microsoft.com/office/powerpoint/2010/main" val="230687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575"/>
              </a:spcBef>
              <a:spcAft>
                <a:spcPts val="0"/>
              </a:spcAft>
              <a:buNone/>
            </a:pP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blogPost =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BlogPost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"Hello World!"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"TODO"</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"1st comment"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"2nd comment"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Store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(blogPost);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4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SaveChanges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638261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POCO</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class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BlogPost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Id</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02011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a:t>
            </a:r>
            <a:endParaRPr lang="en-GB" dirty="0"/>
          </a:p>
        </p:txBody>
      </p:sp>
      <p:sp>
        <p:nvSpPr>
          <p:cNvPr id="3" name="Content Placeholder 2"/>
          <p:cNvSpPr>
            <a:spLocks noGrp="1"/>
          </p:cNvSpPr>
          <p:nvPr>
            <p:ph idx="1"/>
          </p:nvPr>
        </p:nvSpPr>
        <p:spPr>
          <a:xfrm>
            <a:off x="609600" y="1417638"/>
            <a:ext cx="10972800" cy="3932238"/>
          </a:xfrm>
        </p:spPr>
        <p:txBody>
          <a:bodyPr/>
          <a:lstStyle/>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"Id"</a:t>
            </a:r>
            <a:r>
              <a:rPr lang="en-GB"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GB" sz="2400" u="sng" dirty="0">
                <a:solidFill>
                  <a:srgbClr val="A31515"/>
                </a:solidFill>
                <a:latin typeface="Consolas" panose="020B0609020204030204" pitchFamily="49" charset="0"/>
                <a:ea typeface="MS PGothic" panose="020B0600070205080204" pitchFamily="34" charset="-128"/>
                <a:cs typeface="Consolas" panose="020B0609020204030204" pitchFamily="49" charset="0"/>
              </a:rPr>
              <a:t>blogposts-4</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GB"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US" sz="2400" u="sng"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"Hello World!"</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"TODO"</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US" sz="2400" dirty="0">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"1st comment"</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"2nd comment"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554120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7056</Words>
  <Application>Microsoft Office PowerPoint</Application>
  <PresentationFormat>Widescreen</PresentationFormat>
  <Paragraphs>653</Paragraphs>
  <Slides>46</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MS PGothic</vt:lpstr>
      <vt:lpstr>MS PGothic</vt:lpstr>
      <vt:lpstr>Arial</vt:lpstr>
      <vt:lpstr>Arial Bold</vt:lpstr>
      <vt:lpstr>Calibri</vt:lpstr>
      <vt:lpstr>Consolas</vt:lpstr>
      <vt:lpstr>Times New Roman</vt:lpstr>
      <vt:lpstr>Wingdings</vt:lpstr>
      <vt:lpstr>Office Theme</vt:lpstr>
      <vt:lpstr>From SQL to RavenDB: A .NET Team’s Journey</vt:lpstr>
      <vt:lpstr>davidsimner.me.uk david.simner@red-gate.com</vt:lpstr>
      <vt:lpstr>Today’s talk</vt:lpstr>
      <vt:lpstr>Getting started</vt:lpstr>
      <vt:lpstr>Connecting to the server</vt:lpstr>
      <vt:lpstr>&lt;CRUD&gt;</vt:lpstr>
      <vt:lpstr>Create</vt:lpstr>
      <vt:lpstr>POCO</vt:lpstr>
      <vt:lpstr>Document</vt:lpstr>
      <vt:lpstr>Read</vt:lpstr>
      <vt:lpstr>Update</vt:lpstr>
      <vt:lpstr>Delete</vt:lpstr>
      <vt:lpstr>Schema - server perspective</vt:lpstr>
      <vt:lpstr>Schema - client perspective</vt:lpstr>
      <vt:lpstr>&lt;/CRUD&gt;</vt:lpstr>
      <vt:lpstr>&lt;QUERYING&gt;</vt:lpstr>
      <vt:lpstr>Query</vt:lpstr>
      <vt:lpstr>Query</vt:lpstr>
      <vt:lpstr>Query</vt:lpstr>
      <vt:lpstr>Map/Reduce example</vt:lpstr>
      <vt:lpstr>Map/Reduce example</vt:lpstr>
      <vt:lpstr>Map/Reduce</vt:lpstr>
      <vt:lpstr>Map/Reduce: example map</vt:lpstr>
      <vt:lpstr>Map/Reduce: example reduce</vt:lpstr>
      <vt:lpstr>Map/Reduce complexities</vt:lpstr>
      <vt:lpstr>Map/Reduce complexities</vt:lpstr>
      <vt:lpstr>Map/Reduce complexities</vt:lpstr>
      <vt:lpstr>Map/Reduce perf optimisation</vt:lpstr>
      <vt:lpstr>Map/Reduce complexities</vt:lpstr>
      <vt:lpstr>&lt;/QUERYING&gt;</vt:lpstr>
      <vt:lpstr>Consistency model</vt:lpstr>
      <vt:lpstr>Demo</vt:lpstr>
      <vt:lpstr>Eventual consistency</vt:lpstr>
      <vt:lpstr>RavenDB performance</vt:lpstr>
      <vt:lpstr>1 + n</vt:lpstr>
      <vt:lpstr>1 + n</vt:lpstr>
      <vt:lpstr>1 + n</vt:lpstr>
      <vt:lpstr>1 + n</vt:lpstr>
      <vt:lpstr>Implicit take</vt:lpstr>
      <vt:lpstr>Implicit take</vt:lpstr>
      <vt:lpstr>Implicit take</vt:lpstr>
      <vt:lpstr>Limits</vt:lpstr>
      <vt:lpstr>Learning curve</vt:lpstr>
      <vt:lpstr>Talk objective</vt:lpstr>
      <vt:lpstr>Advantages</vt:lpstr>
      <vt:lpstr>&lt;/talk&gt;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2014-03-07T13:12:18Z</dcterms:created>
  <dcterms:modified xsi:type="dcterms:W3CDTF">2014-06-07T19:03:46Z</dcterms:modified>
</cp:coreProperties>
</file>