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315" r:id="rId2"/>
    <p:sldId id="345" r:id="rId3"/>
    <p:sldId id="410" r:id="rId4"/>
    <p:sldId id="388" r:id="rId5"/>
    <p:sldId id="393" r:id="rId6"/>
    <p:sldId id="395" r:id="rId7"/>
    <p:sldId id="394" r:id="rId8"/>
    <p:sldId id="399" r:id="rId9"/>
    <p:sldId id="396" r:id="rId10"/>
    <p:sldId id="391" r:id="rId11"/>
    <p:sldId id="397" r:id="rId12"/>
    <p:sldId id="387" r:id="rId13"/>
    <p:sldId id="401" r:id="rId14"/>
    <p:sldId id="411" r:id="rId15"/>
    <p:sldId id="402" r:id="rId16"/>
    <p:sldId id="405" r:id="rId17"/>
    <p:sldId id="409" r:id="rId18"/>
    <p:sldId id="403" r:id="rId19"/>
    <p:sldId id="408" r:id="rId20"/>
    <p:sldId id="400" r:id="rId21"/>
    <p:sldId id="316" r:id="rId22"/>
    <p:sldId id="412" r:id="rId23"/>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43447" autoAdjust="0"/>
  </p:normalViewPr>
  <p:slideViewPr>
    <p:cSldViewPr snapToGrid="0" snapToObjects="1">
      <p:cViewPr varScale="1">
        <p:scale>
          <a:sx n="32" d="100"/>
          <a:sy n="32" d="100"/>
        </p:scale>
        <p:origin x="2520" y="54"/>
      </p:cViewPr>
      <p:guideLst>
        <p:guide orient="horz" pos="2160"/>
        <p:guide pos="2880"/>
      </p:guideLst>
    </p:cSldViewPr>
  </p:slideViewPr>
  <p:outlineViewPr>
    <p:cViewPr>
      <p:scale>
        <a:sx n="33" d="100"/>
        <a:sy n="33" d="100"/>
      </p:scale>
      <p:origin x="0" y="0"/>
    </p:cViewPr>
  </p:outlineViewPr>
  <p:notesTextViewPr>
    <p:cViewPr>
      <p:scale>
        <a:sx n="3" d="2"/>
        <a:sy n="3" d="2"/>
      </p:scale>
      <p:origin x="0" y="-948"/>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12/09/2014</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12/09/2014</a:t>
            </a:fld>
            <a:endParaRPr lang="en-GB" dirty="0"/>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Cool – thank you for coming </a:t>
            </a:r>
          </a:p>
          <a:p>
            <a:pPr marL="171450" indent="-171450" eaLnBrk="1" hangingPunct="1">
              <a:spcBef>
                <a:spcPct val="0"/>
              </a:spcBef>
              <a:buFont typeface="Arial" panose="020B0604020202020204" pitchFamily="34" charset="0"/>
              <a:buChar char="•"/>
            </a:pPr>
            <a:r>
              <a:rPr lang="en-US" sz="1200" dirty="0" smtClean="0">
                <a:solidFill>
                  <a:schemeClr val="bg1"/>
                </a:solidFill>
                <a:latin typeface="Arial Bold" panose="020B0704020202020204" pitchFamily="34" charset="0"/>
                <a:ea typeface="ＭＳ Ｐゴシック" panose="020B0600070205080204" pitchFamily="34" charset="-128"/>
              </a:rPr>
              <a:t>This is my talk: “OWIN, Katana and ASP.NET vNext: eliminating the pain of IIS”</a:t>
            </a: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dblStrike" dirty="0" smtClean="0"/>
              <a:t>Let’s take a look at http.sys and in C#, System.Net.HttpListener, in more detail</a:t>
            </a:r>
            <a:endParaRPr lang="en-GB" strike="dblStrike" baseline="0" dirty="0" smtClean="0"/>
          </a:p>
          <a:p>
            <a:pPr marL="171450" indent="-171450">
              <a:buFont typeface="Arial" panose="020B0604020202020204" pitchFamily="34" charset="0"/>
              <a:buChar char="•"/>
            </a:pPr>
            <a:r>
              <a:rPr lang="en-GB" strike="dblStrike" baseline="0" dirty="0" smtClean="0"/>
              <a:t>Obviously it’s used by IIS itself</a:t>
            </a:r>
            <a:endParaRPr lang="en-GB" strike="dblStrike" dirty="0" smtClean="0"/>
          </a:p>
          <a:p>
            <a:pPr marL="171450" indent="-171450">
              <a:buFont typeface="Arial" panose="020B0604020202020204" pitchFamily="34" charset="0"/>
              <a:buChar char="•"/>
            </a:pPr>
            <a:r>
              <a:rPr lang="en-GB" strike="dblStrike" dirty="0" smtClean="0"/>
              <a:t>But, there’s also a technology</a:t>
            </a:r>
            <a:r>
              <a:rPr lang="en-GB" strike="dblStrike" baseline="0" dirty="0" smtClean="0"/>
              <a:t> that isn’t very well known called Hosted Web Core, which was introduced in IIS 7.0; it’s basically a different way of running IIS, which means that you don’t have some of IIS’s pain points</a:t>
            </a:r>
            <a:endParaRPr lang="en-GB" strike="dblStrike" dirty="0" smtClean="0"/>
          </a:p>
          <a:p>
            <a:pPr marL="171450" indent="-171450">
              <a:buFont typeface="Arial" panose="020B0604020202020204" pitchFamily="34" charset="0"/>
              <a:buChar char="•"/>
            </a:pPr>
            <a:r>
              <a:rPr lang="en-GB" strike="dblStrike" dirty="0" smtClean="0"/>
              <a:t>IIS 7.0 </a:t>
            </a:r>
            <a:r>
              <a:rPr lang="en-GB" strike="dblStrike" baseline="0" dirty="0" smtClean="0"/>
              <a:t>(released in 2007) </a:t>
            </a:r>
            <a:r>
              <a:rPr lang="en-GB" strike="dblStrike" dirty="0" smtClean="0"/>
              <a:t>was completely redesigned and rewritten to be new and modular</a:t>
            </a:r>
          </a:p>
          <a:p>
            <a:pPr marL="171450" indent="-171450">
              <a:buFont typeface="Arial" panose="020B0604020202020204" pitchFamily="34" charset="0"/>
              <a:buChar char="•"/>
            </a:pPr>
            <a:r>
              <a:rPr lang="en-GB" strike="dblStrike" dirty="0" smtClean="0"/>
              <a:t>What this means is that you </a:t>
            </a:r>
            <a:r>
              <a:rPr lang="en-GB" strike="dblStrike" baseline="0" dirty="0" smtClean="0"/>
              <a:t>can literally run IIS 7.0 inside your own process, without the IIS Windows Service and without the per-machine IIS configuration being involved at all.  Requests come into http.sys and it forwards them on to IIS running in your process.</a:t>
            </a:r>
          </a:p>
          <a:p>
            <a:pPr marL="171450" indent="-171450">
              <a:buFont typeface="Arial" panose="020B0604020202020204" pitchFamily="34" charset="0"/>
              <a:buChar char="•"/>
            </a:pPr>
            <a:r>
              <a:rPr lang="en-GB" baseline="0" dirty="0" smtClean="0"/>
              <a:t>http.sys</a:t>
            </a:r>
            <a:r>
              <a:rPr lang="en-GB" dirty="0" smtClean="0"/>
              <a:t> opened </a:t>
            </a:r>
            <a:r>
              <a:rPr lang="en-GB" dirty="0" smtClean="0"/>
              <a:t>up a </a:t>
            </a:r>
            <a:r>
              <a:rPr lang="en-GB" baseline="0" dirty="0" smtClean="0"/>
              <a:t>new way of running </a:t>
            </a:r>
            <a:r>
              <a:rPr lang="en-GB" baseline="0" smtClean="0"/>
              <a:t>a webserver without </a:t>
            </a:r>
            <a:r>
              <a:rPr lang="en-GB" baseline="0" dirty="0" smtClean="0"/>
              <a:t>using IIS at all</a:t>
            </a:r>
          </a:p>
          <a:p>
            <a:pPr marL="171450" indent="-171450">
              <a:buFont typeface="Arial" panose="020B0604020202020204" pitchFamily="34" charset="0"/>
              <a:buChar char="•"/>
            </a:pPr>
            <a:r>
              <a:rPr lang="en-GB" baseline="0" dirty="0" smtClean="0"/>
              <a:t>That’s what I mean by self-hosted: WCF and Web API can use http.sys without IIS in the loop at all</a:t>
            </a:r>
          </a:p>
          <a:p>
            <a:pPr marL="171450" indent="-171450">
              <a:buFont typeface="Arial" panose="020B0604020202020204" pitchFamily="34" charset="0"/>
              <a:buChar char="•"/>
            </a:pPr>
            <a:r>
              <a:rPr lang="en-GB" baseline="0" dirty="0" smtClean="0"/>
              <a:t>What happened was, WCF wrote an abstraction layer over </a:t>
            </a:r>
            <a:r>
              <a:rPr lang="en-GB" dirty="0" smtClean="0"/>
              <a:t>System.Net.HttpListener, and then Web API can also self-host</a:t>
            </a:r>
            <a:r>
              <a:rPr lang="en-GB" baseline="0" dirty="0" smtClean="0"/>
              <a:t> </a:t>
            </a:r>
            <a:r>
              <a:rPr lang="en-GB" dirty="0" smtClean="0"/>
              <a:t>using this WCF abstraction layer too</a:t>
            </a:r>
            <a:endParaRPr lang="en-GB" baseline="0" dirty="0" smtClean="0"/>
          </a:p>
          <a:p>
            <a:pPr marL="171450" indent="-171450">
              <a:buFont typeface="Arial" panose="020B0604020202020204" pitchFamily="34" charset="0"/>
              <a:buChar char="•"/>
            </a:pPr>
            <a:r>
              <a:rPr lang="en-GB" baseline="0" dirty="0" smtClean="0"/>
              <a:t>SignalR can self-host as well – it doesn’t use the WCF abstraction, it uses </a:t>
            </a:r>
            <a:r>
              <a:rPr lang="en-GB" dirty="0" smtClean="0"/>
              <a:t>System.Net.HttpListener directly</a:t>
            </a:r>
            <a:endParaRPr lang="en-GB" baseline="0" dirty="0" smtClean="0"/>
          </a:p>
          <a:p>
            <a:pPr marL="171450" indent="-171450">
              <a:buFont typeface="Arial" panose="020B0604020202020204" pitchFamily="34" charset="0"/>
              <a:buChar char="•"/>
            </a:pPr>
            <a:r>
              <a:rPr lang="en-US" baseline="0" dirty="0" smtClean="0"/>
              <a:t>At this point you might be thinking: this is all really nice, Microsoft released http.sys as a pretty useful API, so I can run WCF, and I can run Web API and I can run SignalR all self-hosted without IIS, so why did OWIN come about…?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http://msdn.microsoft.com/en-us/library/ms689327%28v=vs.90%29.aspx</a:t>
            </a:r>
          </a:p>
          <a:p>
            <a:pPr marL="171450" indent="-171450">
              <a:buFont typeface="Arial" panose="020B0604020202020204" pitchFamily="34" charset="0"/>
              <a:buChar char="•"/>
            </a:pPr>
            <a:r>
              <a:rPr lang="en-GB" dirty="0" smtClean="0"/>
              <a:t>http://blogs.msdn.com/b/carlosag/archive/2008/04/14/hostyourownwebserverusingiis7.aspx</a:t>
            </a:r>
          </a:p>
          <a:p>
            <a:pPr marL="171450" indent="-171450">
              <a:buFont typeface="Arial" panose="020B0604020202020204" pitchFamily="34" charset="0"/>
              <a:buChar char="•"/>
            </a:pPr>
            <a:r>
              <a:rPr lang="en-GB" dirty="0" smtClean="0"/>
              <a:t>http://stackoverflow.com/questions/12256602/comparing-self-hosting-wcf-vs-httplistener</a:t>
            </a:r>
          </a:p>
          <a:p>
            <a:pPr marL="171450" indent="-171450">
              <a:buFont typeface="Arial" panose="020B0604020202020204" pitchFamily="34" charset="0"/>
              <a:buChar char="•"/>
            </a:pPr>
            <a:r>
              <a:rPr lang="en-GB" dirty="0" smtClean="0"/>
              <a:t>http://msdn.microsoft.com/en-us/library/ee939340.aspx</a:t>
            </a:r>
          </a:p>
          <a:p>
            <a:pPr marL="171450" indent="-171450">
              <a:buFont typeface="Arial" panose="020B0604020202020204" pitchFamily="34" charset="0"/>
              <a:buChar char="•"/>
            </a:pPr>
            <a:r>
              <a:rPr lang="en-GB" dirty="0" smtClean="0"/>
              <a:t>http://msdn.microsoft.com/en-us/library/ms731758(v=vs.110).aspx</a:t>
            </a:r>
          </a:p>
          <a:p>
            <a:pPr marL="171450" indent="-171450">
              <a:buFont typeface="Arial" panose="020B0604020202020204" pitchFamily="34" charset="0"/>
              <a:buChar char="•"/>
            </a:pPr>
            <a:r>
              <a:rPr lang="en-GB" dirty="0" smtClean="0"/>
              <a:t>http://code.msdn.microsoft.com/ASPNET-Web-API-Self-Host-30abca12</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161232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 well, because this </a:t>
            </a:r>
            <a:r>
              <a:rPr lang="en-GB" smtClean="0"/>
              <a:t>self-hosting wasn’t </a:t>
            </a:r>
            <a:r>
              <a:rPr lang="en-GB" dirty="0" smtClean="0"/>
              <a:t>quite right yet – they </a:t>
            </a:r>
            <a:r>
              <a:rPr lang="en-GB" baseline="0" dirty="0" smtClean="0"/>
              <a:t>didn’t all play nicely together</a:t>
            </a:r>
          </a:p>
          <a:p>
            <a:pPr marL="171450" indent="-171450">
              <a:buFont typeface="Arial" panose="020B0604020202020204" pitchFamily="34" charset="0"/>
              <a:buChar char="•"/>
            </a:pPr>
            <a:r>
              <a:rPr lang="en-GB" baseline="0" dirty="0" smtClean="0"/>
              <a:t>What we needed was some way for everything to play nicely together, and that, was OWIN</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https://github.com/SignalR/SignalR/issues/277</a:t>
            </a:r>
          </a:p>
          <a:p>
            <a:pPr marL="171450" indent="-171450">
              <a:buFont typeface="Arial" panose="020B0604020202020204" pitchFamily="34" charset="0"/>
              <a:buChar char="•"/>
            </a:pPr>
            <a:r>
              <a:rPr lang="en-GB" dirty="0" smtClean="0"/>
              <a:t>https://github.com/jjeffery/WebAppHost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41442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OWIN</a:t>
            </a:r>
          </a:p>
          <a:p>
            <a:pPr marL="628650" lvl="1" indent="-171450">
              <a:buFont typeface="Arial" panose="020B0604020202020204" pitchFamily="34" charset="0"/>
              <a:buChar char="•"/>
            </a:pPr>
            <a:r>
              <a:rPr lang="en-GB" baseline="0" smtClean="0"/>
              <a:t>Abbreviation – it stands for: Open Web Interface for .NET</a:t>
            </a:r>
          </a:p>
          <a:p>
            <a:pPr marL="628650" lvl="1" indent="-171450">
              <a:buFont typeface="Arial" panose="020B0604020202020204" pitchFamily="34" charset="0"/>
              <a:buChar char="•"/>
            </a:pPr>
            <a:r>
              <a:rPr lang="en-GB" baseline="0" dirty="0" smtClean="0"/>
              <a:t>Is an interface…</a:t>
            </a:r>
          </a:p>
          <a:p>
            <a:pPr marL="628650" lvl="1" indent="-171450">
              <a:buFont typeface="Arial" panose="020B0604020202020204" pitchFamily="34" charset="0"/>
              <a:buChar char="•"/>
            </a:pPr>
            <a:r>
              <a:rPr lang="en-GB" baseline="0" dirty="0" smtClean="0"/>
              <a:t>This is how we’re going to get everything to play nicely together</a:t>
            </a:r>
          </a:p>
          <a:p>
            <a:pPr marL="628650" lvl="1" indent="-171450">
              <a:buFont typeface="Arial" panose="020B0604020202020204" pitchFamily="34" charset="0"/>
              <a:buChar char="•"/>
            </a:pPr>
            <a:r>
              <a:rPr lang="en-GB" baseline="0" dirty="0" smtClean="0"/>
              <a:t>I’ll explain what hosts, servers, middleware and web frameworks are on the next slide, but for now, the most important thing is that OWIN is just an interface for all these things to talk to each other</a:t>
            </a:r>
            <a:endParaRPr lang="en-GB" dirty="0" smtClean="0"/>
          </a:p>
          <a:p>
            <a:pPr marL="171450" indent="-171450">
              <a:buFont typeface="Arial" panose="020B0604020202020204" pitchFamily="34" charset="0"/>
              <a:buChar char="•"/>
            </a:pPr>
            <a:r>
              <a:rPr lang="en-GB" dirty="0" smtClean="0"/>
              <a:t>Katana:</a:t>
            </a:r>
            <a:endParaRPr lang="en-GB" baseline="0"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Katana, not, Cortana.  Although they sound similar, they’re actually very different projects at Microsoft</a:t>
            </a:r>
          </a:p>
          <a:p>
            <a:pPr marL="628650" lvl="1" indent="-171450">
              <a:buFont typeface="Arial" panose="020B0604020202020204" pitchFamily="34" charset="0"/>
              <a:buChar char="•"/>
            </a:pPr>
            <a:r>
              <a:rPr lang="en-GB" baseline="0" dirty="0" smtClean="0"/>
              <a:t>Today we’re going to be talking about Katana</a:t>
            </a:r>
          </a:p>
          <a:p>
            <a:pPr marL="628650" lvl="1" indent="-171450">
              <a:buFont typeface="Arial" panose="020B0604020202020204" pitchFamily="34" charset="0"/>
              <a:buChar char="•"/>
            </a:pPr>
            <a:r>
              <a:rPr lang="en-GB" baseline="0" dirty="0" smtClean="0"/>
              <a:t>Whereas, Cortana – the artificial intelligence character from the Halo series</a:t>
            </a:r>
          </a:p>
          <a:p>
            <a:pPr marL="628650" lvl="1" indent="-171450">
              <a:buFont typeface="Arial" panose="020B0604020202020204" pitchFamily="34" charset="0"/>
              <a:buChar char="•"/>
            </a:pPr>
            <a:r>
              <a:rPr lang="en-GB" baseline="0" dirty="0" smtClean="0"/>
              <a:t>And also, Cortana – a feature in Windows Phone 8.1 which is Microsoft’s answer to Siri and Google Now</a:t>
            </a:r>
          </a:p>
          <a:p>
            <a:pPr marL="171450" lvl="0" indent="-171450">
              <a:buFont typeface="Arial" panose="020B0604020202020204" pitchFamily="34" charset="0"/>
              <a:buChar char="•"/>
            </a:pPr>
            <a:r>
              <a:rPr lang="en-GB" baseline="0" dirty="0" smtClean="0"/>
              <a:t>Katana is an implementation of the OWIN interface:</a:t>
            </a:r>
          </a:p>
          <a:p>
            <a:pPr marL="628650" lvl="1" indent="-171450">
              <a:buFont typeface="Arial" panose="020B0604020202020204" pitchFamily="34" charset="0"/>
              <a:buChar char="•"/>
            </a:pPr>
            <a:r>
              <a:rPr lang="en-GB" baseline="0" dirty="0" smtClean="0"/>
              <a:t>It implements the host, the server, and the middleware bits of OWIN</a:t>
            </a:r>
          </a:p>
          <a:p>
            <a:pPr marL="628650" lvl="1" indent="-171450">
              <a:buFont typeface="Arial" panose="020B0604020202020204" pitchFamily="34" charset="0"/>
              <a:buChar char="•"/>
            </a:pPr>
            <a:r>
              <a:rPr lang="en-GB" baseline="0" dirty="0" smtClean="0"/>
              <a:t>In other words, it implements everything apart from the web framework bit, and the reason that it doesn’t need to implement that too, is because there are already some really good web frameworks out there</a:t>
            </a:r>
          </a:p>
          <a:p>
            <a:pPr marL="171450" lvl="0" indent="-171450">
              <a:buFont typeface="Arial" panose="020B0604020202020204" pitchFamily="34" charset="0"/>
              <a:buChar char="•"/>
            </a:pPr>
            <a:r>
              <a:rPr lang="en-GB" baseline="0" dirty="0" smtClean="0"/>
              <a:t>For example, ASP.NET Web API supports OWIN today</a:t>
            </a:r>
          </a:p>
          <a:p>
            <a:pPr marL="171450" lvl="0" indent="-171450">
              <a:buFont typeface="Arial" panose="020B0604020202020204" pitchFamily="34" charset="0"/>
              <a:buChar char="•"/>
            </a:pPr>
            <a:r>
              <a:rPr lang="en-GB" baseline="0" dirty="0" smtClean="0"/>
              <a:t>And as of ASP.NET vNext, ASP.NET MVC will support it too</a:t>
            </a:r>
          </a:p>
          <a:p>
            <a:pPr marL="171450" lvl="0" indent="-171450">
              <a:buFont typeface="Arial" panose="020B0604020202020204" pitchFamily="34" charset="0"/>
              <a:buChar char="•"/>
            </a:pPr>
            <a:r>
              <a:rPr lang="en-GB" baseline="0" dirty="0" smtClean="0"/>
              <a:t>Lots of people use the term OWIN when they mean Katana, and vice versa, so I apologise in advance if I end up doing that – very simply, OWIN is just an interface; Katana is an implementation of that interface</a:t>
            </a:r>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r>
              <a:rPr lang="en-GB" dirty="0" smtClean="0"/>
              <a:t>http://en.wikipedia.org/wiki/Microsoft_Cortana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4345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this is OWIN</a:t>
            </a:r>
          </a:p>
          <a:p>
            <a:pPr marL="171450" indent="-171450">
              <a:buFont typeface="Arial" panose="020B0604020202020204" pitchFamily="34" charset="0"/>
              <a:buChar char="•"/>
            </a:pPr>
            <a:r>
              <a:rPr lang="en-GB" baseline="0" dirty="0" smtClean="0"/>
              <a:t>OWIN is an </a:t>
            </a:r>
            <a:r>
              <a:rPr lang="en-GB" dirty="0" smtClean="0"/>
              <a:t>interface for hosts, servers, middleware and web frameworks to talk to each other</a:t>
            </a:r>
          </a:p>
          <a:p>
            <a:pPr marL="171450" indent="-171450">
              <a:buFont typeface="Arial" panose="020B0604020202020204" pitchFamily="34" charset="0"/>
              <a:buChar char="•"/>
            </a:pPr>
            <a:r>
              <a:rPr lang="en-GB" dirty="0" smtClean="0"/>
              <a:t>And OWIN is all about choice</a:t>
            </a:r>
          </a:p>
          <a:p>
            <a:pPr marL="171450" indent="-171450">
              <a:buFont typeface="Arial" panose="020B0604020202020204" pitchFamily="34" charset="0"/>
              <a:buChar char="•"/>
            </a:pPr>
            <a:r>
              <a:rPr lang="en-GB" dirty="0" smtClean="0"/>
              <a:t>Because</a:t>
            </a:r>
            <a:r>
              <a:rPr lang="en-GB" baseline="0" dirty="0" smtClean="0"/>
              <a:t> it’s just an interface, it’s been implemented loads of times, which means you get to choose – which host you’d like, which server you’d like, what middleware you’d like, what order the middleware should run in, and finally which web framework you’d like</a:t>
            </a:r>
          </a:p>
          <a:p>
            <a:pPr marL="171450" indent="-171450">
              <a:buFont typeface="Arial" panose="020B0604020202020204" pitchFamily="34" charset="0"/>
              <a:buChar char="•"/>
            </a:pPr>
            <a:r>
              <a:rPr lang="en-GB" baseline="0" dirty="0" smtClean="0"/>
              <a:t>You still need to write your own code in whichever web framework you choose</a:t>
            </a:r>
          </a:p>
          <a:p>
            <a:pPr marL="171450" indent="-171450">
              <a:buFont typeface="Arial" panose="020B0604020202020204" pitchFamily="34" charset="0"/>
              <a:buChar char="•"/>
            </a:pPr>
            <a:r>
              <a:rPr lang="en-GB" baseline="0" dirty="0" smtClean="0"/>
              <a:t>Although so far in this talk I’ve been talking about OWIN + Katana as a replacement for IIS, that’s just one choice of host and server; there’s tonnes more choices to choose from, so if you want to run it on top of IIS you can</a:t>
            </a:r>
          </a:p>
          <a:p>
            <a:pPr marL="171450" indent="-171450">
              <a:buFont typeface="Arial" panose="020B0604020202020204" pitchFamily="34" charset="0"/>
              <a:buChar char="•"/>
            </a:pPr>
            <a:r>
              <a:rPr lang="en-GB" baseline="0" dirty="0" smtClean="0"/>
              <a:t>So, let’s look at the diagram</a:t>
            </a:r>
            <a:endParaRPr lang="en-GB" dirty="0" smtClean="0"/>
          </a:p>
          <a:p>
            <a:pPr marL="171450" indent="-171450">
              <a:buFont typeface="Arial" panose="020B0604020202020204" pitchFamily="34" charset="0"/>
              <a:buChar char="•"/>
            </a:pPr>
            <a:r>
              <a:rPr lang="en-GB" dirty="0" smtClean="0"/>
              <a:t>The</a:t>
            </a:r>
            <a:r>
              <a:rPr lang="en-GB" baseline="0" dirty="0" smtClean="0"/>
              <a:t> host (at the bottom in grey) is basically the Windows Process where everything else runs.  You can choose to run on top of IIS (w3wp.exe is the IIS worker process), or you can choose not to run on top of IIS – OwinHost.exe is Katana, and you can obviously write your own host (which is what we did because we wanted to run as a Windows Service)</a:t>
            </a:r>
          </a:p>
          <a:p>
            <a:pPr marL="171450" indent="-171450">
              <a:buFont typeface="Arial" panose="020B0604020202020204" pitchFamily="34" charset="0"/>
              <a:buChar char="•"/>
            </a:pPr>
            <a:r>
              <a:rPr lang="en-GB" baseline="0" dirty="0" smtClean="0"/>
              <a:t>The server (on the far left in blue) is responsible for listening on the TCP port, and then, for every HTTP request it receives, it’s responsible for converting those requests into OWIN’s format.  You can choose for the server to be IIS, or you can choose the more lightweight http.sys as the server – in both of those cases you’ll need a thin adapter layer to convert into OWIN’s format (that’s the bit in green), and Katana provides a bunch of adapters to choose from.  There are also servers written especially for OWIN, that obviously then don’t need the adapter layer (the bit in green), because they already talk OWIN’s format</a:t>
            </a:r>
          </a:p>
          <a:p>
            <a:pPr marL="171450" indent="-171450">
              <a:buFont typeface="Arial" panose="020B0604020202020204" pitchFamily="34" charset="0"/>
              <a:buChar char="•"/>
            </a:pPr>
            <a:r>
              <a:rPr lang="en-GB" baseline="0" dirty="0" smtClean="0"/>
              <a:t>Once the server has got a request in OWIN’s format, it’s passed to the first piece of middleware in the middleware pipeline</a:t>
            </a:r>
          </a:p>
          <a:p>
            <a:pPr marL="171450" indent="-171450">
              <a:buFont typeface="Arial" panose="020B0604020202020204" pitchFamily="34" charset="0"/>
              <a:buChar char="•"/>
            </a:pPr>
            <a:r>
              <a:rPr lang="en-GB" baseline="0" dirty="0" smtClean="0"/>
              <a:t>You can think of middleware as small pieces of re-usable functionality</a:t>
            </a:r>
          </a:p>
          <a:p>
            <a:pPr marL="171450" indent="-171450">
              <a:buFont typeface="Arial" panose="020B0604020202020204" pitchFamily="34" charset="0"/>
              <a:buChar char="•"/>
            </a:pPr>
            <a:r>
              <a:rPr lang="en-GB" baseline="0" dirty="0" smtClean="0"/>
              <a:t>Each piece of middleware doesn’t do much by itself, but by building up the middleware pipeline, which consists of as many pieces of middleware as you like, you can add all the functionality a complex web application needs</a:t>
            </a:r>
          </a:p>
          <a:p>
            <a:pPr marL="171450" indent="-171450">
              <a:buFont typeface="Arial" panose="020B0604020202020204" pitchFamily="34" charset="0"/>
              <a:buChar char="•"/>
            </a:pPr>
            <a:r>
              <a:rPr lang="en-GB" baseline="0" dirty="0" smtClean="0"/>
              <a:t>When a request is passed from the server to the first piece of middleware, that piece of middleware will examine the request and it has several choices – it can either send a response itself, and by doing so skip the rest of the middleware pipeline, or, instead, it can send the request (possibly modified) onto the next piece of middleware for it to handle the request, and it can also modify the response that it gets back from that piece of middleware too, if it chooses to</a:t>
            </a:r>
          </a:p>
          <a:p>
            <a:pPr marL="171450" indent="-171450">
              <a:buFont typeface="Arial" panose="020B0604020202020204" pitchFamily="34" charset="0"/>
              <a:buChar char="•"/>
            </a:pPr>
            <a:r>
              <a:rPr lang="en-GB" baseline="0" dirty="0" smtClean="0"/>
              <a:t>So in this example, the logging middleware will log all the requests and responses but never respond to any; the static files middleware will examine the URL and if there is a .html, or a .js or a .css file it’ll serve it; and the Web API middleware will examine the URL, and if it starts with “/api” then it’ll pass it onto Web API, where the full routing of Web API can take place</a:t>
            </a:r>
          </a:p>
          <a:p>
            <a:pPr marL="171450" indent="-171450">
              <a:buFont typeface="Arial" panose="020B0604020202020204" pitchFamily="34" charset="0"/>
              <a:buChar char="•"/>
            </a:pPr>
            <a:r>
              <a:rPr lang="en-GB" baseline="0" dirty="0" smtClean="0"/>
              <a:t>Although we’ve chosen Web API as our web framework here, again it’s all about choice – you can use Nancy for </a:t>
            </a:r>
            <a:r>
              <a:rPr lang="en-GB" baseline="0" smtClean="0"/>
              <a:t>example instead</a:t>
            </a:r>
            <a:endParaRPr lang="en-GB" baseline="0" dirty="0" smtClean="0"/>
          </a:p>
          <a:p>
            <a:pPr marL="171450" indent="-171450">
              <a:buFont typeface="Arial" panose="020B0604020202020204" pitchFamily="34" charset="0"/>
              <a:buChar char="•"/>
            </a:pPr>
            <a:r>
              <a:rPr lang="en-GB" baseline="0" dirty="0" smtClean="0"/>
              <a:t>If none of the pieces of middleware choose to handle the request, and it gets to the end of the middleware pipeline, then a “404 Not Found” response is sent to the user</a:t>
            </a:r>
          </a:p>
          <a:p>
            <a:pPr marL="171450" indent="-171450">
              <a:buFont typeface="Arial" panose="020B0604020202020204" pitchFamily="34" charset="0"/>
              <a:buChar char="•"/>
            </a:pPr>
            <a:r>
              <a:rPr lang="en-GB" baseline="0" dirty="0" smtClean="0"/>
              <a:t>If you’re thinking that this is very similar to node.js then yeh, OWIN was inspired by everything that came before it, including node.js</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http://owin.org/</a:t>
            </a:r>
          </a:p>
          <a:p>
            <a:pPr marL="171450" indent="-171450">
              <a:buFont typeface="Arial" panose="020B0604020202020204" pitchFamily="34" charset="0"/>
              <a:buChar char="•"/>
            </a:pPr>
            <a:r>
              <a:rPr lang="en-GB" dirty="0" smtClean="0"/>
              <a:t>http://owin.org/spec/owin-1.0.0.html</a:t>
            </a:r>
          </a:p>
          <a:p>
            <a:pPr marL="171450" indent="-171450">
              <a:buFont typeface="Arial" panose="020B0604020202020204" pitchFamily="34" charset="0"/>
              <a:buChar char="•"/>
            </a:pPr>
            <a:r>
              <a:rPr lang="en-GB" dirty="0" smtClean="0"/>
              <a:t>http://katanaproject.codeplex.com/</a:t>
            </a:r>
          </a:p>
          <a:p>
            <a:pPr marL="171450" indent="-171450">
              <a:buFont typeface="Arial" panose="020B0604020202020204" pitchFamily="34" charset="0"/>
              <a:buChar char="•"/>
            </a:pPr>
            <a:r>
              <a:rPr lang="en-GB" dirty="0" smtClean="0"/>
              <a:t>https://katanaproject.codeplex.com/documentation</a:t>
            </a:r>
          </a:p>
          <a:p>
            <a:pPr marL="171450" indent="-171450">
              <a:buFont typeface="Arial" panose="020B0604020202020204" pitchFamily="34" charset="0"/>
              <a:buChar char="•"/>
            </a:pPr>
            <a:r>
              <a:rPr lang="en-GB" dirty="0" smtClean="0"/>
              <a:t>http://www.asp.net/aspnet/overview/owin-and-katana</a:t>
            </a:r>
          </a:p>
          <a:p>
            <a:pPr marL="171450" indent="-171450">
              <a:buFont typeface="Arial" panose="020B0604020202020204" pitchFamily="34" charset="0"/>
              <a:buChar char="•"/>
            </a:pPr>
            <a:r>
              <a:rPr lang="en-GB" dirty="0" smtClean="0"/>
              <a:t>http://msdn.microsoft.com/en-us/magazine/dn451439.aspx</a:t>
            </a:r>
          </a:p>
          <a:p>
            <a:pPr marL="171450" indent="-171450">
              <a:buFont typeface="Arial" panose="020B0604020202020204" pitchFamily="34" charset="0"/>
              <a:buChar char="•"/>
            </a:pPr>
            <a:r>
              <a:rPr lang="en-GB" dirty="0" smtClean="0"/>
              <a:t>http://stackoverflow.com/questions/20524060/how-to-explain-katana-and-owin-in-simple-words-and-uses</a:t>
            </a:r>
          </a:p>
          <a:p>
            <a:pPr marL="171450" indent="-171450">
              <a:buFont typeface="Arial" panose="020B0604020202020204" pitchFamily="34" charset="0"/>
              <a:buChar char="•"/>
            </a:pPr>
            <a:r>
              <a:rPr lang="en-GB" dirty="0" smtClean="0"/>
              <a:t>http://stackoverflow.com/questions/21308585/when-should-i-use-owin-katana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3754528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At this point you might be wondering how much you need to</a:t>
            </a:r>
            <a:r>
              <a:rPr lang="en-GB" baseline="0" dirty="0" smtClean="0"/>
              <a:t> interact with OWIN</a:t>
            </a:r>
          </a:p>
          <a:p>
            <a:pPr marL="171450" indent="-171450">
              <a:buFont typeface="Arial" panose="020B0604020202020204" pitchFamily="34" charset="0"/>
              <a:buChar char="•"/>
            </a:pPr>
            <a:r>
              <a:rPr lang="en-GB" baseline="0" dirty="0" smtClean="0"/>
              <a:t>Well the answer turns out to be not that much day-to-day – at the start of a project you obviously need to pick your host and server and middleware and web framework, but once you’ve made all those choices, OWIN just gets out of your way.  Day-to-day you spend your time coding in your web framework’s controllers, in your HTML and JavaScript, and you don’t need to interact with OWIN at all</a:t>
            </a:r>
          </a:p>
          <a:p>
            <a:pPr marL="171450" indent="-171450">
              <a:buFont typeface="Arial" panose="020B0604020202020204" pitchFamily="34" charset="0"/>
              <a:buChar char="•"/>
            </a:pPr>
            <a:r>
              <a:rPr lang="en-GB" baseline="0" dirty="0" smtClean="0"/>
              <a:t>And that, for me, is one of the signs of a great framework – it just gets out of your way, and doesn’t require any maintenance</a:t>
            </a:r>
          </a:p>
          <a:p>
            <a:pPr marL="171450" indent="-171450">
              <a:buFont typeface="Arial" panose="020B0604020202020204" pitchFamily="34" charset="0"/>
              <a:buChar char="•"/>
            </a:pPr>
            <a:r>
              <a:rPr lang="en-GB" baseline="0" dirty="0" smtClean="0"/>
              <a:t>Crucially, OWIN also does what you want, and that’s mainly through..</a:t>
            </a:r>
          </a:p>
          <a:p>
            <a:pPr marL="171450" indent="-171450">
              <a:buFont typeface="Arial" panose="020B0604020202020204" pitchFamily="34" charset="0"/>
              <a:buChar char="•"/>
            </a:pPr>
            <a:r>
              <a:rPr lang="en-GB" baseline="0" dirty="0" smtClean="0"/>
              <a:t>Its rich ecosystem</a:t>
            </a:r>
          </a:p>
          <a:p>
            <a:pPr marL="171450" indent="-171450">
              <a:buFont typeface="Arial" panose="020B0604020202020204" pitchFamily="34" charset="0"/>
              <a:buChar char="•"/>
            </a:pPr>
            <a:r>
              <a:rPr lang="en-GB" baseline="0" dirty="0" smtClean="0"/>
              <a:t>And for me, it’s the middleware ecosystem that’s the most important</a:t>
            </a:r>
          </a:p>
          <a:p>
            <a:pPr marL="171450" indent="-171450">
              <a:buFont typeface="Arial" panose="020B0604020202020204" pitchFamily="34" charset="0"/>
              <a:buChar char="•"/>
            </a:pPr>
            <a:r>
              <a:rPr lang="en-GB" baseline="0" dirty="0" smtClean="0"/>
              <a:t>Middleware is so easy to write and so re-usable that there’s tonnes of it out there.  For example, if you want to authenticate users using their Facebook account then there’s a piece of middleware for that.  Whereas, the IIS equivalent is ISAPI filters, and they are so hard to write that there isn’t an ecosystem for them in the same way…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there’s so much middleware out there, generally you can always find a piece of middleware that does what you want via NuGet, but, if you can’t, and you need to write the middleware yourself, then it’s easy, as we’ll see in the demo in a bit</a:t>
            </a:r>
          </a:p>
          <a:p>
            <a:pPr marL="171450" indent="-171450">
              <a:buFont typeface="Arial" panose="020B0604020202020204" pitchFamily="34" charset="0"/>
              <a:buChar char="•"/>
            </a:pPr>
            <a:r>
              <a:rPr lang="en-GB" baseline="0" dirty="0" smtClean="0"/>
              <a:t>And again on the ecosystem.  Let’s say that you wanted to write your own web framework.  Maybe you’ve got a great idea for how to make web frameworks do exactly what people want.  We’ll call it IngeniouslySimple.web.  In which case OWIN is a great thing to build on.  It lets you concentrate on your web framework, not on TCP ports and parsing requests and not on the things that middleware is responsible for, such as authentication, you can focus solely on your web framework, and users can instantly run your web framework with any server and any middleware.  They can even run your web framework alongside other web frameworks (which is a great way to reduce switching costs by running them side-by-side whilst they slowly move things over to your web framework)</a:t>
            </a:r>
          </a:p>
          <a:p>
            <a:pPr marL="171450" indent="-171450">
              <a:buFont typeface="Arial" panose="020B0604020202020204" pitchFamily="34" charset="0"/>
              <a:buChar char="•"/>
            </a:pPr>
            <a:r>
              <a:rPr lang="en-GB" baseline="0" dirty="0" smtClean="0"/>
              <a:t>OWIN is basically modularisation on steroids – you can pick and choose whatever you want that it has on offer, or for any of the bits you can write your own instead</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237968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I talked before about choice, and how some servers require an adapter and some don’t, and so on</a:t>
            </a:r>
          </a:p>
          <a:p>
            <a:pPr marL="171450" indent="-171450">
              <a:buFont typeface="Arial" panose="020B0604020202020204" pitchFamily="34" charset="0"/>
              <a:buChar char="•"/>
            </a:pPr>
            <a:r>
              <a:rPr lang="en-GB" baseline="0" dirty="0" smtClean="0"/>
              <a:t>These are just 6 of the choices that you get for which host and server you’d like</a:t>
            </a:r>
          </a:p>
          <a:p>
            <a:pPr marL="171450" indent="-171450">
              <a:buFont typeface="Arial" panose="020B0604020202020204" pitchFamily="34" charset="0"/>
              <a:buChar char="•"/>
            </a:pPr>
            <a:r>
              <a:rPr lang="en-GB" baseline="0" dirty="0" smtClean="0"/>
              <a:t>There are many more servers than the 3 shown here, and obviously you can always write your own server if you’d like to re-invent the wheel</a:t>
            </a:r>
          </a:p>
          <a:p>
            <a:pPr marL="171450" indent="-171450">
              <a:buFont typeface="Arial" panose="020B0604020202020204" pitchFamily="34" charset="0"/>
              <a:buChar char="•"/>
            </a:pPr>
            <a:r>
              <a:rPr lang="en-GB" baseline="0" dirty="0" smtClean="0"/>
              <a:t>Number 1 is what happens if you add OWIN to an already existing old ASP.NET MVC 5 (or earlier) app (i.e. before vNext) – you’ll already be running on top of IIS using System.Web, so OWIN can just slot right in to your existing tech stack.  This happened to us when we added SignalR to our automated deployment tool (because SignalR only runs via OWIN these days).</a:t>
            </a:r>
            <a:endParaRPr lang="en-GB" dirty="0" smtClean="0"/>
          </a:p>
          <a:p>
            <a:pPr marL="171450" indent="-171450">
              <a:buFont typeface="Arial" panose="020B0604020202020204" pitchFamily="34" charset="0"/>
              <a:buChar char="•"/>
            </a:pPr>
            <a:r>
              <a:rPr lang="en-GB" dirty="0" smtClean="0"/>
              <a:t>Number 2 is Helios.</a:t>
            </a:r>
            <a:r>
              <a:rPr lang="en-GB" baseline="0" dirty="0" smtClean="0"/>
              <a:t>  </a:t>
            </a:r>
            <a:r>
              <a:rPr lang="en-GB" baseline="0" dirty="0" err="1" smtClean="0"/>
              <a:t>System.Web</a:t>
            </a:r>
            <a:r>
              <a:rPr lang="en-GB" baseline="0" dirty="0" smtClean="0"/>
              <a:t> adds a whole bunch of overhead that we don’t really need, so Microsoft are doing some work to let OWIN run directly on IIS, without </a:t>
            </a:r>
            <a:r>
              <a:rPr lang="en-GB" baseline="0" dirty="0" err="1" smtClean="0"/>
              <a:t>System.Web</a:t>
            </a:r>
            <a:r>
              <a:rPr lang="en-GB" baseline="0" dirty="0" smtClean="0"/>
              <a:t> being present.</a:t>
            </a:r>
          </a:p>
          <a:p>
            <a:pPr marL="171450" indent="-171450">
              <a:buFont typeface="Arial" panose="020B0604020202020204" pitchFamily="34" charset="0"/>
              <a:buChar char="•"/>
            </a:pPr>
            <a:r>
              <a:rPr lang="en-GB" baseline="0" dirty="0" smtClean="0"/>
              <a:t>Number 3 is using http.sys without IIS using the Katana executable OwinHost.exe</a:t>
            </a:r>
          </a:p>
          <a:p>
            <a:pPr marL="171450" indent="-171450">
              <a:buFont typeface="Arial" panose="020B0604020202020204" pitchFamily="34" charset="0"/>
              <a:buChar char="•"/>
            </a:pPr>
            <a:r>
              <a:rPr lang="en-GB" baseline="0" dirty="0" smtClean="0"/>
              <a:t>Number 4 is just like number 3, only now we’ve written the .exe ourselves.  The current project I’m working on chose this so that the .exe could be a Windows Service and run in the background.</a:t>
            </a:r>
          </a:p>
          <a:p>
            <a:pPr marL="171450" indent="-171450">
              <a:buFont typeface="Arial" panose="020B0604020202020204" pitchFamily="34" charset="0"/>
              <a:buChar char="•"/>
            </a:pPr>
            <a:r>
              <a:rPr lang="en-GB" baseline="0" dirty="0" smtClean="0"/>
              <a:t>Numbers 5 and 6 are exactly like numbers 3 and 4, only http.sys has been swapped out for Nowin.  Nowin doesn’t rely on http.sys or in fact anything Windows specific at all – it was written as an OWIN server purely in .NET.  That means that there’s no need for an adapter, but more importantly, because it’s purely .NET, using Nowin is how you can run OWIN on your Mac or </a:t>
            </a:r>
            <a:r>
              <a:rPr lang="en-GB" baseline="0" smtClean="0"/>
              <a:t>Linux machine </a:t>
            </a:r>
            <a:r>
              <a:rPr lang="en-GB" baseline="0" dirty="0" smtClean="0"/>
              <a:t>using Mono.  Cross-platform is one of the things that Microsoft are really pushing in ASP.NET vNext, and this is one example of it.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http://www.nuget.org/packages/Microsoft.Owin.Host.SystemWeb/</a:t>
            </a:r>
          </a:p>
          <a:p>
            <a:pPr marL="171450" indent="-171450">
              <a:buFont typeface="Arial" panose="020B0604020202020204" pitchFamily="34" charset="0"/>
              <a:buChar char="•"/>
            </a:pPr>
            <a:r>
              <a:rPr lang="en-GB" dirty="0" smtClean="0"/>
              <a:t>http://www.nuget.org/packages/Microsoft.Owin.Host.IIS/</a:t>
            </a:r>
          </a:p>
          <a:p>
            <a:pPr marL="171450" indent="-171450">
              <a:buFont typeface="Arial" panose="020B0604020202020204" pitchFamily="34" charset="0"/>
              <a:buChar char="•"/>
            </a:pPr>
            <a:r>
              <a:rPr lang="en-GB" dirty="0" smtClean="0"/>
              <a:t>http://www.nuget.org/packages/OwinHost/</a:t>
            </a:r>
          </a:p>
          <a:p>
            <a:pPr marL="171450" indent="-171450">
              <a:buFont typeface="Arial" panose="020B0604020202020204" pitchFamily="34" charset="0"/>
              <a:buChar char="•"/>
            </a:pPr>
            <a:r>
              <a:rPr lang="en-GB" dirty="0" smtClean="0"/>
              <a:t>http://www.nuget.org/packages/Microsoft.Owin.Host.HttpListener/</a:t>
            </a:r>
          </a:p>
          <a:p>
            <a:pPr marL="171450" indent="-171450">
              <a:buFont typeface="Arial" panose="020B0604020202020204" pitchFamily="34" charset="0"/>
              <a:buChar char="•"/>
            </a:pPr>
            <a:r>
              <a:rPr lang="en-GB" dirty="0" smtClean="0"/>
              <a:t>http://www.nuget.org/packages/Nowin/</a:t>
            </a:r>
          </a:p>
          <a:p>
            <a:pPr marL="171450" indent="-171450">
              <a:buFont typeface="Arial" panose="020B0604020202020204" pitchFamily="34" charset="0"/>
              <a:buChar char="•"/>
            </a:pPr>
            <a:r>
              <a:rPr lang="en-GB" dirty="0" smtClean="0"/>
              <a:t>https://github.com/Bobris/Nowin</a:t>
            </a:r>
          </a:p>
          <a:p>
            <a:pPr marL="171450" indent="-171450">
              <a:buFont typeface="Arial" panose="020B0604020202020204" pitchFamily="34" charset="0"/>
              <a:buChar char="•"/>
            </a:pPr>
            <a:r>
              <a:rPr lang="en-GB" dirty="0" smtClean="0"/>
              <a:t>https://katanaproject.codeplex.com/discussions/449301</a:t>
            </a:r>
          </a:p>
          <a:p>
            <a:pPr marL="171450" indent="-171450">
              <a:buFont typeface="Arial" panose="020B0604020202020204" pitchFamily="34" charset="0"/>
              <a:buChar char="•"/>
            </a:pPr>
            <a:r>
              <a:rPr lang="en-GB" dirty="0" smtClean="0"/>
              <a:t>http://blogs.msdn.com/b/webdev/archive/2014/02/18/supplemental-to-asp-net-project-helios.aspx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3172216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 mentioned the OWIN format before as how requests were sent along the middleware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Let’s take a look at it in a bit more detail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that is object you see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type safety has gone out of the window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this took me some getting over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mutable too btw – so a piece of middleware can add a key/value pair that a later piece of middleware can then examine.  This means the order of middleware in the pipeline is very important!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1787884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looking at the contents of the dictionary using the Visual Studio debugger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At the top there is the </a:t>
            </a:r>
            <a:r>
              <a:rPr lang="en-GB" baseline="0" dirty="0" err="1" smtClean="0"/>
              <a:t>RequestPath</a:t>
            </a:r>
            <a:r>
              <a:rPr lang="en-GB" baseline="0" dirty="0" smtClean="0"/>
              <a:t> – that’s very important: I talked about how if the URL began with “/api” then the Web API middleware would send it to Web API to handle and if it didn’t begin with “/api” then it would send it to the next piece of middleware.  So the Web API middleware would find out the URL by using </a:t>
            </a:r>
            <a:r>
              <a:rPr lang="en-GB" baseline="0" dirty="0" err="1" smtClean="0"/>
              <a:t>RequestPath</a:t>
            </a: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there’s a whole lot more there besides </a:t>
            </a:r>
            <a:r>
              <a:rPr lang="en-GB" baseline="0" dirty="0" err="1" smtClean="0"/>
              <a:t>RequestPath</a:t>
            </a:r>
            <a:r>
              <a:rPr lang="en-GB" baseline="0" dirty="0" smtClean="0"/>
              <a:t>: the scheme, the method, the query string, the headers, etc…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1369111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a more extensive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There’s nothing stopping you adding more than 1 web framework – you can literally do whatever you like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Although it’s not being shown here, the middleware pipeline often contains authentication middleware as well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Logging is an interesting one – it’s shown here as a piece of middleware, but we quite often do even more logging inside the web framework itself, because then you can log things like how Web API has chosen to route the request, which controller it’s picked, how the query string </a:t>
            </a:r>
            <a:r>
              <a:rPr lang="en-GB" baseline="0" dirty="0" err="1" smtClean="0"/>
              <a:t>deserialized</a:t>
            </a:r>
            <a:r>
              <a:rPr lang="en-GB" baseline="0" dirty="0" smtClean="0"/>
              <a:t> into the model, etc…</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http://www.asp.net/aspnet/overview/owin-and-katana/owin-oauth-20-authorization-server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26406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3236913" y="509588"/>
            <a:ext cx="3400425" cy="254952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Create an</a:t>
            </a:r>
            <a:r>
              <a:rPr lang="en-GB" baseline="0" dirty="0" smtClean="0">
                <a:ea typeface="ＭＳ Ｐゴシック" panose="020B0600070205080204" pitchFamily="34" charset="-128"/>
                <a:sym typeface="Wingdings" panose="05000000000000000000" pitchFamily="2" charset="2"/>
              </a:rPr>
              <a:t> OWIN app</a:t>
            </a:r>
          </a:p>
          <a:p>
            <a:pPr marL="171450" indent="-171450" eaLnBrk="1" hangingPunct="1">
              <a:spcBef>
                <a:spcPct val="0"/>
              </a:spcBef>
              <a:buFont typeface="Arial" panose="020B0604020202020204" pitchFamily="34" charset="0"/>
              <a:buChar char="•"/>
            </a:pPr>
            <a:r>
              <a:rPr lang="en-GB" baseline="0" dirty="0" smtClean="0">
                <a:ea typeface="ＭＳ Ｐゴシック" panose="020B0600070205080204" pitchFamily="34" charset="-128"/>
                <a:sym typeface="Wingdings" panose="05000000000000000000" pitchFamily="2" charset="2"/>
              </a:rPr>
              <a:t>Emphasise when we’re building the pipeline (on </a:t>
            </a:r>
            <a:r>
              <a:rPr lang="en-GB" baseline="0" dirty="0" err="1" smtClean="0">
                <a:ea typeface="ＭＳ Ｐゴシック" panose="020B0600070205080204" pitchFamily="34" charset="-128"/>
                <a:sym typeface="Wingdings" panose="05000000000000000000" pitchFamily="2" charset="2"/>
              </a:rPr>
              <a:t>startup</a:t>
            </a:r>
            <a:r>
              <a:rPr lang="en-GB" baseline="0" dirty="0" smtClean="0">
                <a:ea typeface="ＭＳ Ｐゴシック" panose="020B0600070205080204" pitchFamily="34" charset="-128"/>
                <a:sym typeface="Wingdings" panose="05000000000000000000" pitchFamily="2" charset="2"/>
              </a:rPr>
              <a:t>) and when we’re running the pipeline (on every request)</a:t>
            </a:r>
          </a:p>
          <a:p>
            <a:pPr marL="171450" indent="-171450" eaLnBrk="1" hangingPunct="1">
              <a:spcBef>
                <a:spcPct val="0"/>
              </a:spcBef>
              <a:buFont typeface="Arial" panose="020B0604020202020204" pitchFamily="34" charset="0"/>
              <a:buChar char="•"/>
            </a:pPr>
            <a:r>
              <a:rPr lang="en-GB" baseline="0" dirty="0" smtClean="0">
                <a:ea typeface="ＭＳ Ｐゴシック" panose="020B0600070205080204" pitchFamily="34" charset="-128"/>
                <a:sym typeface="Wingdings" panose="05000000000000000000" pitchFamily="2" charset="2"/>
              </a:rPr>
              <a:t>Use TestServer.Create and TDD (we’re doing TDD on the configuration of our infrastructure – </a:t>
            </a:r>
            <a:r>
              <a:rPr lang="en-GB" baseline="0" smtClean="0">
                <a:ea typeface="ＭＳ Ｐゴシック" panose="020B0600070205080204" pitchFamily="34" charset="-128"/>
                <a:sym typeface="Wingdings" panose="05000000000000000000" pitchFamily="2" charset="2"/>
              </a:rPr>
              <a:t>not on our </a:t>
            </a:r>
            <a:r>
              <a:rPr lang="en-GB" baseline="0" dirty="0" smtClean="0">
                <a:ea typeface="ＭＳ Ｐゴシック" panose="020B0600070205080204" pitchFamily="34" charset="-128"/>
                <a:sym typeface="Wingdings" panose="05000000000000000000" pitchFamily="2" charset="2"/>
              </a:rPr>
              <a:t>code per se) to turn it into “Hello World”, then add static files, Web API, SignalR, etc…</a:t>
            </a:r>
            <a:endParaRPr lang="en-GB" dirty="0" smtClean="0">
              <a:ea typeface="ＭＳ Ｐゴシック" panose="020B0600070205080204" pitchFamily="34" charset="-128"/>
              <a:sym typeface="Wingdings" panose="05000000000000000000" pitchFamily="2" charset="2"/>
            </a:endParaRPr>
          </a:p>
        </p:txBody>
      </p:sp>
      <p:sp>
        <p:nvSpPr>
          <p:cNvPr id="1331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62C435-8CEF-4ACA-9C2D-4B8FA9915CC3}" type="slidenum">
              <a:rPr lang="en-GB" sz="1200"/>
              <a:pPr eaLnBrk="1" hangingPunct="1"/>
              <a:t>19</a:t>
            </a:fld>
            <a:endParaRPr lang="en-GB" sz="1200" dirty="0"/>
          </a:p>
        </p:txBody>
      </p:sp>
    </p:spTree>
    <p:extLst>
      <p:ext uri="{BB962C8B-B14F-4D97-AF65-F5344CB8AC3E}">
        <p14:creationId xmlns:p14="http://schemas.microsoft.com/office/powerpoint/2010/main" val="74637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Cool – let’s get started </a:t>
            </a:r>
            <a:r>
              <a:rPr lang="en-GB" dirty="0" smtClean="0">
                <a:sym typeface="Wingdings" panose="05000000000000000000" pitchFamily="2" charset="2"/>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This is me – David Simner</a:t>
            </a:r>
          </a:p>
          <a:p>
            <a:pPr marL="171450" indent="-171450">
              <a:buFont typeface="Arial" panose="020B0604020202020204" pitchFamily="34" charset="0"/>
              <a:buChar char="•"/>
            </a:pPr>
            <a:r>
              <a:rPr lang="en-GB" baseline="0" dirty="0" smtClean="0">
                <a:sym typeface="Wingdings" panose="05000000000000000000" pitchFamily="2" charset="2"/>
              </a:rPr>
              <a:t>I’m a Software Developer at Red Gate, and we’ve used OWIN + Katana on a couple of projects recently and I was so impressed with them that I wanted to share them with you by giving this talk</a:t>
            </a:r>
          </a:p>
          <a:p>
            <a:pPr marL="171450" indent="-171450">
              <a:buFont typeface="Arial" panose="020B0604020202020204" pitchFamily="34" charset="0"/>
              <a:buChar char="•"/>
            </a:pPr>
            <a:r>
              <a:rPr lang="en-GB" baseline="0" dirty="0" smtClean="0">
                <a:sym typeface="Wingdings" panose="05000000000000000000" pitchFamily="2" charset="2"/>
              </a:rPr>
              <a:t>That’s the URL for my blog</a:t>
            </a:r>
          </a:p>
          <a:p>
            <a:pPr marL="171450" indent="-171450">
              <a:buFont typeface="Arial" panose="020B0604020202020204" pitchFamily="34" charset="0"/>
              <a:buChar char="•"/>
            </a:pPr>
            <a:r>
              <a:rPr lang="en-GB" baseline="0" dirty="0" smtClean="0">
                <a:sym typeface="Wingdings" panose="05000000000000000000" pitchFamily="2" charset="2"/>
              </a:rPr>
              <a:t>And my email address is on the slide as well</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We’ve now covered</a:t>
            </a:r>
            <a:r>
              <a:rPr lang="en-GB" baseline="0" dirty="0" smtClean="0"/>
              <a:t> OWIN + Katana in a lot of detail, but what’s on the horizon?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Well, ASP.NET vNext is currently being written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Mark Rendle</a:t>
            </a:r>
            <a:r>
              <a:rPr lang="en-GB" baseline="0" dirty="0" smtClean="0"/>
              <a:t> is going to be going into a lot more detail about this in this room at 14:00, so come along to that talk if you want to find out more</a:t>
            </a:r>
            <a:endParaRPr lang="en-GB" dirty="0" smtClean="0"/>
          </a:p>
          <a:p>
            <a:pPr marL="171450" indent="-171450">
              <a:buFont typeface="Arial" panose="020B0604020202020204" pitchFamily="34" charset="0"/>
              <a:buChar char="•"/>
            </a:pPr>
            <a:r>
              <a:rPr lang="en-GB" dirty="0" smtClean="0"/>
              <a:t>The overall direction that Microsoft are going in is to make more and more things xcopyable</a:t>
            </a:r>
            <a:r>
              <a:rPr lang="en-GB" baseline="0" dirty="0" smtClean="0"/>
              <a:t> – by making things xcopyable it means that they aren’t installed in the GAC, in fact they’re not installed on the machine at all, which makes it much easier to make changes without affecting everybody else using that server</a:t>
            </a:r>
          </a:p>
          <a:p>
            <a:pPr marL="171450" indent="-171450">
              <a:buFont typeface="Arial" panose="020B0604020202020204" pitchFamily="34" charset="0"/>
              <a:buChar char="•"/>
            </a:pPr>
            <a:r>
              <a:rPr lang="en-GB" baseline="0" dirty="0" smtClean="0"/>
              <a:t>So what things are xcopyable?</a:t>
            </a:r>
          </a:p>
          <a:p>
            <a:pPr marL="171450" indent="-171450">
              <a:buFont typeface="Arial" panose="020B0604020202020204" pitchFamily="34" charset="0"/>
              <a:buChar char="•"/>
            </a:pPr>
            <a:r>
              <a:rPr lang="en-GB" baseline="0" dirty="0" smtClean="0"/>
              <a:t>The web framework, obviously, but that’s been xcopyable for a while now</a:t>
            </a:r>
            <a:endParaRPr lang="en-GB" dirty="0" smtClean="0"/>
          </a:p>
          <a:p>
            <a:pPr marL="171450" indent="-171450">
              <a:buFont typeface="Arial" panose="020B0604020202020204" pitchFamily="34" charset="0"/>
              <a:buChar char="•"/>
            </a:pPr>
            <a:r>
              <a:rPr lang="en-GB" dirty="0" smtClean="0"/>
              <a:t>The compiler (for Razor views that</a:t>
            </a:r>
            <a:r>
              <a:rPr lang="en-GB" baseline="0" dirty="0" smtClean="0"/>
              <a:t> are compiled at runtime</a:t>
            </a:r>
            <a:r>
              <a:rPr lang="en-GB" dirty="0" smtClean="0"/>
              <a:t>)</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http://www.hanselman.com/blog/IntroducingASPNETVNext.aspx</a:t>
            </a:r>
          </a:p>
          <a:p>
            <a:pPr marL="171450" indent="-171450">
              <a:buFont typeface="Arial" panose="020B0604020202020204" pitchFamily="34" charset="0"/>
              <a:buChar char="•"/>
            </a:pPr>
            <a:r>
              <a:rPr lang="en-GB" dirty="0" smtClean="0"/>
              <a:t>http://www.hanselman.com/blog/ASPNETVNextAugust2014StatusRollup.aspx</a:t>
            </a:r>
          </a:p>
          <a:p>
            <a:pPr marL="171450" indent="-171450">
              <a:buFont typeface="Arial" panose="020B0604020202020204" pitchFamily="34" charset="0"/>
              <a:buChar char="•"/>
            </a:pPr>
            <a:r>
              <a:rPr lang="en-GB" dirty="0" smtClean="0"/>
              <a:t>https://github.com/aspnet/Kruntime</a:t>
            </a:r>
          </a:p>
          <a:p>
            <a:pPr marL="171450" indent="-171450">
              <a:buFont typeface="Arial" panose="020B0604020202020204" pitchFamily="34" charset="0"/>
              <a:buChar char="•"/>
            </a:pPr>
            <a:r>
              <a:rPr lang="en-GB" dirty="0" smtClean="0"/>
              <a:t>https://github.com/aspnet/Home/wiki/KRuntime-structure</a:t>
            </a:r>
          </a:p>
          <a:p>
            <a:pPr marL="171450" indent="-171450">
              <a:buFont typeface="Arial" panose="020B0604020202020204" pitchFamily="34" charset="0"/>
              <a:buChar char="•"/>
            </a:pPr>
            <a:r>
              <a:rPr lang="en-GB" dirty="0" smtClean="0"/>
              <a:t>http://azure.microsoft.com/blog/2014/08/11/web-deploy-3-6-beta-released/</a:t>
            </a:r>
          </a:p>
          <a:p>
            <a:pPr marL="171450" indent="-171450">
              <a:buFont typeface="Arial" panose="020B0604020202020204" pitchFamily="34" charset="0"/>
              <a:buChar char="•"/>
            </a:pPr>
            <a:r>
              <a:rPr lang="en-GB" dirty="0" smtClean="0"/>
              <a:t>http://blogs.msdn.com/b/dotnet/archive/2012/10/30/announcing-the-release-of-the-net-framework-for-windows-phone-8.aspx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2188970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Just some quick housekeeping before we</a:t>
            </a:r>
            <a:r>
              <a:rPr lang="en-GB" baseline="0" dirty="0" smtClean="0"/>
              <a:t> get going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the “OWIN, Katana and ASP.NET vNext: eliminating the pain of IIS” talk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Later on today, at 14:00, in this room, Mark Rendle is speaking on “The vNext Big Thing”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that me and Mark don’t talk about the same things: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I’m mainly going to be focussing on OWIN and Katana, and I’ll be going into lots of detail on OWIN and Katana, but I’ll only mention ASP.NET vNext at a very high level</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then, in his talk, Mark is going to be going into all the detail on ASP.NET vNext that I’ve skipped over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as well as going to my talk, please go to Mark’s talk as well</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Cool – so now we</a:t>
            </a:r>
            <a:r>
              <a:rPr lang="en-GB" baseline="0" dirty="0" smtClean="0"/>
              <a:t> can actually get started </a:t>
            </a:r>
            <a:r>
              <a:rPr lang="en-GB" baseline="0" dirty="0" smtClean="0">
                <a:sym typeface="Wingdings" panose="05000000000000000000" pitchFamily="2" charset="2"/>
              </a:rPr>
              <a:t></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I want to start this talk with a quote</a:t>
            </a:r>
            <a:r>
              <a:rPr lang="en-GB" baseline="0" dirty="0" smtClean="0"/>
              <a:t> from my favourite TV show</a:t>
            </a:r>
            <a:r>
              <a:rPr lang="en-GB" baseline="0" dirty="0" smtClean="0">
                <a:sym typeface="Wingdings" panose="05000000000000000000" pitchFamily="2" charset="2"/>
              </a:rPr>
              <a:t>…</a:t>
            </a:r>
            <a:endParaRPr lang="en-GB" baseline="0"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323278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“We’ll endeavour…”</a:t>
            </a:r>
          </a:p>
          <a:p>
            <a:pPr marL="171450" indent="-171450">
              <a:buFont typeface="Arial" panose="020B0604020202020204" pitchFamily="34" charset="0"/>
              <a:buChar char="•"/>
            </a:pPr>
            <a:r>
              <a:rPr lang="en-GB" baseline="0" dirty="0" smtClean="0"/>
              <a:t>The reason that I want to start with this quote from my favourite TV show is that the </a:t>
            </a:r>
            <a:r>
              <a:rPr lang="en-GB" baseline="0" smtClean="0"/>
              <a:t>broader context matters</a:t>
            </a:r>
            <a:endParaRPr lang="en-GB" baseline="0" dirty="0" smtClean="0"/>
          </a:p>
          <a:p>
            <a:pPr marL="171450" indent="-171450">
              <a:buFont typeface="Arial" panose="020B0604020202020204" pitchFamily="34" charset="0"/>
              <a:buChar char="•"/>
            </a:pPr>
            <a:r>
              <a:rPr lang="en-GB" baseline="0" dirty="0" smtClean="0"/>
              <a:t>It’s all about the broader context, and so before we get into looking at OWIN + Katana in detail, first of all, I want to look at the broader context: what life was like before they came along, and why they were created</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https://www.youtube.com/watch?v=GXrOqjS9ZyA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221700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So let’s sta</a:t>
            </a:r>
            <a:r>
              <a:rPr lang="en-GB" baseline="0" dirty="0" smtClean="0">
                <a:sym typeface="Wingdings" panose="05000000000000000000" pitchFamily="2" charset="2"/>
              </a:rPr>
              <a:t>rt by talking about what I don’t like about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The link bait tagline of this talk is </a:t>
            </a:r>
            <a:r>
              <a:rPr lang="en-GB" baseline="0" dirty="0" smtClean="0">
                <a:sym typeface="Wingdings" panose="05000000000000000000" pitchFamily="2" charset="2"/>
              </a:rPr>
              <a:t>“</a:t>
            </a:r>
            <a:r>
              <a:rPr lang="en-US" sz="1200" dirty="0" smtClean="0">
                <a:solidFill>
                  <a:schemeClr val="bg1"/>
                </a:solidFill>
                <a:latin typeface="Arial Bold" panose="020B0704020202020204" pitchFamily="34" charset="0"/>
                <a:ea typeface="ＭＳ Ｐゴシック" panose="020B0600070205080204" pitchFamily="34" charset="-128"/>
              </a:rPr>
              <a:t>eliminating the pain of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smtClean="0">
                <a:solidFill>
                  <a:schemeClr val="bg1"/>
                </a:solidFill>
                <a:latin typeface="Arial Bold" panose="020B0704020202020204" pitchFamily="34" charset="0"/>
                <a:ea typeface="ＭＳ Ｐゴシック" panose="020B0600070205080204" pitchFamily="34" charset="-128"/>
              </a:rPr>
              <a:t>Now for those of you who haven’t heard of or used IIS – you’re the lucky ones btw – it stands for Internet Information Services, and it’s the webserver</a:t>
            </a:r>
            <a:r>
              <a:rPr lang="en-US" sz="1200" baseline="0" dirty="0" smtClean="0">
                <a:solidFill>
                  <a:schemeClr val="bg1"/>
                </a:solidFill>
                <a:latin typeface="Arial Bold" panose="020B0704020202020204" pitchFamily="34" charset="0"/>
                <a:ea typeface="ＭＳ Ｐゴシック" panose="020B0600070205080204" pitchFamily="34" charset="-128"/>
              </a:rPr>
              <a:t> that Microsoft write for Windows – it’s quite popular too </a:t>
            </a:r>
            <a:r>
              <a:rPr lang="en-US" sz="1200" baseline="0" dirty="0" smtClean="0">
                <a:solidFill>
                  <a:schemeClr val="bg1"/>
                </a:solidFill>
                <a:latin typeface="Arial Bold" panose="020B0704020202020204" pitchFamily="34" charset="0"/>
                <a:ea typeface="ＭＳ Ｐゴシック" panose="020B0600070205080204" pitchFamily="34" charset="-128"/>
              </a:rPr>
              <a:t>– about </a:t>
            </a:r>
            <a:r>
              <a:rPr lang="en-US" sz="1200" baseline="0" dirty="0" smtClean="0">
                <a:solidFill>
                  <a:schemeClr val="bg1"/>
                </a:solidFill>
                <a:latin typeface="Arial Bold" panose="020B0704020202020204" pitchFamily="34" charset="0"/>
                <a:ea typeface="ＭＳ Ｐゴシック" panose="020B0600070205080204" pitchFamily="34" charset="-128"/>
              </a:rPr>
              <a:t>31 % of domains are served using IIS</a:t>
            </a:r>
            <a:endParaRPr lang="en-US" sz="1200" dirty="0" smtClean="0">
              <a:solidFill>
                <a:schemeClr val="bg1"/>
              </a:solidFill>
              <a:latin typeface="Arial Bold" panose="020B0704020202020204" pitchFamily="34" charset="0"/>
              <a:ea typeface="ＭＳ Ｐゴシック" panose="020B0600070205080204" pitchFamily="34" charset="-128"/>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But, what pain does IIS precisely cause?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Well, for the most recent project I was on, it caused lots of pain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I was working on an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And we interact with IIS in 2 different ways: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Firstly, we deploy websites to IIS servers.  So we had to deal with errors like this.  This is our code calling into the IIS management API, and very helpfully, the IIS management API doesn’t do what we asked, instead it just throws an exception.  The exception message is “Unknown error”.  There’s a hex code.  And that’s it.  This didn’t just happen to one of our users.  It happened to quite a few.  This was not something we appreciated.</a:t>
            </a:r>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84595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 second way we interact with IIS is because we use IIS to host our deployment portal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deployment portal allows users of our automated deployment tool (once they’ve logged in) to </a:t>
            </a:r>
            <a:r>
              <a:rPr lang="en-GB" dirty="0" smtClean="0"/>
              <a:t>configure</a:t>
            </a:r>
            <a:r>
              <a:rPr lang="en-GB" baseline="0" dirty="0" smtClean="0"/>
              <a:t> what a deployment means to them: so what should be deployed, how it should be deployed, and so on…  And the deployment portal also lets them initiate a deployment, see how it’s getting on, etc…, etc…</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Now, because our automated deployment tool is</a:t>
            </a:r>
            <a:r>
              <a:rPr lang="en-GB" baseline="0" dirty="0" smtClean="0"/>
              <a:t> a shrink-wrapped product that our users download, install, configure, and run on their own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so because the deployment portal runs on users’ machines and because it runs on top of IIS, we need to install IIS on users’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what we did is, as part of our installer, </a:t>
            </a:r>
            <a:r>
              <a:rPr lang="en-GB" baseline="0" smtClean="0"/>
              <a:t>we install </a:t>
            </a:r>
            <a:r>
              <a:rPr lang="en-GB" baseline="0" dirty="0" smtClean="0"/>
              <a:t>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installing IIS is harder than you might think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To start with IIS is a modular mess, and working out which modules you need is trial and error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Then once you’ve done that, there are different ways to install IIS depending on which version of Windows the user is running; so our installer has to work out which version of Windows they’re running and then it runs the appropriate command line, either PkgMgr or DISM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these are just one-off things that we need to do</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real problem: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Installing IIS can sometimes require our users to need to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2014</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the first impression our users get when they install our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How lovely</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https://jira.red-gate.com/browse/RGD-483</a:t>
            </a:r>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248597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But the pain doesn’t stop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In</a:t>
            </a:r>
            <a:r>
              <a:rPr lang="en-GB" baseline="0" dirty="0" smtClean="0"/>
              <a:t> the deployment portal we have a page that shows how a deployment is getting on.  This page currently uses polling, but instead, if we switched to using WebSockets, we would be able to send push notifications to the browser, which would make that page more responsive, more efficient, and the world would be a better place </a:t>
            </a:r>
            <a:r>
              <a:rPr lang="en-GB" baseline="0" dirty="0" smtClean="0">
                <a:sym typeface="Wingdings" panose="05000000000000000000" pitchFamily="2" charset="2"/>
              </a:rPr>
              <a:t></a:t>
            </a:r>
            <a:endParaRPr lang="en-GB"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Let’s say that one</a:t>
            </a:r>
            <a:r>
              <a:rPr lang="en-GB" baseline="0" dirty="0" smtClean="0"/>
              <a:t> of our</a:t>
            </a:r>
            <a:r>
              <a:rPr lang="en-GB" dirty="0" smtClean="0"/>
              <a:t> users is running </a:t>
            </a:r>
            <a:r>
              <a:rPr lang="en-GB" baseline="0" dirty="0" smtClean="0"/>
              <a:t>IIS 7.5 on </a:t>
            </a:r>
            <a:r>
              <a:rPr lang="en-GB" dirty="0" smtClean="0"/>
              <a:t>Windows 7:</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problem is that IIS 7.5 doesn’t support 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although IIS 7.5 doesn’t support WebSockets, IIS 8.0 does, so all we need to do is upgrade them from IIS 7.5 to IIS 8.0</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Only that doesn’t work</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IIS 8.0 requires Windows 8 or Windows Server 2012, and the user is running Windows 7</a:t>
            </a:r>
            <a:endParaRPr lang="en-GB"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we can’t ask our users to upgrade their </a:t>
            </a:r>
            <a:r>
              <a:rPr lang="en-GB" baseline="0" smtClean="0"/>
              <a:t>operating system </a:t>
            </a:r>
            <a:r>
              <a:rPr lang="en-GB" baseline="0" dirty="0" smtClean="0"/>
              <a:t>during the installation of our automated deployment tool, so no Windows 8, therefore no IIS 8.0, and therefore no WebSockets for us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Furthermore, because IIS can’t be easily upgraded, that means that users are going to be running old versions, and so we need to test on all of the old versions</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http://en.wikipedia.org/wiki/Internet_Information_Services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http://stackoverflow.com/questions/14128347/signalr-websockets-on-iis-7-5</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http://nbevans.wordpress.com/2011/12/20/websocket-servers-on-windows-server/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http://www.codemag.com/article/1210051</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http://en.wikipedia.org/wiki/WebSocket#WebSocket_protocol_handshake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3397534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This is a summary</a:t>
            </a:r>
            <a:r>
              <a:rPr lang="en-GB" baseline="0" dirty="0" smtClean="0"/>
              <a:t> of all of the pain points that we experienced</a:t>
            </a:r>
          </a:p>
          <a:p>
            <a:pPr marL="171450" indent="-171450">
              <a:buFont typeface="Arial" panose="020B0604020202020204" pitchFamily="34" charset="0"/>
              <a:buChar char="•"/>
            </a:pPr>
            <a:r>
              <a:rPr lang="en-GB" dirty="0" smtClean="0"/>
              <a:t>What if, we could get</a:t>
            </a:r>
            <a:r>
              <a:rPr lang="en-GB" baseline="0" dirty="0" smtClean="0"/>
              <a:t> rid of the bits of IIS that we don’t like – get rid of all of those pain points – and keep only the good parts?</a:t>
            </a:r>
          </a:p>
          <a:p>
            <a:pPr marL="171450" indent="-171450">
              <a:buFont typeface="Arial" panose="020B0604020202020204" pitchFamily="34" charset="0"/>
              <a:buChar char="•"/>
            </a:pPr>
            <a:r>
              <a:rPr lang="en-GB" baseline="0" dirty="0" smtClean="0"/>
              <a:t>So, what are the good parts?</a:t>
            </a:r>
          </a:p>
          <a:p>
            <a:pPr marL="171450" indent="-171450">
              <a:buFont typeface="Arial" panose="020B0604020202020204" pitchFamily="34" charset="0"/>
              <a:buChar char="•"/>
            </a:pPr>
            <a:r>
              <a:rPr lang="en-GB" baseline="0" dirty="0" smtClean="0"/>
              <a:t>Well, I’m at a loss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Part of the reason that I’m struggling to think of any is that I see IIS from a developer’s perspective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reality it isn’t just developers that interact with IIS; remember, it’s all about the broader context – the operations team for example spend a lot of time interacting with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only good parts that I can think of aren’t IIS itself, but are things that are closely related to it; let’s go into them in more detail…</a:t>
            </a: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137742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number 1: http.sys</a:t>
            </a:r>
          </a:p>
          <a:p>
            <a:pPr marL="628650" lvl="1" indent="-171450">
              <a:buFont typeface="Arial" panose="020B0604020202020204" pitchFamily="34" charset="0"/>
              <a:buChar char="•"/>
            </a:pPr>
            <a:r>
              <a:rPr lang="en-GB" baseline="0" dirty="0" smtClean="0"/>
              <a:t>For those of you who don’t know, http.sys is a kernel-mode device driver that was introduced in 2003 for IIS 6.0</a:t>
            </a:r>
          </a:p>
          <a:p>
            <a:pPr marL="628650" lvl="1" indent="-171450">
              <a:buFont typeface="Arial" panose="020B0604020202020204" pitchFamily="34" charset="0"/>
              <a:buChar char="•"/>
            </a:pPr>
            <a:r>
              <a:rPr lang="en-GB" baseline="0" dirty="0" smtClean="0"/>
              <a:t>It’s responsible for listening on a TCP port, and it, running in the kernel, examines the HTTP requests that arrive</a:t>
            </a:r>
          </a:p>
          <a:p>
            <a:pPr marL="628650" lvl="1" indent="-171450">
              <a:buFont typeface="Arial" panose="020B0604020202020204" pitchFamily="34" charset="0"/>
              <a:buChar char="•"/>
            </a:pPr>
            <a:r>
              <a:rPr lang="en-GB" baseline="0" dirty="0" smtClean="0"/>
              <a:t>Once it’s examined an incoming HTTP request, it then forwards it on </a:t>
            </a:r>
            <a:r>
              <a:rPr lang="en-GB" dirty="0" smtClean="0"/>
              <a:t>to the correct user-space worker process which handles the request</a:t>
            </a:r>
          </a:p>
          <a:p>
            <a:pPr marL="628650" lvl="1" indent="-171450">
              <a:buFont typeface="Arial" panose="020B0604020202020204" pitchFamily="34" charset="0"/>
              <a:buChar char="•"/>
            </a:pPr>
            <a:r>
              <a:rPr lang="en-GB" dirty="0" smtClean="0"/>
              <a:t>And the way it decides which</a:t>
            </a:r>
            <a:r>
              <a:rPr lang="en-GB" baseline="0" dirty="0" smtClean="0"/>
              <a:t> worker process is responsible for the HTTP request is by examining the IP address + the port that the request arrived on, its host header, and the URL in the request</a:t>
            </a:r>
          </a:p>
          <a:p>
            <a:pPr marL="628650" lvl="1" indent="-171450">
              <a:buFont typeface="Arial" panose="020B0604020202020204" pitchFamily="34" charset="0"/>
              <a:buChar char="•"/>
            </a:pPr>
            <a:r>
              <a:rPr lang="en-GB" baseline="0" dirty="0" smtClean="0"/>
              <a:t>It’s also responsible for HTTPS – it does all of the necessary encryption and decryption.  It needs to do this decryption in order to see the HTTP request so it can forward it on to the correct worker process</a:t>
            </a:r>
          </a:p>
          <a:p>
            <a:pPr marL="628650" lvl="1" indent="-171450">
              <a:buFont typeface="Arial" panose="020B0604020202020204" pitchFamily="34" charset="0"/>
              <a:buChar char="•"/>
            </a:pPr>
            <a:r>
              <a:rPr lang="en-GB" baseline="0" dirty="0" smtClean="0"/>
              <a:t>So, why do we want to keep this part of IIS?</a:t>
            </a:r>
          </a:p>
          <a:p>
            <a:pPr marL="628650" lvl="1" indent="-171450">
              <a:buFont typeface="Arial" panose="020B0604020202020204" pitchFamily="34" charset="0"/>
              <a:buChar char="•"/>
            </a:pPr>
            <a:r>
              <a:rPr lang="en-GB" baseline="0" dirty="0" smtClean="0"/>
              <a:t>Because it provides a much nicer abstraction than TCP ports – instead of dealing with raw sockets, and parsing the bytes ourselves, by building on top of http.sys we can deal with HTTP requests instead, which is a much nicer abstraction</a:t>
            </a:r>
          </a:p>
          <a:p>
            <a:pPr marL="628650" lvl="1" indent="-171450">
              <a:buFont typeface="Arial" panose="020B0604020202020204" pitchFamily="34" charset="0"/>
              <a:buChar char="•"/>
            </a:pPr>
            <a:r>
              <a:rPr lang="en-GB" baseline="0" dirty="0" smtClean="0"/>
              <a:t>Plus, crypto software is hard to write, and by building on top of http.sys we get HTTPS for free</a:t>
            </a:r>
          </a:p>
          <a:p>
            <a:pPr marL="628650" lvl="1" indent="-171450">
              <a:buFont typeface="Arial" panose="020B0604020202020204" pitchFamily="34" charset="0"/>
              <a:buChar char="•"/>
            </a:pPr>
            <a:r>
              <a:rPr lang="en-GB" baseline="0" dirty="0" smtClean="0"/>
              <a:t>The cool thing for us is that Microsoft decided to open up http.sys for everybody to use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trike="dblStrike" baseline="0" dirty="0" smtClean="0"/>
              <a:t>Maybe it’s because </a:t>
            </a:r>
            <a:r>
              <a:rPr lang="en-GB" strike="dblStrike" dirty="0" smtClean="0"/>
              <a:t>IIS 6.0 was released just after the antitrust case against Microsoft</a:t>
            </a:r>
          </a:p>
          <a:p>
            <a:pPr marL="628650" lvl="1" indent="-171450">
              <a:buFont typeface="Arial" panose="020B0604020202020204" pitchFamily="34" charset="0"/>
              <a:buChar char="•"/>
            </a:pPr>
            <a:r>
              <a:rPr lang="en-GB" baseline="0" dirty="0" smtClean="0"/>
              <a:t>And what’s more, http.sys is always installed, even on desktop operating systems, and even when IIS is not installed, http.sys is always installed, and so you can rely on it being there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C, the API to use it is called the </a:t>
            </a:r>
            <a:r>
              <a:rPr lang="en-GB" b="0" dirty="0" smtClean="0"/>
              <a:t>HTTP Server API</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dirty="0" smtClean="0"/>
              <a:t>And in</a:t>
            </a:r>
            <a:r>
              <a:rPr lang="en-GB" b="0" baseline="0" dirty="0" smtClean="0"/>
              <a:t> C#, it’s the .NET Framework class </a:t>
            </a:r>
            <a:r>
              <a:rPr lang="en-GB" dirty="0" smtClean="0"/>
              <a:t>System.Net.HttpListener</a:t>
            </a:r>
            <a:endParaRPr lang="en-GB" baseline="0" dirty="0" smtClean="0"/>
          </a:p>
          <a:p>
            <a:pPr marL="171450" lvl="0" indent="-171450">
              <a:buFont typeface="Arial" panose="020B0604020202020204" pitchFamily="34" charset="0"/>
              <a:buChar char="•"/>
            </a:pPr>
            <a:r>
              <a:rPr lang="en-GB" baseline="0" dirty="0" smtClean="0"/>
              <a:t>Number 2: web frameworks that run on IIS, for example, ASP.NET MVC, Web API, SignalR, etc…</a:t>
            </a:r>
          </a:p>
          <a:p>
            <a:pPr marL="628650" lvl="1" indent="-171450">
              <a:buFont typeface="Arial" panose="020B0604020202020204" pitchFamily="34" charset="0"/>
              <a:buChar char="•"/>
            </a:pPr>
            <a:r>
              <a:rPr lang="en-GB" baseline="0" dirty="0" smtClean="0"/>
              <a:t>None of our pain points around IIS were related to the web frameworks, and actually I quite like them, so we’ll keep those </a:t>
            </a:r>
            <a:r>
              <a:rPr lang="en-GB" baseline="0" dirty="0" smtClean="0">
                <a:sym typeface="Wingdings" panose="05000000000000000000" pitchFamily="2" charset="2"/>
              </a:rPr>
              <a:t></a:t>
            </a:r>
          </a:p>
          <a:p>
            <a:pPr marL="171450" lvl="0" indent="-171450">
              <a:buFont typeface="Arial" panose="020B0604020202020204" pitchFamily="34" charset="0"/>
              <a:buChar char="•"/>
            </a:pPr>
            <a:r>
              <a:rPr lang="en-GB" baseline="0" dirty="0" smtClean="0">
                <a:sym typeface="Wingdings" panose="05000000000000000000" pitchFamily="2" charset="2"/>
              </a:rPr>
              <a:t>Basically, the good parts of IIS are the very lowest level (http.sys) and also the very highest level (the web frameworks) – it’s the stuff in the middle that causes us pain</a:t>
            </a:r>
            <a:endParaRPr lang="en-GB" baseline="0" dirty="0" smtClean="0"/>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smtClean="0"/>
          </a:p>
          <a:p>
            <a:pPr marL="457200" lvl="1" indent="0">
              <a:buFont typeface="Arial" panose="020B0604020202020204" pitchFamily="34" charset="0"/>
              <a:buNone/>
            </a:pPr>
            <a:endParaRPr lang="en-GB" baseline="0" dirty="0" smtClean="0"/>
          </a:p>
          <a:p>
            <a:pPr marL="457200" lvl="1" indent="0">
              <a:buFont typeface="Arial" panose="020B0604020202020204" pitchFamily="34" charset="0"/>
              <a:buNone/>
            </a:pPr>
            <a:endParaRPr lang="en-GB" dirty="0" smtClean="0"/>
          </a:p>
          <a:p>
            <a:pPr marL="628650" lvl="1" indent="-171450">
              <a:buFont typeface="Arial" panose="020B0604020202020204" pitchFamily="34" charset="0"/>
              <a:buChar char="•"/>
            </a:pPr>
            <a:r>
              <a:rPr lang="en-GB" strike="dblStrike" baseline="0" dirty="0" smtClean="0"/>
              <a:t>Why did Microsoft add this?</a:t>
            </a:r>
          </a:p>
          <a:p>
            <a:pPr marL="628650" lvl="1" indent="-171450">
              <a:buFont typeface="Arial" panose="020B0604020202020204" pitchFamily="34" charset="0"/>
              <a:buChar char="•"/>
            </a:pPr>
            <a:r>
              <a:rPr lang="en-GB" strike="dblStrike" baseline="0" dirty="0" smtClean="0"/>
              <a:t>Well, mainly for performance reasons</a:t>
            </a:r>
          </a:p>
          <a:p>
            <a:pPr marL="628650" lvl="1" indent="-171450">
              <a:buFont typeface="Arial" panose="020B0604020202020204" pitchFamily="34" charset="0"/>
              <a:buChar char="•"/>
            </a:pPr>
            <a:r>
              <a:rPr lang="en-GB" strike="dblStrike" baseline="0" dirty="0" smtClean="0"/>
              <a:t>In the previous version of IIS – that’s IIS 5.1 – everything was done in user-space</a:t>
            </a:r>
          </a:p>
          <a:p>
            <a:pPr marL="628650" lvl="1" indent="-171450">
              <a:buFont typeface="Arial" panose="020B0604020202020204" pitchFamily="34" charset="0"/>
              <a:buChar char="•"/>
            </a:pPr>
            <a:r>
              <a:rPr lang="en-GB" strike="dblStrike" baseline="0" dirty="0" smtClean="0"/>
              <a:t>IIS was running as a Windows Service; it listened on a TCP port; it examined the incoming HTTP requests and, depending on configuration, either the requests were handled in-process, or the requests were forwarded on to a worker process for handling</a:t>
            </a:r>
          </a:p>
          <a:p>
            <a:pPr marL="628650" lvl="1" indent="-171450">
              <a:buFont typeface="Arial" panose="020B0604020202020204" pitchFamily="34" charset="0"/>
              <a:buChar char="•"/>
            </a:pPr>
            <a:r>
              <a:rPr lang="en-GB" strike="dblStrike" baseline="0" dirty="0" smtClean="0"/>
              <a:t>By moving a small part of IIS into the kernel, they reduced the number of context switches, and therefore things got slightly faster</a:t>
            </a:r>
          </a:p>
          <a:p>
            <a:pPr marL="628650" lvl="1" indent="-171450">
              <a:buFont typeface="Arial" panose="020B0604020202020204" pitchFamily="34" charset="0"/>
              <a:buChar char="•"/>
            </a:pPr>
            <a:r>
              <a:rPr lang="en-GB" strike="dblStrike" dirty="0" smtClean="0"/>
              <a:t>Requests dispatched directly to the worker process – </a:t>
            </a:r>
            <a:r>
              <a:rPr lang="en-US" sz="1200" b="0" i="0" strike="dblStrike" kern="1200" dirty="0" smtClean="0">
                <a:solidFill>
                  <a:schemeClr val="tx1"/>
                </a:solidFill>
                <a:effectLst/>
                <a:latin typeface="+mn-lt"/>
                <a:ea typeface="ＭＳ Ｐゴシック" charset="0"/>
                <a:cs typeface="+mn-cs"/>
              </a:rPr>
              <a:t>requests cause less overhead in context switching, because the kernel forwards requests directly to the correct worker process (instead of being routed between two user-mode processes)</a:t>
            </a:r>
            <a:endParaRPr lang="en-GB" strike="dblStrike" dirty="0" smtClean="0"/>
          </a:p>
          <a:p>
            <a:pPr marL="628650" lvl="1" indent="-171450">
              <a:buFont typeface="Arial" panose="020B0604020202020204" pitchFamily="34" charset="0"/>
              <a:buChar char="•"/>
            </a:pPr>
            <a:r>
              <a:rPr lang="en-GB" strike="dblStrike" dirty="0" smtClean="0"/>
              <a:t>Response caching</a:t>
            </a:r>
            <a:r>
              <a:rPr lang="en-GB" strike="dblStrike" baseline="0" dirty="0" smtClean="0"/>
              <a:t> (for both static and dynamic content) – </a:t>
            </a:r>
            <a:r>
              <a:rPr lang="en-US" strike="dblStrike" baseline="0" dirty="0" smtClean="0"/>
              <a:t>requests for cached responses are served without switching to user mode</a:t>
            </a:r>
            <a:endParaRPr lang="en-GB" baseline="0" dirty="0" smtClean="0"/>
          </a:p>
          <a:p>
            <a:endParaRPr lang="en-GB" dirty="0" smtClean="0"/>
          </a:p>
          <a:p>
            <a:endParaRPr lang="en-GB" dirty="0" smtClean="0"/>
          </a:p>
          <a:p>
            <a:endParaRPr lang="en-GB" dirty="0" smtClean="0"/>
          </a:p>
          <a:p>
            <a:pPr marL="171450" indent="-171450">
              <a:buFont typeface="Arial" panose="020B0604020202020204" pitchFamily="34" charset="0"/>
              <a:buChar char="•"/>
            </a:pPr>
            <a:r>
              <a:rPr lang="en-GB" dirty="0" smtClean="0"/>
              <a:t>http://deploytonenyures.blogspot.co.uk/2013/04/self-hosting-and-httpsys.html</a:t>
            </a:r>
          </a:p>
          <a:p>
            <a:pPr marL="171450" indent="-171450">
              <a:buFont typeface="Arial" panose="020B0604020202020204" pitchFamily="34" charset="0"/>
              <a:buChar char="•"/>
            </a:pPr>
            <a:r>
              <a:rPr lang="en-GB" dirty="0" smtClean="0"/>
              <a:t>http://www.tech-faq.com/understanding-iis-5-and-iis-6.html</a:t>
            </a:r>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https://www.microsoft.com/technet/prodtechnol/WindowsServer2003/Library/IIS/7b037954-441d-4037-a111-94df7880c319.mspx?mfr=true</a:t>
            </a:r>
          </a:p>
          <a:p>
            <a:pPr marL="171450" indent="-171450">
              <a:buFont typeface="Arial" panose="020B0604020202020204" pitchFamily="34" charset="0"/>
              <a:buChar char="•"/>
            </a:pPr>
            <a:r>
              <a:rPr lang="en-GB" dirty="0" smtClean="0"/>
              <a:t>https://www.microsoft.com/technet/prodtechnol/WindowsServer2003/Library/IIS/a2a45c42-38bc-464c-a097-d7a202092a54.mspx?mfr=true</a:t>
            </a:r>
          </a:p>
          <a:p>
            <a:pPr marL="171450" indent="-171450">
              <a:buFont typeface="Arial" panose="020B0604020202020204" pitchFamily="34" charset="0"/>
              <a:buChar char="•"/>
            </a:pPr>
            <a:r>
              <a:rPr lang="en-GB" dirty="0" smtClean="0"/>
              <a:t>http://www.codeproject.com/Articles/437733/Demystify-http-sys-with-HttpSysManager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http://en.wikipedia.org/wiki/United_States_v._Microsoft_Corp.</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http://msdn.microsoft.com/en-us/library/windows/desktop/aa364510%28v=vs.85%29.aspx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http://msdn.microsoft.com/en-us/library/system.net.httplistener.aspx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http://bartdesmet.net/blogs/bart/archive/2007/02/22/httplistener-for-dummies-a-simple-http-request-reflector.aspx</a:t>
            </a:r>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3563797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44"/>
            <a:ext cx="82296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7143750" y="5829300"/>
            <a:ext cx="1607344"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9897" y="3520016"/>
            <a:ext cx="3881967"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9895" y="2038350"/>
            <a:ext cx="1539196" cy="12509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6"/>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2" y="1165653"/>
            <a:ext cx="3008313"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8" y="1430725"/>
            <a:ext cx="4041775"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8" y="2174879"/>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0820"/>
            <a:ext cx="82296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457200" y="3317649"/>
            <a:ext cx="82296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175934" y="2857500"/>
            <a:ext cx="6510866"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55" y="2781835"/>
            <a:ext cx="1296000" cy="12943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4100" y="3041876"/>
            <a:ext cx="5869212"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00" y="2743086"/>
            <a:ext cx="1687935" cy="1371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david.simner@red-gate.com" TargetMode="External"/><Relationship Id="rId2" Type="http://schemas.openxmlformats.org/officeDocument/2006/relationships/hyperlink" Target="http://www.davidsimner.me.uk/" TargetMode="External"/><Relationship Id="rId1" Type="http://schemas.openxmlformats.org/officeDocument/2006/relationships/slideLayout" Target="../slideLayouts/slideLayout2.xml"/><Relationship Id="rId4" Type="http://schemas.openxmlformats.org/officeDocument/2006/relationships/hyperlink" Target="https://github.com/owin-middleware/Regist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454155"/>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OWIN, Katana </a:t>
            </a:r>
            <a:r>
              <a:rPr lang="en-US" sz="4800" dirty="0" smtClean="0">
                <a:solidFill>
                  <a:schemeClr val="bg1"/>
                </a:solidFill>
                <a:latin typeface="Arial Bold" panose="020B0704020202020204" pitchFamily="34" charset="0"/>
                <a:ea typeface="ＭＳ Ｐゴシック" panose="020B0600070205080204" pitchFamily="34" charset="-128"/>
              </a:rPr>
              <a:t>and </a:t>
            </a:r>
            <a:r>
              <a:rPr lang="en-US" sz="4800" dirty="0">
                <a:solidFill>
                  <a:schemeClr val="bg1"/>
                </a:solidFill>
                <a:latin typeface="Arial Bold" panose="020B0704020202020204" pitchFamily="34" charset="0"/>
                <a:ea typeface="ＭＳ Ｐゴシック" panose="020B0600070205080204" pitchFamily="34" charset="-128"/>
              </a:rPr>
              <a:t>ASP.NET vNext: eliminating the pain of IIS</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80" y="5870575"/>
            <a:ext cx="234391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a:t>
            </a:r>
            <a:endParaRPr lang="en-GB" dirty="0"/>
          </a:p>
        </p:txBody>
      </p:sp>
      <p:sp>
        <p:nvSpPr>
          <p:cNvPr id="3" name="Content Placeholder 2"/>
          <p:cNvSpPr>
            <a:spLocks noGrp="1"/>
          </p:cNvSpPr>
          <p:nvPr>
            <p:ph idx="1"/>
          </p:nvPr>
        </p:nvSpPr>
        <p:spPr/>
        <p:txBody>
          <a:bodyPr/>
          <a:lstStyle/>
          <a:p>
            <a:r>
              <a:rPr lang="en-GB" dirty="0" smtClean="0"/>
              <a:t>Self-hosted </a:t>
            </a:r>
            <a:r>
              <a:rPr lang="en-GB" dirty="0" smtClean="0"/>
              <a:t>WCF</a:t>
            </a:r>
          </a:p>
          <a:p>
            <a:r>
              <a:rPr lang="en-GB" dirty="0" smtClean="0"/>
              <a:t>Self-hosted Web API</a:t>
            </a:r>
          </a:p>
          <a:p>
            <a:r>
              <a:rPr lang="en-GB" dirty="0" smtClean="0"/>
              <a:t>Self-hosted SignalR</a:t>
            </a:r>
          </a:p>
          <a:p>
            <a:endParaRPr lang="en-GB" dirty="0" smtClean="0"/>
          </a:p>
        </p:txBody>
      </p:sp>
    </p:spTree>
    <p:extLst>
      <p:ext uri="{BB962C8B-B14F-4D97-AF65-F5344CB8AC3E}">
        <p14:creationId xmlns:p14="http://schemas.microsoft.com/office/powerpoint/2010/main" val="232118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 before OWIN</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179" y="2238062"/>
            <a:ext cx="6563641" cy="80021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00" y="3858698"/>
            <a:ext cx="7344800" cy="1448002"/>
          </a:xfrm>
          <a:prstGeom prst="rect">
            <a:avLst/>
          </a:prstGeom>
        </p:spPr>
      </p:pic>
    </p:spTree>
    <p:extLst>
      <p:ext uri="{BB962C8B-B14F-4D97-AF65-F5344CB8AC3E}">
        <p14:creationId xmlns:p14="http://schemas.microsoft.com/office/powerpoint/2010/main" val="27193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 + Katana</a:t>
            </a:r>
            <a:endParaRPr lang="en-GB" dirty="0"/>
          </a:p>
        </p:txBody>
      </p:sp>
      <p:sp>
        <p:nvSpPr>
          <p:cNvPr id="3" name="Content Placeholder 2"/>
          <p:cNvSpPr>
            <a:spLocks noGrp="1"/>
          </p:cNvSpPr>
          <p:nvPr>
            <p:ph idx="1"/>
          </p:nvPr>
        </p:nvSpPr>
        <p:spPr/>
        <p:txBody>
          <a:bodyPr/>
          <a:lstStyle/>
          <a:p>
            <a:r>
              <a:rPr lang="en-GB" dirty="0" smtClean="0"/>
              <a:t>OWIN</a:t>
            </a:r>
          </a:p>
          <a:p>
            <a:pPr lvl="1"/>
            <a:r>
              <a:rPr lang="en-GB" dirty="0" smtClean="0"/>
              <a:t>An interface for hosts, servers, middleware and web frameworks to talk to each other</a:t>
            </a:r>
          </a:p>
          <a:p>
            <a:r>
              <a:rPr lang="en-GB" dirty="0" smtClean="0"/>
              <a:t>Katana</a:t>
            </a:r>
          </a:p>
          <a:p>
            <a:pPr lvl="1"/>
            <a:r>
              <a:rPr lang="en-GB" dirty="0" smtClean="0"/>
              <a:t>Not Cortana</a:t>
            </a:r>
          </a:p>
          <a:p>
            <a:pPr lvl="1"/>
            <a:r>
              <a:rPr lang="en-GB" dirty="0" smtClean="0"/>
              <a:t>An implementation of OWIN</a:t>
            </a:r>
          </a:p>
          <a:p>
            <a:r>
              <a:rPr lang="en-GB" sz="2800" dirty="0"/>
              <a:t>ASP.NET </a:t>
            </a:r>
            <a:r>
              <a:rPr lang="en-GB" sz="2800" dirty="0" smtClean="0"/>
              <a:t>Web API </a:t>
            </a:r>
            <a:r>
              <a:rPr lang="en-GB" sz="2800" dirty="0"/>
              <a:t>already supports OWIN</a:t>
            </a:r>
            <a:endParaRPr lang="en-GB" sz="2800" dirty="0" smtClean="0"/>
          </a:p>
          <a:p>
            <a:r>
              <a:rPr lang="en-GB" dirty="0" smtClean="0"/>
              <a:t>ASP.NET vNext</a:t>
            </a:r>
          </a:p>
          <a:p>
            <a:pPr lvl="1"/>
            <a:r>
              <a:rPr lang="en-GB" dirty="0" smtClean="0"/>
              <a:t>Updates ASP.NET MVC to support OWIN</a:t>
            </a:r>
            <a:endParaRPr lang="en-GB" dirty="0"/>
          </a:p>
        </p:txBody>
      </p:sp>
    </p:spTree>
    <p:extLst>
      <p:ext uri="{BB962C8B-B14F-4D97-AF65-F5344CB8AC3E}">
        <p14:creationId xmlns:p14="http://schemas.microsoft.com/office/powerpoint/2010/main" val="427380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a:t>
            </a:r>
            <a:endParaRPr lang="en-GB" dirty="0"/>
          </a:p>
        </p:txBody>
      </p:sp>
      <p:sp>
        <p:nvSpPr>
          <p:cNvPr id="4" name="Rectangle 3"/>
          <p:cNvSpPr/>
          <p:nvPr/>
        </p:nvSpPr>
        <p:spPr>
          <a:xfrm>
            <a:off x="180000" y="5396458"/>
            <a:ext cx="8784000" cy="997200"/>
          </a:xfrm>
          <a:prstGeom prst="rect">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Host: </a:t>
            </a:r>
            <a:r>
              <a:rPr lang="en-GB" sz="2400" dirty="0"/>
              <a:t>w3wp.exe, </a:t>
            </a:r>
            <a:r>
              <a:rPr lang="en-GB" sz="2400" dirty="0" smtClean="0"/>
              <a:t>OwinHost.exe</a:t>
            </a:r>
            <a:r>
              <a:rPr lang="en-GB" sz="2400" dirty="0"/>
              <a:t>, </a:t>
            </a:r>
            <a:r>
              <a:rPr lang="en-GB" sz="2400" dirty="0" smtClean="0"/>
              <a:t>YourApp.exe</a:t>
            </a:r>
            <a:endParaRPr lang="en-GB" sz="2400" dirty="0"/>
          </a:p>
        </p:txBody>
      </p:sp>
      <p:sp>
        <p:nvSpPr>
          <p:cNvPr id="5" name="Rectangle 4"/>
          <p:cNvSpPr/>
          <p:nvPr/>
        </p:nvSpPr>
        <p:spPr>
          <a:xfrm>
            <a:off x="180000" y="4114798"/>
            <a:ext cx="1600199" cy="998621"/>
          </a:xfrm>
          <a:prstGeom prst="rect">
            <a:avLst/>
          </a:prstGeom>
          <a:solidFill>
            <a:schemeClr val="accent1">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Server:</a:t>
            </a:r>
          </a:p>
          <a:p>
            <a:pPr algn="ctr"/>
            <a:r>
              <a:rPr lang="en-GB" sz="2400" dirty="0" smtClean="0"/>
              <a:t>IIS, http.sys</a:t>
            </a:r>
            <a:endParaRPr lang="en-GB" sz="2400" dirty="0"/>
          </a:p>
        </p:txBody>
      </p:sp>
      <p:sp>
        <p:nvSpPr>
          <p:cNvPr id="6" name="Rectangle 5"/>
          <p:cNvSpPr/>
          <p:nvPr/>
        </p:nvSpPr>
        <p:spPr>
          <a:xfrm>
            <a:off x="1780199" y="4114794"/>
            <a:ext cx="204659" cy="998621"/>
          </a:xfrm>
          <a:prstGeom prst="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sp>
        <p:nvSpPr>
          <p:cNvPr id="7" name="Rectangle 6"/>
          <p:cNvSpPr/>
          <p:nvPr/>
        </p:nvSpPr>
        <p:spPr>
          <a:xfrm>
            <a:off x="2257767"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sp>
        <p:nvSpPr>
          <p:cNvPr id="9" name="TextBox 8"/>
          <p:cNvSpPr txBox="1"/>
          <p:nvPr/>
        </p:nvSpPr>
        <p:spPr>
          <a:xfrm>
            <a:off x="8394613"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12" name="Rectangle 11"/>
          <p:cNvSpPr/>
          <p:nvPr/>
        </p:nvSpPr>
        <p:spPr>
          <a:xfrm>
            <a:off x="634899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14" name="Rectangle 13"/>
          <p:cNvSpPr/>
          <p:nvPr/>
        </p:nvSpPr>
        <p:spPr>
          <a:xfrm>
            <a:off x="6348996"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15" name="Rectangle 14"/>
          <p:cNvSpPr/>
          <p:nvPr/>
        </p:nvSpPr>
        <p:spPr>
          <a:xfrm>
            <a:off x="6348995"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18" name="Straight Arrow Connector 17"/>
          <p:cNvCxnSpPr/>
          <p:nvPr/>
        </p:nvCxnSpPr>
        <p:spPr>
          <a:xfrm>
            <a:off x="1984858"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785957"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6785958"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7539937"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7539936"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303382"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cxnSp>
        <p:nvCxnSpPr>
          <p:cNvPr id="25" name="Straight Arrow Connector 24"/>
          <p:cNvCxnSpPr/>
          <p:nvPr/>
        </p:nvCxnSpPr>
        <p:spPr>
          <a:xfrm>
            <a:off x="4030473"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076088"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8121703"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8121703"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076088"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0473"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84858"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238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you </a:t>
            </a:r>
            <a:r>
              <a:rPr lang="en-GB" dirty="0"/>
              <a:t>should </a:t>
            </a:r>
            <a:r>
              <a:rPr lang="en-GB" dirty="0" smtClean="0"/>
              <a:t>care</a:t>
            </a:r>
            <a:endParaRPr lang="en-GB" dirty="0"/>
          </a:p>
        </p:txBody>
      </p:sp>
      <p:sp>
        <p:nvSpPr>
          <p:cNvPr id="3" name="Content Placeholder 2"/>
          <p:cNvSpPr>
            <a:spLocks noGrp="1"/>
          </p:cNvSpPr>
          <p:nvPr>
            <p:ph idx="1"/>
          </p:nvPr>
        </p:nvSpPr>
        <p:spPr/>
        <p:txBody>
          <a:bodyPr/>
          <a:lstStyle/>
          <a:p>
            <a:r>
              <a:rPr lang="en-GB" dirty="0"/>
              <a:t>It gets out of your way</a:t>
            </a:r>
          </a:p>
          <a:p>
            <a:r>
              <a:rPr lang="en-GB" dirty="0" smtClean="0"/>
              <a:t>It does what you want</a:t>
            </a:r>
          </a:p>
          <a:p>
            <a:r>
              <a:rPr lang="en-GB" dirty="0" smtClean="0"/>
              <a:t>Rich ecosystem of hosts, servers, middleware and web frameworks</a:t>
            </a:r>
          </a:p>
          <a:p>
            <a:endParaRPr lang="en-GB" dirty="0" smtClean="0"/>
          </a:p>
        </p:txBody>
      </p:sp>
    </p:spTree>
    <p:extLst>
      <p:ext uri="{BB962C8B-B14F-4D97-AF65-F5344CB8AC3E}">
        <p14:creationId xmlns:p14="http://schemas.microsoft.com/office/powerpoint/2010/main" val="244236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Hosts + Servers + Adapters</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endParaRPr lang="en-GB" sz="2400" dirty="0" smtClean="0"/>
          </a:p>
          <a:p>
            <a:pPr marL="457200" indent="-457200">
              <a:buFont typeface="+mj-lt"/>
              <a:buAutoNum type="arabicPeriod"/>
            </a:pPr>
            <a:endParaRPr lang="en-GB" sz="2400" dirty="0" smtClean="0"/>
          </a:p>
          <a:p>
            <a:pPr marL="457200" indent="-457200">
              <a:buFont typeface="+mj-lt"/>
              <a:buAutoNum type="arabicPeriod"/>
            </a:pPr>
            <a:endParaRPr lang="en-GB" sz="2400" dirty="0"/>
          </a:p>
          <a:p>
            <a:pPr marL="457200" indent="-457200">
              <a:buFont typeface="+mj-lt"/>
              <a:buAutoNum type="arabicPeriod"/>
            </a:pPr>
            <a:r>
              <a:rPr lang="en-GB" sz="2400" dirty="0" smtClean="0"/>
              <a:t>w3wp.exe			IIS						SystemWeb</a:t>
            </a:r>
          </a:p>
          <a:p>
            <a:pPr marL="457200" indent="-457200">
              <a:buFont typeface="+mj-lt"/>
              <a:buAutoNum type="arabicPeriod"/>
            </a:pPr>
            <a:r>
              <a:rPr lang="en-GB" sz="2400" dirty="0" smtClean="0"/>
              <a:t>w3wp.exe			IIS						IIS</a:t>
            </a:r>
          </a:p>
          <a:p>
            <a:pPr marL="457200" indent="-457200">
              <a:buFont typeface="+mj-lt"/>
              <a:buAutoNum type="arabicPeriod"/>
            </a:pPr>
            <a:r>
              <a:rPr lang="en-GB" sz="2400" dirty="0" smtClean="0"/>
              <a:t>OwinHost.exe		http.sys				</a:t>
            </a:r>
            <a:r>
              <a:rPr lang="en-GB" sz="2400" b="0" dirty="0" smtClean="0"/>
              <a:t>HttpListener</a:t>
            </a:r>
            <a:endParaRPr lang="en-GB" sz="2400" dirty="0" smtClean="0"/>
          </a:p>
          <a:p>
            <a:pPr marL="457200" indent="-457200">
              <a:buFont typeface="+mj-lt"/>
              <a:buAutoNum type="arabicPeriod"/>
            </a:pPr>
            <a:r>
              <a:rPr lang="en-GB" sz="2400" dirty="0" smtClean="0"/>
              <a:t>YourApp.exe		http.sys				</a:t>
            </a:r>
            <a:r>
              <a:rPr lang="en-GB" sz="2400" b="0" dirty="0" smtClean="0"/>
              <a:t>HttpListener</a:t>
            </a:r>
          </a:p>
          <a:p>
            <a:pPr marL="457200" indent="-457200">
              <a:buFont typeface="+mj-lt"/>
              <a:buAutoNum type="arabicPeriod"/>
            </a:pPr>
            <a:r>
              <a:rPr lang="en-GB" sz="2400" b="0" dirty="0" smtClean="0"/>
              <a:t>OwinHost.exe		Nowin					N/A</a:t>
            </a:r>
          </a:p>
          <a:p>
            <a:pPr marL="457200" indent="-457200">
              <a:buFont typeface="+mj-lt"/>
              <a:buAutoNum type="arabicPeriod"/>
            </a:pPr>
            <a:r>
              <a:rPr lang="en-GB" sz="2400" b="0" dirty="0" smtClean="0"/>
              <a:t>YourApp.exe		Nowin					N/A</a:t>
            </a:r>
            <a:endParaRPr lang="en-GB" sz="2400" b="0" dirty="0"/>
          </a:p>
        </p:txBody>
      </p:sp>
      <p:sp>
        <p:nvSpPr>
          <p:cNvPr id="6" name="Rectangle 5"/>
          <p:cNvSpPr/>
          <p:nvPr/>
        </p:nvSpPr>
        <p:spPr>
          <a:xfrm>
            <a:off x="360000" y="1600200"/>
            <a:ext cx="2762308" cy="997200"/>
          </a:xfrm>
          <a:prstGeom prst="rect">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Host</a:t>
            </a:r>
            <a:endParaRPr lang="en-GB" sz="2400" dirty="0"/>
          </a:p>
        </p:txBody>
      </p:sp>
      <p:sp>
        <p:nvSpPr>
          <p:cNvPr id="7" name="Rectangle 6"/>
          <p:cNvSpPr/>
          <p:nvPr/>
        </p:nvSpPr>
        <p:spPr>
          <a:xfrm>
            <a:off x="3508615" y="1600200"/>
            <a:ext cx="2052277" cy="998621"/>
          </a:xfrm>
          <a:prstGeom prst="rect">
            <a:avLst/>
          </a:prstGeom>
          <a:solidFill>
            <a:schemeClr val="accent1">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Server</a:t>
            </a:r>
            <a:endParaRPr lang="en-GB" sz="2400" dirty="0"/>
          </a:p>
        </p:txBody>
      </p:sp>
      <p:sp>
        <p:nvSpPr>
          <p:cNvPr id="8" name="Rectangle 7"/>
          <p:cNvSpPr/>
          <p:nvPr/>
        </p:nvSpPr>
        <p:spPr>
          <a:xfrm>
            <a:off x="5947200" y="1598779"/>
            <a:ext cx="2833556" cy="998621"/>
          </a:xfrm>
          <a:prstGeom prst="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Adapter:</a:t>
            </a:r>
          </a:p>
          <a:p>
            <a:pPr algn="ctr"/>
            <a:r>
              <a:rPr lang="en-GB" sz="2400" dirty="0" smtClean="0"/>
              <a:t>Microsoft.Owin.Host.</a:t>
            </a:r>
            <a:endParaRPr lang="en-GB" sz="2400" dirty="0"/>
          </a:p>
        </p:txBody>
      </p:sp>
    </p:spTree>
    <p:extLst>
      <p:ext uri="{BB962C8B-B14F-4D97-AF65-F5344CB8AC3E}">
        <p14:creationId xmlns:p14="http://schemas.microsoft.com/office/powerpoint/2010/main" val="2934883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sp>
        <p:nvSpPr>
          <p:cNvPr id="3" name="Content Placeholder 2"/>
          <p:cNvSpPr>
            <a:spLocks noGrp="1"/>
          </p:cNvSpPr>
          <p:nvPr>
            <p:ph idx="1"/>
          </p:nvPr>
        </p:nvSpPr>
        <p:spPr/>
        <p:txBody>
          <a:bodyPr/>
          <a:lstStyle/>
          <a:p>
            <a:pPr marL="0" indent="0">
              <a:lnSpc>
                <a:spcPct val="107000"/>
              </a:lnSpc>
              <a:spcAft>
                <a:spcPts val="0"/>
              </a:spcAft>
              <a:buNone/>
            </a:pP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IDictionary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environment =</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StringComparer</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.Ordinal</a:t>
            </a: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44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2" y="1765838"/>
            <a:ext cx="7609156" cy="2488754"/>
          </a:xfrm>
          <a:prstGeom prst="rect">
            <a:avLst/>
          </a:prstGeom>
        </p:spPr>
      </p:pic>
    </p:spTree>
    <p:extLst>
      <p:ext uri="{BB962C8B-B14F-4D97-AF65-F5344CB8AC3E}">
        <p14:creationId xmlns:p14="http://schemas.microsoft.com/office/powerpoint/2010/main" val="3972893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a:t>
            </a:r>
            <a:endParaRPr lang="en-GB" dirty="0"/>
          </a:p>
        </p:txBody>
      </p:sp>
      <p:sp>
        <p:nvSpPr>
          <p:cNvPr id="30" name="Rectangle 29"/>
          <p:cNvSpPr/>
          <p:nvPr/>
        </p:nvSpPr>
        <p:spPr>
          <a:xfrm>
            <a:off x="2373883"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sp>
        <p:nvSpPr>
          <p:cNvPr id="31" name="TextBox 30"/>
          <p:cNvSpPr txBox="1"/>
          <p:nvPr/>
        </p:nvSpPr>
        <p:spPr>
          <a:xfrm>
            <a:off x="8510729"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32" name="Rectangle 31"/>
          <p:cNvSpPr/>
          <p:nvPr/>
        </p:nvSpPr>
        <p:spPr>
          <a:xfrm>
            <a:off x="6465113"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33" name="Rectangle 32"/>
          <p:cNvSpPr/>
          <p:nvPr/>
        </p:nvSpPr>
        <p:spPr>
          <a:xfrm>
            <a:off x="6465112"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34" name="Rectangle 33"/>
          <p:cNvSpPr/>
          <p:nvPr/>
        </p:nvSpPr>
        <p:spPr>
          <a:xfrm>
            <a:off x="6465111"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35" name="Straight Arrow Connector 34"/>
          <p:cNvCxnSpPr/>
          <p:nvPr/>
        </p:nvCxnSpPr>
        <p:spPr>
          <a:xfrm>
            <a:off x="2100974"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902073"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902074"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7656053"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7656052"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419498"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SignalR</a:t>
            </a:r>
            <a:endParaRPr lang="en-GB" sz="2400" dirty="0"/>
          </a:p>
        </p:txBody>
      </p:sp>
      <p:cxnSp>
        <p:nvCxnSpPr>
          <p:cNvPr id="41" name="Straight Arrow Connector 40"/>
          <p:cNvCxnSpPr/>
          <p:nvPr/>
        </p:nvCxnSpPr>
        <p:spPr>
          <a:xfrm>
            <a:off x="4146589"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192204"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8237819"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8237819"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192204"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146589"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100974"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2826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cxnSp>
        <p:nvCxnSpPr>
          <p:cNvPr id="49" name="Straight Arrow Connector 48"/>
          <p:cNvCxnSpPr/>
          <p:nvPr/>
        </p:nvCxnSpPr>
        <p:spPr>
          <a:xfrm>
            <a:off x="55358" y="4424993"/>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358" y="4799936"/>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419499"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SignalR</a:t>
            </a:r>
            <a:endParaRPr lang="en-GB" sz="2400" dirty="0"/>
          </a:p>
        </p:txBody>
      </p:sp>
      <p:sp>
        <p:nvSpPr>
          <p:cNvPr id="52" name="Rectangle 51"/>
          <p:cNvSpPr/>
          <p:nvPr/>
        </p:nvSpPr>
        <p:spPr>
          <a:xfrm>
            <a:off x="4419498"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Hubs, Models, etc…</a:t>
            </a:r>
            <a:endParaRPr lang="en-GB" sz="2400" dirty="0"/>
          </a:p>
        </p:txBody>
      </p:sp>
      <p:cxnSp>
        <p:nvCxnSpPr>
          <p:cNvPr id="53" name="Straight Arrow Connector 52"/>
          <p:cNvCxnSpPr/>
          <p:nvPr/>
        </p:nvCxnSpPr>
        <p:spPr>
          <a:xfrm flipV="1">
            <a:off x="4856460"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4856461"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5610440"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610439"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465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GB" sz="8000" dirty="0"/>
              <a:t>Demo</a:t>
            </a:r>
          </a:p>
        </p:txBody>
      </p:sp>
    </p:spTree>
    <p:extLst>
      <p:ext uri="{BB962C8B-B14F-4D97-AF65-F5344CB8AC3E}">
        <p14:creationId xmlns:p14="http://schemas.microsoft.com/office/powerpoint/2010/main" val="271163602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27640" y="3027627"/>
            <a:ext cx="4694551" cy="1295764"/>
          </a:xfrm>
        </p:spPr>
        <p:txBody>
          <a:bodyPr/>
          <a:lstStyle/>
          <a:p>
            <a:r>
              <a:rPr lang="en-GB" sz="2800" b="0" dirty="0" smtClean="0">
                <a:latin typeface="Arial" panose="020B0604020202020204" pitchFamily="34" charset="0"/>
                <a:cs typeface="Arial" panose="020B0604020202020204" pitchFamily="34" charset="0"/>
              </a:rPr>
              <a:t>www.davidsimner.me.uk</a:t>
            </a:r>
            <a:r>
              <a:rPr lang="en-GB" sz="2800" b="0" dirty="0">
                <a:latin typeface="Arial" panose="020B0604020202020204" pitchFamily="34" charset="0"/>
                <a:cs typeface="Arial" panose="020B0604020202020204" pitchFamily="34" charset="0"/>
              </a:rPr>
              <a:t/>
            </a:r>
            <a:br>
              <a:rPr lang="en-GB" sz="2800" b="0" dirty="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david.simner@red-gate.com</a:t>
            </a:r>
          </a:p>
        </p:txBody>
      </p:sp>
      <p:sp>
        <p:nvSpPr>
          <p:cNvPr id="5" name="Title 3"/>
          <p:cNvSpPr txBox="1">
            <a:spLocks/>
          </p:cNvSpPr>
          <p:nvPr/>
        </p:nvSpPr>
        <p:spPr bwMode="auto">
          <a:xfrm>
            <a:off x="4227637" y="2460890"/>
            <a:ext cx="3803844" cy="566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a:t>David 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668668" y="2006724"/>
            <a:ext cx="3011395"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answer to all of our pain</a:t>
            </a:r>
            <a:endParaRPr lang="en-GB" dirty="0"/>
          </a:p>
        </p:txBody>
      </p:sp>
      <p:sp>
        <p:nvSpPr>
          <p:cNvPr id="3" name="Content Placeholder 2"/>
          <p:cNvSpPr>
            <a:spLocks noGrp="1"/>
          </p:cNvSpPr>
          <p:nvPr>
            <p:ph idx="1"/>
          </p:nvPr>
        </p:nvSpPr>
        <p:spPr/>
        <p:txBody>
          <a:bodyPr/>
          <a:lstStyle/>
          <a:p>
            <a:r>
              <a:rPr lang="en-GB" dirty="0" smtClean="0"/>
              <a:t>An xcopyable website:</a:t>
            </a:r>
          </a:p>
          <a:p>
            <a:pPr lvl="1"/>
            <a:r>
              <a:rPr lang="en-GB" dirty="0" smtClean="0"/>
              <a:t>Web framework (ASP.NET MVC 6)</a:t>
            </a:r>
          </a:p>
          <a:p>
            <a:pPr lvl="1"/>
            <a:r>
              <a:rPr lang="en-GB" dirty="0"/>
              <a:t>Compiler (Roslyn)</a:t>
            </a:r>
          </a:p>
          <a:p>
            <a:pPr lvl="1"/>
            <a:r>
              <a:rPr lang="en-GB" dirty="0" smtClean="0"/>
              <a:t>Authentication </a:t>
            </a:r>
            <a:r>
              <a:rPr lang="en-GB" dirty="0"/>
              <a:t>middleware</a:t>
            </a:r>
          </a:p>
          <a:p>
            <a:pPr lvl="1"/>
            <a:r>
              <a:rPr lang="en-GB" dirty="0" smtClean="0"/>
              <a:t>Web server (Katana)</a:t>
            </a:r>
          </a:p>
          <a:p>
            <a:pPr lvl="1"/>
            <a:r>
              <a:rPr lang="en-GB" dirty="0" smtClean="0"/>
              <a:t>.NET Framework (Core CLR)</a:t>
            </a:r>
          </a:p>
          <a:p>
            <a:pPr lvl="1"/>
            <a:r>
              <a:rPr lang="en-GB" dirty="0" smtClean="0"/>
              <a:t>Loader (K runtime)</a:t>
            </a:r>
          </a:p>
          <a:p>
            <a:pPr lvl="1"/>
            <a:endParaRPr lang="en-GB" dirty="0"/>
          </a:p>
        </p:txBody>
      </p:sp>
    </p:spTree>
    <p:extLst>
      <p:ext uri="{BB962C8B-B14F-4D97-AF65-F5344CB8AC3E}">
        <p14:creationId xmlns:p14="http://schemas.microsoft.com/office/powerpoint/2010/main" val="1419652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5"/>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&lt;/talk&gt;</a:t>
            </a:r>
            <a:endParaRPr lang="en-GB" dirty="0"/>
          </a:p>
        </p:txBody>
      </p:sp>
      <p:sp>
        <p:nvSpPr>
          <p:cNvPr id="6" name="Content Placeholder 5"/>
          <p:cNvSpPr>
            <a:spLocks noGrp="1"/>
          </p:cNvSpPr>
          <p:nvPr>
            <p:ph idx="1"/>
          </p:nvPr>
        </p:nvSpPr>
        <p:spPr/>
        <p:txBody>
          <a:bodyPr/>
          <a:lstStyle/>
          <a:p>
            <a:r>
              <a:rPr lang="en-GB" dirty="0" smtClean="0"/>
              <a:t>Any questions?</a:t>
            </a:r>
          </a:p>
          <a:p>
            <a:pPr marL="0" indent="0">
              <a:buNone/>
            </a:pPr>
            <a:endParaRPr lang="en-GB" dirty="0"/>
          </a:p>
          <a:p>
            <a:r>
              <a:rPr lang="en-GB" dirty="0" smtClean="0"/>
              <a:t>Slides: </a:t>
            </a:r>
            <a:r>
              <a:rPr lang="en-GB" dirty="0" smtClean="0">
                <a:hlinkClick r:id="rId2"/>
              </a:rPr>
              <a:t>www.davidsimner.me.uk</a:t>
            </a:r>
            <a:endParaRPr lang="en-GB" dirty="0" smtClean="0"/>
          </a:p>
          <a:p>
            <a:r>
              <a:rPr lang="en-GB" dirty="0" smtClean="0"/>
              <a:t>Email: </a:t>
            </a:r>
            <a:r>
              <a:rPr lang="en-GB" dirty="0" smtClean="0">
                <a:hlinkClick r:id="rId3"/>
              </a:rPr>
              <a:t>david.simner@red-gate.com</a:t>
            </a:r>
            <a:endParaRPr lang="en-GB" dirty="0" smtClean="0"/>
          </a:p>
          <a:p>
            <a:pPr marL="0" indent="0">
              <a:buNone/>
            </a:pPr>
            <a:endParaRPr lang="en-GB" dirty="0"/>
          </a:p>
          <a:p>
            <a:r>
              <a:rPr lang="en-GB" sz="2800" dirty="0">
                <a:hlinkClick r:id="rId4"/>
              </a:rPr>
              <a:t>https://</a:t>
            </a:r>
            <a:r>
              <a:rPr lang="en-GB" sz="2800" dirty="0" smtClean="0">
                <a:hlinkClick r:id="rId4"/>
              </a:rPr>
              <a:t>github.com/owin-middleware/Registry</a:t>
            </a:r>
            <a:endParaRPr lang="en-GB" dirty="0" smtClean="0"/>
          </a:p>
        </p:txBody>
      </p:sp>
    </p:spTree>
    <p:extLst>
      <p:ext uri="{BB962C8B-B14F-4D97-AF65-F5344CB8AC3E}">
        <p14:creationId xmlns:p14="http://schemas.microsoft.com/office/powerpoint/2010/main" val="111993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Housekeeping</a:t>
            </a:r>
            <a:endParaRPr lang="en-GB"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8"/>
            <a:ext cx="9144000" cy="4717492"/>
          </a:xfrm>
          <a:prstGeom prst="rect">
            <a:avLst/>
          </a:prstGeom>
        </p:spPr>
      </p:pic>
      <p:sp>
        <p:nvSpPr>
          <p:cNvPr id="7" name="Oval 6"/>
          <p:cNvSpPr/>
          <p:nvPr/>
        </p:nvSpPr>
        <p:spPr>
          <a:xfrm>
            <a:off x="3512458" y="1190171"/>
            <a:ext cx="2612571" cy="1582058"/>
          </a:xfrm>
          <a:prstGeom prst="ellipse">
            <a:avLst/>
          </a:prstGeom>
          <a:noFill/>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smtClean="0"/>
          </a:p>
        </p:txBody>
      </p:sp>
      <p:sp>
        <p:nvSpPr>
          <p:cNvPr id="8" name="Oval 7"/>
          <p:cNvSpPr/>
          <p:nvPr/>
        </p:nvSpPr>
        <p:spPr>
          <a:xfrm>
            <a:off x="3512458" y="5000171"/>
            <a:ext cx="2612571" cy="1582058"/>
          </a:xfrm>
          <a:prstGeom prst="ellipse">
            <a:avLst/>
          </a:prstGeom>
          <a:noFill/>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smtClean="0"/>
          </a:p>
        </p:txBody>
      </p:sp>
    </p:spTree>
    <p:extLst>
      <p:ext uri="{BB962C8B-B14F-4D97-AF65-F5344CB8AC3E}">
        <p14:creationId xmlns:p14="http://schemas.microsoft.com/office/powerpoint/2010/main" val="9577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952010"/>
            <a:ext cx="8229600" cy="1143000"/>
          </a:xfrm>
        </p:spPr>
        <p:txBody>
          <a:bodyPr/>
          <a:lstStyle/>
          <a:p>
            <a:r>
              <a:rPr lang="en-GB" sz="3200" dirty="0" smtClean="0"/>
              <a:t>“</a:t>
            </a:r>
            <a:r>
              <a:rPr lang="en-US" sz="3200" b="0" dirty="0"/>
              <a:t>We'll </a:t>
            </a:r>
            <a:r>
              <a:rPr lang="en-US" sz="3200" b="0" dirty="0" smtClean="0"/>
              <a:t>endeavour </a:t>
            </a:r>
            <a:r>
              <a:rPr lang="en-US" sz="3200" b="0" dirty="0"/>
              <a:t>to put information in a broader context, because we know that very little news is born at the moment it comes across our wire</a:t>
            </a:r>
            <a:r>
              <a:rPr lang="en-US" sz="3200" b="0" dirty="0" smtClean="0"/>
              <a:t>.”</a:t>
            </a:r>
            <a:endParaRPr lang="en-GB"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865" y="591582"/>
            <a:ext cx="4670270" cy="2627027"/>
          </a:xfrm>
          <a:prstGeom prst="rect">
            <a:avLst/>
          </a:prstGeom>
        </p:spPr>
      </p:pic>
    </p:spTree>
    <p:extLst>
      <p:ext uri="{BB962C8B-B14F-4D97-AF65-F5344CB8AC3E}">
        <p14:creationId xmlns:p14="http://schemas.microsoft.com/office/powerpoint/2010/main" val="1446208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pPr marL="0" lvl="0" indent="0">
              <a:buNone/>
            </a:pPr>
            <a:r>
              <a:rPr lang="en-GB" sz="1600" dirty="0">
                <a:solidFill>
                  <a:srgbClr val="FF0000"/>
                </a:solidFill>
                <a:latin typeface="Consolas" panose="020B0609020204030204" pitchFamily="49" charset="0"/>
                <a:cs typeface="Consolas" panose="020B0609020204030204" pitchFamily="49" charset="0"/>
              </a:rPr>
              <a:t>2014-04-30 18:35:44 +02:00 ERROR Error while executing job</a:t>
            </a:r>
          </a:p>
          <a:p>
            <a:pPr marL="0" lvl="0" indent="0">
              <a:buNone/>
            </a:pPr>
            <a:r>
              <a:rPr lang="en-GB" sz="1600" dirty="0">
                <a:solidFill>
                  <a:srgbClr val="FF0000"/>
                </a:solidFill>
                <a:latin typeface="Consolas" panose="020B0609020204030204" pitchFamily="49" charset="0"/>
                <a:cs typeface="Consolas" panose="020B0609020204030204" pitchFamily="49" charset="0"/>
              </a:rPr>
              <a:t>System.Runtime.InteropServices.COMException: Unknown error (0x80005000)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System.DirectoryServices.DirectoryEntry.Bind(Boolean throwIfFail)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System.DirectoryServices.DirectoryEntry.RefreshCache() </a:t>
            </a:r>
          </a:p>
          <a:p>
            <a:pPr marL="0" lvl="0" indent="0">
              <a:buNone/>
            </a:pPr>
            <a:r>
              <a:rPr lang="en-GB" sz="1600" dirty="0">
                <a:solidFill>
                  <a:srgbClr val="FF0000"/>
                </a:solidFill>
                <a:latin typeface="Consolas" panose="020B0609020204030204" pitchFamily="49" charset="0"/>
                <a:cs typeface="Consolas" panose="020B0609020204030204" pitchFamily="49" charset="0"/>
              </a:rPr>
              <a:t>at RedGate.Deploy.Agent.Integration.Iis.WebServerSixSupport...</a:t>
            </a:r>
            <a:endParaRPr lang="en-GB" dirty="0">
              <a:solidFill>
                <a:srgbClr val="FF0000"/>
              </a:solidFill>
            </a:endParaRPr>
          </a:p>
        </p:txBody>
      </p:sp>
    </p:spTree>
    <p:extLst>
      <p:ext uri="{BB962C8B-B14F-4D97-AF65-F5344CB8AC3E}">
        <p14:creationId xmlns:p14="http://schemas.microsoft.com/office/powerpoint/2010/main" val="82408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Installation:</a:t>
            </a:r>
          </a:p>
          <a:p>
            <a:endParaRPr lang="en-GB" dirty="0"/>
          </a:p>
          <a:p>
            <a:endParaRPr lang="en-GB" dirty="0" smtClean="0"/>
          </a:p>
          <a:p>
            <a:endParaRPr lang="en-GB" dirty="0"/>
          </a:p>
          <a:p>
            <a:endParaRPr lang="en-GB" dirty="0" smtClean="0"/>
          </a:p>
          <a:p>
            <a:r>
              <a:rPr lang="en-GB" b="0" dirty="0" smtClean="0"/>
              <a:t>Package Manager (</a:t>
            </a:r>
            <a:r>
              <a:rPr lang="en-GB" dirty="0"/>
              <a:t>p</a:t>
            </a:r>
            <a:r>
              <a:rPr lang="en-GB" dirty="0" smtClean="0"/>
              <a:t>kgmgr</a:t>
            </a:r>
            <a:r>
              <a:rPr lang="en-GB" b="0" dirty="0" smtClean="0"/>
              <a:t>.</a:t>
            </a:r>
            <a:r>
              <a:rPr lang="en-GB" dirty="0" smtClean="0"/>
              <a:t>exe</a:t>
            </a:r>
            <a:r>
              <a:rPr lang="en-GB" b="0" dirty="0" smtClean="0"/>
              <a:t>)</a:t>
            </a:r>
          </a:p>
          <a:p>
            <a:r>
              <a:rPr lang="en-US" dirty="0"/>
              <a:t>Deployment Image Servicing and Management</a:t>
            </a:r>
            <a:r>
              <a:rPr lang="en-US" b="0" dirty="0"/>
              <a:t> (</a:t>
            </a:r>
            <a:r>
              <a:rPr lang="en-US" dirty="0"/>
              <a:t>DISM</a:t>
            </a:r>
            <a:r>
              <a:rPr lang="en-US" b="0" dirty="0"/>
              <a:t>.exe)</a:t>
            </a:r>
            <a:endParaRPr lang="en-GB"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754" y="2108699"/>
            <a:ext cx="3166552" cy="2492088"/>
          </a:xfrm>
          <a:prstGeom prst="rect">
            <a:avLst/>
          </a:prstGeom>
        </p:spPr>
      </p:pic>
    </p:spTree>
    <p:extLst>
      <p:ext uri="{BB962C8B-B14F-4D97-AF65-F5344CB8AC3E}">
        <p14:creationId xmlns:p14="http://schemas.microsoft.com/office/powerpoint/2010/main" val="17516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WebSockets</a:t>
            </a:r>
          </a:p>
          <a:p>
            <a:endParaRPr lang="en-GB" dirty="0" smtClean="0"/>
          </a:p>
          <a:p>
            <a:endParaRPr lang="en-GB" dirty="0" smtClean="0"/>
          </a:p>
          <a:p>
            <a:endParaRPr lang="en-GB" dirty="0" smtClean="0"/>
          </a:p>
          <a:p>
            <a:endParaRPr lang="en-GB" dirty="0" smtClean="0"/>
          </a:p>
          <a:p>
            <a:r>
              <a:rPr lang="en-GB" dirty="0" smtClean="0"/>
              <a:t>Testing</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74973833"/>
              </p:ext>
            </p:extLst>
          </p:nvPr>
        </p:nvGraphicFramePr>
        <p:xfrm>
          <a:off x="1059542" y="2166257"/>
          <a:ext cx="7286172" cy="1859280"/>
        </p:xfrm>
        <a:graphic>
          <a:graphicData uri="http://schemas.openxmlformats.org/drawingml/2006/table">
            <a:tbl>
              <a:tblPr firstRow="1" bandRow="1">
                <a:tableStyleId>{5C22544A-7EE6-4342-B048-85BDC9FD1C3A}</a:tableStyleId>
              </a:tblPr>
              <a:tblGrid>
                <a:gridCol w="2220687"/>
                <a:gridCol w="2481942"/>
                <a:gridCol w="2583543"/>
              </a:tblGrid>
              <a:tr h="370840">
                <a:tc>
                  <a:txBody>
                    <a:bodyPr/>
                    <a:lstStyle/>
                    <a:p>
                      <a:pPr algn="ctr"/>
                      <a:r>
                        <a:rPr lang="en-GB" sz="2800" dirty="0" smtClean="0"/>
                        <a:t>IIS version</a:t>
                      </a:r>
                      <a:endParaRPr lang="en-GB" sz="2800" dirty="0"/>
                    </a:p>
                  </a:txBody>
                  <a:tcPr/>
                </a:tc>
                <a:tc>
                  <a:txBody>
                    <a:bodyPr/>
                    <a:lstStyle/>
                    <a:p>
                      <a:pPr algn="ctr"/>
                      <a:r>
                        <a:rPr lang="en-GB" sz="2800" dirty="0" smtClean="0"/>
                        <a:t>Requires</a:t>
                      </a:r>
                      <a:endParaRPr lang="en-GB" sz="2800" dirty="0"/>
                    </a:p>
                  </a:txBody>
                  <a:tcPr/>
                </a:tc>
                <a:tc>
                  <a:txBody>
                    <a:bodyPr/>
                    <a:lstStyle/>
                    <a:p>
                      <a:pPr algn="ctr"/>
                      <a:r>
                        <a:rPr lang="en-GB" sz="2800" dirty="0" smtClean="0"/>
                        <a:t>WebSockets</a:t>
                      </a:r>
                      <a:r>
                        <a:rPr lang="en-GB" sz="2800" baseline="0" dirty="0" smtClean="0"/>
                        <a:t> support</a:t>
                      </a:r>
                      <a:endParaRPr lang="en-GB" sz="28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7.5</a:t>
                      </a:r>
                    </a:p>
                  </a:txBody>
                  <a:tcPr/>
                </a:tc>
                <a:tc>
                  <a:txBody>
                    <a:bodyPr/>
                    <a:lstStyle/>
                    <a:p>
                      <a:r>
                        <a:rPr lang="en-GB" sz="2400" dirty="0" smtClean="0"/>
                        <a:t>Windows 7</a:t>
                      </a:r>
                      <a:endParaRPr lang="en-GB" sz="2400" dirty="0"/>
                    </a:p>
                  </a:txBody>
                  <a:tcPr/>
                </a:tc>
                <a:tc>
                  <a:txBody>
                    <a:bodyPr/>
                    <a:lstStyle/>
                    <a:p>
                      <a:r>
                        <a:rPr lang="en-GB" sz="2400" dirty="0" smtClean="0"/>
                        <a:t>No </a:t>
                      </a:r>
                      <a:r>
                        <a:rPr lang="en-GB" sz="2400" dirty="0" smtClean="0">
                          <a:sym typeface="Wingdings" panose="05000000000000000000" pitchFamily="2" charset="2"/>
                        </a:rPr>
                        <a:t></a:t>
                      </a:r>
                      <a:endParaRPr lang="en-GB" sz="24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8.0</a:t>
                      </a:r>
                    </a:p>
                  </a:txBody>
                  <a:tcPr/>
                </a:tc>
                <a:tc>
                  <a:txBody>
                    <a:bodyPr/>
                    <a:lstStyle/>
                    <a:p>
                      <a:r>
                        <a:rPr lang="en-GB" sz="2400" dirty="0" smtClean="0"/>
                        <a:t>Windows 8</a:t>
                      </a:r>
                      <a:endParaRPr lang="en-GB" sz="2400" dirty="0"/>
                    </a:p>
                  </a:txBody>
                  <a:tcPr/>
                </a:tc>
                <a:tc>
                  <a:txBody>
                    <a:bodyPr/>
                    <a:lstStyle/>
                    <a:p>
                      <a:r>
                        <a:rPr lang="en-GB" sz="2400" dirty="0" smtClean="0"/>
                        <a:t>Yes</a:t>
                      </a:r>
                      <a:r>
                        <a:rPr lang="en-GB" sz="2400" baseline="0" dirty="0" smtClean="0"/>
                        <a:t> </a:t>
                      </a:r>
                      <a:r>
                        <a:rPr lang="en-GB" sz="2400" baseline="0" dirty="0" smtClean="0">
                          <a:sym typeface="Wingdings" panose="05000000000000000000" pitchFamily="2" charset="2"/>
                        </a:rPr>
                        <a:t></a:t>
                      </a:r>
                      <a:endParaRPr lang="en-GB" sz="2400" dirty="0"/>
                    </a:p>
                  </a:txBody>
                  <a:tcPr/>
                </a:tc>
              </a:tr>
            </a:tbl>
          </a:graphicData>
        </a:graphic>
      </p:graphicFrame>
    </p:spTree>
    <p:extLst>
      <p:ext uri="{BB962C8B-B14F-4D97-AF65-F5344CB8AC3E}">
        <p14:creationId xmlns:p14="http://schemas.microsoft.com/office/powerpoint/2010/main" val="11015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a:t>
            </a:r>
            <a:endParaRPr lang="en-GB" dirty="0"/>
          </a:p>
        </p:txBody>
      </p:sp>
      <p:sp>
        <p:nvSpPr>
          <p:cNvPr id="3" name="Content Placeholder 2"/>
          <p:cNvSpPr>
            <a:spLocks noGrp="1"/>
          </p:cNvSpPr>
          <p:nvPr>
            <p:ph idx="1"/>
          </p:nvPr>
        </p:nvSpPr>
        <p:spPr>
          <a:xfrm>
            <a:off x="457198" y="1600200"/>
            <a:ext cx="3852000" cy="3932238"/>
          </a:xfrm>
        </p:spPr>
        <p:txBody>
          <a:bodyPr/>
          <a:lstStyle/>
          <a:p>
            <a:r>
              <a:rPr lang="en-GB" sz="2000" dirty="0" smtClean="0"/>
              <a:t>Management API</a:t>
            </a:r>
          </a:p>
          <a:p>
            <a:r>
              <a:rPr lang="en-GB" sz="2000" dirty="0"/>
              <a:t>Install </a:t>
            </a:r>
            <a:r>
              <a:rPr lang="en-GB" sz="2000" dirty="0" smtClean="0"/>
              <a:t>requires sysadmin perms</a:t>
            </a:r>
            <a:endParaRPr lang="en-GB" sz="2000" dirty="0"/>
          </a:p>
          <a:p>
            <a:r>
              <a:rPr lang="en-GB" sz="2000" dirty="0" smtClean="0"/>
              <a:t>Choosing modules</a:t>
            </a:r>
          </a:p>
          <a:p>
            <a:r>
              <a:rPr lang="en-GB" sz="2000" dirty="0" smtClean="0"/>
              <a:t>PkgMgr vs DISM</a:t>
            </a:r>
          </a:p>
          <a:p>
            <a:r>
              <a:rPr lang="en-GB" sz="2000" dirty="0" smtClean="0"/>
              <a:t>Install requires reboot</a:t>
            </a:r>
          </a:p>
          <a:p>
            <a:r>
              <a:rPr lang="en-GB" sz="2000" dirty="0" smtClean="0"/>
              <a:t>Lack of features</a:t>
            </a:r>
          </a:p>
          <a:p>
            <a:r>
              <a:rPr lang="en-GB" sz="2000" dirty="0" smtClean="0"/>
              <a:t>Major versions require OS upgrade</a:t>
            </a:r>
          </a:p>
          <a:p>
            <a:r>
              <a:rPr lang="en-GB" sz="2000" dirty="0" smtClean="0"/>
              <a:t>Minor versions affect whole machine</a:t>
            </a:r>
          </a:p>
          <a:p>
            <a:r>
              <a:rPr lang="en-GB" sz="2000" dirty="0"/>
              <a:t>Plethora of </a:t>
            </a:r>
            <a:r>
              <a:rPr lang="en-GB" sz="2000" dirty="0" smtClean="0"/>
              <a:t>versions in the wild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98" y="939800"/>
            <a:ext cx="660400" cy="660400"/>
          </a:xfrm>
          <a:prstGeom prst="rect">
            <a:avLst/>
          </a:prstGeom>
        </p:spPr>
      </p:pic>
      <p:sp>
        <p:nvSpPr>
          <p:cNvPr id="5" name="Content Placeholder 2"/>
          <p:cNvSpPr txBox="1">
            <a:spLocks/>
          </p:cNvSpPr>
          <p:nvPr/>
        </p:nvSpPr>
        <p:spPr bwMode="auto">
          <a:xfrm>
            <a:off x="4834800" y="1600200"/>
            <a:ext cx="3852000" cy="3932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smtClean="0"/>
              <a:t>http.sys</a:t>
            </a:r>
          </a:p>
          <a:p>
            <a:r>
              <a:rPr lang="en-GB" sz="2000" dirty="0" smtClean="0"/>
              <a:t>Web frameworks</a:t>
            </a:r>
            <a:endParaRPr lang="en-GB" sz="2000" dirty="0"/>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430600" y="939800"/>
            <a:ext cx="660400" cy="66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8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 the good parts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http.sys</a:t>
            </a:r>
          </a:p>
          <a:p>
            <a:pPr marL="914391" lvl="1" indent="-514350"/>
            <a:r>
              <a:rPr lang="en-GB" dirty="0" smtClean="0"/>
              <a:t>In C, via HTTP Server API</a:t>
            </a:r>
          </a:p>
          <a:p>
            <a:pPr marL="914391" lvl="1" indent="-514350"/>
            <a:r>
              <a:rPr lang="en-GB" dirty="0" smtClean="0"/>
              <a:t>In C#, </a:t>
            </a:r>
            <a:r>
              <a:rPr lang="en-GB" dirty="0"/>
              <a:t>via System.Net.HttpListener</a:t>
            </a:r>
            <a:endParaRPr lang="en-GB" dirty="0" smtClean="0"/>
          </a:p>
          <a:p>
            <a:pPr marL="514350" indent="-514350">
              <a:buFont typeface="+mj-lt"/>
              <a:buAutoNum type="arabicPeriod"/>
            </a:pPr>
            <a:r>
              <a:rPr lang="en-GB" dirty="0" smtClean="0"/>
              <a:t>Web frameworks</a:t>
            </a:r>
          </a:p>
          <a:p>
            <a:pPr marL="914391" lvl="1" indent="-514350"/>
            <a:r>
              <a:rPr lang="en-GB" dirty="0" smtClean="0"/>
              <a:t>ASP.NET MVC</a:t>
            </a:r>
          </a:p>
          <a:p>
            <a:pPr marL="914391" lvl="1" indent="-514350"/>
            <a:r>
              <a:rPr lang="en-GB" dirty="0" smtClean="0"/>
              <a:t>ASP.NET Web API</a:t>
            </a:r>
            <a:endParaRPr lang="en-GB" dirty="0"/>
          </a:p>
          <a:p>
            <a:pPr marL="914391" lvl="1" indent="-514350"/>
            <a:r>
              <a:rPr lang="en-GB" dirty="0" smtClean="0"/>
              <a:t>SignalR</a:t>
            </a:r>
            <a:endParaRPr lang="en-GB" dirty="0"/>
          </a:p>
        </p:txBody>
      </p:sp>
    </p:spTree>
    <p:extLst>
      <p:ext uri="{BB962C8B-B14F-4D97-AF65-F5344CB8AC3E}">
        <p14:creationId xmlns:p14="http://schemas.microsoft.com/office/powerpoint/2010/main" val="38610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65000"/>
            </a:schemeClr>
          </a:solidFill>
        </a:ln>
        <a:effectLst/>
      </a:spPr>
      <a:bodyPr rtlCol="0" anchor="ct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4909</Words>
  <Application>Microsoft Office PowerPoint</Application>
  <PresentationFormat>On-screen Show (4:3)</PresentationFormat>
  <Paragraphs>409</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Arial Bold</vt:lpstr>
      <vt:lpstr>Calibri</vt:lpstr>
      <vt:lpstr>Consolas</vt:lpstr>
      <vt:lpstr>Times New Roman</vt:lpstr>
      <vt:lpstr>Wingdings</vt:lpstr>
      <vt:lpstr>Office Theme</vt:lpstr>
      <vt:lpstr>OWIN, Katana and ASP.NET vNext: eliminating the pain of IIS</vt:lpstr>
      <vt:lpstr>www.davidsimner.me.uk david.simner@red-gate.com</vt:lpstr>
      <vt:lpstr>Housekeeping</vt:lpstr>
      <vt:lpstr>“We'll endeavour to put information in a broader context, because we know that very little news is born at the moment it comes across our wire.”</vt:lpstr>
      <vt:lpstr>Eliminating the pain of IIS</vt:lpstr>
      <vt:lpstr>Eliminating the pain of IIS</vt:lpstr>
      <vt:lpstr>Eliminating the pain of IIS</vt:lpstr>
      <vt:lpstr>IIS</vt:lpstr>
      <vt:lpstr>IIS: the good parts</vt:lpstr>
      <vt:lpstr>Self-hosting</vt:lpstr>
      <vt:lpstr>Self-hosting before OWIN</vt:lpstr>
      <vt:lpstr>OWIN + Katana</vt:lpstr>
      <vt:lpstr>OWIN</vt:lpstr>
      <vt:lpstr>Why you should care</vt:lpstr>
      <vt:lpstr>Hosts + Servers + Adapters</vt:lpstr>
      <vt:lpstr>OWIN’s format</vt:lpstr>
      <vt:lpstr>OWIN’s format</vt:lpstr>
      <vt:lpstr>Pipeline</vt:lpstr>
      <vt:lpstr>Demo</vt:lpstr>
      <vt:lpstr>The answer to all of our pain</vt:lpstr>
      <vt:lpstr>&lt;/talk&gt; any questions?</vt:lpstr>
      <vt:lpstr>&lt;/talk&gt;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2014-09-12T21:11:26Z</dcterms:modified>
</cp:coreProperties>
</file>