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4" r:id="rId3"/>
    <p:sldId id="300" r:id="rId4"/>
    <p:sldId id="299" r:id="rId5"/>
    <p:sldId id="301" r:id="rId6"/>
    <p:sldId id="298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0">
          <p15:clr>
            <a:srgbClr val="A4A3A4"/>
          </p15:clr>
        </p15:guide>
        <p15:guide id="2" pos="31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C2B"/>
    <a:srgbClr val="050F17"/>
    <a:srgbClr val="0F293E"/>
    <a:srgbClr val="767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585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890" y="54"/>
      </p:cViewPr>
      <p:guideLst>
        <p:guide orient="horz" pos="1000"/>
        <p:guide pos="3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BA14F-8767-48FE-9A39-730BD6DA20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630DE-6B34-4422-A8D7-DC30CFF15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7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dunk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91C2B"/>
              </a:gs>
              <a:gs pos="100000">
                <a:srgbClr val="0F293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pic>
        <p:nvPicPr>
          <p:cNvPr id="19" name="Bild 18" descr="BWV_logo_lang_bunt_weis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3" y="419613"/>
            <a:ext cx="5538216" cy="1722120"/>
          </a:xfrm>
          <a:prstGeom prst="rect">
            <a:avLst/>
          </a:prstGeom>
        </p:spPr>
      </p:pic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1652227" y="2844250"/>
            <a:ext cx="6903235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652227" y="3475454"/>
            <a:ext cx="6903235" cy="13443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5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Subheadline zur Präsentation</a:t>
            </a:r>
          </a:p>
        </p:txBody>
      </p:sp>
      <p:pic>
        <p:nvPicPr>
          <p:cNvPr id="8" name="Bild 7" descr="BWV_logo_lang_bunt_weis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3" y="419613"/>
            <a:ext cx="5538216" cy="172212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5183257-BB93-42FC-B653-FA2C1F913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</a:t>
            </a:r>
            <a:r>
              <a:rPr lang="de-DE" dirty="0" err="1"/>
              <a:t>J.Kerber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24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BWV Aachen | J.Kerber | 07.07.2017</a:t>
            </a:r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91C2B"/>
              </a:gs>
              <a:gs pos="100000">
                <a:srgbClr val="0F293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pic>
        <p:nvPicPr>
          <p:cNvPr id="9" name="Bild 8" descr="BWV_logo_lang_bunt_weis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3" y="192632"/>
            <a:ext cx="3450071" cy="1072807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1285103" y="2844250"/>
            <a:ext cx="7270360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Vielen Dank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85103" y="3438284"/>
            <a:ext cx="7270359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für Ihre Aufmerksamkeit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121147" y="5719207"/>
            <a:ext cx="2405937" cy="38309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pPr lvl="0"/>
            <a:r>
              <a:rPr lang="de-DE" dirty="0"/>
              <a:t>BWV Aachen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21148" y="5938747"/>
            <a:ext cx="2405936" cy="63600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Lothringerstraße 10</a:t>
            </a:r>
          </a:p>
          <a:p>
            <a:pPr lvl="0"/>
            <a:r>
              <a:rPr lang="de-DE" dirty="0"/>
              <a:t>D – 52062 Aachen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38401" y="5718590"/>
            <a:ext cx="1685436" cy="7353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(0)241 – 47460 – 0</a:t>
            </a:r>
          </a:p>
          <a:p>
            <a:pPr lvl="0"/>
            <a:r>
              <a:rPr lang="de-DE" dirty="0" err="1"/>
              <a:t>info@bwv-aachen.de</a:t>
            </a:r>
            <a:endParaRPr lang="de-DE" dirty="0"/>
          </a:p>
          <a:p>
            <a:pPr lvl="0"/>
            <a:r>
              <a:rPr lang="de-DE" dirty="0" err="1"/>
              <a:t>www.bwv-aachen.de</a:t>
            </a:r>
            <a:r>
              <a:rPr lang="de-DE" dirty="0"/>
              <a:t>  </a:t>
            </a:r>
          </a:p>
        </p:txBody>
      </p:sp>
      <p:pic>
        <p:nvPicPr>
          <p:cNvPr id="13" name="Bild 12" descr="BWV_logo_lang_bunt_weis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3" y="192632"/>
            <a:ext cx="3450071" cy="1072807"/>
          </a:xfrm>
          <a:prstGeom prst="rect">
            <a:avLst/>
          </a:prstGeom>
        </p:spPr>
      </p:pic>
      <p:cxnSp>
        <p:nvCxnSpPr>
          <p:cNvPr id="12" name="Gerader Verbinder 11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8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1334529" y="2844250"/>
            <a:ext cx="7220933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Vielen Dank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334529" y="3438284"/>
            <a:ext cx="7220933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für Ihre Aufmerksamkeit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121147" y="5719207"/>
            <a:ext cx="2405937" cy="38309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pPr lvl="0"/>
            <a:r>
              <a:rPr lang="de-DE" dirty="0"/>
              <a:t>BWV Aachen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21148" y="5938747"/>
            <a:ext cx="2405936" cy="63600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tx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Lothringerstraße 10</a:t>
            </a:r>
          </a:p>
          <a:p>
            <a:pPr lvl="0"/>
            <a:r>
              <a:rPr lang="de-DE" dirty="0"/>
              <a:t>D – 52062 Aachen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38401" y="5718590"/>
            <a:ext cx="1685436" cy="7353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tx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(0)241 – 47460 – 0</a:t>
            </a:r>
          </a:p>
          <a:p>
            <a:pPr lvl="0"/>
            <a:r>
              <a:rPr lang="de-DE" dirty="0" err="1"/>
              <a:t>info@bwv-aachen.de</a:t>
            </a:r>
            <a:endParaRPr lang="de-DE" dirty="0"/>
          </a:p>
          <a:p>
            <a:pPr lvl="0"/>
            <a:r>
              <a:rPr lang="de-DE" dirty="0" err="1"/>
              <a:t>www.bwv-aachen.de</a:t>
            </a:r>
            <a:r>
              <a:rPr lang="de-DE" dirty="0"/>
              <a:t>  </a:t>
            </a:r>
          </a:p>
        </p:txBody>
      </p:sp>
      <p:pic>
        <p:nvPicPr>
          <p:cNvPr id="14" name="Bild 13" descr="BWV_logo_lang_bun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9" y="192049"/>
            <a:ext cx="3438165" cy="1072455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he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1652227" y="2844250"/>
            <a:ext cx="6903235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652227" y="3475454"/>
            <a:ext cx="6903235" cy="13443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500" b="0" i="0" baseline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Subheadline zur Präsentation</a:t>
            </a:r>
          </a:p>
        </p:txBody>
      </p:sp>
      <p:pic>
        <p:nvPicPr>
          <p:cNvPr id="9" name="Bild 8" descr="BWV_logo_lang_bun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79" y="412143"/>
            <a:ext cx="5544860" cy="172959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63B793A-2D46-4AE9-9FF9-A4402B185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</a:t>
            </a:r>
            <a:r>
              <a:rPr lang="de-DE" dirty="0" err="1"/>
              <a:t>J.Kerber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238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797644" y="174258"/>
            <a:ext cx="4430987" cy="9955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einzeilige Headline</a:t>
            </a:r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11419" y="1249013"/>
            <a:ext cx="7597581" cy="43985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3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einzeilige Subheadline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39019" y="6312985"/>
            <a:ext cx="967104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="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fld id="{35171FEE-2E28-8144-A998-E5E2694513B1}" type="slidenum">
              <a:rPr lang="de-DE" smtClean="0"/>
              <a:pPr/>
              <a:t>‹Nr.›</a:t>
            </a:fld>
            <a:r>
              <a:rPr lang="de-DE"/>
              <a:t> | 30</a:t>
            </a:r>
            <a:endParaRPr lang="de-DE" dirty="0"/>
          </a:p>
        </p:txBody>
      </p:sp>
      <p:sp>
        <p:nvSpPr>
          <p:cNvPr id="9" name="Vertikaler Textplatzhalter 2"/>
          <p:cNvSpPr>
            <a:spLocks noGrp="1"/>
          </p:cNvSpPr>
          <p:nvPr>
            <p:ph type="body" orient="vert" sz="quarter" idx="15" hasCustomPrompt="1"/>
          </p:nvPr>
        </p:nvSpPr>
        <p:spPr>
          <a:xfrm rot="10800000">
            <a:off x="462904" y="1558563"/>
            <a:ext cx="269218" cy="4357778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11419" y="1768107"/>
            <a:ext cx="7597581" cy="41482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Hier steht der Fließtext ...</a:t>
            </a:r>
          </a:p>
        </p:txBody>
      </p:sp>
      <p:cxnSp>
        <p:nvCxnSpPr>
          <p:cNvPr id="4" name="Gerader Verbinder 3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38835D5C-C780-4EE8-BCB1-6497399D7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</a:t>
            </a:r>
            <a:r>
              <a:rPr lang="de-DE" dirty="0" err="1"/>
              <a:t>J.Kerber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80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ae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kaler Textplatzhalter 2"/>
          <p:cNvSpPr>
            <a:spLocks noGrp="1"/>
          </p:cNvSpPr>
          <p:nvPr>
            <p:ph type="body" orient="vert" sz="quarter" idx="15" hasCustomPrompt="1"/>
          </p:nvPr>
        </p:nvSpPr>
        <p:spPr>
          <a:xfrm rot="10800000">
            <a:off x="462904" y="1558563"/>
            <a:ext cx="269218" cy="4357778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01713" y="1491323"/>
            <a:ext cx="7507287" cy="4425017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chemeClr val="accent1"/>
              </a:buClr>
              <a:buFont typeface="Arial"/>
              <a:buChar char="•"/>
              <a:defRPr sz="1800" b="0" i="0" baseline="0">
                <a:solidFill>
                  <a:schemeClr val="tx1"/>
                </a:solidFill>
                <a:latin typeface="+mn-lt"/>
              </a:defRPr>
            </a:lvl1pPr>
            <a:lvl2pPr marL="742950" indent="-285750">
              <a:buClr>
                <a:schemeClr val="accent1"/>
              </a:buClr>
              <a:buFont typeface="Lucida Grande"/>
              <a:buChar char="-"/>
              <a:defRPr sz="1800" b="0" i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1"/>
              </a:buClr>
              <a:buSzPct val="90000"/>
              <a:buFont typeface="Wingdings" charset="2"/>
              <a:buChar char="§"/>
              <a:defRPr sz="1800" b="0" i="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dirty="0"/>
              <a:t>1. Ebene</a:t>
            </a:r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39019" y="6312985"/>
            <a:ext cx="9671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fld id="{35171FEE-2E28-8144-A998-E5E2694513B1}" type="slidenum">
              <a:rPr lang="de-DE" smtClean="0"/>
              <a:pPr/>
              <a:t>‹Nr.›</a:t>
            </a:fld>
            <a:r>
              <a:rPr lang="de-DE" dirty="0"/>
              <a:t> | 30</a:t>
            </a:r>
          </a:p>
        </p:txBody>
      </p:sp>
      <p:cxnSp>
        <p:nvCxnSpPr>
          <p:cNvPr id="7" name="Gerader Verbinder 6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3797644" y="174258"/>
            <a:ext cx="4430987" cy="9955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einzeilige Headline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3C639F11-81A3-4D52-AF81-E3CDF0049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</a:t>
            </a:r>
            <a:r>
              <a:rPr lang="de-DE" dirty="0" err="1"/>
              <a:t>J.Kerber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405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ertikaler Textplatzhalter 2"/>
          <p:cNvSpPr>
            <a:spLocks noGrp="1"/>
          </p:cNvSpPr>
          <p:nvPr>
            <p:ph type="body" orient="vert" sz="quarter" idx="16" hasCustomPrompt="1"/>
          </p:nvPr>
        </p:nvSpPr>
        <p:spPr>
          <a:xfrm rot="10800000">
            <a:off x="462904" y="1558563"/>
            <a:ext cx="269218" cy="4357778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001714" y="2010033"/>
            <a:ext cx="3592512" cy="39063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Hier steht der Fließtext ...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8060" y="2010033"/>
            <a:ext cx="3578412" cy="39063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Hier steht der Fließtext ...</a:t>
            </a:r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01752" y="1468940"/>
            <a:ext cx="7597581" cy="43985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3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einzeilige Subheadline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39019" y="6312985"/>
            <a:ext cx="9671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fld id="{35171FEE-2E28-8144-A998-E5E2694513B1}" type="slidenum">
              <a:rPr lang="de-DE" smtClean="0"/>
              <a:pPr/>
              <a:t>‹Nr.›</a:t>
            </a:fld>
            <a:r>
              <a:rPr lang="de-DE" dirty="0"/>
              <a:t> | 30</a:t>
            </a:r>
          </a:p>
        </p:txBody>
      </p:sp>
      <p:cxnSp>
        <p:nvCxnSpPr>
          <p:cNvPr id="12" name="Gerader Verbinder 11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itel 1"/>
          <p:cNvSpPr txBox="1">
            <a:spLocks/>
          </p:cNvSpPr>
          <p:nvPr userDrawn="1"/>
        </p:nvSpPr>
        <p:spPr>
          <a:xfrm>
            <a:off x="3797644" y="174258"/>
            <a:ext cx="4430987" cy="9955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0" i="0" kern="1200" baseline="0">
                <a:solidFill>
                  <a:schemeClr val="tx1"/>
                </a:solidFill>
                <a:latin typeface="+mj-lt"/>
                <a:ea typeface="+mj-ea"/>
                <a:cs typeface="Roboto Condensed"/>
              </a:defRPr>
            </a:lvl1pPr>
          </a:lstStyle>
          <a:p>
            <a:r>
              <a:rPr lang="de-DE"/>
              <a:t>Hier steht eine einzeilige Headline</a:t>
            </a:r>
            <a:endParaRPr lang="de-DE" dirty="0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745A4269-1AC0-45D5-BE82-46E23DA81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</a:t>
            </a:r>
            <a:r>
              <a:rPr lang="de-DE" dirty="0" err="1"/>
              <a:t>J.Kerber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4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ild &amp;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596780" cy="591634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F293E"/>
                </a:solidFill>
                <a:latin typeface="Roboto Condensed"/>
                <a:cs typeface="Roboto Condensed"/>
              </a:defRPr>
            </a:lvl1pPr>
          </a:lstStyle>
          <a:p>
            <a:r>
              <a:rPr lang="de-DE" dirty="0"/>
              <a:t>BILD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8060" y="1831873"/>
            <a:ext cx="3578412" cy="40844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Hier steht der Fließtext ...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944850" y="373307"/>
            <a:ext cx="3661273" cy="4453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44850" y="995376"/>
            <a:ext cx="3661273" cy="43985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3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Subheadline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39019" y="6312985"/>
            <a:ext cx="9671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fld id="{35171FEE-2E28-8144-A998-E5E2694513B1}" type="slidenum">
              <a:rPr lang="de-DE" smtClean="0"/>
              <a:pPr/>
              <a:t>‹Nr.›</a:t>
            </a:fld>
            <a:r>
              <a:rPr lang="de-DE" dirty="0"/>
              <a:t> | 30</a:t>
            </a:r>
          </a:p>
        </p:txBody>
      </p:sp>
      <p:cxnSp>
        <p:nvCxnSpPr>
          <p:cNvPr id="9" name="Gerader Verbinder 8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F4ED0F4B-F3D5-4ACD-8E29-9ABF5B4A5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</a:t>
            </a:r>
            <a:r>
              <a:rPr lang="de-DE" dirty="0" err="1"/>
              <a:t>J.Kerber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70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ntrierte Headline | Zwischen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91C2B"/>
              </a:gs>
              <a:gs pos="100000">
                <a:srgbClr val="0F293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922637" y="2844250"/>
            <a:ext cx="7632825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zentrierte Headline</a:t>
            </a:r>
          </a:p>
        </p:txBody>
      </p:sp>
      <p:pic>
        <p:nvPicPr>
          <p:cNvPr id="13" name="Bild 12" descr="BWV_logo_lang_bunt_weis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3" y="192632"/>
            <a:ext cx="3450071" cy="1072807"/>
          </a:xfrm>
          <a:prstGeom prst="rect">
            <a:avLst/>
          </a:prstGeom>
        </p:spPr>
      </p:pic>
      <p:sp>
        <p:nvSpPr>
          <p:cNvPr id="17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22637" y="3438284"/>
            <a:ext cx="7632825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zentrierte Subheadline</a:t>
            </a:r>
          </a:p>
        </p:txBody>
      </p:sp>
      <p:cxnSp>
        <p:nvCxnSpPr>
          <p:cNvPr id="6" name="Gerader Verbinder 5"/>
          <p:cNvCxnSpPr/>
          <p:nvPr userDrawn="1"/>
        </p:nvCxnSpPr>
        <p:spPr>
          <a:xfrm flipH="1">
            <a:off x="65902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D1F42A5-3D26-4ABE-B3D2-74173E0A7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</a:t>
            </a:r>
            <a:r>
              <a:rPr lang="de-DE" dirty="0" err="1"/>
              <a:t>J.Kerber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ntrierte Headline | Zwischenfoli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1221419" y="2844250"/>
            <a:ext cx="7334043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zentrierte Headline</a:t>
            </a:r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21419" y="3438284"/>
            <a:ext cx="7334043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zentrierte Subheadline</a:t>
            </a:r>
          </a:p>
        </p:txBody>
      </p:sp>
      <p:pic>
        <p:nvPicPr>
          <p:cNvPr id="10" name="Bild 9" descr="BWV_logo_lang_bun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9" y="192049"/>
            <a:ext cx="3438165" cy="1072455"/>
          </a:xfrm>
          <a:prstGeom prst="rect">
            <a:avLst/>
          </a:prstGeom>
        </p:spPr>
      </p:pic>
      <p:cxnSp>
        <p:nvCxnSpPr>
          <p:cNvPr id="6" name="Gerader Verbinder 5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15BA1C78-2CCC-4090-9060-379B9EA83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</a:t>
            </a:r>
            <a:r>
              <a:rPr lang="de-DE" dirty="0" err="1"/>
              <a:t>J.Kerber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5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ntrierte Headline | Zwischen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1221418" y="1468940"/>
            <a:ext cx="7334043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zentrierte Headline</a:t>
            </a: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21419" y="3347668"/>
            <a:ext cx="7334043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zentrierte Subheadline</a:t>
            </a:r>
          </a:p>
        </p:txBody>
      </p:sp>
      <p:cxnSp>
        <p:nvCxnSpPr>
          <p:cNvPr id="4" name="Gerader Verbinder 3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1B2AEF8F-4A7D-44EC-A5C4-A1F3BA6FA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</a:t>
            </a:r>
            <a:r>
              <a:rPr lang="de-DE" dirty="0" err="1"/>
              <a:t>J.Kerber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098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161219_jb_schattenlogo_rz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61" y="4016415"/>
            <a:ext cx="2167128" cy="3169920"/>
          </a:xfrm>
          <a:prstGeom prst="rect">
            <a:avLst/>
          </a:prstGeom>
        </p:spPr>
      </p:pic>
      <p:pic>
        <p:nvPicPr>
          <p:cNvPr id="3" name="Bild 2" descr="BWV_logo_lang_bunt_rgb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9" y="192049"/>
            <a:ext cx="3438165" cy="1072455"/>
          </a:xfrm>
          <a:prstGeom prst="rect">
            <a:avLst/>
          </a:prstGeom>
        </p:spPr>
      </p:pic>
      <p:pic>
        <p:nvPicPr>
          <p:cNvPr id="4" name="Bild 3" descr="161219_jb_schattenlogo_rz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61" y="4016415"/>
            <a:ext cx="2167128" cy="3169920"/>
          </a:xfrm>
          <a:prstGeom prst="rect">
            <a:avLst/>
          </a:prstGeom>
        </p:spPr>
      </p:pic>
      <p:pic>
        <p:nvPicPr>
          <p:cNvPr id="5" name="Bild 4" descr="BWV_logo_lang_bunt_rgb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9" y="192049"/>
            <a:ext cx="3438165" cy="1072455"/>
          </a:xfrm>
          <a:prstGeom prst="rect">
            <a:avLst/>
          </a:prstGeom>
        </p:spPr>
      </p:pic>
      <p:cxnSp>
        <p:nvCxnSpPr>
          <p:cNvPr id="6" name="Gerader Verbinder 5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6246867-A5F4-43F9-B327-8A807E98C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 | </a:t>
            </a:r>
            <a:r>
              <a:rPr lang="de-DE" dirty="0" err="1"/>
              <a:t>J.Kerber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99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3" r:id="rId8"/>
    <p:sldLayoutId id="2147483670" r:id="rId9"/>
    <p:sldLayoutId id="2147483671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/>
              <a:t>Schadensszenarien und Malware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79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2551D-6968-462C-85DE-1C0633A3F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/>
              <a:t>Vier Schadenskategorien – drei Schutzbedarfskategorien</a:t>
            </a:r>
            <a:endParaRPr lang="de-DE" dirty="0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8E6D5206-E407-436F-93DA-2975D011D53F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teraktive Schaltfläche: Zurück oder Vorherige(r)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ABE9D94-145B-4CDF-89C0-DB9B74F40247}"/>
              </a:ext>
            </a:extLst>
          </p:cNvPr>
          <p:cNvSpPr/>
          <p:nvPr/>
        </p:nvSpPr>
        <p:spPr>
          <a:xfrm>
            <a:off x="301119" y="6411310"/>
            <a:ext cx="161784" cy="157656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50A6C0-4DC6-4E1E-9427-8B70298B0D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87E8153-B4E4-44DB-A36D-94A073A0D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4093"/>
              </p:ext>
            </p:extLst>
          </p:nvPr>
        </p:nvGraphicFramePr>
        <p:xfrm>
          <a:off x="911418" y="1453274"/>
          <a:ext cx="7597582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820">
                  <a:extLst>
                    <a:ext uri="{9D8B030D-6E8A-4147-A177-3AD203B41FA5}">
                      <a16:colId xmlns:a16="http://schemas.microsoft.com/office/drawing/2014/main" val="1909716907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649674573"/>
                    </a:ext>
                  </a:extLst>
                </a:gridCol>
                <a:gridCol w="3283424">
                  <a:extLst>
                    <a:ext uri="{9D8B030D-6E8A-4147-A177-3AD203B41FA5}">
                      <a16:colId xmlns:a16="http://schemas.microsoft.com/office/drawing/2014/main" val="37978862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DE"/>
                        <a:t>Schadenskategorien</a:t>
                      </a:r>
                    </a:p>
                    <a:p>
                      <a:pPr algn="ctr"/>
                      <a:endParaRPr lang="en-DE"/>
                    </a:p>
                    <a:p>
                      <a:pPr algn="ctr"/>
                      <a:r>
                        <a:rPr lang="en-DE"/>
                        <a:t>ein Ausfall hat</a:t>
                      </a:r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Schutzb</a:t>
                      </a:r>
                      <a:r>
                        <a:rPr lang="de-DE"/>
                        <a:t>e</a:t>
                      </a:r>
                      <a:r>
                        <a:rPr lang="en-DE"/>
                        <a:t>darfskategorien</a:t>
                      </a:r>
                    </a:p>
                    <a:p>
                      <a:pPr algn="ctr"/>
                      <a:endParaRPr lang="en-DE" dirty="0"/>
                    </a:p>
                    <a:p>
                      <a:pPr algn="ctr"/>
                      <a:r>
                        <a:rPr lang="en-DE" dirty="0"/>
                        <a:t>Auswirkungen sind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1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>
                          <a:latin typeface="Arial Narrow" panose="020B0606020202030204" pitchFamily="34" charset="0"/>
                        </a:rPr>
                        <a:t>niedrig</a:t>
                      </a:r>
                      <a:endParaRPr lang="en-GB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eine geringe, kaum spürbare Auswirkung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/>
                        <a:t>--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12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>
                          <a:latin typeface="Arial Narrow" panose="020B0606020202030204" pitchFamily="34" charset="0"/>
                        </a:rPr>
                        <a:t>normal</a:t>
                      </a:r>
                      <a:endParaRPr lang="en-GB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>
                          <a:solidFill>
                            <a:schemeClr val="accent6"/>
                          </a:solidFill>
                        </a:rPr>
                        <a:t>spürbare</a:t>
                      </a:r>
                      <a:r>
                        <a:rPr lang="en-DE"/>
                        <a:t> Auswirkungen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>
                          <a:solidFill>
                            <a:schemeClr val="accent3"/>
                          </a:solidFill>
                        </a:rPr>
                        <a:t>begrenzt und überschaubar</a:t>
                      </a:r>
                      <a:endParaRPr lang="en-GB" b="1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3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>
                          <a:latin typeface="Arial Narrow" panose="020B0606020202030204" pitchFamily="34" charset="0"/>
                        </a:rPr>
                        <a:t>hoch</a:t>
                      </a:r>
                      <a:endParaRPr lang="en-GB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1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erhebliche</a:t>
                      </a:r>
                      <a:r>
                        <a:rPr lang="en-DE"/>
                        <a:t> Auswirkungen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>
                          <a:solidFill>
                            <a:schemeClr val="accent3"/>
                          </a:solidFill>
                        </a:rPr>
                        <a:t>beträchtlicher Schaden möglich</a:t>
                      </a:r>
                      <a:endParaRPr lang="en-GB" b="1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2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>
                          <a:latin typeface="Arial Narrow" panose="020B0606020202030204" pitchFamily="34" charset="0"/>
                        </a:rPr>
                        <a:t>sehr hoch</a:t>
                      </a:r>
                      <a:endParaRPr lang="en-GB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1" kern="120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existentielle</a:t>
                      </a:r>
                      <a:r>
                        <a:rPr lang="en-DE"/>
                        <a:t> bedrohliche Auswirkungen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b="1" dirty="0">
                          <a:solidFill>
                            <a:schemeClr val="accent3"/>
                          </a:solidFill>
                        </a:rPr>
                        <a:t>betriebliche Existenz steht auf dem Spiel</a:t>
                      </a:r>
                      <a:endParaRPr lang="en-GB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98442"/>
                  </a:ext>
                </a:extLst>
              </a:tr>
            </a:tbl>
          </a:graphicData>
        </a:graphic>
      </p:graphicFrame>
      <p:sp>
        <p:nvSpPr>
          <p:cNvPr id="12" name="Callout: Up Arrow 11">
            <a:extLst>
              <a:ext uri="{FF2B5EF4-FFF2-40B4-BE49-F238E27FC236}">
                <a16:creationId xmlns:a16="http://schemas.microsoft.com/office/drawing/2014/main" id="{20B7B271-780A-4620-9B82-9BC312692AEE}"/>
              </a:ext>
            </a:extLst>
          </p:cNvPr>
          <p:cNvSpPr/>
          <p:nvPr/>
        </p:nvSpPr>
        <p:spPr>
          <a:xfrm>
            <a:off x="1921883" y="4146406"/>
            <a:ext cx="5902534" cy="2282283"/>
          </a:xfrm>
          <a:prstGeom prst="up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>
                <a:solidFill>
                  <a:schemeClr val="accent3"/>
                </a:solidFill>
              </a:rPr>
              <a:t>Wie hoch sind </a:t>
            </a:r>
            <a:r>
              <a:rPr lang="en-DE" b="1">
                <a:solidFill>
                  <a:schemeClr val="accent3"/>
                </a:solidFill>
              </a:rPr>
              <a:t>tolerierbare Ausfallzeiten</a:t>
            </a:r>
            <a:r>
              <a:rPr lang="en-DE">
                <a:solidFill>
                  <a:schemeClr val="accent3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>
                <a:solidFill>
                  <a:schemeClr val="accent3"/>
                </a:solidFill>
              </a:rPr>
              <a:t>Wie schnell greifen </a:t>
            </a:r>
            <a:r>
              <a:rPr lang="en-DE" b="1">
                <a:solidFill>
                  <a:schemeClr val="accent3"/>
                </a:solidFill>
              </a:rPr>
              <a:t>Notfallpläne</a:t>
            </a:r>
            <a:r>
              <a:rPr lang="en-DE">
                <a:solidFill>
                  <a:schemeClr val="accent3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>
                <a:solidFill>
                  <a:schemeClr val="accent3"/>
                </a:solidFill>
              </a:rPr>
              <a:t>Wie gut funktionieren Ersatz-</a:t>
            </a:r>
            <a:r>
              <a:rPr lang="en-DE" b="1">
                <a:solidFill>
                  <a:schemeClr val="accent3"/>
                </a:solidFill>
              </a:rPr>
              <a:t>Regelungen</a:t>
            </a:r>
            <a:r>
              <a:rPr lang="en-DE">
                <a:solidFill>
                  <a:schemeClr val="accent3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>
                <a:solidFill>
                  <a:schemeClr val="accent3"/>
                </a:solidFill>
              </a:rPr>
              <a:t>Gibt es </a:t>
            </a:r>
            <a:r>
              <a:rPr lang="en-DE" b="1">
                <a:solidFill>
                  <a:schemeClr val="accent3"/>
                </a:solidFill>
              </a:rPr>
              <a:t>kummulierende Effekte </a:t>
            </a:r>
            <a:r>
              <a:rPr lang="en-DE">
                <a:solidFill>
                  <a:schemeClr val="accent3"/>
                </a:solidFill>
              </a:rPr>
              <a:t>von Schäden?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>
                <a:solidFill>
                  <a:schemeClr val="accent3"/>
                </a:solidFill>
              </a:rPr>
              <a:t>Ab wann wird ein Szenario </a:t>
            </a:r>
            <a:r>
              <a:rPr lang="en-DE" b="1">
                <a:solidFill>
                  <a:schemeClr val="accent3"/>
                </a:solidFill>
              </a:rPr>
              <a:t>existenzbedrohlich</a:t>
            </a:r>
            <a:r>
              <a:rPr lang="en-DE">
                <a:solidFill>
                  <a:schemeClr val="accent3"/>
                </a:solidFill>
              </a:rPr>
              <a:t>?</a:t>
            </a:r>
            <a:endParaRPr lang="en-GB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5059F8F-2F36-4042-9974-D02E5DDD5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287876"/>
            <a:ext cx="6514221" cy="365125"/>
          </a:xfrm>
        </p:spPr>
        <p:txBody>
          <a:bodyPr/>
          <a:lstStyle/>
          <a:p>
            <a:r>
              <a:rPr lang="de-DE"/>
              <a:t>BWV Aachen | A. Rollins| J.Kerber</a:t>
            </a:r>
            <a:endParaRPr lang="de-DE" dirty="0"/>
          </a:p>
        </p:txBody>
      </p:sp>
      <p:sp>
        <p:nvSpPr>
          <p:cNvPr id="7" name="Scrollen: horizontal 6">
            <a:extLst>
              <a:ext uri="{FF2B5EF4-FFF2-40B4-BE49-F238E27FC236}">
                <a16:creationId xmlns:a16="http://schemas.microsoft.com/office/drawing/2014/main" id="{98BD06A3-4ECA-46BE-8AF9-70AEDFB36D44}"/>
              </a:ext>
            </a:extLst>
          </p:cNvPr>
          <p:cNvSpPr/>
          <p:nvPr/>
        </p:nvSpPr>
        <p:spPr>
          <a:xfrm>
            <a:off x="896233" y="278558"/>
            <a:ext cx="8156933" cy="6225187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DE" sz="2400" b="1" dirty="0">
                <a:solidFill>
                  <a:schemeClr val="accent3"/>
                </a:solidFill>
              </a:rPr>
              <a:t>Gruppenarbeit </a:t>
            </a:r>
          </a:p>
          <a:p>
            <a:pPr algn="ctr"/>
            <a:r>
              <a:rPr lang="en-DE" sz="2400" b="1" dirty="0">
                <a:solidFill>
                  <a:schemeClr val="accent3"/>
                </a:solidFill>
              </a:rPr>
              <a:t>Bedrohungen und Schutzmaßnahmen </a:t>
            </a:r>
          </a:p>
          <a:p>
            <a:pPr algn="ctr"/>
            <a:endParaRPr lang="en-DE" sz="2400" b="1" dirty="0">
              <a:solidFill>
                <a:schemeClr val="accent3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In den </a:t>
            </a:r>
            <a:r>
              <a:rPr lang="en-GB" sz="1600" dirty="0" err="1">
                <a:solidFill>
                  <a:schemeClr val="tx1"/>
                </a:solidFill>
              </a:rPr>
              <a:t>Abschnitten</a:t>
            </a:r>
            <a:r>
              <a:rPr lang="en-GB" sz="1600" dirty="0">
                <a:solidFill>
                  <a:schemeClr val="tx1"/>
                </a:solidFill>
              </a:rPr>
              <a:t> 4.1.4 und 4.1.5 des </a:t>
            </a:r>
            <a:r>
              <a:rPr lang="en-GB" sz="1600" dirty="0" err="1">
                <a:solidFill>
                  <a:schemeClr val="tx1"/>
                </a:solidFill>
              </a:rPr>
              <a:t>Lehrbuches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werden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gängige</a:t>
            </a:r>
            <a:r>
              <a:rPr lang="en-GB" sz="1600" dirty="0">
                <a:solidFill>
                  <a:schemeClr val="tx1"/>
                </a:solidFill>
              </a:rPr>
              <a:t> Be</a:t>
            </a:r>
            <a:r>
              <a:rPr lang="en-DE" sz="1600" dirty="0">
                <a:solidFill>
                  <a:schemeClr val="tx1"/>
                </a:solidFill>
              </a:rPr>
              <a:t>-</a:t>
            </a:r>
            <a:r>
              <a:rPr lang="en-GB" sz="1600" dirty="0" err="1">
                <a:solidFill>
                  <a:schemeClr val="tx1"/>
                </a:solidFill>
              </a:rPr>
              <a:t>drohungen</a:t>
            </a:r>
            <a:r>
              <a:rPr lang="en-GB" sz="1600" dirty="0">
                <a:solidFill>
                  <a:schemeClr val="tx1"/>
                </a:solidFill>
              </a:rPr>
              <a:t> der IT-</a:t>
            </a:r>
            <a:r>
              <a:rPr lang="en-GB" sz="1600" dirty="0" err="1">
                <a:solidFill>
                  <a:schemeClr val="tx1"/>
                </a:solidFill>
              </a:rPr>
              <a:t>Sicherheit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dirty="0" err="1">
                <a:solidFill>
                  <a:schemeClr val="tx1"/>
                </a:solidFill>
              </a:rPr>
              <a:t>sowie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Schutzmaßnahmen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dagegen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vorgestellt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  <a:endParaRPr lang="en-DE" sz="16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 err="1">
                <a:solidFill>
                  <a:schemeClr val="tx1"/>
                </a:solidFill>
              </a:rPr>
              <a:t>Erstellen</a:t>
            </a:r>
            <a:r>
              <a:rPr lang="en-GB" sz="1600" dirty="0">
                <a:solidFill>
                  <a:schemeClr val="tx1"/>
                </a:solidFill>
              </a:rPr>
              <a:t> Sie </a:t>
            </a:r>
            <a:r>
              <a:rPr lang="en-GB" sz="1600" dirty="0" err="1">
                <a:solidFill>
                  <a:schemeClr val="tx1"/>
                </a:solidFill>
              </a:rPr>
              <a:t>gemeinsam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eine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Präsentation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zu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dem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Ihnen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zugewiesenen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Thema</a:t>
            </a:r>
            <a:r>
              <a:rPr lang="en-DE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>
                <a:solidFill>
                  <a:schemeClr val="tx1"/>
                </a:solidFill>
              </a:rPr>
              <a:t>Nutzen Sie die Cyberangriffs-Systematik in der Tabelle SB S. 413, um den Vortrag zu strukturieren.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600" dirty="0">
                <a:solidFill>
                  <a:schemeClr val="tx1"/>
                </a:solidFill>
              </a:rPr>
              <a:t>Schlagen Sie die aktuellen Bedrohungen im AV-Atlas-Portal nach.</a:t>
            </a:r>
            <a:br>
              <a:rPr lang="en-DE" sz="1600" dirty="0">
                <a:solidFill>
                  <a:schemeClr val="tx1"/>
                </a:solidFill>
              </a:rPr>
            </a:br>
            <a:r>
              <a:rPr lang="en-DE" sz="1600" dirty="0">
                <a:solidFill>
                  <a:schemeClr val="tx1"/>
                </a:solidFill>
              </a:rPr>
              <a:t>(Link oben im LF4 Kurs auf Moodle)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600" dirty="0">
              <a:solidFill>
                <a:schemeClr val="tx1"/>
              </a:solidFill>
            </a:endParaRPr>
          </a:p>
          <a:p>
            <a:r>
              <a:rPr lang="en-DE" sz="1600" dirty="0">
                <a:solidFill>
                  <a:schemeClr val="tx1"/>
                </a:solidFill>
              </a:rPr>
              <a:t>Die Gruppe präsentiert ihr Ergebnis arbeitsteilig.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89770-B7A3-419E-9780-195D1D5F32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1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5059F8F-2F36-4042-9974-D02E5DDD5E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BWV Aachen | A. Rollins| J.Kerber</a:t>
            </a:r>
            <a:endParaRPr lang="de-DE" dirty="0"/>
          </a:p>
        </p:txBody>
      </p:sp>
      <p:sp>
        <p:nvSpPr>
          <p:cNvPr id="7" name="Scrollen: horizontal 6">
            <a:extLst>
              <a:ext uri="{FF2B5EF4-FFF2-40B4-BE49-F238E27FC236}">
                <a16:creationId xmlns:a16="http://schemas.microsoft.com/office/drawing/2014/main" id="{98BD06A3-4ECA-46BE-8AF9-70AEDFB36D44}"/>
              </a:ext>
            </a:extLst>
          </p:cNvPr>
          <p:cNvSpPr/>
          <p:nvPr/>
        </p:nvSpPr>
        <p:spPr>
          <a:xfrm>
            <a:off x="114984" y="262822"/>
            <a:ext cx="8831899" cy="6595177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216000" rIns="0" bIns="108000" rtlCol="0" anchor="ctr"/>
          <a:lstStyle/>
          <a:p>
            <a:pPr marL="898525" lvl="0" indent="-898525">
              <a:spcBef>
                <a:spcPts val="600"/>
              </a:spcBef>
            </a:pPr>
            <a:r>
              <a:rPr lang="en-GB" b="1" dirty="0">
                <a:solidFill>
                  <a:schemeClr val="accent3"/>
                </a:solidFill>
                <a:latin typeface="Arial Narrow" panose="020B0606020202030204" pitchFamily="34" charset="0"/>
              </a:rPr>
              <a:t>Gruppe 1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 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Schadsoftware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1 - Virus,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Wurm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,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Trojaner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, Ransomware </a:t>
            </a:r>
            <a:br>
              <a:rPr lang="en-DE" dirty="0">
                <a:solidFill>
                  <a:schemeClr val="accent3"/>
                </a:solidFill>
                <a:latin typeface="Arial Narrow" panose="020B0606020202030204" pitchFamily="34" charset="0"/>
              </a:rPr>
            </a:b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(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Seite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415 und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Grundlagentext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"Malware") </a:t>
            </a:r>
          </a:p>
          <a:p>
            <a:pPr marL="898525" lvl="0" indent="-898525">
              <a:spcBef>
                <a:spcPts val="600"/>
              </a:spcBef>
            </a:pPr>
            <a:r>
              <a:rPr lang="en-GB" b="1" dirty="0">
                <a:solidFill>
                  <a:schemeClr val="accent3"/>
                </a:solidFill>
                <a:latin typeface="Arial Narrow" panose="020B0606020202030204" pitchFamily="34" charset="0"/>
              </a:rPr>
              <a:t>Gruppe 2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 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Schadsoftware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2 - PUA/Adware, Spam/Phishing/Spearing,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auch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Scareware/Hoax/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Nicknapping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(Seiten 415/416 und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Grundlagentext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"Malware")</a:t>
            </a:r>
          </a:p>
          <a:p>
            <a:pPr marL="898525" lvl="0" indent="-898525">
              <a:spcBef>
                <a:spcPts val="600"/>
              </a:spcBef>
            </a:pPr>
            <a:r>
              <a:rPr lang="en-GB" b="1" dirty="0">
                <a:solidFill>
                  <a:schemeClr val="accent3"/>
                </a:solidFill>
                <a:latin typeface="Arial Narrow" panose="020B0606020202030204" pitchFamily="34" charset="0"/>
              </a:rPr>
              <a:t>Gruppe 3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 APT (Advanced Persistent Threats) - DoS, DDoS,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Botnetze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(Seiten 416, 417 und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evtl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.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eigene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Recherche)</a:t>
            </a:r>
          </a:p>
          <a:p>
            <a:pPr marL="898525" lvl="0" indent="-898525">
              <a:spcBef>
                <a:spcPts val="600"/>
              </a:spcBef>
            </a:pPr>
            <a:r>
              <a:rPr lang="en-GB" b="1" dirty="0">
                <a:solidFill>
                  <a:schemeClr val="accent3"/>
                </a:solidFill>
                <a:latin typeface="Arial Narrow" panose="020B0606020202030204" pitchFamily="34" charset="0"/>
              </a:rPr>
              <a:t>Gruppe 4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 Social Engineering - (Seiten 419-21) - Auch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Maßnahmen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aus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dem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eigenen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Erfahrungsbereich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erlaubt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/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erwünscht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.</a:t>
            </a:r>
          </a:p>
          <a:p>
            <a:pPr marL="898525" lvl="0" indent="-898525">
              <a:spcBef>
                <a:spcPts val="600"/>
              </a:spcBef>
            </a:pPr>
            <a:r>
              <a:rPr lang="en-GB" b="1" dirty="0">
                <a:solidFill>
                  <a:schemeClr val="accent3"/>
                </a:solidFill>
                <a:latin typeface="Arial Narrow" panose="020B0606020202030204" pitchFamily="34" charset="0"/>
              </a:rPr>
              <a:t>Gruppe 5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 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Arten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von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Verschlüsselungsverfahren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: </a:t>
            </a:r>
            <a:b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</a:b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Symmetrische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Verschlüsselung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, </a:t>
            </a:r>
            <a:b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</a:b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Asymmetrische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und </a:t>
            </a:r>
            <a:b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</a:b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hybride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Verschlüsselung</a:t>
            </a:r>
            <a:r>
              <a:rPr lang="en-DE" dirty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b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</a:b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Zusatzdokument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"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BlackBox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erklärt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 </a:t>
            </a:r>
            <a:r>
              <a:rPr lang="en-GB" dirty="0" err="1">
                <a:solidFill>
                  <a:schemeClr val="accent3"/>
                </a:solidFill>
                <a:latin typeface="Arial Narrow" panose="020B0606020202030204" pitchFamily="34" charset="0"/>
              </a:rPr>
              <a:t>Verschlüsselung</a:t>
            </a:r>
            <a:r>
              <a:rPr lang="en-GB" dirty="0">
                <a:solidFill>
                  <a:schemeClr val="accent3"/>
                </a:solidFill>
                <a:latin typeface="Arial Narrow" panose="020B0606020202030204" pitchFamily="34" charset="0"/>
              </a:rPr>
              <a:t>"</a:t>
            </a:r>
            <a:endParaRPr lang="de-DE" dirty="0">
              <a:solidFill>
                <a:schemeClr val="accent3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46CCE7-86F3-41FB-9930-62F7A8038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7644" y="174259"/>
            <a:ext cx="4430987" cy="559452"/>
          </a:xfrm>
        </p:spPr>
        <p:txBody>
          <a:bodyPr/>
          <a:lstStyle/>
          <a:p>
            <a:r>
              <a:rPr lang="en-DE"/>
              <a:t>Arbeitsgruppen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DB252424-9979-483E-99C2-951E23969DE4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lang="de-DE" dirty="0"/>
              <a:t>AB S233 ff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5059F8F-2F36-4042-9974-D02E5DDD5E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BWV Aachen | A. Rollins| J.Kerber</a:t>
            </a:r>
            <a:endParaRPr lang="de-DE" dirty="0"/>
          </a:p>
        </p:txBody>
      </p:sp>
      <p:sp>
        <p:nvSpPr>
          <p:cNvPr id="7" name="Scrollen: horizontal 6">
            <a:extLst>
              <a:ext uri="{FF2B5EF4-FFF2-40B4-BE49-F238E27FC236}">
                <a16:creationId xmlns:a16="http://schemas.microsoft.com/office/drawing/2014/main" id="{98BD06A3-4ECA-46BE-8AF9-70AEDFB36D44}"/>
              </a:ext>
            </a:extLst>
          </p:cNvPr>
          <p:cNvSpPr/>
          <p:nvPr/>
        </p:nvSpPr>
        <p:spPr>
          <a:xfrm>
            <a:off x="952509" y="1558563"/>
            <a:ext cx="7605693" cy="4004493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>
                <a:solidFill>
                  <a:schemeClr val="accent3"/>
                </a:solidFill>
              </a:rPr>
              <a:t>Übungen 4.5</a:t>
            </a:r>
          </a:p>
          <a:p>
            <a:pPr algn="ctr"/>
            <a:r>
              <a:rPr lang="de-DE"/>
              <a:t> </a:t>
            </a:r>
            <a:br>
              <a:rPr lang="de-DE"/>
            </a:br>
            <a:r>
              <a:rPr lang="en-DE"/>
              <a:t>in Moodle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29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DB252424-9979-483E-99C2-951E23969DE4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lang="de-DE" dirty="0"/>
              <a:t>AB S233 ff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5059F8F-2F36-4042-9974-D02E5DDD5E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BWV Aachen | A. Rollins| J.Kerber</a:t>
            </a:r>
            <a:endParaRPr lang="de-DE" dirty="0"/>
          </a:p>
        </p:txBody>
      </p:sp>
      <p:sp>
        <p:nvSpPr>
          <p:cNvPr id="7" name="Scrollen: horizontal 6">
            <a:extLst>
              <a:ext uri="{FF2B5EF4-FFF2-40B4-BE49-F238E27FC236}">
                <a16:creationId xmlns:a16="http://schemas.microsoft.com/office/drawing/2014/main" id="{98BD06A3-4ECA-46BE-8AF9-70AEDFB36D44}"/>
              </a:ext>
            </a:extLst>
          </p:cNvPr>
          <p:cNvSpPr/>
          <p:nvPr/>
        </p:nvSpPr>
        <p:spPr>
          <a:xfrm>
            <a:off x="952509" y="1558563"/>
            <a:ext cx="7605693" cy="4004493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>
                <a:solidFill>
                  <a:schemeClr val="accent3"/>
                </a:solidFill>
              </a:rPr>
              <a:t>Zwischentest im AB S.233ff</a:t>
            </a:r>
          </a:p>
          <a:p>
            <a:pPr algn="ctr"/>
            <a:r>
              <a:rPr lang="de-DE"/>
              <a:t> </a:t>
            </a:r>
            <a:br>
              <a:rPr lang="de-DE"/>
            </a:br>
            <a:r>
              <a:rPr lang="en-DE"/>
              <a:t>in Moodle verfügbar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01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BWV-Aachen-Vorlage (3)">
  <a:themeElements>
    <a:clrScheme name="BWV Aachen">
      <a:dk1>
        <a:srgbClr val="00283F"/>
      </a:dk1>
      <a:lt1>
        <a:srgbClr val="FFFFFF"/>
      </a:lt1>
      <a:dk2>
        <a:srgbClr val="00283F"/>
      </a:dk2>
      <a:lt2>
        <a:srgbClr val="FFFFFF"/>
      </a:lt2>
      <a:accent1>
        <a:srgbClr val="76798A"/>
      </a:accent1>
      <a:accent2>
        <a:srgbClr val="E1E0E5"/>
      </a:accent2>
      <a:accent3>
        <a:srgbClr val="034F80"/>
      </a:accent3>
      <a:accent4>
        <a:srgbClr val="38A8DB"/>
      </a:accent4>
      <a:accent5>
        <a:srgbClr val="660A14"/>
      </a:accent5>
      <a:accent6>
        <a:srgbClr val="BD0A26"/>
      </a:accent6>
      <a:hlink>
        <a:srgbClr val="034F80"/>
      </a:hlink>
      <a:folHlink>
        <a:srgbClr val="660A14"/>
      </a:folHlink>
    </a:clrScheme>
    <a:fontScheme name="Office 2">
      <a:majorFont>
        <a:latin typeface="RobotoCondensed-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RobotoCondensed-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lienvorlage_neu_jk01.potx" id="{FDAC2A65-4934-4D90-88BB-F394B764309E}" vid="{378C01A7-3507-4423-8C98-83C2C708E08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folienvorlage_neu_jk01</Template>
  <TotalTime>0</TotalTime>
  <Words>347</Words>
  <Application>Microsoft Office PowerPoint</Application>
  <PresentationFormat>Bildschirmpräsentation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Arial Narrow</vt:lpstr>
      <vt:lpstr>Calibri</vt:lpstr>
      <vt:lpstr>Lucida Grande</vt:lpstr>
      <vt:lpstr>Roboto Condensed</vt:lpstr>
      <vt:lpstr>RobotoCondensed-Bold</vt:lpstr>
      <vt:lpstr>RobotoCondensed-Light</vt:lpstr>
      <vt:lpstr>Wingdings</vt:lpstr>
      <vt:lpstr>BWV-Aachen-Vorlage (3)</vt:lpstr>
      <vt:lpstr>Schadensszenarien und Malware</vt:lpstr>
      <vt:lpstr>Vier Schadenskategorien – drei Schutzbedarfskategorien</vt:lpstr>
      <vt:lpstr>PowerPoint-Präsentation</vt:lpstr>
      <vt:lpstr>Arbeitsgruppen</vt:lpstr>
      <vt:lpstr>PowerPoint-Präsentation</vt:lpstr>
      <vt:lpstr>PowerPoint-Präsentation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Datenschutzverordnung</dc:title>
  <dc:creator>Kerber, Jörg</dc:creator>
  <cp:lastModifiedBy>Rollins, Alexandra</cp:lastModifiedBy>
  <cp:revision>142</cp:revision>
  <dcterms:created xsi:type="dcterms:W3CDTF">2021-08-23T13:45:27Z</dcterms:created>
  <dcterms:modified xsi:type="dcterms:W3CDTF">2023-08-28T10:49:30Z</dcterms:modified>
</cp:coreProperties>
</file>