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0"/>
  </p:notesMasterIdLst>
  <p:sldIdLst>
    <p:sldId id="256" r:id="rId2"/>
    <p:sldId id="257" r:id="rId3"/>
    <p:sldId id="258" r:id="rId4"/>
    <p:sldId id="265" r:id="rId5"/>
    <p:sldId id="260" r:id="rId6"/>
    <p:sldId id="264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0F126-0AC5-428F-8675-EAF8BFB38B47}" type="datetimeFigureOut">
              <a:rPr lang="en-GB" smtClean="0"/>
              <a:t>08/04/2024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A08FD-5500-4981-B5A0-7EF2359BFFA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809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0506C7-7336-4CFB-8357-029B6A4E9EDC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914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12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54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1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9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958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28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05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573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92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29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4/8/2024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59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0/06/spot-cane-robot-vendita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nc-nd/3.0/" TargetMode="External"/><Relationship Id="rId5" Type="http://schemas.openxmlformats.org/officeDocument/2006/relationships/hyperlink" Target="https://www.wired.it/attualita/tech/2018/10/23/cane-robot-boston-dynamics/" TargetMode="External"/><Relationship Id="rId4" Type="http://schemas.openxmlformats.org/officeDocument/2006/relationships/hyperlink" Target="https://creativecommons.org/licenses/by-sa/3.0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tnovo.net/2020/06/spot-cane-robot-vendita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zFUHi3_oiXk?feature=oembed" TargetMode="Externa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tF4DML7FIWk?feature=oembed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cpraXaw7dyc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Roboter, der eine Maschine bedient">
            <a:extLst>
              <a:ext uri="{FF2B5EF4-FFF2-40B4-BE49-F238E27FC236}">
                <a16:creationId xmlns:a16="http://schemas.microsoft.com/office/drawing/2014/main" id="{8CF37885-D0E7-ABEC-6F84-1F8DDF2550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683" b="23027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D29B6E1-6E86-A1A0-2491-E5B84B3AAD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H="1">
            <a:off x="1035555" y="1445436"/>
            <a:ext cx="11191887" cy="5509960"/>
          </a:xfrm>
          <a:custGeom>
            <a:avLst/>
            <a:gdLst>
              <a:gd name="connsiteX0" fmla="*/ 75794 w 11191887"/>
              <a:gd name="connsiteY0" fmla="*/ 5509960 h 5509960"/>
              <a:gd name="connsiteX1" fmla="*/ 11191887 w 11191887"/>
              <a:gd name="connsiteY1" fmla="*/ 5315928 h 5509960"/>
              <a:gd name="connsiteX2" fmla="*/ 5163097 w 11191887"/>
              <a:gd name="connsiteY2" fmla="*/ 753031 h 5509960"/>
              <a:gd name="connsiteX3" fmla="*/ 5078820 w 11191887"/>
              <a:gd name="connsiteY3" fmla="*/ 692507 h 5509960"/>
              <a:gd name="connsiteX4" fmla="*/ 2926071 w 11191887"/>
              <a:gd name="connsiteY4" fmla="*/ 1150 h 5509960"/>
              <a:gd name="connsiteX5" fmla="*/ 2692814 w 11191887"/>
              <a:gd name="connsiteY5" fmla="*/ 2336 h 5509960"/>
              <a:gd name="connsiteX6" fmla="*/ 95718 w 11191887"/>
              <a:gd name="connsiteY6" fmla="*/ 1073885 h 5509960"/>
              <a:gd name="connsiteX7" fmla="*/ 0 w 11191887"/>
              <a:gd name="connsiteY7" fmla="*/ 1167726 h 5509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91887" h="5509960">
                <a:moveTo>
                  <a:pt x="75794" y="5509960"/>
                </a:moveTo>
                <a:lnTo>
                  <a:pt x="11191887" y="5315928"/>
                </a:lnTo>
                <a:lnTo>
                  <a:pt x="5163097" y="753031"/>
                </a:lnTo>
                <a:lnTo>
                  <a:pt x="5078820" y="692507"/>
                </a:lnTo>
                <a:cubicBezTo>
                  <a:pt x="4421358" y="245206"/>
                  <a:pt x="3672983" y="19009"/>
                  <a:pt x="2926071" y="1150"/>
                </a:cubicBezTo>
                <a:cubicBezTo>
                  <a:pt x="2848268" y="-711"/>
                  <a:pt x="2770480" y="-310"/>
                  <a:pt x="2692814" y="2336"/>
                </a:cubicBezTo>
                <a:cubicBezTo>
                  <a:pt x="1746244" y="34591"/>
                  <a:pt x="817542" y="400481"/>
                  <a:pt x="95718" y="1073885"/>
                </a:cubicBezTo>
                <a:lnTo>
                  <a:pt x="0" y="1167726"/>
                </a:lnTo>
                <a:close/>
              </a:path>
            </a:pathLst>
          </a:custGeom>
          <a:gradFill>
            <a:gsLst>
              <a:gs pos="23000">
                <a:schemeClr val="bg2">
                  <a:alpha val="68000"/>
                </a:schemeClr>
              </a:gs>
              <a:gs pos="100000">
                <a:schemeClr val="accent1">
                  <a:lumMod val="60000"/>
                  <a:lumOff val="40000"/>
                  <a:alpha val="78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62EBB5-36EC-47E2-FCD8-C9055F59DC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2446" y="3092651"/>
            <a:ext cx="5429290" cy="2142559"/>
          </a:xfrm>
        </p:spPr>
        <p:txBody>
          <a:bodyPr>
            <a:normAutofit/>
          </a:bodyPr>
          <a:lstStyle/>
          <a:p>
            <a:pPr algn="r"/>
            <a:r>
              <a:rPr lang="en-GB" sz="4800" dirty="0" err="1">
                <a:latin typeface="Aptos Narrow" panose="020B0004020202020204" pitchFamily="34" charset="0"/>
              </a:rPr>
              <a:t>Roboter</a:t>
            </a:r>
            <a:r>
              <a:rPr lang="en-GB" sz="4800" dirty="0">
                <a:latin typeface="Aptos Narrow" panose="020B0004020202020204" pitchFamily="34" charset="0"/>
              </a:rPr>
              <a:t> </a:t>
            </a:r>
            <a:r>
              <a:rPr lang="en-GB" sz="4800" dirty="0" err="1">
                <a:latin typeface="Aptos Narrow" panose="020B0004020202020204" pitchFamily="34" charset="0"/>
              </a:rPr>
              <a:t>beim</a:t>
            </a:r>
            <a:r>
              <a:rPr lang="en-GB" sz="4800" dirty="0">
                <a:latin typeface="Aptos Narrow" panose="020B0004020202020204" pitchFamily="34" charset="0"/>
              </a:rPr>
              <a:t> </a:t>
            </a:r>
            <a:r>
              <a:rPr lang="en-GB" sz="4800" dirty="0" err="1">
                <a:latin typeface="Aptos Narrow" panose="020B0004020202020204" pitchFamily="34" charset="0"/>
              </a:rPr>
              <a:t>Militär</a:t>
            </a:r>
            <a:endParaRPr lang="en-GB" sz="4800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21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6401" y="3378954"/>
            <a:ext cx="6394567" cy="3479046"/>
          </a:xfrm>
          <a:custGeom>
            <a:avLst/>
            <a:gdLst/>
            <a:ahLst/>
            <a:cxnLst/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768F94E-2BF1-56A5-87AC-0C4270793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Gelände, draußen, Werkzeug, gelb enthält.&#10;&#10;Automatisch generierte Beschreibung">
            <a:extLst>
              <a:ext uri="{FF2B5EF4-FFF2-40B4-BE49-F238E27FC236}">
                <a16:creationId xmlns:a16="http://schemas.microsoft.com/office/drawing/2014/main" id="{0A990A21-7C81-ED96-23FD-6ED678FC3AC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13" b="26197"/>
          <a:stretch/>
        </p:blipFill>
        <p:spPr>
          <a:xfrm>
            <a:off x="20" y="1"/>
            <a:ext cx="12191979" cy="6857999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393D8CD4-7FBE-9118-0CEB-9C1A2FA6AE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540000" flipV="1">
            <a:off x="-20219" y="-65315"/>
            <a:ext cx="7557315" cy="3771957"/>
          </a:xfrm>
          <a:custGeom>
            <a:avLst/>
            <a:gdLst>
              <a:gd name="connsiteX0" fmla="*/ 52567 w 7557315"/>
              <a:gd name="connsiteY0" fmla="*/ 3771957 h 3771957"/>
              <a:gd name="connsiteX1" fmla="*/ 7557315 w 7557315"/>
              <a:gd name="connsiteY1" fmla="*/ 3640961 h 3771957"/>
              <a:gd name="connsiteX2" fmla="*/ 3406126 w 7557315"/>
              <a:gd name="connsiteY2" fmla="*/ 499129 h 3771957"/>
              <a:gd name="connsiteX3" fmla="*/ 3350264 w 7557315"/>
              <a:gd name="connsiteY3" fmla="*/ 459014 h 3771957"/>
              <a:gd name="connsiteX4" fmla="*/ 1923366 w 7557315"/>
              <a:gd name="connsiteY4" fmla="*/ 763 h 3771957"/>
              <a:gd name="connsiteX5" fmla="*/ 1768756 w 7557315"/>
              <a:gd name="connsiteY5" fmla="*/ 1549 h 3771957"/>
              <a:gd name="connsiteX6" fmla="*/ 144811 w 7557315"/>
              <a:gd name="connsiteY6" fmla="*/ 625253 h 3771957"/>
              <a:gd name="connsiteX7" fmla="*/ 0 w 7557315"/>
              <a:gd name="connsiteY7" fmla="*/ 760395 h 3771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57315" h="3771957">
                <a:moveTo>
                  <a:pt x="52567" y="3771957"/>
                </a:moveTo>
                <a:lnTo>
                  <a:pt x="7557315" y="3640961"/>
                </a:lnTo>
                <a:lnTo>
                  <a:pt x="3406126" y="499129"/>
                </a:lnTo>
                <a:lnTo>
                  <a:pt x="3350264" y="459014"/>
                </a:lnTo>
                <a:cubicBezTo>
                  <a:pt x="2914482" y="162529"/>
                  <a:pt x="2418440" y="12600"/>
                  <a:pt x="1923366" y="763"/>
                </a:cubicBezTo>
                <a:cubicBezTo>
                  <a:pt x="1871795" y="-470"/>
                  <a:pt x="1820236" y="-206"/>
                  <a:pt x="1768756" y="1549"/>
                </a:cubicBezTo>
                <a:cubicBezTo>
                  <a:pt x="1183172" y="21502"/>
                  <a:pt x="607903" y="234096"/>
                  <a:pt x="144811" y="625253"/>
                </a:cubicBezTo>
                <a:lnTo>
                  <a:pt x="0" y="760395"/>
                </a:lnTo>
                <a:close/>
              </a:path>
            </a:pathLst>
          </a:custGeom>
          <a:gradFill>
            <a:gsLst>
              <a:gs pos="22000">
                <a:schemeClr val="bg2">
                  <a:alpha val="80000"/>
                </a:schemeClr>
              </a:gs>
              <a:gs pos="100000">
                <a:schemeClr val="accent1">
                  <a:lumMod val="60000"/>
                  <a:lumOff val="40000"/>
                  <a:alpha val="71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B19F1A5-E470-FB35-3851-743D0C843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888" y="498764"/>
            <a:ext cx="3744193" cy="149629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US"/>
              <a:t>Firma Boston Dynamics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AE54BB2-1132-19DF-E0F6-B141371D7EBF}"/>
              </a:ext>
            </a:extLst>
          </p:cNvPr>
          <p:cNvSpPr txBox="1"/>
          <p:nvPr/>
        </p:nvSpPr>
        <p:spPr>
          <a:xfrm>
            <a:off x="9170019" y="6870700"/>
            <a:ext cx="302198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</a:rPr>
              <a:t>"</a:t>
            </a:r>
            <a:r>
              <a:rPr lang="en-GB" sz="700">
                <a:solidFill>
                  <a:srgbClr val="FFFFFF"/>
                </a:solidFill>
                <a:hlinkClick r:id="rId3" tooltip="https://www.htnovo.net/2020/06/spot-cane-robot-vendita.html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en-GB" sz="700">
                <a:solidFill>
                  <a:srgbClr val="FFFFFF"/>
                </a:solidFill>
              </a:rPr>
              <a:t>" von Unbekannter Autor ist lizenziert gemäß </a:t>
            </a:r>
            <a:r>
              <a:rPr lang="en-GB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n-GB" sz="700">
              <a:solidFill>
                <a:srgbClr val="FFFFFF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9F8FDBE-716A-3F49-D48C-87589CBDB254}"/>
              </a:ext>
            </a:extLst>
          </p:cNvPr>
          <p:cNvSpPr txBox="1"/>
          <p:nvPr/>
        </p:nvSpPr>
        <p:spPr>
          <a:xfrm>
            <a:off x="5960611" y="6870700"/>
            <a:ext cx="319670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GB" sz="700">
                <a:solidFill>
                  <a:srgbClr val="FFFFFF"/>
                </a:solidFill>
              </a:rPr>
              <a:t>"</a:t>
            </a:r>
            <a:r>
              <a:rPr lang="en-GB" sz="700">
                <a:solidFill>
                  <a:srgbClr val="FFFFFF"/>
                </a:solidFill>
                <a:hlinkClick r:id="rId5" tooltip="https://www.wired.it/attualita/tech/2018/10/23/cane-robot-boston-dynamics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Dieses Foto</a:t>
            </a:r>
            <a:r>
              <a:rPr lang="en-GB" sz="700">
                <a:solidFill>
                  <a:srgbClr val="FFFFFF"/>
                </a:solidFill>
              </a:rPr>
              <a:t>" von Unbekannter Autor ist lizenziert gemäß </a:t>
            </a:r>
            <a:r>
              <a:rPr lang="en-GB" sz="700">
                <a:solidFill>
                  <a:srgbClr val="FFFFFF"/>
                </a:solidFill>
                <a:hlinkClick r:id="rId6" tooltip="https://creativecommons.org/licenses/by-nc-nd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BY-NC-ND</a:t>
            </a:r>
            <a:endParaRPr lang="en-GB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799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8753201B-432F-7A72-6FF6-CF040421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 descr="Ein Bild, das Gelände, draußen, Werkzeug, gelb enthält.&#10;&#10;Automatisch generierte Beschreibung">
            <a:extLst>
              <a:ext uri="{FF2B5EF4-FFF2-40B4-BE49-F238E27FC236}">
                <a16:creationId xmlns:a16="http://schemas.microsoft.com/office/drawing/2014/main" id="{CE1424EF-3B45-CCCE-530A-95B8FDFEA0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513" b="26197"/>
          <a:stretch/>
        </p:blipFill>
        <p:spPr>
          <a:xfrm>
            <a:off x="21" y="1"/>
            <a:ext cx="12191979" cy="685799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59121A-1CEF-EE5B-0F18-0AB55FF8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9105" y="261257"/>
            <a:ext cx="7682895" cy="659674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de-DE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Boston Dynamics Militärroboter</a:t>
            </a: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Vielseitige vierbeinige Roboter, entwickelt für verschiedene Anwendungen, einschließlich militärischer und ziviler Einsätze.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Merkmale</a:t>
            </a: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Bewegungsfähigkeit</a:t>
            </a: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Stabile Fortbewegung in verschiedenen Geländen dank vierbeiniger Konstruktion.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Sensorik</a:t>
            </a: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Ausgestattet mit Kameras, Lidar, Infrarot- und Ultraschallsensoren für Umgebungswahrnehmung.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Künstliche Intelligenz: Verarbeitung von Sensordaten und autonome Entscheidungsfindung.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Anpassungsfähigkeit</a:t>
            </a: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Konfigurierbar für verschiedene Aufgaben je nach Anforderungen des Einsatzes.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Interaktion mit der Umgebung</a:t>
            </a: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Manipulation von Objekten und Durchführung einfacher physischer Aufgaben.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Anwendungen im Militär</a:t>
            </a: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Überwachung und Aufklärung.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Patrouillen und Sicherheitsüberwachung.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Logistikunterstützung und Transport.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de-DE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Gefahrenabwehr und Rettungseinsätze.</a:t>
            </a:r>
          </a:p>
          <a:p>
            <a:pPr>
              <a:lnSpc>
                <a:spcPct val="110000"/>
              </a:lnSpc>
            </a:pPr>
            <a:endParaRPr lang="en-GB" sz="120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104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medien 4" title="Spot for Safety and Incident Response | Boston Dynamics">
            <a:hlinkClick r:id="" action="ppaction://media"/>
            <a:extLst>
              <a:ext uri="{FF2B5EF4-FFF2-40B4-BE49-F238E27FC236}">
                <a16:creationId xmlns:a16="http://schemas.microsoft.com/office/drawing/2014/main" id="{1D421112-6EF9-AFA8-844C-2CEE19B5D6A0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8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2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5CE8706-C904-73E3-C523-33027F7D3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53201B-432F-7A72-6FF6-CF040421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Waffe, draußen, Gewehr, Schusswaffe enthält.&#10;&#10;Automatisch generierte Beschreibung">
            <a:extLst>
              <a:ext uri="{FF2B5EF4-FFF2-40B4-BE49-F238E27FC236}">
                <a16:creationId xmlns:a16="http://schemas.microsoft.com/office/drawing/2014/main" id="{B789AACF-B244-BB6A-5239-0FDEC5A72B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FCDAFEBF-9CE9-BFF5-DFD0-3A3067BA2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3" y="0"/>
            <a:ext cx="7711923" cy="65507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Militärroboter: Vor- und Nachteile sowie Auswirkungen</a:t>
            </a:r>
            <a:endParaRPr lang="de-DE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de-DE" sz="1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Vorteile:</a:t>
            </a:r>
            <a:endParaRPr lang="de-DE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+mj-lt"/>
              <a:buAutoNum type="arabicPeriod"/>
            </a:pPr>
            <a:r>
              <a:rPr lang="de-DE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Reduzierung menschlicher Risiken</a:t>
            </a:r>
            <a:r>
              <a:rPr lang="de-DE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Einsatz von Robotern für gefährliche Aufgaben schützt Soldaten vor direkter Bedrohung.</a:t>
            </a:r>
          </a:p>
          <a:p>
            <a:pPr>
              <a:buFont typeface="+mj-lt"/>
              <a:buAutoNum type="arabicPeriod"/>
            </a:pPr>
            <a:r>
              <a:rPr lang="de-DE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Präzision und Effektivität</a:t>
            </a:r>
            <a:r>
              <a:rPr lang="de-DE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Roboter können Aufgaben mit höherer Genauigkeit und Effizienz ausführen als Menschen.</a:t>
            </a:r>
          </a:p>
          <a:p>
            <a:pPr>
              <a:buFont typeface="+mj-lt"/>
              <a:buAutoNum type="arabicPeriod"/>
            </a:pPr>
            <a:r>
              <a:rPr lang="de-DE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Permanente Einsatzbereitschaft</a:t>
            </a:r>
            <a:r>
              <a:rPr lang="de-DE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Im Gegensatz zu menschlichen Soldaten sind Roboter unempfindlich gegenüber Erschöpfung und können kontinuierlich im Einsatz bleiben.</a:t>
            </a:r>
          </a:p>
          <a:p>
            <a:pPr>
              <a:buFont typeface="+mj-lt"/>
              <a:buAutoNum type="arabicPeriod"/>
            </a:pPr>
            <a:r>
              <a:rPr lang="de-DE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Skalierbarkeit</a:t>
            </a:r>
            <a:r>
              <a:rPr lang="de-DE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Roboter können in großen Mengen hergestellt und eingesetzt werden, was eine schnelle Reaktion auf verschiedene Bedrohungen ermöglicht.</a:t>
            </a:r>
          </a:p>
          <a:p>
            <a:r>
              <a:rPr lang="de-DE" sz="1200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Nachteile:</a:t>
            </a:r>
            <a:endParaRPr lang="de-DE" sz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+mj-lt"/>
              <a:buAutoNum type="arabicPeriod"/>
            </a:pPr>
            <a:r>
              <a:rPr lang="de-DE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Ethik und Rechtsfragen</a:t>
            </a:r>
            <a:r>
              <a:rPr lang="de-DE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Verwendung von autonomen Waffensystemen wirft Fragen hinsichtlich ethischer Standards und internationaler Gesetze auf.</a:t>
            </a:r>
          </a:p>
          <a:p>
            <a:pPr>
              <a:buFont typeface="+mj-lt"/>
              <a:buAutoNum type="arabicPeriod"/>
            </a:pPr>
            <a:r>
              <a:rPr lang="de-DE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Fehlende Empathie und Unterscheidungsvermögen</a:t>
            </a:r>
            <a:r>
              <a:rPr lang="de-DE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Roboter fehlt die menschliche Fähigkeit zur Empathie und zum Erkennen komplexer Situationen.</a:t>
            </a:r>
          </a:p>
          <a:p>
            <a:pPr>
              <a:buFont typeface="+mj-lt"/>
              <a:buAutoNum type="arabicPeriod"/>
            </a:pPr>
            <a:r>
              <a:rPr lang="de-DE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Abhängigkeit von Technologie</a:t>
            </a:r>
            <a:r>
              <a:rPr lang="de-DE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Ein verstärkter Einsatz von Militärrobotern könnte zu einer übermäßigen Abhängigkeit von Technologie führen, was die Verwundbarkeit gegenüber Cyberangriffen erhöht.</a:t>
            </a:r>
          </a:p>
          <a:p>
            <a:pPr>
              <a:buFont typeface="+mj-lt"/>
              <a:buAutoNum type="arabicPeriod"/>
            </a:pPr>
            <a:r>
              <a:rPr lang="de-DE" sz="1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Verlust menschlicher Arbeitsplätze</a:t>
            </a:r>
            <a:r>
              <a:rPr lang="de-DE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Automatisierung von militärischen Aufgaben könnte zu einem Verlust von Arbeitsplätzen für Soldaten führen.</a:t>
            </a:r>
          </a:p>
        </p:txBody>
      </p:sp>
    </p:spTree>
    <p:extLst>
      <p:ext uri="{BB962C8B-B14F-4D97-AF65-F5344CB8AC3E}">
        <p14:creationId xmlns:p14="http://schemas.microsoft.com/office/powerpoint/2010/main" val="961893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8488EB-0228-CBBA-25BC-0E8455A90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5CE8706-C904-73E3-C523-33027F7D3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753201B-432F-7A72-6FF6-CF0404210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 descr="Ein Bild, das Waffe, draußen, Gewehr, Schusswaffe enthält.&#10;&#10;Automatisch generierte Beschreibung">
            <a:extLst>
              <a:ext uri="{FF2B5EF4-FFF2-40B4-BE49-F238E27FC236}">
                <a16:creationId xmlns:a16="http://schemas.microsoft.com/office/drawing/2014/main" id="{C96E1724-5F51-5510-0844-2A2AC4FC9E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Inhaltsplatzhalter 2">
            <a:extLst>
              <a:ext uri="{FF2B5EF4-FFF2-40B4-BE49-F238E27FC236}">
                <a16:creationId xmlns:a16="http://schemas.microsoft.com/office/drawing/2014/main" id="{DC1250BA-528A-8279-42CA-117641684F64}"/>
              </a:ext>
            </a:extLst>
          </p:cNvPr>
          <p:cNvSpPr txBox="1">
            <a:spLocks/>
          </p:cNvSpPr>
          <p:nvPr/>
        </p:nvSpPr>
        <p:spPr>
          <a:xfrm>
            <a:off x="87086" y="149982"/>
            <a:ext cx="6187924" cy="5152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Neue Haas Grotesk Text Pro" panose="020B0504020202020204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Tx/>
              <a:buSzPts val="1200"/>
              <a:buNone/>
            </a:pPr>
            <a:r>
              <a:rPr lang="en-US" sz="1600" b="1" i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Auswirkungen</a:t>
            </a:r>
            <a:r>
              <a:rPr lang="en-US" sz="1600" b="1" i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endParaRPr lang="en-US" sz="1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Arbeitsplatzverluste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Strukturwandel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Automatisierung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könnte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einem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Wandel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militärischen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Berufen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führen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Arbeitsplätze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gefährden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Ethik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und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Sicherheitsbedenken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Verwendung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autonomer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Waffensysteme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wirft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Fragen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nach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Moral und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Sicherheit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auf.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Technologischer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Fortschritt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Innovation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Der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Einsatz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von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könnte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technologischen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Fortschritt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Innovationen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vorantreiben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Internationale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Beziehungen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Konflikte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Verbreitung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von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könnte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Spannungen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zwischen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Ländern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führen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Ungleichheiten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Zugang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zur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Verfügbarkeit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von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könnte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bestehende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Ungleichheiten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verstärken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22860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Vertrauen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</a:t>
            </a:r>
            <a:r>
              <a:rPr lang="en-US" sz="1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sz="1200" b="1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Regierungen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Die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Nutzung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von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Militärrobotern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könnte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das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Vertrauen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und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Regierungen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200" dirty="0" err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beeinflussen</a:t>
            </a:r>
            <a:r>
              <a:rPr lang="en-US" sz="1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250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n 3" title="Atlas | Partners in Parkour">
            <a:hlinkClick r:id="" action="ppaction://media"/>
            <a:extLst>
              <a:ext uri="{FF2B5EF4-FFF2-40B4-BE49-F238E27FC236}">
                <a16:creationId xmlns:a16="http://schemas.microsoft.com/office/drawing/2014/main" id="{58D00331-1730-C26A-4BE0-3CDC8272A73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12700"/>
            <a:ext cx="12192000" cy="68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6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medien 3" title="Optimus - Gen 2">
            <a:hlinkClick r:id="" action="ppaction://media"/>
            <a:extLst>
              <a:ext uri="{FF2B5EF4-FFF2-40B4-BE49-F238E27FC236}">
                <a16:creationId xmlns:a16="http://schemas.microsoft.com/office/drawing/2014/main" id="{9E4C779F-820A-3290-1200-160290E6818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-12700"/>
            <a:ext cx="12192000" cy="688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47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Microsoft Office PowerPoint</Application>
  <PresentationFormat>Breitbild</PresentationFormat>
  <Paragraphs>35</Paragraphs>
  <Slides>8</Slides>
  <Notes>1</Notes>
  <HiddenSlides>0</HiddenSlides>
  <MMClips>3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3" baseType="lpstr">
      <vt:lpstr>Aptos</vt:lpstr>
      <vt:lpstr>Aptos Narrow</vt:lpstr>
      <vt:lpstr>Arial</vt:lpstr>
      <vt:lpstr>Neue Haas Grotesk Text Pro</vt:lpstr>
      <vt:lpstr>SwellVTI</vt:lpstr>
      <vt:lpstr>Roboter beim Militär</vt:lpstr>
      <vt:lpstr>Firma Boston Dynamics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Roboter beim Militär</dc:title>
  <dc:creator>David Stemmler</dc:creator>
  <cp:lastModifiedBy>David Stemmler</cp:lastModifiedBy>
  <cp:revision>6</cp:revision>
  <dcterms:created xsi:type="dcterms:W3CDTF">2024-02-26T08:55:57Z</dcterms:created>
  <dcterms:modified xsi:type="dcterms:W3CDTF">2024-04-08T08:14:29Z</dcterms:modified>
</cp:coreProperties>
</file>