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3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5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www.wired.it/attualita/tech/2018/10/23/cane-robot-boston-dynamics/" TargetMode="Externa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F4DML7FIWk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praXaw7dyc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Roboter, der eine Maschine bedient">
            <a:extLst>
              <a:ext uri="{FF2B5EF4-FFF2-40B4-BE49-F238E27FC236}">
                <a16:creationId xmlns:a16="http://schemas.microsoft.com/office/drawing/2014/main" id="{8CF37885-D0E7-ABEC-6F84-1F8DDF255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3" b="230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62EBB5-36EC-47E2-FCD8-C9055F59D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2446" y="3092651"/>
            <a:ext cx="5429290" cy="2142559"/>
          </a:xfrm>
        </p:spPr>
        <p:txBody>
          <a:bodyPr>
            <a:normAutofit/>
          </a:bodyPr>
          <a:lstStyle/>
          <a:p>
            <a:pPr algn="r"/>
            <a:r>
              <a:rPr lang="en-GB" sz="4800" dirty="0" err="1">
                <a:latin typeface="Aptos Narrow" panose="020B0004020202020204" pitchFamily="34" charset="0"/>
              </a:rPr>
              <a:t>Roboter</a:t>
            </a:r>
            <a:r>
              <a:rPr lang="en-GB" sz="4800" dirty="0">
                <a:latin typeface="Aptos Narrow" panose="020B0004020202020204" pitchFamily="34" charset="0"/>
              </a:rPr>
              <a:t> </a:t>
            </a:r>
            <a:r>
              <a:rPr lang="en-GB" sz="4800" dirty="0" err="1">
                <a:latin typeface="Aptos Narrow" panose="020B0004020202020204" pitchFamily="34" charset="0"/>
              </a:rPr>
              <a:t>beim</a:t>
            </a:r>
            <a:r>
              <a:rPr lang="en-GB" sz="4800" dirty="0">
                <a:latin typeface="Aptos Narrow" panose="020B0004020202020204" pitchFamily="34" charset="0"/>
              </a:rPr>
              <a:t> </a:t>
            </a:r>
            <a:r>
              <a:rPr lang="en-GB" sz="4800" dirty="0" err="1">
                <a:latin typeface="Aptos Narrow" panose="020B0004020202020204" pitchFamily="34" charset="0"/>
              </a:rPr>
              <a:t>Militär</a:t>
            </a:r>
            <a:endParaRPr lang="en-GB" sz="48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0A990A21-7C81-ED96-23FD-6ED678FC3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19F1A5-E470-FB35-3851-743D0C84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88" y="498764"/>
            <a:ext cx="3744193" cy="1496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Firma Boston Dynamics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AE54BB2-1132-19DF-E0F6-B141371D7EBF}"/>
              </a:ext>
            </a:extLst>
          </p:cNvPr>
          <p:cNvSpPr txBox="1"/>
          <p:nvPr/>
        </p:nvSpPr>
        <p:spPr>
          <a:xfrm>
            <a:off x="9170019" y="6870700"/>
            <a:ext cx="302198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</a:rPr>
              <a:t>"</a:t>
            </a:r>
            <a:r>
              <a:rPr lang="en-GB" sz="700">
                <a:solidFill>
                  <a:srgbClr val="FFFFFF"/>
                </a:solidFill>
                <a:hlinkClick r:id="rId3" tooltip="https://www.htnovo.net/2020/06/spot-cane-robot-vendit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en-GB" sz="700">
                <a:solidFill>
                  <a:srgbClr val="FFFFFF"/>
                </a:solidFill>
              </a:rPr>
              <a:t>" von Unbekannter Autor ist lizenziert gemäß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F8FDBE-716A-3F49-D48C-87589CBDB254}"/>
              </a:ext>
            </a:extLst>
          </p:cNvPr>
          <p:cNvSpPr txBox="1"/>
          <p:nvPr/>
        </p:nvSpPr>
        <p:spPr>
          <a:xfrm>
            <a:off x="5960611" y="6870700"/>
            <a:ext cx="319670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</a:rPr>
              <a:t>"</a:t>
            </a:r>
            <a:r>
              <a:rPr lang="en-GB" sz="700">
                <a:solidFill>
                  <a:srgbClr val="FFFFFF"/>
                </a:solidFill>
                <a:hlinkClick r:id="rId5" tooltip="https://www.wired.it/attualita/tech/2018/10/23/cane-robot-boston-dynamic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en-GB" sz="700">
                <a:solidFill>
                  <a:srgbClr val="FFFFFF"/>
                </a:solidFill>
              </a:rPr>
              <a:t>" von Unbekannter Autor ist lizenziert gemäß </a:t>
            </a:r>
            <a:r>
              <a:rPr lang="en-GB" sz="700">
                <a:solidFill>
                  <a:srgbClr val="FFFFFF"/>
                </a:solidFill>
                <a:hlinkClick r:id="rId6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CE1424EF-3B45-CCCE-530A-95B8FDFEA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9121A-1CEF-EE5B-0F18-0AB55FF8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105" y="261257"/>
            <a:ext cx="7682895" cy="6596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200" b="1" dirty="0">
                <a:solidFill>
                  <a:srgbClr val="FFFFFF"/>
                </a:solidFill>
              </a:rPr>
              <a:t>Boston Dynamics </a:t>
            </a:r>
            <a:r>
              <a:rPr lang="de-DE" sz="1200" b="1" dirty="0" err="1">
                <a:solidFill>
                  <a:srgbClr val="FFFFFF"/>
                </a:solidFill>
              </a:rPr>
              <a:t>MilitärroboterFunktion</a:t>
            </a:r>
            <a:r>
              <a:rPr lang="de-DE" sz="1200" dirty="0">
                <a:solidFill>
                  <a:srgbClr val="FFFFFF"/>
                </a:solidFill>
              </a:rPr>
              <a:t>: Vielseitige vierbeinige Roboter, entwickelt für verschiedene Anwendungen, einschließlich militärischer und ziviler Einsätze.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rgbClr val="FFFFFF"/>
                </a:solidFill>
              </a:rPr>
              <a:t>Merkmale</a:t>
            </a:r>
            <a:r>
              <a:rPr lang="de-DE" sz="1200" dirty="0">
                <a:solidFill>
                  <a:srgbClr val="FFFFFF"/>
                </a:solidFill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</a:rPr>
              <a:t>Bewegungsfähigkeit: Stabile Fortbewegung in verschiedenen Geländen dank vierbeiniger Konstruktion.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</a:rPr>
              <a:t>Sensorik: Ausgestattet mit Kameras, Lidar, Infrarot- und Ultraschallsensoren für Umgebungswahrnehmung.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</a:rPr>
              <a:t>Künstliche Intelligenz: Verarbeitung von Sensordaten und autonome Entscheidungsfindung.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</a:rPr>
              <a:t>Anpassungsfähigkeit: Konfigurierbar für verschiedene Aufgaben je nach Anforderungen des Einsatzes.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</a:rPr>
              <a:t>Interaktion mit der Umgebung: Manipulation von Objekten und Durchführung einfacher physischer Aufgaben.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rgbClr val="FFFFFF"/>
                </a:solidFill>
              </a:rPr>
              <a:t>Anwendungen im Militär</a:t>
            </a:r>
            <a:r>
              <a:rPr lang="de-DE" sz="1200" dirty="0">
                <a:solidFill>
                  <a:srgbClr val="FFFFFF"/>
                </a:solidFill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</a:rPr>
              <a:t>Überwachung und Aufklärung.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</a:rPr>
              <a:t>Patrouillen und Sicherheitsüberwachung.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</a:rPr>
              <a:t>Logistikunterstützung und Transport.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</a:rPr>
              <a:t>Gefahrenabwehr und Rettungseinsätze.</a:t>
            </a:r>
          </a:p>
          <a:p>
            <a:pPr>
              <a:lnSpc>
                <a:spcPct val="110000"/>
              </a:lnSpc>
            </a:pPr>
            <a:endParaRPr lang="en-GB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04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B789AACF-B244-BB6A-5239-0FDEC5A72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FCDAFEBF-9CE9-BFF5-DFD0-3A3067BA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" y="0"/>
            <a:ext cx="7711923" cy="6550782"/>
          </a:xfrm>
        </p:spPr>
        <p:txBody>
          <a:bodyPr>
            <a:noAutofit/>
          </a:bodyPr>
          <a:lstStyle/>
          <a:p>
            <a:r>
              <a:rPr lang="de-DE" sz="1200" b="1" dirty="0">
                <a:solidFill>
                  <a:schemeClr val="bg1"/>
                </a:solidFill>
              </a:rPr>
              <a:t>Militärroboter: Vor- und Nachteile sowie Auswirkungen</a:t>
            </a:r>
            <a:endParaRPr lang="de-DE" sz="1200" dirty="0">
              <a:solidFill>
                <a:schemeClr val="bg1"/>
              </a:solidFill>
            </a:endParaRPr>
          </a:p>
          <a:p>
            <a:r>
              <a:rPr lang="de-DE" sz="1200" i="1" dirty="0">
                <a:solidFill>
                  <a:schemeClr val="bg1"/>
                </a:solidFill>
              </a:rPr>
              <a:t>Vorteile:</a:t>
            </a:r>
            <a:endParaRPr lang="de-DE" sz="12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</a:rPr>
              <a:t>Reduzierung menschlicher Risiken</a:t>
            </a:r>
            <a:r>
              <a:rPr lang="de-DE" sz="1200" dirty="0">
                <a:solidFill>
                  <a:schemeClr val="bg1"/>
                </a:solidFill>
              </a:rPr>
              <a:t>: Einsatz von Robotern für gefährliche Aufgaben schützt Soldaten vor direkter Bedrohung.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</a:rPr>
              <a:t>Präzision und Effektivität</a:t>
            </a:r>
            <a:r>
              <a:rPr lang="de-DE" sz="1200" dirty="0">
                <a:solidFill>
                  <a:schemeClr val="bg1"/>
                </a:solidFill>
              </a:rPr>
              <a:t>: Roboter können Aufgaben mit höherer Genauigkeit und Effizienz ausführen als Menschen.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</a:rPr>
              <a:t>Permanente Einsatzbereitschaft</a:t>
            </a:r>
            <a:r>
              <a:rPr lang="de-DE" sz="1200" dirty="0">
                <a:solidFill>
                  <a:schemeClr val="bg1"/>
                </a:solidFill>
              </a:rPr>
              <a:t>: Im Gegensatz zu menschlichen Soldaten sind Roboter unempfindlich gegenüber Erschöpfung und können kontinuierlich im Einsatz bleiben.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</a:rPr>
              <a:t>Skalierbarkeit</a:t>
            </a:r>
            <a:r>
              <a:rPr lang="de-DE" sz="1200" dirty="0">
                <a:solidFill>
                  <a:schemeClr val="bg1"/>
                </a:solidFill>
              </a:rPr>
              <a:t>: Roboter können in großen Mengen hergestellt und eingesetzt werden, was eine schnelle Reaktion auf verschiedene Bedrohungen ermöglicht.</a:t>
            </a:r>
          </a:p>
          <a:p>
            <a:r>
              <a:rPr lang="de-DE" sz="1200" i="1" dirty="0">
                <a:solidFill>
                  <a:schemeClr val="bg1"/>
                </a:solidFill>
              </a:rPr>
              <a:t>Nachteile:</a:t>
            </a:r>
            <a:endParaRPr lang="de-DE" sz="12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</a:rPr>
              <a:t>Ethik und Rechtsfragen</a:t>
            </a:r>
            <a:r>
              <a:rPr lang="de-DE" sz="1200" dirty="0">
                <a:solidFill>
                  <a:schemeClr val="bg1"/>
                </a:solidFill>
              </a:rPr>
              <a:t>: Die Verwendung von autonomen Waffensystemen wirft Fragen hinsichtlich ethischer Standards und internationaler Gesetze auf.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</a:rPr>
              <a:t>Fehlende Empathie und Unterscheidungsvermögen</a:t>
            </a:r>
            <a:r>
              <a:rPr lang="de-DE" sz="1200" dirty="0">
                <a:solidFill>
                  <a:schemeClr val="bg1"/>
                </a:solidFill>
              </a:rPr>
              <a:t>: Roboter fehlt die menschliche Fähigkeit zur Empathie und zum Erkennen komplexer Situationen.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</a:rPr>
              <a:t>Abhängigkeit von Technologie</a:t>
            </a:r>
            <a:r>
              <a:rPr lang="de-DE" sz="1200" dirty="0">
                <a:solidFill>
                  <a:schemeClr val="bg1"/>
                </a:solidFill>
              </a:rPr>
              <a:t>: Ein verstärkter Einsatz von Militärrobotern könnte zu einer übermäßigen Abhängigkeit von Technologie führen, was die Verwundbarkeit gegenüber Cyberangriffen erhöht.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</a:rPr>
              <a:t>Verlust menschlicher Arbeitsplätze</a:t>
            </a:r>
            <a:r>
              <a:rPr lang="de-DE" sz="1200" dirty="0">
                <a:solidFill>
                  <a:schemeClr val="bg1"/>
                </a:solidFill>
              </a:rPr>
              <a:t>: Die Automatisierung von militärischen Aufgaben könnte zu einem Verlust von Arbeitsplätzen für Soldaten führen.</a:t>
            </a:r>
          </a:p>
        </p:txBody>
      </p:sp>
    </p:spTree>
    <p:extLst>
      <p:ext uri="{BB962C8B-B14F-4D97-AF65-F5344CB8AC3E}">
        <p14:creationId xmlns:p14="http://schemas.microsoft.com/office/powerpoint/2010/main" val="96189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488EB-0228-CBBA-25BC-0E8455A90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C96E1724-5F51-5510-0844-2A2AC4FC9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C1250BA-528A-8279-42CA-117641684F64}"/>
              </a:ext>
            </a:extLst>
          </p:cNvPr>
          <p:cNvSpPr txBox="1">
            <a:spLocks/>
          </p:cNvSpPr>
          <p:nvPr/>
        </p:nvSpPr>
        <p:spPr>
          <a:xfrm>
            <a:off x="87086" y="149982"/>
            <a:ext cx="6187924" cy="5152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ts val="1200"/>
              <a:buFont typeface="Arial" panose="020B0604020202020204" pitchFamily="34" charset="0"/>
              <a:buChar char="•"/>
            </a:pPr>
            <a:r>
              <a:rPr lang="en-US" sz="1200" i="1" dirty="0" err="1">
                <a:solidFill>
                  <a:srgbClr val="FFFFFF"/>
                </a:solidFill>
                <a:effectLst/>
              </a:rPr>
              <a:t>Auswirkungen</a:t>
            </a:r>
            <a:r>
              <a:rPr lang="en-US" sz="1200" i="1" dirty="0">
                <a:solidFill>
                  <a:srgbClr val="FFFFFF"/>
                </a:solidFill>
                <a:effectLst/>
              </a:rPr>
              <a:t>:</a:t>
            </a:r>
            <a:endParaRPr lang="en-US" sz="1200" dirty="0">
              <a:solidFill>
                <a:srgbClr val="FFFFFF"/>
              </a:solidFill>
              <a:effectLst/>
            </a:endParaRP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/>
              </a:rPr>
              <a:t>Arbeitsplatzverluste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/>
              </a:rPr>
              <a:t>Strukturwandel</a:t>
            </a:r>
            <a:r>
              <a:rPr lang="en-US" sz="1200" dirty="0">
                <a:solidFill>
                  <a:srgbClr val="FFFFFF"/>
                </a:solidFill>
                <a:effectLst/>
              </a:rPr>
              <a:t>: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Automatisierung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zu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einem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Wandel</a:t>
            </a:r>
            <a:r>
              <a:rPr lang="en-US" sz="1200" dirty="0">
                <a:solidFill>
                  <a:srgbClr val="FFFFFF"/>
                </a:solidFill>
                <a:effectLst/>
              </a:rPr>
              <a:t> in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militärischen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Berufen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führen</a:t>
            </a:r>
            <a:r>
              <a:rPr lang="en-US" sz="1200" dirty="0">
                <a:solidFill>
                  <a:srgbClr val="FFFFFF"/>
                </a:solidFill>
                <a:effectLst/>
              </a:rPr>
              <a:t> und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Arbeitsplätze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gefährden</a:t>
            </a:r>
            <a:r>
              <a:rPr lang="en-US" sz="1200" dirty="0">
                <a:solidFill>
                  <a:srgbClr val="FFFFFF"/>
                </a:solidFill>
                <a:effectLst/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/>
              </a:rPr>
              <a:t>Ethik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- und </a:t>
            </a:r>
            <a:r>
              <a:rPr lang="en-US" sz="1200" b="1" dirty="0" err="1">
                <a:solidFill>
                  <a:srgbClr val="FFFFFF"/>
                </a:solidFill>
                <a:effectLst/>
              </a:rPr>
              <a:t>Sicherheitsbedenken</a:t>
            </a:r>
            <a:r>
              <a:rPr lang="en-US" sz="1200" dirty="0">
                <a:solidFill>
                  <a:srgbClr val="FFFFFF"/>
                </a:solidFill>
                <a:effectLst/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Verwendung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autonomer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Waffensysteme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wirft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Fragen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nach</a:t>
            </a:r>
            <a:r>
              <a:rPr lang="en-US" sz="1200" dirty="0">
                <a:solidFill>
                  <a:srgbClr val="FFFFFF"/>
                </a:solidFill>
                <a:effectLst/>
              </a:rPr>
              <a:t> Moral und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Sicherheit</a:t>
            </a:r>
            <a:r>
              <a:rPr lang="en-US" sz="1200" dirty="0">
                <a:solidFill>
                  <a:srgbClr val="FFFFFF"/>
                </a:solidFill>
                <a:effectLst/>
              </a:rPr>
              <a:t> auf.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/>
              </a:rPr>
              <a:t>Technologischer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/>
              </a:rPr>
              <a:t>Fortschritt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 und Innovation</a:t>
            </a:r>
            <a:r>
              <a:rPr lang="en-US" sz="1200" dirty="0">
                <a:solidFill>
                  <a:srgbClr val="FFFFFF"/>
                </a:solidFill>
                <a:effectLst/>
              </a:rPr>
              <a:t>: Der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Einsatz</a:t>
            </a:r>
            <a:r>
              <a:rPr lang="en-US" sz="1200" dirty="0">
                <a:solidFill>
                  <a:srgbClr val="FFFFFF"/>
                </a:solidFill>
                <a:effectLst/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technologischen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Fortschritt</a:t>
            </a:r>
            <a:r>
              <a:rPr lang="en-US" sz="1200" dirty="0">
                <a:solidFill>
                  <a:srgbClr val="FFFFFF"/>
                </a:solidFill>
                <a:effectLst/>
              </a:rPr>
              <a:t> und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Innovationen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vorantreiben</a:t>
            </a:r>
            <a:r>
              <a:rPr lang="en-US" sz="1200" dirty="0">
                <a:solidFill>
                  <a:srgbClr val="FFFFFF"/>
                </a:solidFill>
                <a:effectLst/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/>
              </a:rPr>
              <a:t>Internationale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/>
              </a:rPr>
              <a:t>Beziehungen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/>
              </a:rPr>
              <a:t>Konflikte</a:t>
            </a:r>
            <a:r>
              <a:rPr lang="en-US" sz="1200" dirty="0">
                <a:solidFill>
                  <a:srgbClr val="FFFFFF"/>
                </a:solidFill>
                <a:effectLst/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Verbreitung</a:t>
            </a:r>
            <a:r>
              <a:rPr lang="en-US" sz="1200" dirty="0">
                <a:solidFill>
                  <a:srgbClr val="FFFFFF"/>
                </a:solidFill>
                <a:effectLst/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zu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Spannungen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zwischen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Ländern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führen</a:t>
            </a:r>
            <a:r>
              <a:rPr lang="en-US" sz="1200" dirty="0">
                <a:solidFill>
                  <a:srgbClr val="FFFFFF"/>
                </a:solidFill>
                <a:effectLst/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/>
              </a:rPr>
              <a:t>Ungleichheiten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/>
              </a:rPr>
              <a:t>Zugang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/>
              </a:rPr>
              <a:t>zur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/>
              </a:rPr>
              <a:t>Technologie</a:t>
            </a:r>
            <a:r>
              <a:rPr lang="en-US" sz="1200" dirty="0">
                <a:solidFill>
                  <a:srgbClr val="FFFFFF"/>
                </a:solidFill>
                <a:effectLst/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Verfügbarkeit</a:t>
            </a:r>
            <a:r>
              <a:rPr lang="en-US" sz="1200" dirty="0">
                <a:solidFill>
                  <a:srgbClr val="FFFFFF"/>
                </a:solidFill>
                <a:effectLst/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bestehende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Ungleichheiten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verstärken</a:t>
            </a:r>
            <a:r>
              <a:rPr lang="en-US" sz="1200" dirty="0">
                <a:solidFill>
                  <a:srgbClr val="FFFFFF"/>
                </a:solidFill>
                <a:effectLst/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/>
              </a:rPr>
              <a:t>Vertrauen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 in </a:t>
            </a:r>
            <a:r>
              <a:rPr lang="en-US" sz="1200" b="1" dirty="0" err="1">
                <a:solidFill>
                  <a:srgbClr val="FFFFFF"/>
                </a:solidFill>
                <a:effectLst/>
              </a:rPr>
              <a:t>Technologie</a:t>
            </a:r>
            <a:r>
              <a:rPr lang="en-US" sz="1200" b="1" dirty="0">
                <a:solidFill>
                  <a:srgbClr val="FFFFFF"/>
                </a:solidFill>
                <a:effectLst/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/>
              </a:rPr>
              <a:t>Regierungen</a:t>
            </a:r>
            <a:r>
              <a:rPr lang="en-US" sz="1200" dirty="0">
                <a:solidFill>
                  <a:srgbClr val="FFFFFF"/>
                </a:solidFill>
                <a:effectLst/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Nutzung</a:t>
            </a:r>
            <a:r>
              <a:rPr lang="en-US" sz="1200" dirty="0">
                <a:solidFill>
                  <a:srgbClr val="FFFFFF"/>
                </a:solidFill>
                <a:effectLst/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/>
              </a:rPr>
              <a:t> das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Vertrauen</a:t>
            </a:r>
            <a:r>
              <a:rPr lang="en-US" sz="1200" dirty="0">
                <a:solidFill>
                  <a:srgbClr val="FFFFFF"/>
                </a:solidFill>
                <a:effectLst/>
              </a:rPr>
              <a:t> in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Technologie</a:t>
            </a:r>
            <a:r>
              <a:rPr lang="en-US" sz="1200" dirty="0">
                <a:solidFill>
                  <a:srgbClr val="FFFFFF"/>
                </a:solidFill>
                <a:effectLst/>
              </a:rPr>
              <a:t> und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Regierungen</a:t>
            </a:r>
            <a:r>
              <a:rPr lang="en-US" sz="1200" dirty="0">
                <a:solidFill>
                  <a:srgbClr val="FFFFFF"/>
                </a:solidFill>
                <a:effectLst/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/>
              </a:rPr>
              <a:t>beeinflussen</a:t>
            </a:r>
            <a:r>
              <a:rPr lang="en-US" sz="1200" dirty="0">
                <a:solidFill>
                  <a:srgbClr val="FFFFFF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507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Atlas | Partners in Parkour">
            <a:hlinkClick r:id="" action="ppaction://media"/>
            <a:extLst>
              <a:ext uri="{FF2B5EF4-FFF2-40B4-BE49-F238E27FC236}">
                <a16:creationId xmlns:a16="http://schemas.microsoft.com/office/drawing/2014/main" id="{58D00331-1730-C26A-4BE0-3CDC8272A73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Optimus - Gen 2">
            <a:hlinkClick r:id="" action="ppaction://media"/>
            <a:extLst>
              <a:ext uri="{FF2B5EF4-FFF2-40B4-BE49-F238E27FC236}">
                <a16:creationId xmlns:a16="http://schemas.microsoft.com/office/drawing/2014/main" id="{9E4C779F-820A-3290-1200-160290E681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Breitbild</PresentationFormat>
  <Paragraphs>34</Paragraphs>
  <Slides>7</Slides>
  <Notes>0</Notes>
  <HiddenSlides>0</HiddenSlides>
  <MMClips>2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 Narrow</vt:lpstr>
      <vt:lpstr>Arial</vt:lpstr>
      <vt:lpstr>Neue Haas Grotesk Text Pro</vt:lpstr>
      <vt:lpstr>SwellVTI</vt:lpstr>
      <vt:lpstr>Roboter beim Militär</vt:lpstr>
      <vt:lpstr>Firma Boston Dynamics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Roboter beim Militär</dc:title>
  <dc:creator>David Stemmler</dc:creator>
  <cp:lastModifiedBy>David Stemmler</cp:lastModifiedBy>
  <cp:revision>1</cp:revision>
  <dcterms:created xsi:type="dcterms:W3CDTF">2024-02-26T08:55:57Z</dcterms:created>
  <dcterms:modified xsi:type="dcterms:W3CDTF">2024-02-26T09:38:54Z</dcterms:modified>
</cp:coreProperties>
</file>