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comments/comment6.xml" ContentType="application/vnd.openxmlformats-officedocument.presentationml.comments+xml"/>
  <Override PartName="/ppt/notesSlides/notesSlide15.xml" ContentType="application/vnd.openxmlformats-officedocument.presentationml.notesSlide+xml"/>
  <Override PartName="/ppt/comments/comment7.xml" ContentType="application/vnd.openxmlformats-officedocument.presentationml.comments+xml"/>
  <Override PartName="/ppt/notesSlides/notesSlide16.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8" r:id="rId3"/>
    <p:sldId id="259" r:id="rId4"/>
    <p:sldId id="260" r:id="rId5"/>
    <p:sldId id="300" r:id="rId6"/>
    <p:sldId id="301" r:id="rId7"/>
    <p:sldId id="302" r:id="rId8"/>
    <p:sldId id="303" r:id="rId9"/>
    <p:sldId id="310" r:id="rId10"/>
    <p:sldId id="311" r:id="rId11"/>
    <p:sldId id="304" r:id="rId12"/>
    <p:sldId id="305" r:id="rId13"/>
    <p:sldId id="306" r:id="rId14"/>
    <p:sldId id="312" r:id="rId15"/>
    <p:sldId id="307" r:id="rId16"/>
    <p:sldId id="308" r:id="rId17"/>
    <p:sldId id="309" r:id="rId18"/>
  </p:sldIdLst>
  <p:sldSz cx="9144000" cy="5143500" type="screen16x9"/>
  <p:notesSz cx="6858000" cy="9144000"/>
  <p:embeddedFontLst>
    <p:embeddedFont>
      <p:font typeface="Fira Code" panose="020B0809050000020004" pitchFamily="49"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edtke, Elliot J." initials="" lastIdx="14" clrIdx="0">
    <p:extLst>
      <p:ext uri="{19B8F6BF-5375-455C-9EA6-DF929625EA0E}">
        <p15:presenceInfo xmlns:p15="http://schemas.microsoft.com/office/powerpoint/2012/main" userId="S::elliot.luedtke@ufl.edu::1f99a1ca-e6c4-4c84-a134-183856e989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DB9B40-76FF-4D37-9938-E125BA2B4B6B}">
  <a:tblStyle styleId="{92DB9B40-76FF-4D37-9938-E125BA2B4B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30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4-24T18:30:16.197" idx="13">
    <p:pos x="10" y="10"/>
    <p:text>Our methods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4-24T18:30:16.197" idx="14">
    <p:pos x="10" y="10"/>
    <p:text>Our methods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4-24T18:30:16.197" idx="7">
    <p:pos x="10" y="10"/>
    <p:text>Our methods</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4-24T18:30:16.197" idx="8">
    <p:pos x="10" y="10"/>
    <p:text>Our methods</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4-24T18:30:16.197" idx="9">
    <p:pos x="10" y="10"/>
    <p:text>Our methods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4-24T18:30:16.197" idx="10">
    <p:pos x="10" y="10"/>
    <p:text>Our methods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4-24T18:30:16.197" idx="11">
    <p:pos x="10" y="10"/>
    <p:text>Our methods</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4-24T18:30:16.197" idx="12">
    <p:pos x="10" y="10"/>
    <p:text>Our methods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D528481E-1090-A9F8-0661-2440BB5E2456}"/>
            </a:ext>
          </a:extLst>
        </p:cNvPr>
        <p:cNvGrpSpPr/>
        <p:nvPr/>
      </p:nvGrpSpPr>
      <p:grpSpPr>
        <a:xfrm>
          <a:off x="0" y="0"/>
          <a:ext cx="0" cy="0"/>
          <a:chOff x="0" y="0"/>
          <a:chExt cx="0" cy="0"/>
        </a:xfrm>
      </p:grpSpPr>
      <p:sp>
        <p:nvSpPr>
          <p:cNvPr id="657" name="Google Shape;657;ge7f9c668d6_0_43:notes">
            <a:extLst>
              <a:ext uri="{FF2B5EF4-FFF2-40B4-BE49-F238E27FC236}">
                <a16:creationId xmlns:a16="http://schemas.microsoft.com/office/drawing/2014/main" id="{B5DB5434-9175-567B-FCAC-53CCF787DA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a:extLst>
              <a:ext uri="{FF2B5EF4-FFF2-40B4-BE49-F238E27FC236}">
                <a16:creationId xmlns:a16="http://schemas.microsoft.com/office/drawing/2014/main" id="{428F5756-084B-5ABB-932B-A32A8A5DB0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43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88E0E9DA-B5A3-95F2-36B6-5B25834A1587}"/>
            </a:ext>
          </a:extLst>
        </p:cNvPr>
        <p:cNvGrpSpPr/>
        <p:nvPr/>
      </p:nvGrpSpPr>
      <p:grpSpPr>
        <a:xfrm>
          <a:off x="0" y="0"/>
          <a:ext cx="0" cy="0"/>
          <a:chOff x="0" y="0"/>
          <a:chExt cx="0" cy="0"/>
        </a:xfrm>
      </p:grpSpPr>
      <p:sp>
        <p:nvSpPr>
          <p:cNvPr id="657" name="Google Shape;657;ge7f9c668d6_0_43:notes">
            <a:extLst>
              <a:ext uri="{FF2B5EF4-FFF2-40B4-BE49-F238E27FC236}">
                <a16:creationId xmlns:a16="http://schemas.microsoft.com/office/drawing/2014/main" id="{2AB8200E-EC4E-BCCE-0759-3CEFE69215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a:extLst>
              <a:ext uri="{FF2B5EF4-FFF2-40B4-BE49-F238E27FC236}">
                <a16:creationId xmlns:a16="http://schemas.microsoft.com/office/drawing/2014/main" id="{0A2B4FB6-3411-DA95-E8EA-4D40643BB4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381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3A38690D-C611-666E-5E77-ADF9F4E83A45}"/>
            </a:ext>
          </a:extLst>
        </p:cNvPr>
        <p:cNvGrpSpPr/>
        <p:nvPr/>
      </p:nvGrpSpPr>
      <p:grpSpPr>
        <a:xfrm>
          <a:off x="0" y="0"/>
          <a:ext cx="0" cy="0"/>
          <a:chOff x="0" y="0"/>
          <a:chExt cx="0" cy="0"/>
        </a:xfrm>
      </p:grpSpPr>
      <p:sp>
        <p:nvSpPr>
          <p:cNvPr id="657" name="Google Shape;657;ge7f9c668d6_0_43:notes">
            <a:extLst>
              <a:ext uri="{FF2B5EF4-FFF2-40B4-BE49-F238E27FC236}">
                <a16:creationId xmlns:a16="http://schemas.microsoft.com/office/drawing/2014/main" id="{CE9D5504-0D4B-EF73-71CA-31F6F58909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a:extLst>
              <a:ext uri="{FF2B5EF4-FFF2-40B4-BE49-F238E27FC236}">
                <a16:creationId xmlns:a16="http://schemas.microsoft.com/office/drawing/2014/main" id="{F73BF037-B19B-C363-9E80-691CB7F798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816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1EA42B51-2D4A-6C65-5BA3-B17BC58B155B}"/>
            </a:ext>
          </a:extLst>
        </p:cNvPr>
        <p:cNvGrpSpPr/>
        <p:nvPr/>
      </p:nvGrpSpPr>
      <p:grpSpPr>
        <a:xfrm>
          <a:off x="0" y="0"/>
          <a:ext cx="0" cy="0"/>
          <a:chOff x="0" y="0"/>
          <a:chExt cx="0" cy="0"/>
        </a:xfrm>
      </p:grpSpPr>
      <p:sp>
        <p:nvSpPr>
          <p:cNvPr id="657" name="Google Shape;657;ge7f9c668d6_0_43:notes">
            <a:extLst>
              <a:ext uri="{FF2B5EF4-FFF2-40B4-BE49-F238E27FC236}">
                <a16:creationId xmlns:a16="http://schemas.microsoft.com/office/drawing/2014/main" id="{BA952B1E-3A43-A173-EE5A-BA1251C314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a:extLst>
              <a:ext uri="{FF2B5EF4-FFF2-40B4-BE49-F238E27FC236}">
                <a16:creationId xmlns:a16="http://schemas.microsoft.com/office/drawing/2014/main" id="{382797FB-4273-574E-F285-DFD0B2BE72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047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AB670910-D9E1-7474-8FD1-6253C9C46A91}"/>
            </a:ext>
          </a:extLst>
        </p:cNvPr>
        <p:cNvGrpSpPr/>
        <p:nvPr/>
      </p:nvGrpSpPr>
      <p:grpSpPr>
        <a:xfrm>
          <a:off x="0" y="0"/>
          <a:ext cx="0" cy="0"/>
          <a:chOff x="0" y="0"/>
          <a:chExt cx="0" cy="0"/>
        </a:xfrm>
      </p:grpSpPr>
      <p:sp>
        <p:nvSpPr>
          <p:cNvPr id="657" name="Google Shape;657;ge7f9c668d6_0_43:notes">
            <a:extLst>
              <a:ext uri="{FF2B5EF4-FFF2-40B4-BE49-F238E27FC236}">
                <a16:creationId xmlns:a16="http://schemas.microsoft.com/office/drawing/2014/main" id="{4B25E100-BFC3-3597-BA66-370E708E75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a:extLst>
              <a:ext uri="{FF2B5EF4-FFF2-40B4-BE49-F238E27FC236}">
                <a16:creationId xmlns:a16="http://schemas.microsoft.com/office/drawing/2014/main" id="{210ED21D-324C-7198-B795-A2F4B2232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030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DC2F3DA1-2A17-41E0-2EC3-A10CAE990EC4}"/>
            </a:ext>
          </a:extLst>
        </p:cNvPr>
        <p:cNvGrpSpPr/>
        <p:nvPr/>
      </p:nvGrpSpPr>
      <p:grpSpPr>
        <a:xfrm>
          <a:off x="0" y="0"/>
          <a:ext cx="0" cy="0"/>
          <a:chOff x="0" y="0"/>
          <a:chExt cx="0" cy="0"/>
        </a:xfrm>
      </p:grpSpPr>
      <p:sp>
        <p:nvSpPr>
          <p:cNvPr id="657" name="Google Shape;657;ge7f9c668d6_0_43:notes">
            <a:extLst>
              <a:ext uri="{FF2B5EF4-FFF2-40B4-BE49-F238E27FC236}">
                <a16:creationId xmlns:a16="http://schemas.microsoft.com/office/drawing/2014/main" id="{E1990950-F300-CAA7-33D4-130FB05258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a:extLst>
              <a:ext uri="{FF2B5EF4-FFF2-40B4-BE49-F238E27FC236}">
                <a16:creationId xmlns:a16="http://schemas.microsoft.com/office/drawing/2014/main" id="{AE2D816B-FFD1-48D1-3EBE-79C2D8ADC4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678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2531CBAA-863E-1591-19F5-C7618F91AA23}"/>
            </a:ext>
          </a:extLst>
        </p:cNvPr>
        <p:cNvGrpSpPr/>
        <p:nvPr/>
      </p:nvGrpSpPr>
      <p:grpSpPr>
        <a:xfrm>
          <a:off x="0" y="0"/>
          <a:ext cx="0" cy="0"/>
          <a:chOff x="0" y="0"/>
          <a:chExt cx="0" cy="0"/>
        </a:xfrm>
      </p:grpSpPr>
      <p:sp>
        <p:nvSpPr>
          <p:cNvPr id="657" name="Google Shape;657;ge7f9c668d6_0_43:notes">
            <a:extLst>
              <a:ext uri="{FF2B5EF4-FFF2-40B4-BE49-F238E27FC236}">
                <a16:creationId xmlns:a16="http://schemas.microsoft.com/office/drawing/2014/main" id="{48DCBCDB-A2D4-7BB5-D6F1-7B7F19DE59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a:extLst>
              <a:ext uri="{FF2B5EF4-FFF2-40B4-BE49-F238E27FC236}">
                <a16:creationId xmlns:a16="http://schemas.microsoft.com/office/drawing/2014/main" id="{5D4EF1EF-E89D-C45A-2460-BA15D2BD67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7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e7f9c668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699EEBF0-B153-45FD-5EBC-66B01FF0F719}"/>
            </a:ext>
          </a:extLst>
        </p:cNvPr>
        <p:cNvGrpSpPr/>
        <p:nvPr/>
      </p:nvGrpSpPr>
      <p:grpSpPr>
        <a:xfrm>
          <a:off x="0" y="0"/>
          <a:ext cx="0" cy="0"/>
          <a:chOff x="0" y="0"/>
          <a:chExt cx="0" cy="0"/>
        </a:xfrm>
      </p:grpSpPr>
      <p:sp>
        <p:nvSpPr>
          <p:cNvPr id="497" name="Google Shape;497;ge7f9c668d6_0_6:notes">
            <a:extLst>
              <a:ext uri="{FF2B5EF4-FFF2-40B4-BE49-F238E27FC236}">
                <a16:creationId xmlns:a16="http://schemas.microsoft.com/office/drawing/2014/main" id="{AB971415-4CC3-74B7-11DC-E25FD97501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a:extLst>
              <a:ext uri="{FF2B5EF4-FFF2-40B4-BE49-F238E27FC236}">
                <a16:creationId xmlns:a16="http://schemas.microsoft.com/office/drawing/2014/main" id="{5AA2D898-74F5-7471-5618-AC450F0C57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64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a:extLst>
            <a:ext uri="{FF2B5EF4-FFF2-40B4-BE49-F238E27FC236}">
              <a16:creationId xmlns:a16="http://schemas.microsoft.com/office/drawing/2014/main" id="{4EFF14A6-ED90-F93C-E784-1D3423E5024E}"/>
            </a:ext>
          </a:extLst>
        </p:cNvPr>
        <p:cNvGrpSpPr/>
        <p:nvPr/>
      </p:nvGrpSpPr>
      <p:grpSpPr>
        <a:xfrm>
          <a:off x="0" y="0"/>
          <a:ext cx="0" cy="0"/>
          <a:chOff x="0" y="0"/>
          <a:chExt cx="0" cy="0"/>
        </a:xfrm>
      </p:grpSpPr>
      <p:sp>
        <p:nvSpPr>
          <p:cNvPr id="509" name="Google Shape;509;ge7f9c668d6_0_18:notes">
            <a:extLst>
              <a:ext uri="{FF2B5EF4-FFF2-40B4-BE49-F238E27FC236}">
                <a16:creationId xmlns:a16="http://schemas.microsoft.com/office/drawing/2014/main" id="{04CBCD78-5844-D4A0-C167-B906ADBD56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a:extLst>
              <a:ext uri="{FF2B5EF4-FFF2-40B4-BE49-F238E27FC236}">
                <a16:creationId xmlns:a16="http://schemas.microsoft.com/office/drawing/2014/main" id="{6A80B73E-A893-2218-2A58-AC941CF964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06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D77D6F09-37AA-CC8D-6750-2F85DD325E16}"/>
            </a:ext>
          </a:extLst>
        </p:cNvPr>
        <p:cNvGrpSpPr/>
        <p:nvPr/>
      </p:nvGrpSpPr>
      <p:grpSpPr>
        <a:xfrm>
          <a:off x="0" y="0"/>
          <a:ext cx="0" cy="0"/>
          <a:chOff x="0" y="0"/>
          <a:chExt cx="0" cy="0"/>
        </a:xfrm>
      </p:grpSpPr>
      <p:sp>
        <p:nvSpPr>
          <p:cNvPr id="497" name="Google Shape;497;ge7f9c668d6_0_6:notes">
            <a:extLst>
              <a:ext uri="{FF2B5EF4-FFF2-40B4-BE49-F238E27FC236}">
                <a16:creationId xmlns:a16="http://schemas.microsoft.com/office/drawing/2014/main" id="{8F0F9712-200B-B9DB-F921-E9CD718D34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a:extLst>
              <a:ext uri="{FF2B5EF4-FFF2-40B4-BE49-F238E27FC236}">
                <a16:creationId xmlns:a16="http://schemas.microsoft.com/office/drawing/2014/main" id="{94213D1E-E7D6-285B-0484-85329992D1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267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a:extLst>
            <a:ext uri="{FF2B5EF4-FFF2-40B4-BE49-F238E27FC236}">
              <a16:creationId xmlns:a16="http://schemas.microsoft.com/office/drawing/2014/main" id="{924E2CC5-8534-B884-3163-075A7C365AA0}"/>
            </a:ext>
          </a:extLst>
        </p:cNvPr>
        <p:cNvGrpSpPr/>
        <p:nvPr/>
      </p:nvGrpSpPr>
      <p:grpSpPr>
        <a:xfrm>
          <a:off x="0" y="0"/>
          <a:ext cx="0" cy="0"/>
          <a:chOff x="0" y="0"/>
          <a:chExt cx="0" cy="0"/>
        </a:xfrm>
      </p:grpSpPr>
      <p:sp>
        <p:nvSpPr>
          <p:cNvPr id="509" name="Google Shape;509;ge7f9c668d6_0_18:notes">
            <a:extLst>
              <a:ext uri="{FF2B5EF4-FFF2-40B4-BE49-F238E27FC236}">
                <a16:creationId xmlns:a16="http://schemas.microsoft.com/office/drawing/2014/main" id="{ADDD0EDA-505C-63B1-0CF0-651FB0793B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e7f9c668d6_0_18:notes">
            <a:extLst>
              <a:ext uri="{FF2B5EF4-FFF2-40B4-BE49-F238E27FC236}">
                <a16:creationId xmlns:a16="http://schemas.microsoft.com/office/drawing/2014/main" id="{DB9D30D4-CD43-8AEA-C7E7-50596119E7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086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0D5E97F4-6A8C-6DA7-081B-B9A41BBB99BD}"/>
            </a:ext>
          </a:extLst>
        </p:cNvPr>
        <p:cNvGrpSpPr/>
        <p:nvPr/>
      </p:nvGrpSpPr>
      <p:grpSpPr>
        <a:xfrm>
          <a:off x="0" y="0"/>
          <a:ext cx="0" cy="0"/>
          <a:chOff x="0" y="0"/>
          <a:chExt cx="0" cy="0"/>
        </a:xfrm>
      </p:grpSpPr>
      <p:sp>
        <p:nvSpPr>
          <p:cNvPr id="657" name="Google Shape;657;ge7f9c668d6_0_43:notes">
            <a:extLst>
              <a:ext uri="{FF2B5EF4-FFF2-40B4-BE49-F238E27FC236}">
                <a16:creationId xmlns:a16="http://schemas.microsoft.com/office/drawing/2014/main" id="{3715243A-91FB-D252-4186-032DC65FE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e7f9c668d6_0_43:notes">
            <a:extLst>
              <a:ext uri="{FF2B5EF4-FFF2-40B4-BE49-F238E27FC236}">
                <a16:creationId xmlns:a16="http://schemas.microsoft.com/office/drawing/2014/main" id="{1B7DC708-53FF-EE03-9B22-89247D2284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99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1" name="Google Shape;71;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2" name="Google Shape;72;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3" name="Google Shape;73;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4" name="Google Shape;234;p15"/>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5" name="Google Shape;235;p15"/>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6" name="Google Shape;236;p15"/>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37" name="Google Shape;237;p15"/>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8" name="Google Shape;238;p15"/>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39" name="Google Shape;23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1"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comments" Target="../comments/commen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570950"/>
            <a:ext cx="6674826" cy="8885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Building a </a:t>
            </a:r>
            <a:r>
              <a:rPr lang="en" dirty="0">
                <a:solidFill>
                  <a:schemeClr val="accent2"/>
                </a:solidFill>
              </a:rPr>
              <a:t>‘CNN’ </a:t>
            </a:r>
            <a:r>
              <a:rPr lang="en" dirty="0">
                <a:solidFill>
                  <a:schemeClr val="tx2"/>
                </a:solidFill>
              </a:rPr>
              <a:t>to Detect Pneumonia in Chest X-rays</a:t>
            </a:r>
            <a:r>
              <a:rPr lang="en" dirty="0">
                <a:solidFill>
                  <a:schemeClr val="accent2"/>
                </a:solidFill>
              </a:rPr>
              <a:t> </a:t>
            </a:r>
            <a:r>
              <a:rPr lang="en" dirty="0">
                <a:solidFill>
                  <a:schemeClr val="accent3"/>
                </a:solidFill>
              </a:rPr>
              <a:t>{</a:t>
            </a:r>
            <a:endParaRPr dirty="0">
              <a:solidFill>
                <a:schemeClr val="accent3"/>
              </a:solidFill>
            </a:endParaRPr>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61" name="Google Shape;461;p27"/>
          <p:cNvSpPr txBox="1">
            <a:spLocks noGrp="1"/>
          </p:cNvSpPr>
          <p:nvPr>
            <p:ph type="subTitle" idx="2"/>
          </p:nvPr>
        </p:nvSpPr>
        <p:spPr>
          <a:xfrm>
            <a:off x="1801096" y="1888315"/>
            <a:ext cx="6977141" cy="13668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A Deep Learning Approach to Medical Image Classification and Localization</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EA9E7574-CAA1-D2CA-0FC8-F312165F956A}"/>
            </a:ext>
          </a:extLst>
        </p:cNvPr>
        <p:cNvGrpSpPr/>
        <p:nvPr/>
      </p:nvGrpSpPr>
      <p:grpSpPr>
        <a:xfrm>
          <a:off x="0" y="0"/>
          <a:ext cx="0" cy="0"/>
          <a:chOff x="0" y="0"/>
          <a:chExt cx="0" cy="0"/>
        </a:xfrm>
      </p:grpSpPr>
      <p:sp>
        <p:nvSpPr>
          <p:cNvPr id="660" name="Google Shape;660;p35">
            <a:extLst>
              <a:ext uri="{FF2B5EF4-FFF2-40B4-BE49-F238E27FC236}">
                <a16:creationId xmlns:a16="http://schemas.microsoft.com/office/drawing/2014/main" id="{F59D8580-AC7F-C67A-EDA8-2852C284F1D6}"/>
              </a:ext>
            </a:extLst>
          </p:cNvPr>
          <p:cNvSpPr txBox="1">
            <a:spLocks noGrp="1"/>
          </p:cNvSpPr>
          <p:nvPr>
            <p:ph type="title"/>
          </p:nvPr>
        </p:nvSpPr>
        <p:spPr>
          <a:xfrm>
            <a:off x="1084825" y="496001"/>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Step-by Step Using the Code </a:t>
            </a:r>
            <a:r>
              <a:rPr lang="en" dirty="0">
                <a:solidFill>
                  <a:schemeClr val="accent3"/>
                </a:solidFill>
              </a:rPr>
              <a:t>{</a:t>
            </a:r>
            <a:endParaRPr dirty="0">
              <a:solidFill>
                <a:schemeClr val="accent6"/>
              </a:solidFill>
            </a:endParaRPr>
          </a:p>
        </p:txBody>
      </p:sp>
      <p:grpSp>
        <p:nvGrpSpPr>
          <p:cNvPr id="667" name="Google Shape;667;p35">
            <a:extLst>
              <a:ext uri="{FF2B5EF4-FFF2-40B4-BE49-F238E27FC236}">
                <a16:creationId xmlns:a16="http://schemas.microsoft.com/office/drawing/2014/main" id="{2F6880BB-67E0-F86C-BFF7-F0B8950626CC}"/>
              </a:ext>
            </a:extLst>
          </p:cNvPr>
          <p:cNvGrpSpPr/>
          <p:nvPr/>
        </p:nvGrpSpPr>
        <p:grpSpPr>
          <a:xfrm>
            <a:off x="1084825" y="1153725"/>
            <a:ext cx="506100" cy="3416300"/>
            <a:chOff x="1084825" y="1153725"/>
            <a:chExt cx="506100" cy="3416300"/>
          </a:xfrm>
        </p:grpSpPr>
        <p:sp>
          <p:nvSpPr>
            <p:cNvPr id="668" name="Google Shape;668;p35">
              <a:extLst>
                <a:ext uri="{FF2B5EF4-FFF2-40B4-BE49-F238E27FC236}">
                  <a16:creationId xmlns:a16="http://schemas.microsoft.com/office/drawing/2014/main" id="{27C2BE79-05D2-D5DD-2451-2F68D7FBEACF}"/>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a:extLst>
                <a:ext uri="{FF2B5EF4-FFF2-40B4-BE49-F238E27FC236}">
                  <a16:creationId xmlns:a16="http://schemas.microsoft.com/office/drawing/2014/main" id="{21431A58-35C6-6EC1-297B-A761201D17CF}"/>
                </a:ext>
              </a:extLst>
            </p:cNvPr>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a:extLst>
              <a:ext uri="{FF2B5EF4-FFF2-40B4-BE49-F238E27FC236}">
                <a16:creationId xmlns:a16="http://schemas.microsoft.com/office/drawing/2014/main" id="{8F95221A-7D6C-FF76-ABE5-C820E665D684}"/>
              </a:ext>
            </a:extLst>
          </p:cNvPr>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a:extLst>
              <a:ext uri="{FF2B5EF4-FFF2-40B4-BE49-F238E27FC236}">
                <a16:creationId xmlns:a16="http://schemas.microsoft.com/office/drawing/2014/main" id="{671BC6CA-22B0-A78D-60F0-7D1D79869BD4}"/>
              </a:ext>
            </a:extLst>
          </p:cNvPr>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a:extLst>
              <a:ext uri="{FF2B5EF4-FFF2-40B4-BE49-F238E27FC236}">
                <a16:creationId xmlns:a16="http://schemas.microsoft.com/office/drawing/2014/main" id="{A95D16D5-B29A-4183-11D5-F05195A5A457}"/>
              </a:ext>
            </a:extLst>
          </p:cNvPr>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2" name="TextBox 1">
            <a:extLst>
              <a:ext uri="{FF2B5EF4-FFF2-40B4-BE49-F238E27FC236}">
                <a16:creationId xmlns:a16="http://schemas.microsoft.com/office/drawing/2014/main" id="{58858962-E0B4-FEF8-E986-4B0D2D551177}"/>
              </a:ext>
            </a:extLst>
          </p:cNvPr>
          <p:cNvSpPr txBox="1"/>
          <p:nvPr/>
        </p:nvSpPr>
        <p:spPr>
          <a:xfrm>
            <a:off x="1685636" y="1390073"/>
            <a:ext cx="3426691" cy="317995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83228D80-8F00-0543-F432-42F239F79C0A}"/>
              </a:ext>
            </a:extLst>
          </p:cNvPr>
          <p:cNvSpPr txBox="1"/>
          <p:nvPr/>
        </p:nvSpPr>
        <p:spPr>
          <a:xfrm>
            <a:off x="1467031" y="984548"/>
            <a:ext cx="7290591" cy="3539430"/>
          </a:xfrm>
          <a:prstGeom prst="rect">
            <a:avLst/>
          </a:prstGeom>
          <a:noFill/>
        </p:spPr>
        <p:txBody>
          <a:bodyPr wrap="square">
            <a:spAutoFit/>
          </a:bodyPr>
          <a:lstStyle/>
          <a:p>
            <a:pPr>
              <a:buNone/>
            </a:pP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1. Import  Libraries: </a:t>
            </a:r>
            <a:b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b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Import TensorFlow, </a:t>
            </a:r>
            <a:r>
              <a:rPr lang="en-US"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pydicom</a:t>
            </a: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 OpenCV, and other packages.</a:t>
            </a:r>
          </a:p>
          <a:p>
            <a:pPr>
              <a:buNone/>
            </a:pP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2. Load data:</a:t>
            </a:r>
            <a:b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b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Read the label CSV and link patient IDs to DICOM images.</a:t>
            </a:r>
          </a:p>
          <a:p>
            <a:pPr>
              <a:buNone/>
            </a:pP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3. Preprocess images:</a:t>
            </a:r>
            <a:b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b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Resize to 244×244, normalize pixel values, and adjust boxes.</a:t>
            </a:r>
          </a:p>
          <a:p>
            <a:pPr>
              <a:buNone/>
            </a:pP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4. Split dataset:</a:t>
            </a:r>
            <a:b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b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Divide the data into training, validation, and test sets.</a:t>
            </a:r>
          </a:p>
          <a:p>
            <a:pPr>
              <a:buNone/>
            </a:pP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5. Build model:</a:t>
            </a:r>
            <a:b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b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Create a CNN with outputs for classification and bounding boxes.</a:t>
            </a:r>
          </a:p>
          <a:p>
            <a:pPr>
              <a:buNone/>
            </a:pP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6. Train model:</a:t>
            </a:r>
            <a:b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b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Train for 100 epochs while tracking accuracy and loss.</a:t>
            </a:r>
          </a:p>
          <a:p>
            <a:pPr>
              <a:buNone/>
            </a:pP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7. Evaluate model:</a:t>
            </a:r>
            <a:b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b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Test the model and calculate accuracy and </a:t>
            </a:r>
            <a:r>
              <a:rPr lang="en-US" dirty="0" err="1">
                <a:solidFill>
                  <a:schemeClr val="accent3"/>
                </a:solidFill>
                <a:latin typeface="Fira Code" panose="020B0809050000020004" pitchFamily="49" charset="0"/>
                <a:ea typeface="Fira Code" panose="020B0809050000020004" pitchFamily="49" charset="0"/>
                <a:cs typeface="Fira Code" panose="020B0809050000020004" pitchFamily="49" charset="0"/>
              </a:rPr>
              <a:t>IoU</a:t>
            </a: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 scores.</a:t>
            </a:r>
          </a:p>
          <a:p>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8. Visualize predictions:</a:t>
            </a:r>
            <a:b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br>
            <a:r>
              <a:rPr lang="en-US" dirty="0">
                <a:solidFill>
                  <a:schemeClr val="accent3"/>
                </a:solidFill>
                <a:latin typeface="Fira Code" panose="020B0809050000020004" pitchFamily="49" charset="0"/>
                <a:ea typeface="Fira Code" panose="020B0809050000020004" pitchFamily="49" charset="0"/>
                <a:cs typeface="Fira Code" panose="020B0809050000020004" pitchFamily="49" charset="0"/>
              </a:rPr>
              <a:t>Plot sample images with predicted and true bounding boxes.</a:t>
            </a:r>
          </a:p>
        </p:txBody>
      </p:sp>
    </p:spTree>
    <p:extLst>
      <p:ext uri="{BB962C8B-B14F-4D97-AF65-F5344CB8AC3E}">
        <p14:creationId xmlns:p14="http://schemas.microsoft.com/office/powerpoint/2010/main" val="301943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E1976147-1952-FA03-1B3D-4946723B947A}"/>
            </a:ext>
          </a:extLst>
        </p:cNvPr>
        <p:cNvGrpSpPr/>
        <p:nvPr/>
      </p:nvGrpSpPr>
      <p:grpSpPr>
        <a:xfrm>
          <a:off x="0" y="0"/>
          <a:ext cx="0" cy="0"/>
          <a:chOff x="0" y="0"/>
          <a:chExt cx="0" cy="0"/>
        </a:xfrm>
      </p:grpSpPr>
      <p:sp>
        <p:nvSpPr>
          <p:cNvPr id="660" name="Google Shape;660;p35">
            <a:extLst>
              <a:ext uri="{FF2B5EF4-FFF2-40B4-BE49-F238E27FC236}">
                <a16:creationId xmlns:a16="http://schemas.microsoft.com/office/drawing/2014/main" id="{DA04588B-C27E-3444-B7F2-8C524ECC1E44}"/>
              </a:ext>
            </a:extLst>
          </p:cNvPr>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Architecture; </a:t>
            </a:r>
            <a:r>
              <a:rPr lang="en" dirty="0">
                <a:solidFill>
                  <a:schemeClr val="accent3"/>
                </a:solidFill>
              </a:rPr>
              <a:t>{</a:t>
            </a:r>
            <a:endParaRPr dirty="0">
              <a:solidFill>
                <a:schemeClr val="accent6"/>
              </a:solidFill>
            </a:endParaRPr>
          </a:p>
        </p:txBody>
      </p:sp>
      <p:grpSp>
        <p:nvGrpSpPr>
          <p:cNvPr id="667" name="Google Shape;667;p35">
            <a:extLst>
              <a:ext uri="{FF2B5EF4-FFF2-40B4-BE49-F238E27FC236}">
                <a16:creationId xmlns:a16="http://schemas.microsoft.com/office/drawing/2014/main" id="{9147FBAA-3E00-BBC4-9633-934A31571FA9}"/>
              </a:ext>
            </a:extLst>
          </p:cNvPr>
          <p:cNvGrpSpPr/>
          <p:nvPr/>
        </p:nvGrpSpPr>
        <p:grpSpPr>
          <a:xfrm>
            <a:off x="1084825" y="1153725"/>
            <a:ext cx="506100" cy="3416300"/>
            <a:chOff x="1084825" y="1153725"/>
            <a:chExt cx="506100" cy="3416300"/>
          </a:xfrm>
        </p:grpSpPr>
        <p:sp>
          <p:nvSpPr>
            <p:cNvPr id="668" name="Google Shape;668;p35">
              <a:extLst>
                <a:ext uri="{FF2B5EF4-FFF2-40B4-BE49-F238E27FC236}">
                  <a16:creationId xmlns:a16="http://schemas.microsoft.com/office/drawing/2014/main" id="{EA8A46B6-E053-3273-26DA-7740B34E9CB3}"/>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a:extLst>
                <a:ext uri="{FF2B5EF4-FFF2-40B4-BE49-F238E27FC236}">
                  <a16:creationId xmlns:a16="http://schemas.microsoft.com/office/drawing/2014/main" id="{07A21A1D-8D43-5574-3F41-19085CD5328A}"/>
                </a:ext>
              </a:extLst>
            </p:cNvPr>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a:extLst>
              <a:ext uri="{FF2B5EF4-FFF2-40B4-BE49-F238E27FC236}">
                <a16:creationId xmlns:a16="http://schemas.microsoft.com/office/drawing/2014/main" id="{A6D43495-68E9-92E7-C292-68630B3DB55C}"/>
              </a:ext>
            </a:extLst>
          </p:cNvPr>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a:extLst>
              <a:ext uri="{FF2B5EF4-FFF2-40B4-BE49-F238E27FC236}">
                <a16:creationId xmlns:a16="http://schemas.microsoft.com/office/drawing/2014/main" id="{11465540-A221-56BB-16F3-D5BBED784A9D}"/>
              </a:ext>
            </a:extLst>
          </p:cNvPr>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a:extLst>
              <a:ext uri="{FF2B5EF4-FFF2-40B4-BE49-F238E27FC236}">
                <a16:creationId xmlns:a16="http://schemas.microsoft.com/office/drawing/2014/main" id="{2322DD0A-B575-B35C-9209-5F2C4A1ED1ED}"/>
              </a:ext>
            </a:extLst>
          </p:cNvPr>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9" name="Google Shape;513;p31">
            <a:extLst>
              <a:ext uri="{FF2B5EF4-FFF2-40B4-BE49-F238E27FC236}">
                <a16:creationId xmlns:a16="http://schemas.microsoft.com/office/drawing/2014/main" id="{38D3AB99-1112-763A-C991-393660E10949}"/>
              </a:ext>
            </a:extLst>
          </p:cNvPr>
          <p:cNvSpPr txBox="1">
            <a:spLocks noGrp="1"/>
          </p:cNvSpPr>
          <p:nvPr>
            <p:ph type="subTitle" idx="1"/>
          </p:nvPr>
        </p:nvSpPr>
        <p:spPr>
          <a:xfrm>
            <a:off x="1696116" y="1662290"/>
            <a:ext cx="3765899" cy="18189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Our CNN takes chest X-ray images and passes them through layers that detect key visual features. The model has two outputs: one for predicting pneumonia presence and another for predicting a bounding box around affected areas. </a:t>
            </a:r>
            <a:r>
              <a:rPr lang="en" dirty="0"/>
              <a:t>&gt;</a:t>
            </a:r>
            <a:endParaRPr dirty="0"/>
          </a:p>
        </p:txBody>
      </p:sp>
      <p:pic>
        <p:nvPicPr>
          <p:cNvPr id="21" name="Picture 20">
            <a:extLst>
              <a:ext uri="{FF2B5EF4-FFF2-40B4-BE49-F238E27FC236}">
                <a16:creationId xmlns:a16="http://schemas.microsoft.com/office/drawing/2014/main" id="{1A753604-090D-7CA6-2066-2A6A26B885F3}"/>
              </a:ext>
            </a:extLst>
          </p:cNvPr>
          <p:cNvPicPr>
            <a:picLocks noChangeAspect="1"/>
          </p:cNvPicPr>
          <p:nvPr/>
        </p:nvPicPr>
        <p:blipFill>
          <a:blip r:embed="rId3"/>
          <a:stretch>
            <a:fillRect/>
          </a:stretch>
        </p:blipFill>
        <p:spPr>
          <a:xfrm>
            <a:off x="5820255" y="1300036"/>
            <a:ext cx="2649806" cy="2543427"/>
          </a:xfrm>
          <a:prstGeom prst="rect">
            <a:avLst/>
          </a:prstGeom>
        </p:spPr>
      </p:pic>
      <p:sp>
        <p:nvSpPr>
          <p:cNvPr id="23" name="Google Shape;502;p30">
            <a:extLst>
              <a:ext uri="{FF2B5EF4-FFF2-40B4-BE49-F238E27FC236}">
                <a16:creationId xmlns:a16="http://schemas.microsoft.com/office/drawing/2014/main" id="{5B1C8043-3692-DBBF-8B6E-24F98ABE9361}"/>
              </a:ext>
            </a:extLst>
          </p:cNvPr>
          <p:cNvSpPr txBox="1">
            <a:spLocks/>
          </p:cNvSpPr>
          <p:nvPr/>
        </p:nvSpPr>
        <p:spPr>
          <a:xfrm>
            <a:off x="5575225" y="3843463"/>
            <a:ext cx="3396312" cy="6155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pPr marL="0" indent="0"/>
            <a:r>
              <a:rPr lang="en-US" dirty="0"/>
              <a:t>&lt; Sample prediction: pneumonia detected and localized. &gt;</a:t>
            </a:r>
          </a:p>
        </p:txBody>
      </p:sp>
    </p:spTree>
    <p:extLst>
      <p:ext uri="{BB962C8B-B14F-4D97-AF65-F5344CB8AC3E}">
        <p14:creationId xmlns:p14="http://schemas.microsoft.com/office/powerpoint/2010/main" val="322992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C33929DF-13E6-44D5-40A7-5D3EF72DB96C}"/>
            </a:ext>
          </a:extLst>
        </p:cNvPr>
        <p:cNvGrpSpPr/>
        <p:nvPr/>
      </p:nvGrpSpPr>
      <p:grpSpPr>
        <a:xfrm>
          <a:off x="0" y="0"/>
          <a:ext cx="0" cy="0"/>
          <a:chOff x="0" y="0"/>
          <a:chExt cx="0" cy="0"/>
        </a:xfrm>
      </p:grpSpPr>
      <p:sp>
        <p:nvSpPr>
          <p:cNvPr id="660" name="Google Shape;660;p35">
            <a:extLst>
              <a:ext uri="{FF2B5EF4-FFF2-40B4-BE49-F238E27FC236}">
                <a16:creationId xmlns:a16="http://schemas.microsoft.com/office/drawing/2014/main" id="{37D78261-621F-5CC4-46D3-9B5BC49FB460}"/>
              </a:ext>
            </a:extLst>
          </p:cNvPr>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Breakdown; </a:t>
            </a:r>
            <a:r>
              <a:rPr lang="en" dirty="0">
                <a:solidFill>
                  <a:schemeClr val="accent3"/>
                </a:solidFill>
              </a:rPr>
              <a:t>{</a:t>
            </a:r>
            <a:endParaRPr dirty="0">
              <a:solidFill>
                <a:schemeClr val="accent6"/>
              </a:solidFill>
            </a:endParaRPr>
          </a:p>
        </p:txBody>
      </p:sp>
      <p:grpSp>
        <p:nvGrpSpPr>
          <p:cNvPr id="667" name="Google Shape;667;p35">
            <a:extLst>
              <a:ext uri="{FF2B5EF4-FFF2-40B4-BE49-F238E27FC236}">
                <a16:creationId xmlns:a16="http://schemas.microsoft.com/office/drawing/2014/main" id="{23D276D3-E151-0ED9-57B0-965EF17A76A7}"/>
              </a:ext>
            </a:extLst>
          </p:cNvPr>
          <p:cNvGrpSpPr/>
          <p:nvPr/>
        </p:nvGrpSpPr>
        <p:grpSpPr>
          <a:xfrm>
            <a:off x="1084825" y="1153725"/>
            <a:ext cx="506100" cy="3416300"/>
            <a:chOff x="1084825" y="1153725"/>
            <a:chExt cx="506100" cy="3416300"/>
          </a:xfrm>
        </p:grpSpPr>
        <p:sp>
          <p:nvSpPr>
            <p:cNvPr id="668" name="Google Shape;668;p35">
              <a:extLst>
                <a:ext uri="{FF2B5EF4-FFF2-40B4-BE49-F238E27FC236}">
                  <a16:creationId xmlns:a16="http://schemas.microsoft.com/office/drawing/2014/main" id="{5C2FA333-AD6E-615B-3D68-38B378204669}"/>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a:extLst>
                <a:ext uri="{FF2B5EF4-FFF2-40B4-BE49-F238E27FC236}">
                  <a16:creationId xmlns:a16="http://schemas.microsoft.com/office/drawing/2014/main" id="{EAE490FF-E50E-8860-31C9-ECF61346CC29}"/>
                </a:ext>
              </a:extLst>
            </p:cNvPr>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a:extLst>
              <a:ext uri="{FF2B5EF4-FFF2-40B4-BE49-F238E27FC236}">
                <a16:creationId xmlns:a16="http://schemas.microsoft.com/office/drawing/2014/main" id="{1E60B23E-E33C-3BF6-53C5-AF41FCCFF15F}"/>
              </a:ext>
            </a:extLst>
          </p:cNvPr>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a:extLst>
              <a:ext uri="{FF2B5EF4-FFF2-40B4-BE49-F238E27FC236}">
                <a16:creationId xmlns:a16="http://schemas.microsoft.com/office/drawing/2014/main" id="{5A78428C-CFAB-8338-4BA7-5F6CD2F6499F}"/>
              </a:ext>
            </a:extLst>
          </p:cNvPr>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a:extLst>
              <a:ext uri="{FF2B5EF4-FFF2-40B4-BE49-F238E27FC236}">
                <a16:creationId xmlns:a16="http://schemas.microsoft.com/office/drawing/2014/main" id="{7044B550-94E0-AA5E-0F47-001C12EC10BB}"/>
              </a:ext>
            </a:extLst>
          </p:cNvPr>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9" name="Google Shape;513;p31">
            <a:extLst>
              <a:ext uri="{FF2B5EF4-FFF2-40B4-BE49-F238E27FC236}">
                <a16:creationId xmlns:a16="http://schemas.microsoft.com/office/drawing/2014/main" id="{948189D5-F890-07E2-39A4-33539991B836}"/>
              </a:ext>
            </a:extLst>
          </p:cNvPr>
          <p:cNvSpPr txBox="1">
            <a:spLocks noGrp="1"/>
          </p:cNvSpPr>
          <p:nvPr>
            <p:ph type="subTitle" idx="1"/>
          </p:nvPr>
        </p:nvSpPr>
        <p:spPr>
          <a:xfrm>
            <a:off x="1337875" y="1552903"/>
            <a:ext cx="7723723" cy="2121696"/>
          </a:xfrm>
          <a:prstGeom prst="rect">
            <a:avLst/>
          </a:prstGeom>
        </p:spPr>
        <p:txBody>
          <a:bodyPr spcFirstLastPara="1" wrap="square" lIns="91425" tIns="91425" rIns="91425" bIns="91425" anchor="ctr" anchorCtr="0">
            <a:noAutofit/>
          </a:bodyPr>
          <a:lstStyle/>
          <a:p>
            <a:pPr>
              <a:buNone/>
            </a:pPr>
            <a:r>
              <a:rPr lang="en" dirty="0"/>
              <a:t>&lt; </a:t>
            </a:r>
            <a:r>
              <a:rPr lang="en-US" dirty="0"/>
              <a:t>The full RSNA dataset contains over 30,000 labeled X-ray images. For this project, we used a subset of </a:t>
            </a:r>
            <a:r>
              <a:rPr lang="en-US" b="1" dirty="0"/>
              <a:t>6,500 images</a:t>
            </a:r>
            <a:r>
              <a:rPr lang="en-US" dirty="0"/>
              <a:t> for training, validation, and testing, selected to balance performance with training time and available resources.</a:t>
            </a:r>
          </a:p>
          <a:p>
            <a:pPr>
              <a:buNone/>
            </a:pPr>
            <a:endParaRPr lang="en-US" dirty="0"/>
          </a:p>
          <a:p>
            <a:pPr marL="139700" indent="0"/>
            <a:r>
              <a:rPr lang="en-US" b="1" dirty="0"/>
              <a:t>		</a:t>
            </a:r>
            <a:r>
              <a:rPr lang="en-US" b="1"/>
              <a:t>	     Dataset </a:t>
            </a:r>
            <a:r>
              <a:rPr lang="en-US" b="1" dirty="0"/>
              <a:t>Split:</a:t>
            </a:r>
            <a:br>
              <a:rPr lang="en-US" dirty="0"/>
            </a:br>
            <a:r>
              <a:rPr lang="en-US" dirty="0"/>
              <a:t>	</a:t>
            </a:r>
            <a:r>
              <a:rPr lang="en-US" b="1" dirty="0"/>
              <a:t>Training:</a:t>
            </a:r>
            <a:r>
              <a:rPr lang="en-US" dirty="0"/>
              <a:t> 5,200  |  </a:t>
            </a:r>
            <a:r>
              <a:rPr lang="en-US" b="1" dirty="0"/>
              <a:t>Validation:</a:t>
            </a:r>
            <a:r>
              <a:rPr lang="en-US" dirty="0"/>
              <a:t> 700  |  </a:t>
            </a:r>
            <a:r>
              <a:rPr lang="en-US" b="1" dirty="0"/>
              <a:t>Testing:</a:t>
            </a:r>
            <a:r>
              <a:rPr lang="en-US" dirty="0"/>
              <a:t> 601 </a:t>
            </a:r>
          </a:p>
          <a:p>
            <a:pPr marL="139700" indent="0"/>
            <a:r>
              <a:rPr lang="en" dirty="0"/>
              <a:t>&gt;</a:t>
            </a:r>
            <a:endParaRPr dirty="0"/>
          </a:p>
        </p:txBody>
      </p:sp>
    </p:spTree>
    <p:extLst>
      <p:ext uri="{BB962C8B-B14F-4D97-AF65-F5344CB8AC3E}">
        <p14:creationId xmlns:p14="http://schemas.microsoft.com/office/powerpoint/2010/main" val="305913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61B4E76D-B48F-AC37-B67D-4E81771F4721}"/>
            </a:ext>
          </a:extLst>
        </p:cNvPr>
        <p:cNvGrpSpPr/>
        <p:nvPr/>
      </p:nvGrpSpPr>
      <p:grpSpPr>
        <a:xfrm>
          <a:off x="0" y="0"/>
          <a:ext cx="0" cy="0"/>
          <a:chOff x="0" y="0"/>
          <a:chExt cx="0" cy="0"/>
        </a:xfrm>
      </p:grpSpPr>
      <p:sp>
        <p:nvSpPr>
          <p:cNvPr id="660" name="Google Shape;660;p35">
            <a:extLst>
              <a:ext uri="{FF2B5EF4-FFF2-40B4-BE49-F238E27FC236}">
                <a16:creationId xmlns:a16="http://schemas.microsoft.com/office/drawing/2014/main" id="{452304C6-A17F-BACE-00C0-F9FB73793766}"/>
              </a:ext>
            </a:extLst>
          </p:cNvPr>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Parameters; </a:t>
            </a:r>
            <a:r>
              <a:rPr lang="en" dirty="0">
                <a:solidFill>
                  <a:schemeClr val="accent3"/>
                </a:solidFill>
              </a:rPr>
              <a:t>{</a:t>
            </a:r>
            <a:endParaRPr dirty="0">
              <a:solidFill>
                <a:schemeClr val="accent6"/>
              </a:solidFill>
            </a:endParaRPr>
          </a:p>
        </p:txBody>
      </p:sp>
      <p:grpSp>
        <p:nvGrpSpPr>
          <p:cNvPr id="667" name="Google Shape;667;p35">
            <a:extLst>
              <a:ext uri="{FF2B5EF4-FFF2-40B4-BE49-F238E27FC236}">
                <a16:creationId xmlns:a16="http://schemas.microsoft.com/office/drawing/2014/main" id="{0D473CE6-C44A-3DCD-A7C1-04A08A9AF841}"/>
              </a:ext>
            </a:extLst>
          </p:cNvPr>
          <p:cNvGrpSpPr/>
          <p:nvPr/>
        </p:nvGrpSpPr>
        <p:grpSpPr>
          <a:xfrm>
            <a:off x="1084825" y="1153725"/>
            <a:ext cx="506100" cy="3416300"/>
            <a:chOff x="1084825" y="1153725"/>
            <a:chExt cx="506100" cy="3416300"/>
          </a:xfrm>
        </p:grpSpPr>
        <p:sp>
          <p:nvSpPr>
            <p:cNvPr id="668" name="Google Shape;668;p35">
              <a:extLst>
                <a:ext uri="{FF2B5EF4-FFF2-40B4-BE49-F238E27FC236}">
                  <a16:creationId xmlns:a16="http://schemas.microsoft.com/office/drawing/2014/main" id="{A2AC5087-2E23-8837-0949-83F9A6638991}"/>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a:extLst>
                <a:ext uri="{FF2B5EF4-FFF2-40B4-BE49-F238E27FC236}">
                  <a16:creationId xmlns:a16="http://schemas.microsoft.com/office/drawing/2014/main" id="{27FB0059-CBA8-DFA4-1F80-AF75B58B92C4}"/>
                </a:ext>
              </a:extLst>
            </p:cNvPr>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a:extLst>
              <a:ext uri="{FF2B5EF4-FFF2-40B4-BE49-F238E27FC236}">
                <a16:creationId xmlns:a16="http://schemas.microsoft.com/office/drawing/2014/main" id="{105AD93C-8EB7-4F75-340F-7AF3EE2D36DB}"/>
              </a:ext>
            </a:extLst>
          </p:cNvPr>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a:extLst>
              <a:ext uri="{FF2B5EF4-FFF2-40B4-BE49-F238E27FC236}">
                <a16:creationId xmlns:a16="http://schemas.microsoft.com/office/drawing/2014/main" id="{462FB24F-E0BA-A9C8-D267-C595CE8777C9}"/>
              </a:ext>
            </a:extLst>
          </p:cNvPr>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a:extLst>
              <a:ext uri="{FF2B5EF4-FFF2-40B4-BE49-F238E27FC236}">
                <a16:creationId xmlns:a16="http://schemas.microsoft.com/office/drawing/2014/main" id="{D826AA57-4B5C-DA1A-9C76-89C49CD079FF}"/>
              </a:ext>
            </a:extLst>
          </p:cNvPr>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9" name="Google Shape;513;p31">
            <a:extLst>
              <a:ext uri="{FF2B5EF4-FFF2-40B4-BE49-F238E27FC236}">
                <a16:creationId xmlns:a16="http://schemas.microsoft.com/office/drawing/2014/main" id="{0991F47F-6B7A-17CD-15AE-E9E7C937F261}"/>
              </a:ext>
            </a:extLst>
          </p:cNvPr>
          <p:cNvSpPr txBox="1">
            <a:spLocks noGrp="1"/>
          </p:cNvSpPr>
          <p:nvPr>
            <p:ph type="subTitle" idx="1"/>
          </p:nvPr>
        </p:nvSpPr>
        <p:spPr>
          <a:xfrm>
            <a:off x="1337875" y="1308851"/>
            <a:ext cx="7723723" cy="2645574"/>
          </a:xfrm>
          <a:prstGeom prst="rect">
            <a:avLst/>
          </a:prstGeom>
        </p:spPr>
        <p:txBody>
          <a:bodyPr spcFirstLastPara="1" wrap="square" lIns="91425" tIns="91425" rIns="91425" bIns="91425" anchor="ctr" anchorCtr="0">
            <a:noAutofit/>
          </a:bodyPr>
          <a:lstStyle/>
          <a:p>
            <a:pPr>
              <a:buNone/>
            </a:pPr>
            <a:r>
              <a:rPr lang="en" dirty="0"/>
              <a:t>&lt; </a:t>
            </a:r>
            <a:r>
              <a:rPr lang="en-US" dirty="0"/>
              <a:t>These are the settings we used to train our model:</a:t>
            </a:r>
          </a:p>
          <a:p>
            <a:pPr>
              <a:buFont typeface="Arial" panose="020B0604020202020204" pitchFamily="34" charset="0"/>
              <a:buChar char="•"/>
            </a:pPr>
            <a:r>
              <a:rPr lang="en-US" b="1" dirty="0"/>
              <a:t>Batch size:</a:t>
            </a:r>
            <a:r>
              <a:rPr lang="en-US" dirty="0"/>
              <a:t> 32 images processed at a time during training.</a:t>
            </a:r>
          </a:p>
          <a:p>
            <a:pPr>
              <a:buFont typeface="Arial" panose="020B0604020202020204" pitchFamily="34" charset="0"/>
              <a:buChar char="•"/>
            </a:pPr>
            <a:r>
              <a:rPr lang="en-US" b="1" dirty="0"/>
              <a:t>Input size:</a:t>
            </a:r>
            <a:r>
              <a:rPr lang="en-US" dirty="0"/>
              <a:t> 244 × 244 pixels to standardize all X-ray images.</a:t>
            </a:r>
          </a:p>
          <a:p>
            <a:pPr>
              <a:buFont typeface="Arial" panose="020B0604020202020204" pitchFamily="34" charset="0"/>
              <a:buChar char="•"/>
            </a:pPr>
            <a:r>
              <a:rPr lang="en-US" b="1" dirty="0"/>
              <a:t>Epochs:</a:t>
            </a:r>
            <a:r>
              <a:rPr lang="en-US" dirty="0"/>
              <a:t> 100 full passes through the training set to help the model learn patterns.</a:t>
            </a:r>
          </a:p>
          <a:p>
            <a:pPr>
              <a:buFont typeface="Arial" panose="020B0604020202020204" pitchFamily="34" charset="0"/>
              <a:buChar char="•"/>
            </a:pPr>
            <a:r>
              <a:rPr lang="en-US" b="1" dirty="0"/>
              <a:t>Loss functions:</a:t>
            </a:r>
            <a:endParaRPr lang="en-US" dirty="0"/>
          </a:p>
          <a:p>
            <a:pPr marL="742950" lvl="1" indent="-285750">
              <a:buFont typeface="Arial" panose="020B0604020202020204" pitchFamily="34" charset="0"/>
              <a:buChar char="•"/>
            </a:pPr>
            <a:r>
              <a:rPr lang="en-US" b="1" dirty="0"/>
              <a:t>Classification loss</a:t>
            </a:r>
            <a:r>
              <a:rPr lang="en-US" dirty="0"/>
              <a:t> to decide if pneumonia is there.</a:t>
            </a:r>
          </a:p>
          <a:p>
            <a:pPr marL="742950" lvl="1" indent="-285750">
              <a:buFont typeface="Arial" panose="020B0604020202020204" pitchFamily="34" charset="0"/>
              <a:buChar char="•"/>
            </a:pPr>
            <a:r>
              <a:rPr lang="en-US" b="1" dirty="0"/>
              <a:t>Bounding box loss</a:t>
            </a:r>
            <a:r>
              <a:rPr lang="en-US" dirty="0"/>
              <a:t> to find and outline the infected area.</a:t>
            </a:r>
          </a:p>
          <a:p>
            <a:pPr>
              <a:buFont typeface="Arial" panose="020B0604020202020204" pitchFamily="34" charset="0"/>
              <a:buChar char="•"/>
            </a:pPr>
            <a:r>
              <a:rPr lang="en-US" b="1" dirty="0"/>
              <a:t>Optimizer:</a:t>
            </a:r>
            <a:r>
              <a:rPr lang="en-US" dirty="0"/>
              <a:t> Adam, to adjust the model quickly and efficiently during training.</a:t>
            </a:r>
          </a:p>
          <a:p>
            <a:pPr>
              <a:buNone/>
            </a:pPr>
            <a:r>
              <a:rPr lang="en" dirty="0"/>
              <a:t> &gt;</a:t>
            </a:r>
            <a:endParaRPr dirty="0"/>
          </a:p>
        </p:txBody>
      </p:sp>
    </p:spTree>
    <p:extLst>
      <p:ext uri="{BB962C8B-B14F-4D97-AF65-F5344CB8AC3E}">
        <p14:creationId xmlns:p14="http://schemas.microsoft.com/office/powerpoint/2010/main" val="2450757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591DD9F8-29D2-5113-687C-738D9CE486F9}"/>
              </a:ext>
            </a:extLst>
          </p:cNvPr>
          <p:cNvSpPr>
            <a:spLocks noGrp="1"/>
          </p:cNvSpPr>
          <p:nvPr>
            <p:ph type="subTitle" idx="4"/>
          </p:nvPr>
        </p:nvSpPr>
        <p:spPr>
          <a:xfrm>
            <a:off x="1233055" y="1535381"/>
            <a:ext cx="3696980" cy="2354803"/>
          </a:xfrm>
        </p:spPr>
        <p:txBody>
          <a:bodyPr/>
          <a:lstStyle/>
          <a:p>
            <a:r>
              <a:rPr lang="en-US" dirty="0"/>
              <a:t>&lt; We coded a confusion matrix:</a:t>
            </a:r>
          </a:p>
          <a:p>
            <a:pPr>
              <a:buFont typeface="Arial" panose="020B0604020202020204" pitchFamily="34" charset="0"/>
              <a:buChar char="•"/>
            </a:pPr>
            <a:r>
              <a:rPr lang="en-US" dirty="0"/>
              <a:t>TP: 349</a:t>
            </a:r>
          </a:p>
          <a:p>
            <a:pPr>
              <a:buFont typeface="Arial" panose="020B0604020202020204" pitchFamily="34" charset="0"/>
              <a:buChar char="•"/>
            </a:pPr>
            <a:r>
              <a:rPr lang="en-US" dirty="0"/>
              <a:t>FP: 14</a:t>
            </a:r>
          </a:p>
          <a:p>
            <a:pPr>
              <a:buFont typeface="Arial" panose="020B0604020202020204" pitchFamily="34" charset="0"/>
              <a:buChar char="•"/>
            </a:pPr>
            <a:r>
              <a:rPr lang="en-US" dirty="0"/>
              <a:t>FN: 142</a:t>
            </a:r>
          </a:p>
          <a:p>
            <a:pPr>
              <a:buFont typeface="Arial" panose="020B0604020202020204" pitchFamily="34" charset="0"/>
              <a:buChar char="•"/>
            </a:pPr>
            <a:r>
              <a:rPr lang="en-US" dirty="0"/>
              <a:t>TN: 96</a:t>
            </a:r>
          </a:p>
          <a:p>
            <a:pPr marL="139700" indent="0"/>
            <a:endParaRPr lang="en-US" dirty="0"/>
          </a:p>
          <a:p>
            <a:pPr marL="139700" indent="0"/>
            <a:r>
              <a:rPr lang="en-US" dirty="0"/>
              <a:t>From the matrix, we calculated:</a:t>
            </a:r>
          </a:p>
          <a:p>
            <a:pPr marL="425450" indent="-285750">
              <a:buFont typeface="Arial" panose="020B0604020202020204" pitchFamily="34" charset="0"/>
              <a:buChar char="•"/>
            </a:pPr>
            <a:r>
              <a:rPr lang="en-US" dirty="0"/>
              <a:t>Recall: 0.7108</a:t>
            </a:r>
          </a:p>
          <a:p>
            <a:pPr marL="425450" indent="-285750">
              <a:buFont typeface="Arial" panose="020B0604020202020204" pitchFamily="34" charset="0"/>
              <a:buChar char="•"/>
            </a:pPr>
            <a:r>
              <a:rPr lang="en-US" dirty="0"/>
              <a:t>Precision: 0.9614</a:t>
            </a:r>
          </a:p>
          <a:p>
            <a:pPr marL="425450" indent="-285750">
              <a:buFont typeface="Arial" panose="020B0604020202020204" pitchFamily="34" charset="0"/>
              <a:buChar char="•"/>
            </a:pPr>
            <a:r>
              <a:rPr lang="en-US" dirty="0"/>
              <a:t>F1 Score: 0.8173</a:t>
            </a:r>
          </a:p>
          <a:p>
            <a:pPr marL="425450" indent="-285750">
              <a:buFont typeface="Arial" panose="020B0604020202020204" pitchFamily="34" charset="0"/>
              <a:buChar char="•"/>
            </a:pPr>
            <a:r>
              <a:rPr lang="en-US" dirty="0"/>
              <a:t>Accuracy: 0.7404</a:t>
            </a:r>
          </a:p>
          <a:p>
            <a:pPr marL="139700" indent="0"/>
            <a:r>
              <a:rPr lang="en-US" dirty="0"/>
              <a:t>&gt;</a:t>
            </a:r>
          </a:p>
        </p:txBody>
      </p:sp>
      <p:sp>
        <p:nvSpPr>
          <p:cNvPr id="8" name="Title 7">
            <a:extLst>
              <a:ext uri="{FF2B5EF4-FFF2-40B4-BE49-F238E27FC236}">
                <a16:creationId xmlns:a16="http://schemas.microsoft.com/office/drawing/2014/main" id="{465E92CF-9A71-5738-07E5-B4D666DDD07B}"/>
              </a:ext>
            </a:extLst>
          </p:cNvPr>
          <p:cNvSpPr>
            <a:spLocks noGrp="1"/>
          </p:cNvSpPr>
          <p:nvPr>
            <p:ph type="title"/>
          </p:nvPr>
        </p:nvSpPr>
        <p:spPr/>
        <p:txBody>
          <a:bodyPr/>
          <a:lstStyle/>
          <a:p>
            <a:r>
              <a:rPr lang="en-US" dirty="0"/>
              <a:t>Confusion Matrix; </a:t>
            </a:r>
            <a:r>
              <a:rPr lang="en-US" dirty="0">
                <a:solidFill>
                  <a:schemeClr val="accent6"/>
                </a:solidFill>
              </a:rPr>
              <a:t>{</a:t>
            </a:r>
          </a:p>
        </p:txBody>
      </p:sp>
      <p:sp>
        <p:nvSpPr>
          <p:cNvPr id="9" name="Title 7">
            <a:extLst>
              <a:ext uri="{FF2B5EF4-FFF2-40B4-BE49-F238E27FC236}">
                <a16:creationId xmlns:a16="http://schemas.microsoft.com/office/drawing/2014/main" id="{F056F4AD-7F39-6972-1537-6BA162EBC34C}"/>
              </a:ext>
            </a:extLst>
          </p:cNvPr>
          <p:cNvSpPr txBox="1">
            <a:spLocks/>
          </p:cNvSpPr>
          <p:nvPr/>
        </p:nvSpPr>
        <p:spPr>
          <a:xfrm>
            <a:off x="1125528" y="4010253"/>
            <a:ext cx="7290600" cy="54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Fira Code"/>
              <a:buNone/>
              <a:defRPr sz="2800" b="0" i="0" u="none" strike="noStrike" cap="none">
                <a:solidFill>
                  <a:schemeClr val="lt1"/>
                </a:solidFill>
                <a:latin typeface="Fira Code"/>
                <a:ea typeface="Fira Code"/>
                <a:cs typeface="Fira Code"/>
                <a:sym typeface="Fira Code"/>
              </a:defRPr>
            </a:lvl1pPr>
            <a:lvl2pPr marR="0" lvl="1"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2pPr>
            <a:lvl3pPr marR="0" lvl="2"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3pPr>
            <a:lvl4pPr marR="0" lvl="3"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4pPr>
            <a:lvl5pPr marR="0" lvl="4"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5pPr>
            <a:lvl6pPr marR="0" lvl="5"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6pPr>
            <a:lvl7pPr marR="0" lvl="6"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7pPr>
            <a:lvl8pPr marR="0" lvl="7"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8pPr>
            <a:lvl9pPr marR="0" lvl="8" algn="l" rtl="0">
              <a:lnSpc>
                <a:spcPct val="100000"/>
              </a:lnSpc>
              <a:spcBef>
                <a:spcPts val="0"/>
              </a:spcBef>
              <a:spcAft>
                <a:spcPts val="0"/>
              </a:spcAft>
              <a:buClr>
                <a:schemeClr val="dk1"/>
              </a:buClr>
              <a:buSzPts val="2800"/>
              <a:buFont typeface="Fira Code"/>
              <a:buNone/>
              <a:defRPr sz="2800" b="0" i="0" u="none" strike="noStrike" cap="none">
                <a:solidFill>
                  <a:schemeClr val="dk1"/>
                </a:solidFill>
                <a:latin typeface="Fira Code"/>
                <a:ea typeface="Fira Code"/>
                <a:cs typeface="Fira Code"/>
                <a:sym typeface="Fira Code"/>
              </a:defRPr>
            </a:lvl9pPr>
          </a:lstStyle>
          <a:p>
            <a:r>
              <a:rPr lang="en-US" dirty="0">
                <a:solidFill>
                  <a:schemeClr val="accent6"/>
                </a:solidFill>
              </a:rPr>
              <a:t>}</a:t>
            </a:r>
          </a:p>
        </p:txBody>
      </p:sp>
      <p:pic>
        <p:nvPicPr>
          <p:cNvPr id="11" name="Picture 10" descr="A diagram of a number of pneumonia&#10;&#10;AI-generated content may be incorrect.">
            <a:extLst>
              <a:ext uri="{FF2B5EF4-FFF2-40B4-BE49-F238E27FC236}">
                <a16:creationId xmlns:a16="http://schemas.microsoft.com/office/drawing/2014/main" id="{DB0F685C-18B6-2FF6-4C1B-5FDEBB0BD63A}"/>
              </a:ext>
            </a:extLst>
          </p:cNvPr>
          <p:cNvPicPr>
            <a:picLocks noChangeAspect="1"/>
          </p:cNvPicPr>
          <p:nvPr/>
        </p:nvPicPr>
        <p:blipFill>
          <a:blip r:embed="rId2"/>
          <a:stretch>
            <a:fillRect/>
          </a:stretch>
        </p:blipFill>
        <p:spPr>
          <a:xfrm>
            <a:off x="4930035" y="1316816"/>
            <a:ext cx="3984857" cy="3032071"/>
          </a:xfrm>
          <a:prstGeom prst="rect">
            <a:avLst/>
          </a:prstGeom>
        </p:spPr>
      </p:pic>
    </p:spTree>
    <p:extLst>
      <p:ext uri="{BB962C8B-B14F-4D97-AF65-F5344CB8AC3E}">
        <p14:creationId xmlns:p14="http://schemas.microsoft.com/office/powerpoint/2010/main" val="3147851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029BB391-1205-5A38-EA3F-6A04FF74F297}"/>
            </a:ext>
          </a:extLst>
        </p:cNvPr>
        <p:cNvGrpSpPr/>
        <p:nvPr/>
      </p:nvGrpSpPr>
      <p:grpSpPr>
        <a:xfrm>
          <a:off x="0" y="0"/>
          <a:ext cx="0" cy="0"/>
          <a:chOff x="0" y="0"/>
          <a:chExt cx="0" cy="0"/>
        </a:xfrm>
      </p:grpSpPr>
      <p:sp>
        <p:nvSpPr>
          <p:cNvPr id="660" name="Google Shape;660;p35">
            <a:extLst>
              <a:ext uri="{FF2B5EF4-FFF2-40B4-BE49-F238E27FC236}">
                <a16:creationId xmlns:a16="http://schemas.microsoft.com/office/drawing/2014/main" id="{CD248916-3CC6-FB5E-22A1-1A27803CE643}"/>
              </a:ext>
            </a:extLst>
          </p:cNvPr>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Performance Metrics; </a:t>
            </a:r>
            <a:r>
              <a:rPr lang="en" dirty="0">
                <a:solidFill>
                  <a:schemeClr val="accent3"/>
                </a:solidFill>
              </a:rPr>
              <a:t>{</a:t>
            </a:r>
            <a:endParaRPr dirty="0">
              <a:solidFill>
                <a:schemeClr val="accent6"/>
              </a:solidFill>
            </a:endParaRPr>
          </a:p>
        </p:txBody>
      </p:sp>
      <p:grpSp>
        <p:nvGrpSpPr>
          <p:cNvPr id="667" name="Google Shape;667;p35">
            <a:extLst>
              <a:ext uri="{FF2B5EF4-FFF2-40B4-BE49-F238E27FC236}">
                <a16:creationId xmlns:a16="http://schemas.microsoft.com/office/drawing/2014/main" id="{B43AE09A-475B-B4CC-E4CF-C98F12FCE634}"/>
              </a:ext>
            </a:extLst>
          </p:cNvPr>
          <p:cNvGrpSpPr/>
          <p:nvPr/>
        </p:nvGrpSpPr>
        <p:grpSpPr>
          <a:xfrm>
            <a:off x="1084825" y="1153725"/>
            <a:ext cx="506100" cy="3416300"/>
            <a:chOff x="1084825" y="1153725"/>
            <a:chExt cx="506100" cy="3416300"/>
          </a:xfrm>
        </p:grpSpPr>
        <p:sp>
          <p:nvSpPr>
            <p:cNvPr id="668" name="Google Shape;668;p35">
              <a:extLst>
                <a:ext uri="{FF2B5EF4-FFF2-40B4-BE49-F238E27FC236}">
                  <a16:creationId xmlns:a16="http://schemas.microsoft.com/office/drawing/2014/main" id="{67CB13B9-FC6D-AF2E-F98C-F21F975B2316}"/>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a:extLst>
                <a:ext uri="{FF2B5EF4-FFF2-40B4-BE49-F238E27FC236}">
                  <a16:creationId xmlns:a16="http://schemas.microsoft.com/office/drawing/2014/main" id="{D219679B-B229-E715-1D8F-912E165F78F0}"/>
                </a:ext>
              </a:extLst>
            </p:cNvPr>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a:extLst>
              <a:ext uri="{FF2B5EF4-FFF2-40B4-BE49-F238E27FC236}">
                <a16:creationId xmlns:a16="http://schemas.microsoft.com/office/drawing/2014/main" id="{79D832BD-BA33-4320-E2D2-43AE64A1A268}"/>
              </a:ext>
            </a:extLst>
          </p:cNvPr>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a:extLst>
              <a:ext uri="{FF2B5EF4-FFF2-40B4-BE49-F238E27FC236}">
                <a16:creationId xmlns:a16="http://schemas.microsoft.com/office/drawing/2014/main" id="{7B39C998-0DDF-31A7-BF5F-F7D84B49D631}"/>
              </a:ext>
            </a:extLst>
          </p:cNvPr>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a:extLst>
              <a:ext uri="{FF2B5EF4-FFF2-40B4-BE49-F238E27FC236}">
                <a16:creationId xmlns:a16="http://schemas.microsoft.com/office/drawing/2014/main" id="{67970BA4-46C8-3262-F195-04E6288B6126}"/>
              </a:ext>
            </a:extLst>
          </p:cNvPr>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6" name="Subtitle 5">
            <a:extLst>
              <a:ext uri="{FF2B5EF4-FFF2-40B4-BE49-F238E27FC236}">
                <a16:creationId xmlns:a16="http://schemas.microsoft.com/office/drawing/2014/main" id="{640A033D-0558-E606-EC26-D3B50D734471}"/>
              </a:ext>
            </a:extLst>
          </p:cNvPr>
          <p:cNvSpPr>
            <a:spLocks noGrp="1"/>
          </p:cNvSpPr>
          <p:nvPr>
            <p:ph type="subTitle" idx="1"/>
          </p:nvPr>
        </p:nvSpPr>
        <p:spPr>
          <a:xfrm>
            <a:off x="1463040" y="1123900"/>
            <a:ext cx="6991010" cy="3072169"/>
          </a:xfrm>
        </p:spPr>
        <p:txBody>
          <a:bodyPr/>
          <a:lstStyle/>
          <a:p>
            <a:pPr>
              <a:buNone/>
            </a:pPr>
            <a:r>
              <a:rPr lang="en-US" dirty="0"/>
              <a:t>&lt; We evaluated the model using a confusion matrix for categorization and Intersection over Union (</a:t>
            </a:r>
            <a:r>
              <a:rPr lang="en-US" dirty="0" err="1"/>
              <a:t>IoU</a:t>
            </a:r>
            <a:r>
              <a:rPr lang="en-US" dirty="0"/>
              <a:t>) on the test set.</a:t>
            </a:r>
          </a:p>
          <a:p>
            <a:pPr>
              <a:buFont typeface="Arial" panose="020B0604020202020204" pitchFamily="34" charset="0"/>
              <a:buChar char="•"/>
            </a:pPr>
            <a:r>
              <a:rPr lang="en-US" b="1" dirty="0"/>
              <a:t>Test data size:</a:t>
            </a:r>
            <a:r>
              <a:rPr lang="en-US" dirty="0"/>
              <a:t> 200 images</a:t>
            </a:r>
          </a:p>
          <a:p>
            <a:pPr>
              <a:buFont typeface="Arial" panose="020B0604020202020204" pitchFamily="34" charset="0"/>
              <a:buChar char="•"/>
            </a:pPr>
            <a:r>
              <a:rPr lang="en-US" b="1" dirty="0"/>
              <a:t>Accuracy:</a:t>
            </a:r>
            <a:r>
              <a:rPr lang="en-US" dirty="0"/>
              <a:t> 75.5%</a:t>
            </a:r>
          </a:p>
          <a:p>
            <a:pPr>
              <a:buFont typeface="Arial" panose="020B0604020202020204" pitchFamily="34" charset="0"/>
              <a:buChar char="•"/>
            </a:pPr>
            <a:r>
              <a:rPr lang="en-US" b="1" dirty="0"/>
              <a:t>Mean </a:t>
            </a:r>
            <a:r>
              <a:rPr lang="en-US" b="1" dirty="0" err="1"/>
              <a:t>IoU</a:t>
            </a:r>
            <a:r>
              <a:rPr lang="en-US" b="1" dirty="0"/>
              <a:t>:</a:t>
            </a:r>
            <a:r>
              <a:rPr lang="en-US" dirty="0"/>
              <a:t> 0.0198</a:t>
            </a:r>
          </a:p>
          <a:p>
            <a:pPr>
              <a:buNone/>
            </a:pPr>
            <a:r>
              <a:rPr lang="en-US" dirty="0" err="1"/>
              <a:t>IoU</a:t>
            </a:r>
            <a:r>
              <a:rPr lang="en-US" dirty="0"/>
              <a:t> values near 0 indicate poor alignment between predicted and actual boxes.</a:t>
            </a:r>
          </a:p>
          <a:p>
            <a:r>
              <a:rPr lang="en-US" dirty="0"/>
              <a:t>The model classified pneumonia correctly in many cases but struggled to localize the exact infected area, as shown by the low </a:t>
            </a:r>
            <a:r>
              <a:rPr lang="en-US" dirty="0" err="1"/>
              <a:t>IoU</a:t>
            </a:r>
            <a:r>
              <a:rPr lang="en-US" dirty="0"/>
              <a:t> scores. &gt;</a:t>
            </a:r>
          </a:p>
        </p:txBody>
      </p:sp>
    </p:spTree>
    <p:extLst>
      <p:ext uri="{BB962C8B-B14F-4D97-AF65-F5344CB8AC3E}">
        <p14:creationId xmlns:p14="http://schemas.microsoft.com/office/powerpoint/2010/main" val="10983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A39B8BCF-F085-818F-A18C-7BC40122FB32}"/>
            </a:ext>
          </a:extLst>
        </p:cNvPr>
        <p:cNvGrpSpPr/>
        <p:nvPr/>
      </p:nvGrpSpPr>
      <p:grpSpPr>
        <a:xfrm>
          <a:off x="0" y="0"/>
          <a:ext cx="0" cy="0"/>
          <a:chOff x="0" y="0"/>
          <a:chExt cx="0" cy="0"/>
        </a:xfrm>
      </p:grpSpPr>
      <p:sp>
        <p:nvSpPr>
          <p:cNvPr id="660" name="Google Shape;660;p35">
            <a:extLst>
              <a:ext uri="{FF2B5EF4-FFF2-40B4-BE49-F238E27FC236}">
                <a16:creationId xmlns:a16="http://schemas.microsoft.com/office/drawing/2014/main" id="{60BADE07-149D-1564-4D80-2718A474503C}"/>
              </a:ext>
            </a:extLst>
          </p:cNvPr>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 Results; </a:t>
            </a:r>
            <a:r>
              <a:rPr lang="en" dirty="0">
                <a:solidFill>
                  <a:schemeClr val="accent3"/>
                </a:solidFill>
              </a:rPr>
              <a:t>{</a:t>
            </a:r>
            <a:endParaRPr dirty="0">
              <a:solidFill>
                <a:schemeClr val="accent6"/>
              </a:solidFill>
            </a:endParaRPr>
          </a:p>
        </p:txBody>
      </p:sp>
      <p:grpSp>
        <p:nvGrpSpPr>
          <p:cNvPr id="667" name="Google Shape;667;p35">
            <a:extLst>
              <a:ext uri="{FF2B5EF4-FFF2-40B4-BE49-F238E27FC236}">
                <a16:creationId xmlns:a16="http://schemas.microsoft.com/office/drawing/2014/main" id="{350D0DE6-026C-E76A-4C8A-A5864ACE6351}"/>
              </a:ext>
            </a:extLst>
          </p:cNvPr>
          <p:cNvGrpSpPr/>
          <p:nvPr/>
        </p:nvGrpSpPr>
        <p:grpSpPr>
          <a:xfrm>
            <a:off x="1084825" y="1153725"/>
            <a:ext cx="506100" cy="3416300"/>
            <a:chOff x="1084825" y="1153725"/>
            <a:chExt cx="506100" cy="3416300"/>
          </a:xfrm>
        </p:grpSpPr>
        <p:sp>
          <p:nvSpPr>
            <p:cNvPr id="668" name="Google Shape;668;p35">
              <a:extLst>
                <a:ext uri="{FF2B5EF4-FFF2-40B4-BE49-F238E27FC236}">
                  <a16:creationId xmlns:a16="http://schemas.microsoft.com/office/drawing/2014/main" id="{76A4C8B2-BEDF-F891-1990-A9881269BE6F}"/>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a:extLst>
                <a:ext uri="{FF2B5EF4-FFF2-40B4-BE49-F238E27FC236}">
                  <a16:creationId xmlns:a16="http://schemas.microsoft.com/office/drawing/2014/main" id="{6EB706E8-0529-6226-EDEA-468A3F24B4FE}"/>
                </a:ext>
              </a:extLst>
            </p:cNvPr>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a:extLst>
              <a:ext uri="{FF2B5EF4-FFF2-40B4-BE49-F238E27FC236}">
                <a16:creationId xmlns:a16="http://schemas.microsoft.com/office/drawing/2014/main" id="{66CB6ADD-71FC-601C-28B6-940290ACD271}"/>
              </a:ext>
            </a:extLst>
          </p:cNvPr>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a:extLst>
              <a:ext uri="{FF2B5EF4-FFF2-40B4-BE49-F238E27FC236}">
                <a16:creationId xmlns:a16="http://schemas.microsoft.com/office/drawing/2014/main" id="{6B052847-447F-5448-15F5-E7C9789DE91D}"/>
              </a:ext>
            </a:extLst>
          </p:cNvPr>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a:extLst>
              <a:ext uri="{FF2B5EF4-FFF2-40B4-BE49-F238E27FC236}">
                <a16:creationId xmlns:a16="http://schemas.microsoft.com/office/drawing/2014/main" id="{4B645767-9503-57FD-A314-DC520FD2A5B0}"/>
              </a:ext>
            </a:extLst>
          </p:cNvPr>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6" name="Subtitle 5">
            <a:extLst>
              <a:ext uri="{FF2B5EF4-FFF2-40B4-BE49-F238E27FC236}">
                <a16:creationId xmlns:a16="http://schemas.microsoft.com/office/drawing/2014/main" id="{1C39965B-587B-67A4-6CBF-E04E681B5F3A}"/>
              </a:ext>
            </a:extLst>
          </p:cNvPr>
          <p:cNvSpPr>
            <a:spLocks noGrp="1"/>
          </p:cNvSpPr>
          <p:nvPr>
            <p:ph type="subTitle" idx="1"/>
          </p:nvPr>
        </p:nvSpPr>
        <p:spPr>
          <a:xfrm>
            <a:off x="1337875" y="3609776"/>
            <a:ext cx="3892491" cy="941196"/>
          </a:xfrm>
        </p:spPr>
        <p:txBody>
          <a:bodyPr/>
          <a:lstStyle/>
          <a:p>
            <a:pPr>
              <a:buNone/>
            </a:pPr>
            <a:r>
              <a:rPr lang="en-US" dirty="0"/>
              <a:t>&lt; Training accuracy increased over time on the training data only and does not reflect real-world performance. &gt;</a:t>
            </a:r>
          </a:p>
        </p:txBody>
      </p:sp>
      <p:sp>
        <p:nvSpPr>
          <p:cNvPr id="7" name="Subtitle 5">
            <a:extLst>
              <a:ext uri="{FF2B5EF4-FFF2-40B4-BE49-F238E27FC236}">
                <a16:creationId xmlns:a16="http://schemas.microsoft.com/office/drawing/2014/main" id="{E6EE798B-0EC3-2D6B-A45D-F5E6CFCC45F6}"/>
              </a:ext>
            </a:extLst>
          </p:cNvPr>
          <p:cNvSpPr txBox="1">
            <a:spLocks/>
          </p:cNvSpPr>
          <p:nvPr/>
        </p:nvSpPr>
        <p:spPr>
          <a:xfrm>
            <a:off x="4994079" y="3676840"/>
            <a:ext cx="3892491" cy="9411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accent3"/>
              </a:buClr>
              <a:buSzPts val="1400"/>
              <a:buFont typeface="Fira Code"/>
              <a:buNone/>
              <a:defRPr sz="1400" b="0" i="0" u="none" strike="noStrike" cap="none">
                <a:solidFill>
                  <a:schemeClr val="accent3"/>
                </a:solidFill>
                <a:latin typeface="Fira Code"/>
                <a:ea typeface="Fira Code"/>
                <a:cs typeface="Fira Code"/>
                <a:sym typeface="Fira Code"/>
              </a:defRPr>
            </a:lvl9pPr>
          </a:lstStyle>
          <a:p>
            <a:r>
              <a:rPr lang="en-US" dirty="0"/>
              <a:t>&lt; Predicted boxes (green/blue) often missed the actual infection areas (red), leading to low </a:t>
            </a:r>
            <a:r>
              <a:rPr lang="en-US" dirty="0" err="1"/>
              <a:t>IoU</a:t>
            </a:r>
            <a:r>
              <a:rPr lang="en-US" dirty="0"/>
              <a:t> scores.&gt;</a:t>
            </a:r>
          </a:p>
        </p:txBody>
      </p:sp>
      <p:pic>
        <p:nvPicPr>
          <p:cNvPr id="4" name="Picture 3">
            <a:extLst>
              <a:ext uri="{FF2B5EF4-FFF2-40B4-BE49-F238E27FC236}">
                <a16:creationId xmlns:a16="http://schemas.microsoft.com/office/drawing/2014/main" id="{C6C016BF-A6D9-7845-1677-E7E34A199650}"/>
              </a:ext>
            </a:extLst>
          </p:cNvPr>
          <p:cNvPicPr>
            <a:picLocks noChangeAspect="1"/>
          </p:cNvPicPr>
          <p:nvPr/>
        </p:nvPicPr>
        <p:blipFill>
          <a:blip r:embed="rId3"/>
          <a:stretch>
            <a:fillRect/>
          </a:stretch>
        </p:blipFill>
        <p:spPr>
          <a:xfrm>
            <a:off x="1800580" y="1114975"/>
            <a:ext cx="3151894" cy="2464976"/>
          </a:xfrm>
          <a:prstGeom prst="rect">
            <a:avLst/>
          </a:prstGeom>
        </p:spPr>
      </p:pic>
      <p:pic>
        <p:nvPicPr>
          <p:cNvPr id="9" name="Picture 8">
            <a:extLst>
              <a:ext uri="{FF2B5EF4-FFF2-40B4-BE49-F238E27FC236}">
                <a16:creationId xmlns:a16="http://schemas.microsoft.com/office/drawing/2014/main" id="{FAAD023F-D3A8-28E3-120F-1A58584E84E6}"/>
              </a:ext>
            </a:extLst>
          </p:cNvPr>
          <p:cNvPicPr>
            <a:picLocks noChangeAspect="1"/>
          </p:cNvPicPr>
          <p:nvPr/>
        </p:nvPicPr>
        <p:blipFill>
          <a:blip r:embed="rId4"/>
          <a:stretch>
            <a:fillRect/>
          </a:stretch>
        </p:blipFill>
        <p:spPr>
          <a:xfrm>
            <a:off x="5460601" y="1114975"/>
            <a:ext cx="2938564" cy="2475747"/>
          </a:xfrm>
          <a:prstGeom prst="rect">
            <a:avLst/>
          </a:prstGeom>
        </p:spPr>
      </p:pic>
    </p:spTree>
    <p:extLst>
      <p:ext uri="{BB962C8B-B14F-4D97-AF65-F5344CB8AC3E}">
        <p14:creationId xmlns:p14="http://schemas.microsoft.com/office/powerpoint/2010/main" val="1283892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81293980-2F81-C3C1-C4CD-02853E5CB015}"/>
            </a:ext>
          </a:extLst>
        </p:cNvPr>
        <p:cNvGrpSpPr/>
        <p:nvPr/>
      </p:nvGrpSpPr>
      <p:grpSpPr>
        <a:xfrm>
          <a:off x="0" y="0"/>
          <a:ext cx="0" cy="0"/>
          <a:chOff x="0" y="0"/>
          <a:chExt cx="0" cy="0"/>
        </a:xfrm>
      </p:grpSpPr>
      <p:sp>
        <p:nvSpPr>
          <p:cNvPr id="660" name="Google Shape;660;p35">
            <a:extLst>
              <a:ext uri="{FF2B5EF4-FFF2-40B4-BE49-F238E27FC236}">
                <a16:creationId xmlns:a16="http://schemas.microsoft.com/office/drawing/2014/main" id="{6C2B65FD-0C97-19D9-1F73-E8502C0DAB40}"/>
              </a:ext>
            </a:extLst>
          </p:cNvPr>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 </a:t>
            </a:r>
            <a:r>
              <a:rPr lang="en" dirty="0">
                <a:solidFill>
                  <a:schemeClr val="accent3"/>
                </a:solidFill>
              </a:rPr>
              <a:t>{</a:t>
            </a:r>
            <a:endParaRPr dirty="0">
              <a:solidFill>
                <a:schemeClr val="accent6"/>
              </a:solidFill>
            </a:endParaRPr>
          </a:p>
        </p:txBody>
      </p:sp>
      <p:grpSp>
        <p:nvGrpSpPr>
          <p:cNvPr id="667" name="Google Shape;667;p35">
            <a:extLst>
              <a:ext uri="{FF2B5EF4-FFF2-40B4-BE49-F238E27FC236}">
                <a16:creationId xmlns:a16="http://schemas.microsoft.com/office/drawing/2014/main" id="{8204D5C5-5798-D005-0BC3-CC43D8424095}"/>
              </a:ext>
            </a:extLst>
          </p:cNvPr>
          <p:cNvGrpSpPr/>
          <p:nvPr/>
        </p:nvGrpSpPr>
        <p:grpSpPr>
          <a:xfrm>
            <a:off x="1084825" y="1153725"/>
            <a:ext cx="506100" cy="3416300"/>
            <a:chOff x="1084825" y="1153725"/>
            <a:chExt cx="506100" cy="3416300"/>
          </a:xfrm>
        </p:grpSpPr>
        <p:sp>
          <p:nvSpPr>
            <p:cNvPr id="668" name="Google Shape;668;p35">
              <a:extLst>
                <a:ext uri="{FF2B5EF4-FFF2-40B4-BE49-F238E27FC236}">
                  <a16:creationId xmlns:a16="http://schemas.microsoft.com/office/drawing/2014/main" id="{04D71286-6440-17B1-D030-38D75BB09DAF}"/>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a:extLst>
                <a:ext uri="{FF2B5EF4-FFF2-40B4-BE49-F238E27FC236}">
                  <a16:creationId xmlns:a16="http://schemas.microsoft.com/office/drawing/2014/main" id="{D960D864-FE11-F3DB-BDD5-8021710FB0DF}"/>
                </a:ext>
              </a:extLst>
            </p:cNvPr>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a:extLst>
              <a:ext uri="{FF2B5EF4-FFF2-40B4-BE49-F238E27FC236}">
                <a16:creationId xmlns:a16="http://schemas.microsoft.com/office/drawing/2014/main" id="{06B773C3-FED8-0EFD-4E3C-57014E107102}"/>
              </a:ext>
            </a:extLst>
          </p:cNvPr>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a:extLst>
              <a:ext uri="{FF2B5EF4-FFF2-40B4-BE49-F238E27FC236}">
                <a16:creationId xmlns:a16="http://schemas.microsoft.com/office/drawing/2014/main" id="{DFB8448E-B065-6208-32D0-A8F8CFC0DC6B}"/>
              </a:ext>
            </a:extLst>
          </p:cNvPr>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a:extLst>
              <a:ext uri="{FF2B5EF4-FFF2-40B4-BE49-F238E27FC236}">
                <a16:creationId xmlns:a16="http://schemas.microsoft.com/office/drawing/2014/main" id="{FBD8B5BC-CAF2-7FE4-3048-5AD24221884B}"/>
              </a:ext>
            </a:extLst>
          </p:cNvPr>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6" name="Subtitle 5">
            <a:extLst>
              <a:ext uri="{FF2B5EF4-FFF2-40B4-BE49-F238E27FC236}">
                <a16:creationId xmlns:a16="http://schemas.microsoft.com/office/drawing/2014/main" id="{2C8F0683-45A7-13B1-B4ED-B49B98BD1F68}"/>
              </a:ext>
            </a:extLst>
          </p:cNvPr>
          <p:cNvSpPr>
            <a:spLocks noGrp="1"/>
          </p:cNvSpPr>
          <p:nvPr>
            <p:ph type="subTitle" idx="1"/>
          </p:nvPr>
        </p:nvSpPr>
        <p:spPr>
          <a:xfrm>
            <a:off x="1463040" y="1123900"/>
            <a:ext cx="6991010" cy="3072169"/>
          </a:xfrm>
        </p:spPr>
        <p:txBody>
          <a:bodyPr/>
          <a:lstStyle/>
          <a:p>
            <a:pPr>
              <a:buNone/>
            </a:pPr>
            <a:r>
              <a:rPr lang="en-US" dirty="0"/>
              <a:t>&lt; Our CNN model was able to classify pneumonia in chest X-rays with reasonable accuracy, reaching 75.5% on the test set. However, accurately localizing pneumonia with bounding boxes proved much more difficult, as shown by low </a:t>
            </a:r>
            <a:r>
              <a:rPr lang="en-US" dirty="0" err="1"/>
              <a:t>IoU</a:t>
            </a:r>
            <a:r>
              <a:rPr lang="en-US" dirty="0"/>
              <a:t> scores. While the model successfully learned key patterns during training, real-world performance still leaves room for improvement. Future work could focus on better bounding box prediction and using more advanced architectures or larger datasets. &gt;</a:t>
            </a:r>
          </a:p>
        </p:txBody>
      </p:sp>
    </p:spTree>
    <p:extLst>
      <p:ext uri="{BB962C8B-B14F-4D97-AF65-F5344CB8AC3E}">
        <p14:creationId xmlns:p14="http://schemas.microsoft.com/office/powerpoint/2010/main" val="340196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460450" y="1436713"/>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81" name="Google Shape;481;p29"/>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Project overview &gt;</a:t>
            </a:r>
            <a:endParaRPr dirty="0"/>
          </a:p>
        </p:txBody>
      </p:sp>
      <p:sp>
        <p:nvSpPr>
          <p:cNvPr id="482" name="Google Shape;482;p29"/>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483" name="Google Shape;483;p29"/>
          <p:cNvSpPr txBox="1">
            <a:spLocks noGrp="1"/>
          </p:cNvSpPr>
          <p:nvPr>
            <p:ph type="title" idx="3"/>
          </p:nvPr>
        </p:nvSpPr>
        <p:spPr>
          <a:xfrm flipH="1">
            <a:off x="2850125" y="241986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4" name="Google Shape;484;p29"/>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Challenges in pneumonia diagnosis &gt;</a:t>
            </a:r>
            <a:endParaRPr dirty="0"/>
          </a:p>
        </p:txBody>
      </p:sp>
      <p:sp>
        <p:nvSpPr>
          <p:cNvPr id="485" name="Google Shape;485;p29"/>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Problem</a:t>
            </a:r>
            <a:endParaRPr dirty="0"/>
          </a:p>
        </p:txBody>
      </p:sp>
      <p:sp>
        <p:nvSpPr>
          <p:cNvPr id="486" name="Google Shape;486;p29"/>
          <p:cNvSpPr txBox="1">
            <a:spLocks noGrp="1"/>
          </p:cNvSpPr>
          <p:nvPr>
            <p:ph type="title" idx="6"/>
          </p:nvPr>
        </p:nvSpPr>
        <p:spPr>
          <a:xfrm flipH="1">
            <a:off x="4242875" y="340021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87" name="Google Shape;487;p29"/>
          <p:cNvSpPr txBox="1">
            <a:spLocks noGrp="1"/>
          </p:cNvSpPr>
          <p:nvPr>
            <p:ph type="subTitle" idx="7"/>
          </p:nvPr>
        </p:nvSpPr>
        <p:spPr>
          <a:xfrm>
            <a:off x="5114975" y="3863300"/>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CNN architecture, dataset, training setup, performance, and results &gt;</a:t>
            </a:r>
            <a:endParaRPr dirty="0"/>
          </a:p>
        </p:txBody>
      </p:sp>
      <p:sp>
        <p:nvSpPr>
          <p:cNvPr id="488" name="Google Shape;488;p29"/>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Solution</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accent2"/>
                </a:solidFill>
              </a:rPr>
              <a:t>‘Contents’</a:t>
            </a:r>
            <a:r>
              <a:rPr lang="en"/>
              <a:t> </a:t>
            </a:r>
            <a:r>
              <a:rPr lang="en">
                <a:solidFill>
                  <a:schemeClr val="accent6"/>
                </a:solidFill>
              </a:rPr>
              <a:t>{</a:t>
            </a:r>
            <a:endParaRPr>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01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558439" y="1501349"/>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Introduction</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2724783" y="2709630"/>
            <a:ext cx="5700883"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We’re building an AI model to detect pneumonia in chest X-rays. It finds lung opacities, which are signs of infection, and highlights them automatically. We’re using a Convolutional Neural Network (CNN) model to help make diagnosis faster and more accurate.</a:t>
            </a:r>
            <a:r>
              <a:rPr lang="en" dirty="0"/>
              <a:t>&gt;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subTitle" idx="2"/>
          </p:nvPr>
        </p:nvSpPr>
        <p:spPr>
          <a:xfrm>
            <a:off x="2391624" y="1345527"/>
            <a:ext cx="51375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We’re working with chest X-rays, a type of medical imaging used to view the lungs. These grayscale images show differences in tissue density, helping us identify abnormalities like pneumonia.</a:t>
            </a:r>
            <a:r>
              <a:rPr lang="en" dirty="0"/>
              <a:t> &gt;</a:t>
            </a:r>
            <a:endParaRPr dirty="0"/>
          </a:p>
        </p:txBody>
      </p:sp>
      <p:sp>
        <p:nvSpPr>
          <p:cNvPr id="513" name="Google Shape;513;p31"/>
          <p:cNvSpPr txBox="1">
            <a:spLocks noGrp="1"/>
          </p:cNvSpPr>
          <p:nvPr>
            <p:ph type="subTitle" idx="1"/>
          </p:nvPr>
        </p:nvSpPr>
        <p:spPr>
          <a:xfrm>
            <a:off x="2506822" y="3248901"/>
            <a:ext cx="5137500" cy="7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A CNN is a deep learning model designed to analyze images. It breaks the image into patterns and learns to detect features like lung opacities over time.</a:t>
            </a:r>
            <a:r>
              <a:rPr lang="en" dirty="0"/>
              <a:t> &gt;</a:t>
            </a:r>
            <a:endParaRPr dirty="0"/>
          </a:p>
        </p:txBody>
      </p:sp>
      <p:sp>
        <p:nvSpPr>
          <p:cNvPr id="514" name="Google Shape;514;p31"/>
          <p:cNvSpPr txBox="1">
            <a:spLocks noGrp="1"/>
          </p:cNvSpPr>
          <p:nvPr>
            <p:ph type="subTitle" idx="3"/>
          </p:nvPr>
        </p:nvSpPr>
        <p:spPr>
          <a:xfrm>
            <a:off x="1143250" y="2612625"/>
            <a:ext cx="8000750" cy="5709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Concepts &lt; /2 &gt;</a:t>
            </a:r>
            <a:r>
              <a:rPr lang="en" dirty="0">
                <a:solidFill>
                  <a:schemeClr val="lt1"/>
                </a:solidFill>
              </a:rPr>
              <a:t> </a:t>
            </a:r>
            <a:r>
              <a:rPr lang="en" dirty="0">
                <a:solidFill>
                  <a:schemeClr val="accent6"/>
                </a:solidFill>
              </a:rPr>
              <a:t>{ CNN</a:t>
            </a:r>
            <a:endParaRPr dirty="0">
              <a:solidFill>
                <a:schemeClr val="accent6"/>
              </a:solidFill>
            </a:endParaRPr>
          </a:p>
        </p:txBody>
      </p:sp>
      <p:sp>
        <p:nvSpPr>
          <p:cNvPr id="515" name="Google Shape;515;p31"/>
          <p:cNvSpPr txBox="1">
            <a:spLocks noGrp="1"/>
          </p:cNvSpPr>
          <p:nvPr>
            <p:ph type="title"/>
          </p:nvPr>
        </p:nvSpPr>
        <p:spPr>
          <a:xfrm>
            <a:off x="1141615" y="757654"/>
            <a:ext cx="7385649" cy="28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Concepts &lt; /1 &gt; </a:t>
            </a:r>
            <a:r>
              <a:rPr lang="en" dirty="0">
                <a:solidFill>
                  <a:schemeClr val="accent6"/>
                </a:solidFill>
              </a:rPr>
              <a:t>{ Medical Imaging</a:t>
            </a:r>
            <a:r>
              <a:rPr lang="en" dirty="0"/>
              <a:t> </a:t>
            </a:r>
            <a:endParaRPr dirty="0"/>
          </a:p>
        </p:txBody>
      </p:sp>
      <p:grpSp>
        <p:nvGrpSpPr>
          <p:cNvPr id="516" name="Google Shape;516;p31"/>
          <p:cNvGrpSpPr/>
          <p:nvPr/>
        </p:nvGrpSpPr>
        <p:grpSpPr>
          <a:xfrm>
            <a:off x="1707884" y="1417701"/>
            <a:ext cx="320076" cy="320076"/>
            <a:chOff x="1562938" y="4248450"/>
            <a:chExt cx="475950" cy="475950"/>
          </a:xfrm>
        </p:grpSpPr>
        <p:sp>
          <p:nvSpPr>
            <p:cNvPr id="517" name="Google Shape;517;p31"/>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1"/>
          <p:cNvGrpSpPr/>
          <p:nvPr/>
        </p:nvGrpSpPr>
        <p:grpSpPr>
          <a:xfrm>
            <a:off x="1707878" y="3444511"/>
            <a:ext cx="320088" cy="260682"/>
            <a:chOff x="5899913" y="4248925"/>
            <a:chExt cx="639025" cy="524300"/>
          </a:xfrm>
        </p:grpSpPr>
        <p:sp>
          <p:nvSpPr>
            <p:cNvPr id="533" name="Google Shape;533;p31"/>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070088" y="4498750"/>
              <a:ext cx="299150"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054913" y="4299050"/>
              <a:ext cx="329500" cy="324400"/>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1"/>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43" name="Google Shape;543;p31"/>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44" name="Google Shape;544;p31"/>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545" name="Google Shape;545;p31"/>
          <p:cNvGrpSpPr/>
          <p:nvPr/>
        </p:nvGrpSpPr>
        <p:grpSpPr>
          <a:xfrm>
            <a:off x="1614876" y="1364434"/>
            <a:ext cx="506092" cy="426611"/>
            <a:chOff x="1665363" y="1706700"/>
            <a:chExt cx="578325" cy="487500"/>
          </a:xfrm>
        </p:grpSpPr>
        <p:sp>
          <p:nvSpPr>
            <p:cNvPr id="546" name="Google Shape;546;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1"/>
          <p:cNvGrpSpPr/>
          <p:nvPr/>
        </p:nvGrpSpPr>
        <p:grpSpPr>
          <a:xfrm>
            <a:off x="1614876" y="3361546"/>
            <a:ext cx="506092" cy="426611"/>
            <a:chOff x="1665363" y="1706700"/>
            <a:chExt cx="578325" cy="487500"/>
          </a:xfrm>
        </p:grpSpPr>
        <p:sp>
          <p:nvSpPr>
            <p:cNvPr id="549" name="Google Shape;549;p31"/>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1084825" y="3203163"/>
            <a:ext cx="506100" cy="1366863"/>
            <a:chOff x="1084825" y="3203163"/>
            <a:chExt cx="506100" cy="1366863"/>
          </a:xfrm>
        </p:grpSpPr>
        <p:cxnSp>
          <p:nvCxnSpPr>
            <p:cNvPr id="552" name="Google Shape;552;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p:cNvGrpSpPr/>
          <p:nvPr/>
        </p:nvGrpSpPr>
        <p:grpSpPr>
          <a:xfrm>
            <a:off x="1084825" y="1208049"/>
            <a:ext cx="506100" cy="1366863"/>
            <a:chOff x="1084825" y="3203163"/>
            <a:chExt cx="506100" cy="1366863"/>
          </a:xfrm>
        </p:grpSpPr>
        <p:cxnSp>
          <p:nvCxnSpPr>
            <p:cNvPr id="555" name="Google Shape;555;p31"/>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71DD0C31-D58F-A44A-AE33-B11A237B0A56}"/>
            </a:ext>
          </a:extLst>
        </p:cNvPr>
        <p:cNvGrpSpPr/>
        <p:nvPr/>
      </p:nvGrpSpPr>
      <p:grpSpPr>
        <a:xfrm>
          <a:off x="0" y="0"/>
          <a:ext cx="0" cy="0"/>
          <a:chOff x="0" y="0"/>
          <a:chExt cx="0" cy="0"/>
        </a:xfrm>
      </p:grpSpPr>
      <p:sp>
        <p:nvSpPr>
          <p:cNvPr id="500" name="Google Shape;500;p30">
            <a:extLst>
              <a:ext uri="{FF2B5EF4-FFF2-40B4-BE49-F238E27FC236}">
                <a16:creationId xmlns:a16="http://schemas.microsoft.com/office/drawing/2014/main" id="{DCBFD073-A25D-E343-5997-A831555A1711}"/>
              </a:ext>
            </a:extLst>
          </p:cNvPr>
          <p:cNvSpPr txBox="1">
            <a:spLocks noGrp="1"/>
          </p:cNvSpPr>
          <p:nvPr>
            <p:ph type="title"/>
          </p:nvPr>
        </p:nvSpPr>
        <p:spPr>
          <a:xfrm flipH="1">
            <a:off x="2045599" y="567773"/>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a:extLst>
              <a:ext uri="{FF2B5EF4-FFF2-40B4-BE49-F238E27FC236}">
                <a16:creationId xmlns:a16="http://schemas.microsoft.com/office/drawing/2014/main" id="{34935471-2126-147A-A9CD-3F8B6803D2A2}"/>
              </a:ext>
            </a:extLst>
          </p:cNvPr>
          <p:cNvSpPr txBox="1">
            <a:spLocks noGrp="1"/>
          </p:cNvSpPr>
          <p:nvPr>
            <p:ph type="title" idx="2"/>
          </p:nvPr>
        </p:nvSpPr>
        <p:spPr>
          <a:xfrm>
            <a:off x="2558439" y="1501349"/>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tx2"/>
                </a:solidFill>
              </a:rPr>
              <a:t>Problem</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a:extLst>
              <a:ext uri="{FF2B5EF4-FFF2-40B4-BE49-F238E27FC236}">
                <a16:creationId xmlns:a16="http://schemas.microsoft.com/office/drawing/2014/main" id="{487C052D-4FAC-71E5-25AB-748B47C2A2B6}"/>
              </a:ext>
            </a:extLst>
          </p:cNvPr>
          <p:cNvSpPr txBox="1">
            <a:spLocks noGrp="1"/>
          </p:cNvSpPr>
          <p:nvPr>
            <p:ph type="subTitle" idx="1"/>
          </p:nvPr>
        </p:nvSpPr>
        <p:spPr>
          <a:xfrm>
            <a:off x="2558439" y="2199842"/>
            <a:ext cx="6419214" cy="16029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sz="1400" dirty="0"/>
              <a:t>Pneumonia is a serious lung infection that can be hard to catch on X-rays, especially in </a:t>
            </a:r>
            <a:r>
              <a:rPr lang="en-US" sz="1400" b="1" dirty="0"/>
              <a:t>understaffed clinics</a:t>
            </a:r>
            <a:r>
              <a:rPr lang="en-US" sz="1400" dirty="0"/>
              <a:t> or by </a:t>
            </a:r>
            <a:r>
              <a:rPr lang="en-US" sz="1400" b="1" dirty="0"/>
              <a:t>overworked doctors</a:t>
            </a:r>
            <a:r>
              <a:rPr lang="en-US" sz="1400" dirty="0"/>
              <a:t>. Subtle lung opacities, poor image quality, and overlap with other conditions all make diagnosis challenging, leading to missed or delayed treatment.</a:t>
            </a:r>
            <a:r>
              <a:rPr lang="en" dirty="0"/>
              <a:t>&gt;</a:t>
            </a:r>
            <a:endParaRPr dirty="0"/>
          </a:p>
        </p:txBody>
      </p:sp>
      <p:sp>
        <p:nvSpPr>
          <p:cNvPr id="503" name="Google Shape;503;p30">
            <a:extLst>
              <a:ext uri="{FF2B5EF4-FFF2-40B4-BE49-F238E27FC236}">
                <a16:creationId xmlns:a16="http://schemas.microsoft.com/office/drawing/2014/main" id="{3F934B99-EAFC-5B4C-110D-E5D5433A824A}"/>
              </a:ext>
            </a:extLst>
          </p:cNvPr>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a:extLst>
              <a:ext uri="{FF2B5EF4-FFF2-40B4-BE49-F238E27FC236}">
                <a16:creationId xmlns:a16="http://schemas.microsoft.com/office/drawing/2014/main" id="{19304D25-E2C3-CF1B-205D-5E2B9119877C}"/>
              </a:ext>
            </a:extLst>
          </p:cNvPr>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a:extLst>
              <a:ext uri="{FF2B5EF4-FFF2-40B4-BE49-F238E27FC236}">
                <a16:creationId xmlns:a16="http://schemas.microsoft.com/office/drawing/2014/main" id="{A03E5DB1-EE3A-ACB6-90F9-E2048544AF7D}"/>
              </a:ext>
            </a:extLst>
          </p:cNvPr>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a:extLst>
              <a:ext uri="{FF2B5EF4-FFF2-40B4-BE49-F238E27FC236}">
                <a16:creationId xmlns:a16="http://schemas.microsoft.com/office/drawing/2014/main" id="{0CBC17F4-842B-DFAC-0E7F-9F5A06EFD63F}"/>
              </a:ext>
            </a:extLst>
          </p:cNvPr>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a:extLst>
              <a:ext uri="{FF2B5EF4-FFF2-40B4-BE49-F238E27FC236}">
                <a16:creationId xmlns:a16="http://schemas.microsoft.com/office/drawing/2014/main" id="{5267D440-B7D9-24F3-2453-DE90630690ED}"/>
              </a:ext>
            </a:extLst>
          </p:cNvPr>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extLst>
      <p:ext uri="{BB962C8B-B14F-4D97-AF65-F5344CB8AC3E}">
        <p14:creationId xmlns:p14="http://schemas.microsoft.com/office/powerpoint/2010/main" val="229306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1">
          <a:extLst>
            <a:ext uri="{FF2B5EF4-FFF2-40B4-BE49-F238E27FC236}">
              <a16:creationId xmlns:a16="http://schemas.microsoft.com/office/drawing/2014/main" id="{24B8F83E-3C43-200D-D214-7B4722B5C78E}"/>
            </a:ext>
          </a:extLst>
        </p:cNvPr>
        <p:cNvGrpSpPr/>
        <p:nvPr/>
      </p:nvGrpSpPr>
      <p:grpSpPr>
        <a:xfrm>
          <a:off x="0" y="0"/>
          <a:ext cx="0" cy="0"/>
          <a:chOff x="0" y="0"/>
          <a:chExt cx="0" cy="0"/>
        </a:xfrm>
      </p:grpSpPr>
      <p:sp>
        <p:nvSpPr>
          <p:cNvPr id="512" name="Google Shape;512;p31">
            <a:extLst>
              <a:ext uri="{FF2B5EF4-FFF2-40B4-BE49-F238E27FC236}">
                <a16:creationId xmlns:a16="http://schemas.microsoft.com/office/drawing/2014/main" id="{C1118D52-EEEB-E8EE-38F1-D2DF49BBCB97}"/>
              </a:ext>
            </a:extLst>
          </p:cNvPr>
          <p:cNvSpPr txBox="1">
            <a:spLocks noGrp="1"/>
          </p:cNvSpPr>
          <p:nvPr>
            <p:ph type="subTitle" idx="2"/>
          </p:nvPr>
        </p:nvSpPr>
        <p:spPr>
          <a:xfrm>
            <a:off x="2413814" y="1482611"/>
            <a:ext cx="5137500" cy="10482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Pneumonia often shows up as faint or irregular patterns on X-rays. These can vary a lot between patients, making it hard to catch consistently without specialized training or support tools.</a:t>
            </a:r>
            <a:r>
              <a:rPr lang="en" dirty="0"/>
              <a:t> &gt;</a:t>
            </a:r>
            <a:endParaRPr dirty="0"/>
          </a:p>
        </p:txBody>
      </p:sp>
      <p:sp>
        <p:nvSpPr>
          <p:cNvPr id="513" name="Google Shape;513;p31">
            <a:extLst>
              <a:ext uri="{FF2B5EF4-FFF2-40B4-BE49-F238E27FC236}">
                <a16:creationId xmlns:a16="http://schemas.microsoft.com/office/drawing/2014/main" id="{CF13A090-931F-AF1B-B404-B9C41A844D5E}"/>
              </a:ext>
            </a:extLst>
          </p:cNvPr>
          <p:cNvSpPr txBox="1">
            <a:spLocks noGrp="1"/>
          </p:cNvSpPr>
          <p:nvPr>
            <p:ph type="subTitle" idx="1"/>
          </p:nvPr>
        </p:nvSpPr>
        <p:spPr>
          <a:xfrm>
            <a:off x="2506822" y="3423890"/>
            <a:ext cx="5137500" cy="10610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Many healthcare systems, especially in rural or underfunded areas, lack enough trained radiologists. This leads to delays in diagnosis and increases the burden on already overworked staff.</a:t>
            </a:r>
            <a:r>
              <a:rPr lang="en" dirty="0"/>
              <a:t> &gt;</a:t>
            </a:r>
            <a:endParaRPr dirty="0"/>
          </a:p>
        </p:txBody>
      </p:sp>
      <p:sp>
        <p:nvSpPr>
          <p:cNvPr id="514" name="Google Shape;514;p31">
            <a:extLst>
              <a:ext uri="{FF2B5EF4-FFF2-40B4-BE49-F238E27FC236}">
                <a16:creationId xmlns:a16="http://schemas.microsoft.com/office/drawing/2014/main" id="{DECCBAB4-F461-E0CD-9CD7-AA5C00D1825E}"/>
              </a:ext>
            </a:extLst>
          </p:cNvPr>
          <p:cNvSpPr txBox="1">
            <a:spLocks noGrp="1"/>
          </p:cNvSpPr>
          <p:nvPr>
            <p:ph type="subTitle" idx="3"/>
          </p:nvPr>
        </p:nvSpPr>
        <p:spPr>
          <a:xfrm>
            <a:off x="1143250" y="2656028"/>
            <a:ext cx="8000750" cy="5709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Concepts &lt; /2 &gt;</a:t>
            </a:r>
            <a:r>
              <a:rPr lang="en" dirty="0">
                <a:solidFill>
                  <a:schemeClr val="lt1"/>
                </a:solidFill>
              </a:rPr>
              <a:t> </a:t>
            </a:r>
            <a:r>
              <a:rPr lang="en" dirty="0">
                <a:solidFill>
                  <a:schemeClr val="accent6"/>
                </a:solidFill>
              </a:rPr>
              <a:t>{ Undermanned Clinics</a:t>
            </a:r>
            <a:endParaRPr dirty="0">
              <a:solidFill>
                <a:schemeClr val="accent6"/>
              </a:solidFill>
            </a:endParaRPr>
          </a:p>
        </p:txBody>
      </p:sp>
      <p:sp>
        <p:nvSpPr>
          <p:cNvPr id="515" name="Google Shape;515;p31">
            <a:extLst>
              <a:ext uri="{FF2B5EF4-FFF2-40B4-BE49-F238E27FC236}">
                <a16:creationId xmlns:a16="http://schemas.microsoft.com/office/drawing/2014/main" id="{C0B9E2A4-D4A3-8892-555E-C0D2F82B59E5}"/>
              </a:ext>
            </a:extLst>
          </p:cNvPr>
          <p:cNvSpPr txBox="1">
            <a:spLocks noGrp="1"/>
          </p:cNvSpPr>
          <p:nvPr>
            <p:ph type="title"/>
          </p:nvPr>
        </p:nvSpPr>
        <p:spPr>
          <a:xfrm>
            <a:off x="1141615" y="757654"/>
            <a:ext cx="7385649" cy="28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Concepts &lt; /1 &gt; </a:t>
            </a:r>
            <a:r>
              <a:rPr lang="en" dirty="0">
                <a:solidFill>
                  <a:schemeClr val="accent6"/>
                </a:solidFill>
              </a:rPr>
              <a:t>{ Diagnosis Challenges </a:t>
            </a:r>
            <a:endParaRPr dirty="0"/>
          </a:p>
        </p:txBody>
      </p:sp>
      <p:grpSp>
        <p:nvGrpSpPr>
          <p:cNvPr id="516" name="Google Shape;516;p31">
            <a:extLst>
              <a:ext uri="{FF2B5EF4-FFF2-40B4-BE49-F238E27FC236}">
                <a16:creationId xmlns:a16="http://schemas.microsoft.com/office/drawing/2014/main" id="{32D945AA-C36E-6FC1-479E-054FDD80FDA8}"/>
              </a:ext>
            </a:extLst>
          </p:cNvPr>
          <p:cNvGrpSpPr/>
          <p:nvPr/>
        </p:nvGrpSpPr>
        <p:grpSpPr>
          <a:xfrm>
            <a:off x="1707884" y="1417701"/>
            <a:ext cx="320076" cy="320076"/>
            <a:chOff x="1562938" y="4248450"/>
            <a:chExt cx="475950" cy="475950"/>
          </a:xfrm>
        </p:grpSpPr>
        <p:sp>
          <p:nvSpPr>
            <p:cNvPr id="517" name="Google Shape;517;p31">
              <a:extLst>
                <a:ext uri="{FF2B5EF4-FFF2-40B4-BE49-F238E27FC236}">
                  <a16:creationId xmlns:a16="http://schemas.microsoft.com/office/drawing/2014/main" id="{60A21FF0-735C-82D3-8435-D0C6E94A2D1D}"/>
                </a:ext>
              </a:extLst>
            </p:cNvPr>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a:extLst>
                <a:ext uri="{FF2B5EF4-FFF2-40B4-BE49-F238E27FC236}">
                  <a16:creationId xmlns:a16="http://schemas.microsoft.com/office/drawing/2014/main" id="{E840D4F4-15D8-B3FF-1009-189BFF325FF3}"/>
                </a:ext>
              </a:extLst>
            </p:cNvPr>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a:extLst>
                <a:ext uri="{FF2B5EF4-FFF2-40B4-BE49-F238E27FC236}">
                  <a16:creationId xmlns:a16="http://schemas.microsoft.com/office/drawing/2014/main" id="{06FA36BB-9128-D8CF-D9E2-8695B7425099}"/>
                </a:ext>
              </a:extLst>
            </p:cNvPr>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a:extLst>
                <a:ext uri="{FF2B5EF4-FFF2-40B4-BE49-F238E27FC236}">
                  <a16:creationId xmlns:a16="http://schemas.microsoft.com/office/drawing/2014/main" id="{C7BCAF16-C2B7-D77A-AFD5-422FFBC540C0}"/>
                </a:ext>
              </a:extLst>
            </p:cNvPr>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a:extLst>
                <a:ext uri="{FF2B5EF4-FFF2-40B4-BE49-F238E27FC236}">
                  <a16:creationId xmlns:a16="http://schemas.microsoft.com/office/drawing/2014/main" id="{011AE375-EF2D-6E7E-C94B-58D5826F48B9}"/>
                </a:ext>
              </a:extLst>
            </p:cNvPr>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a:extLst>
                <a:ext uri="{FF2B5EF4-FFF2-40B4-BE49-F238E27FC236}">
                  <a16:creationId xmlns:a16="http://schemas.microsoft.com/office/drawing/2014/main" id="{1F791EE8-64D5-4A2E-09A5-6252FB9956C5}"/>
                </a:ext>
              </a:extLst>
            </p:cNvPr>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a:extLst>
                <a:ext uri="{FF2B5EF4-FFF2-40B4-BE49-F238E27FC236}">
                  <a16:creationId xmlns:a16="http://schemas.microsoft.com/office/drawing/2014/main" id="{CEB9C446-37F9-1635-D0C9-88A977F55424}"/>
                </a:ext>
              </a:extLst>
            </p:cNvPr>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a:extLst>
                <a:ext uri="{FF2B5EF4-FFF2-40B4-BE49-F238E27FC236}">
                  <a16:creationId xmlns:a16="http://schemas.microsoft.com/office/drawing/2014/main" id="{A199A65A-8523-D854-E496-F78E5E82F002}"/>
                </a:ext>
              </a:extLst>
            </p:cNvPr>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a:extLst>
                <a:ext uri="{FF2B5EF4-FFF2-40B4-BE49-F238E27FC236}">
                  <a16:creationId xmlns:a16="http://schemas.microsoft.com/office/drawing/2014/main" id="{AEAD34A8-4BF3-C0F9-FF6F-6AD4EB553FF2}"/>
                </a:ext>
              </a:extLst>
            </p:cNvPr>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a:extLst>
                <a:ext uri="{FF2B5EF4-FFF2-40B4-BE49-F238E27FC236}">
                  <a16:creationId xmlns:a16="http://schemas.microsoft.com/office/drawing/2014/main" id="{F7A66CA6-8362-B0BE-98BA-93AB67E7FE8B}"/>
                </a:ext>
              </a:extLst>
            </p:cNvPr>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a:extLst>
                <a:ext uri="{FF2B5EF4-FFF2-40B4-BE49-F238E27FC236}">
                  <a16:creationId xmlns:a16="http://schemas.microsoft.com/office/drawing/2014/main" id="{73469216-CB9F-BFAB-E511-28178A69B186}"/>
                </a:ext>
              </a:extLst>
            </p:cNvPr>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a:extLst>
                <a:ext uri="{FF2B5EF4-FFF2-40B4-BE49-F238E27FC236}">
                  <a16:creationId xmlns:a16="http://schemas.microsoft.com/office/drawing/2014/main" id="{293B7497-6AC2-D1CD-4A82-3BC7C3DF72DF}"/>
                </a:ext>
              </a:extLst>
            </p:cNvPr>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a:extLst>
                <a:ext uri="{FF2B5EF4-FFF2-40B4-BE49-F238E27FC236}">
                  <a16:creationId xmlns:a16="http://schemas.microsoft.com/office/drawing/2014/main" id="{8EF5FEAF-9F29-11DD-555D-5563ECE1822A}"/>
                </a:ext>
              </a:extLst>
            </p:cNvPr>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a:extLst>
                <a:ext uri="{FF2B5EF4-FFF2-40B4-BE49-F238E27FC236}">
                  <a16:creationId xmlns:a16="http://schemas.microsoft.com/office/drawing/2014/main" id="{A9D08DA0-1035-D27F-07B3-5944649DE987}"/>
                </a:ext>
              </a:extLst>
            </p:cNvPr>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a:extLst>
                <a:ext uri="{FF2B5EF4-FFF2-40B4-BE49-F238E27FC236}">
                  <a16:creationId xmlns:a16="http://schemas.microsoft.com/office/drawing/2014/main" id="{43F4E086-F0F2-71C5-51CD-3153BBA1C2CD}"/>
                </a:ext>
              </a:extLst>
            </p:cNvPr>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1">
            <a:extLst>
              <a:ext uri="{FF2B5EF4-FFF2-40B4-BE49-F238E27FC236}">
                <a16:creationId xmlns:a16="http://schemas.microsoft.com/office/drawing/2014/main" id="{79BF1156-0210-3509-D78A-DF623E143F94}"/>
              </a:ext>
            </a:extLst>
          </p:cNvPr>
          <p:cNvGrpSpPr/>
          <p:nvPr/>
        </p:nvGrpSpPr>
        <p:grpSpPr>
          <a:xfrm>
            <a:off x="1707878" y="3444511"/>
            <a:ext cx="320088" cy="260682"/>
            <a:chOff x="5899913" y="4248925"/>
            <a:chExt cx="639025" cy="524300"/>
          </a:xfrm>
        </p:grpSpPr>
        <p:sp>
          <p:nvSpPr>
            <p:cNvPr id="533" name="Google Shape;533;p31">
              <a:extLst>
                <a:ext uri="{FF2B5EF4-FFF2-40B4-BE49-F238E27FC236}">
                  <a16:creationId xmlns:a16="http://schemas.microsoft.com/office/drawing/2014/main" id="{E9FD4BA5-1316-BC53-9326-686D7CF9C141}"/>
                </a:ext>
              </a:extLst>
            </p:cNvPr>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a:extLst>
                <a:ext uri="{FF2B5EF4-FFF2-40B4-BE49-F238E27FC236}">
                  <a16:creationId xmlns:a16="http://schemas.microsoft.com/office/drawing/2014/main" id="{E12973AE-A785-E1B1-338F-A9614E2685CE}"/>
                </a:ext>
              </a:extLst>
            </p:cNvPr>
            <p:cNvSpPr/>
            <p:nvPr/>
          </p:nvSpPr>
          <p:spPr>
            <a:xfrm>
              <a:off x="6070088" y="4498748"/>
              <a:ext cx="299149"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a:extLst>
                <a:ext uri="{FF2B5EF4-FFF2-40B4-BE49-F238E27FC236}">
                  <a16:creationId xmlns:a16="http://schemas.microsoft.com/office/drawing/2014/main" id="{8B41F12E-898C-7BB6-9E94-240405226522}"/>
                </a:ext>
              </a:extLst>
            </p:cNvPr>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a:extLst>
                <a:ext uri="{FF2B5EF4-FFF2-40B4-BE49-F238E27FC236}">
                  <a16:creationId xmlns:a16="http://schemas.microsoft.com/office/drawing/2014/main" id="{56A21044-6566-BF0C-2686-406BE95BE9DE}"/>
                </a:ext>
              </a:extLst>
            </p:cNvPr>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a:extLst>
                <a:ext uri="{FF2B5EF4-FFF2-40B4-BE49-F238E27FC236}">
                  <a16:creationId xmlns:a16="http://schemas.microsoft.com/office/drawing/2014/main" id="{904C5107-38E8-7DCC-57F2-BC7ECBA44272}"/>
                </a:ext>
              </a:extLst>
            </p:cNvPr>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a:extLst>
                <a:ext uri="{FF2B5EF4-FFF2-40B4-BE49-F238E27FC236}">
                  <a16:creationId xmlns:a16="http://schemas.microsoft.com/office/drawing/2014/main" id="{D6E39418-DB60-AC34-DB22-D92F377AE2D1}"/>
                </a:ext>
              </a:extLst>
            </p:cNvPr>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a:extLst>
                <a:ext uri="{FF2B5EF4-FFF2-40B4-BE49-F238E27FC236}">
                  <a16:creationId xmlns:a16="http://schemas.microsoft.com/office/drawing/2014/main" id="{6E8939ED-8A8E-6049-DD75-4AC41566332B}"/>
                </a:ext>
              </a:extLst>
            </p:cNvPr>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a:extLst>
                <a:ext uri="{FF2B5EF4-FFF2-40B4-BE49-F238E27FC236}">
                  <a16:creationId xmlns:a16="http://schemas.microsoft.com/office/drawing/2014/main" id="{7DC13EB6-00FC-0F0E-8655-E3C9491E3A13}"/>
                </a:ext>
              </a:extLst>
            </p:cNvPr>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a:extLst>
                <a:ext uri="{FF2B5EF4-FFF2-40B4-BE49-F238E27FC236}">
                  <a16:creationId xmlns:a16="http://schemas.microsoft.com/office/drawing/2014/main" id="{403E6ABB-767A-753F-1872-2CDE1022A14C}"/>
                </a:ext>
              </a:extLst>
            </p:cNvPr>
            <p:cNvSpPr/>
            <p:nvPr/>
          </p:nvSpPr>
          <p:spPr>
            <a:xfrm>
              <a:off x="6054914" y="4299050"/>
              <a:ext cx="329501" cy="324401"/>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1">
            <a:extLst>
              <a:ext uri="{FF2B5EF4-FFF2-40B4-BE49-F238E27FC236}">
                <a16:creationId xmlns:a16="http://schemas.microsoft.com/office/drawing/2014/main" id="{ED825BF1-4846-8453-C774-AD6BB5BB0C64}"/>
              </a:ext>
            </a:extLst>
          </p:cNvPr>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43" name="Google Shape;543;p31">
            <a:extLst>
              <a:ext uri="{FF2B5EF4-FFF2-40B4-BE49-F238E27FC236}">
                <a16:creationId xmlns:a16="http://schemas.microsoft.com/office/drawing/2014/main" id="{6FE98395-90F9-E549-59C5-CE021FAD885B}"/>
              </a:ext>
            </a:extLst>
          </p:cNvPr>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44" name="Google Shape;544;p31">
            <a:extLst>
              <a:ext uri="{FF2B5EF4-FFF2-40B4-BE49-F238E27FC236}">
                <a16:creationId xmlns:a16="http://schemas.microsoft.com/office/drawing/2014/main" id="{A73D3990-54CF-0944-6A0A-C62B3B46690A}"/>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545" name="Google Shape;545;p31">
            <a:extLst>
              <a:ext uri="{FF2B5EF4-FFF2-40B4-BE49-F238E27FC236}">
                <a16:creationId xmlns:a16="http://schemas.microsoft.com/office/drawing/2014/main" id="{8A29E7D0-36A3-F529-8809-BFF7B70A4055}"/>
              </a:ext>
            </a:extLst>
          </p:cNvPr>
          <p:cNvGrpSpPr/>
          <p:nvPr/>
        </p:nvGrpSpPr>
        <p:grpSpPr>
          <a:xfrm>
            <a:off x="1614876" y="1364434"/>
            <a:ext cx="506092" cy="426611"/>
            <a:chOff x="1665363" y="1706700"/>
            <a:chExt cx="578325" cy="487500"/>
          </a:xfrm>
        </p:grpSpPr>
        <p:sp>
          <p:nvSpPr>
            <p:cNvPr id="546" name="Google Shape;546;p31">
              <a:extLst>
                <a:ext uri="{FF2B5EF4-FFF2-40B4-BE49-F238E27FC236}">
                  <a16:creationId xmlns:a16="http://schemas.microsoft.com/office/drawing/2014/main" id="{2CD1C340-01B3-58CA-EC29-E1D737E1FEF6}"/>
                </a:ext>
              </a:extLst>
            </p:cNvPr>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a:extLst>
                <a:ext uri="{FF2B5EF4-FFF2-40B4-BE49-F238E27FC236}">
                  <a16:creationId xmlns:a16="http://schemas.microsoft.com/office/drawing/2014/main" id="{BB753C58-B918-85EF-508D-825CF36F4289}"/>
                </a:ext>
              </a:extLst>
            </p:cNvPr>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1">
            <a:extLst>
              <a:ext uri="{FF2B5EF4-FFF2-40B4-BE49-F238E27FC236}">
                <a16:creationId xmlns:a16="http://schemas.microsoft.com/office/drawing/2014/main" id="{3E93D579-F3DF-F743-EEAD-56B7FF9FAF07}"/>
              </a:ext>
            </a:extLst>
          </p:cNvPr>
          <p:cNvGrpSpPr/>
          <p:nvPr/>
        </p:nvGrpSpPr>
        <p:grpSpPr>
          <a:xfrm>
            <a:off x="1614876" y="3361546"/>
            <a:ext cx="506092" cy="426611"/>
            <a:chOff x="1665363" y="1706700"/>
            <a:chExt cx="578325" cy="487500"/>
          </a:xfrm>
        </p:grpSpPr>
        <p:sp>
          <p:nvSpPr>
            <p:cNvPr id="549" name="Google Shape;549;p31">
              <a:extLst>
                <a:ext uri="{FF2B5EF4-FFF2-40B4-BE49-F238E27FC236}">
                  <a16:creationId xmlns:a16="http://schemas.microsoft.com/office/drawing/2014/main" id="{BFDAB6CD-ACBD-2FF9-6E42-2615319AE1FF}"/>
                </a:ext>
              </a:extLst>
            </p:cNvPr>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a:extLst>
                <a:ext uri="{FF2B5EF4-FFF2-40B4-BE49-F238E27FC236}">
                  <a16:creationId xmlns:a16="http://schemas.microsoft.com/office/drawing/2014/main" id="{993486A3-964F-879B-1DE2-0FA50FFD336F}"/>
                </a:ext>
              </a:extLst>
            </p:cNvPr>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a:extLst>
              <a:ext uri="{FF2B5EF4-FFF2-40B4-BE49-F238E27FC236}">
                <a16:creationId xmlns:a16="http://schemas.microsoft.com/office/drawing/2014/main" id="{ABAC5BF0-8045-E049-5713-D55020DBB509}"/>
              </a:ext>
            </a:extLst>
          </p:cNvPr>
          <p:cNvGrpSpPr/>
          <p:nvPr/>
        </p:nvGrpSpPr>
        <p:grpSpPr>
          <a:xfrm>
            <a:off x="1084825" y="3327862"/>
            <a:ext cx="506100" cy="1366863"/>
            <a:chOff x="1084825" y="3203163"/>
            <a:chExt cx="506100" cy="1366863"/>
          </a:xfrm>
        </p:grpSpPr>
        <p:cxnSp>
          <p:nvCxnSpPr>
            <p:cNvPr id="552" name="Google Shape;552;p31">
              <a:extLst>
                <a:ext uri="{FF2B5EF4-FFF2-40B4-BE49-F238E27FC236}">
                  <a16:creationId xmlns:a16="http://schemas.microsoft.com/office/drawing/2014/main" id="{B45781DA-C5CF-C2FC-CA78-58E95FDCB7DF}"/>
                </a:ext>
              </a:extLst>
            </p:cNvPr>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a:extLst>
                <a:ext uri="{FF2B5EF4-FFF2-40B4-BE49-F238E27FC236}">
                  <a16:creationId xmlns:a16="http://schemas.microsoft.com/office/drawing/2014/main" id="{AB0E11AC-4A17-17DF-F3AA-5724011D95A4}"/>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a:extLst>
              <a:ext uri="{FF2B5EF4-FFF2-40B4-BE49-F238E27FC236}">
                <a16:creationId xmlns:a16="http://schemas.microsoft.com/office/drawing/2014/main" id="{F573C05A-75A5-3314-49F8-26986519D0CE}"/>
              </a:ext>
            </a:extLst>
          </p:cNvPr>
          <p:cNvGrpSpPr/>
          <p:nvPr/>
        </p:nvGrpSpPr>
        <p:grpSpPr>
          <a:xfrm>
            <a:off x="1084825" y="1208049"/>
            <a:ext cx="506100" cy="1366863"/>
            <a:chOff x="1084825" y="3203163"/>
            <a:chExt cx="506100" cy="1366863"/>
          </a:xfrm>
        </p:grpSpPr>
        <p:cxnSp>
          <p:nvCxnSpPr>
            <p:cNvPr id="555" name="Google Shape;555;p31">
              <a:extLst>
                <a:ext uri="{FF2B5EF4-FFF2-40B4-BE49-F238E27FC236}">
                  <a16:creationId xmlns:a16="http://schemas.microsoft.com/office/drawing/2014/main" id="{CC76F92B-5065-7516-BF3F-5A880D13DFB2}"/>
                </a:ext>
              </a:extLst>
            </p:cNvPr>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a:extLst>
                <a:ext uri="{FF2B5EF4-FFF2-40B4-BE49-F238E27FC236}">
                  <a16:creationId xmlns:a16="http://schemas.microsoft.com/office/drawing/2014/main" id="{77136CD4-644E-695A-86D2-18630A87C102}"/>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extLst>
      <p:ext uri="{BB962C8B-B14F-4D97-AF65-F5344CB8AC3E}">
        <p14:creationId xmlns:p14="http://schemas.microsoft.com/office/powerpoint/2010/main" val="249692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5B2B2136-0D48-933C-8C80-10A72A79F9EC}"/>
            </a:ext>
          </a:extLst>
        </p:cNvPr>
        <p:cNvGrpSpPr/>
        <p:nvPr/>
      </p:nvGrpSpPr>
      <p:grpSpPr>
        <a:xfrm>
          <a:off x="0" y="0"/>
          <a:ext cx="0" cy="0"/>
          <a:chOff x="0" y="0"/>
          <a:chExt cx="0" cy="0"/>
        </a:xfrm>
      </p:grpSpPr>
      <p:sp>
        <p:nvSpPr>
          <p:cNvPr id="500" name="Google Shape;500;p30">
            <a:extLst>
              <a:ext uri="{FF2B5EF4-FFF2-40B4-BE49-F238E27FC236}">
                <a16:creationId xmlns:a16="http://schemas.microsoft.com/office/drawing/2014/main" id="{3D227C30-7A80-D781-DA13-9D340BE55792}"/>
              </a:ext>
            </a:extLst>
          </p:cNvPr>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a:extLst>
              <a:ext uri="{FF2B5EF4-FFF2-40B4-BE49-F238E27FC236}">
                <a16:creationId xmlns:a16="http://schemas.microsoft.com/office/drawing/2014/main" id="{22F9BF45-DF2C-291B-2DC9-EC9D7B144FD1}"/>
              </a:ext>
            </a:extLst>
          </p:cNvPr>
          <p:cNvSpPr txBox="1">
            <a:spLocks noGrp="1"/>
          </p:cNvSpPr>
          <p:nvPr>
            <p:ph type="title" idx="2"/>
          </p:nvPr>
        </p:nvSpPr>
        <p:spPr>
          <a:xfrm>
            <a:off x="2558439" y="1501349"/>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bg2"/>
                </a:solidFill>
              </a:rPr>
              <a:t>Solution</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a:extLst>
              <a:ext uri="{FF2B5EF4-FFF2-40B4-BE49-F238E27FC236}">
                <a16:creationId xmlns:a16="http://schemas.microsoft.com/office/drawing/2014/main" id="{4133EA37-E7E3-0C4C-65BE-5767874C9F67}"/>
              </a:ext>
            </a:extLst>
          </p:cNvPr>
          <p:cNvSpPr txBox="1">
            <a:spLocks noGrp="1"/>
          </p:cNvSpPr>
          <p:nvPr>
            <p:ph type="subTitle" idx="1"/>
          </p:nvPr>
        </p:nvSpPr>
        <p:spPr>
          <a:xfrm>
            <a:off x="2633475" y="2153858"/>
            <a:ext cx="5700883" cy="17779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sz="1400" dirty="0"/>
              <a:t>We built a Convolutional Neural Network (CNN) that analyzes chest X-rays and predicts whether pneumonia is present. If it is, the model also highlights the location of the infection using bounding boxes. This helps support faster and more consistent diagnoses, especially in clinics with limited staff.</a:t>
            </a:r>
            <a:r>
              <a:rPr lang="en" sz="1400" dirty="0"/>
              <a:t> </a:t>
            </a:r>
            <a:r>
              <a:rPr lang="en" dirty="0"/>
              <a:t>&gt;</a:t>
            </a:r>
            <a:endParaRPr dirty="0"/>
          </a:p>
        </p:txBody>
      </p:sp>
      <p:sp>
        <p:nvSpPr>
          <p:cNvPr id="503" name="Google Shape;503;p30">
            <a:extLst>
              <a:ext uri="{FF2B5EF4-FFF2-40B4-BE49-F238E27FC236}">
                <a16:creationId xmlns:a16="http://schemas.microsoft.com/office/drawing/2014/main" id="{3B295E8B-A8F8-82E0-C17B-235414898B0F}"/>
              </a:ext>
            </a:extLst>
          </p:cNvPr>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a:extLst>
              <a:ext uri="{FF2B5EF4-FFF2-40B4-BE49-F238E27FC236}">
                <a16:creationId xmlns:a16="http://schemas.microsoft.com/office/drawing/2014/main" id="{A0A01D0C-CE8A-8EE9-7A77-6BA31ABBACCC}"/>
              </a:ext>
            </a:extLst>
          </p:cNvPr>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a:extLst>
              <a:ext uri="{FF2B5EF4-FFF2-40B4-BE49-F238E27FC236}">
                <a16:creationId xmlns:a16="http://schemas.microsoft.com/office/drawing/2014/main" id="{22EA3257-5959-E1BE-BBA9-7C36F572CE58}"/>
              </a:ext>
            </a:extLst>
          </p:cNvPr>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06" name="Google Shape;506;p30">
            <a:extLst>
              <a:ext uri="{FF2B5EF4-FFF2-40B4-BE49-F238E27FC236}">
                <a16:creationId xmlns:a16="http://schemas.microsoft.com/office/drawing/2014/main" id="{10B38DFC-B98E-155C-2328-505050FB910B}"/>
              </a:ext>
            </a:extLst>
          </p:cNvPr>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07" name="Google Shape;507;p30">
            <a:extLst>
              <a:ext uri="{FF2B5EF4-FFF2-40B4-BE49-F238E27FC236}">
                <a16:creationId xmlns:a16="http://schemas.microsoft.com/office/drawing/2014/main" id="{671E0E03-9062-3B5C-E61C-09F6944570B6}"/>
              </a:ext>
            </a:extLst>
          </p:cNvPr>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Tree>
    <p:extLst>
      <p:ext uri="{BB962C8B-B14F-4D97-AF65-F5344CB8AC3E}">
        <p14:creationId xmlns:p14="http://schemas.microsoft.com/office/powerpoint/2010/main" val="46362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a:extLst>
            <a:ext uri="{FF2B5EF4-FFF2-40B4-BE49-F238E27FC236}">
              <a16:creationId xmlns:a16="http://schemas.microsoft.com/office/drawing/2014/main" id="{0FE14776-2216-495F-E376-1A4DC77DCD07}"/>
            </a:ext>
          </a:extLst>
        </p:cNvPr>
        <p:cNvGrpSpPr/>
        <p:nvPr/>
      </p:nvGrpSpPr>
      <p:grpSpPr>
        <a:xfrm>
          <a:off x="0" y="0"/>
          <a:ext cx="0" cy="0"/>
          <a:chOff x="0" y="0"/>
          <a:chExt cx="0" cy="0"/>
        </a:xfrm>
      </p:grpSpPr>
      <p:sp>
        <p:nvSpPr>
          <p:cNvPr id="512" name="Google Shape;512;p31">
            <a:extLst>
              <a:ext uri="{FF2B5EF4-FFF2-40B4-BE49-F238E27FC236}">
                <a16:creationId xmlns:a16="http://schemas.microsoft.com/office/drawing/2014/main" id="{EC44B802-8A9C-5977-19AE-0A3A223926DE}"/>
              </a:ext>
            </a:extLst>
          </p:cNvPr>
          <p:cNvSpPr txBox="1">
            <a:spLocks noGrp="1"/>
          </p:cNvSpPr>
          <p:nvPr>
            <p:ph type="subTitle" idx="2"/>
          </p:nvPr>
        </p:nvSpPr>
        <p:spPr>
          <a:xfrm>
            <a:off x="2413814" y="1482611"/>
            <a:ext cx="5137500" cy="10482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These are rectangles drawn around infected areas on the X-ray. Our model predicts them to show where pneumonia may be present.</a:t>
            </a:r>
            <a:r>
              <a:rPr lang="en" dirty="0"/>
              <a:t> &gt;</a:t>
            </a:r>
            <a:endParaRPr dirty="0"/>
          </a:p>
        </p:txBody>
      </p:sp>
      <p:sp>
        <p:nvSpPr>
          <p:cNvPr id="513" name="Google Shape;513;p31">
            <a:extLst>
              <a:ext uri="{FF2B5EF4-FFF2-40B4-BE49-F238E27FC236}">
                <a16:creationId xmlns:a16="http://schemas.microsoft.com/office/drawing/2014/main" id="{B1018FCD-53A0-EB52-6B18-A15EA2402B5A}"/>
              </a:ext>
            </a:extLst>
          </p:cNvPr>
          <p:cNvSpPr txBox="1">
            <a:spLocks noGrp="1"/>
          </p:cNvSpPr>
          <p:nvPr>
            <p:ph type="subTitle" idx="1"/>
          </p:nvPr>
        </p:nvSpPr>
        <p:spPr>
          <a:xfrm>
            <a:off x="2506822" y="3423890"/>
            <a:ext cx="5137500" cy="106106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The model both detects if pneumonia exists and locates it — combining classification and localization in one step.</a:t>
            </a:r>
            <a:r>
              <a:rPr lang="en" dirty="0"/>
              <a:t> &gt;</a:t>
            </a:r>
            <a:endParaRPr dirty="0"/>
          </a:p>
        </p:txBody>
      </p:sp>
      <p:sp>
        <p:nvSpPr>
          <p:cNvPr id="514" name="Google Shape;514;p31">
            <a:extLst>
              <a:ext uri="{FF2B5EF4-FFF2-40B4-BE49-F238E27FC236}">
                <a16:creationId xmlns:a16="http://schemas.microsoft.com/office/drawing/2014/main" id="{B9A4CB33-D959-DD78-A37A-1FFBA06E64CA}"/>
              </a:ext>
            </a:extLst>
          </p:cNvPr>
          <p:cNvSpPr txBox="1">
            <a:spLocks noGrp="1"/>
          </p:cNvSpPr>
          <p:nvPr>
            <p:ph type="subTitle" idx="3"/>
          </p:nvPr>
        </p:nvSpPr>
        <p:spPr>
          <a:xfrm>
            <a:off x="1108520" y="2655619"/>
            <a:ext cx="8266174" cy="5709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Concepts &lt; /2 &gt;</a:t>
            </a:r>
            <a:r>
              <a:rPr lang="en" dirty="0">
                <a:solidFill>
                  <a:schemeClr val="lt1"/>
                </a:solidFill>
              </a:rPr>
              <a:t> </a:t>
            </a:r>
            <a:r>
              <a:rPr lang="en" dirty="0">
                <a:solidFill>
                  <a:schemeClr val="accent6"/>
                </a:solidFill>
              </a:rPr>
              <a:t>{ Two-Part Prediction</a:t>
            </a:r>
            <a:endParaRPr dirty="0">
              <a:solidFill>
                <a:schemeClr val="accent6"/>
              </a:solidFill>
            </a:endParaRPr>
          </a:p>
        </p:txBody>
      </p:sp>
      <p:sp>
        <p:nvSpPr>
          <p:cNvPr id="515" name="Google Shape;515;p31">
            <a:extLst>
              <a:ext uri="{FF2B5EF4-FFF2-40B4-BE49-F238E27FC236}">
                <a16:creationId xmlns:a16="http://schemas.microsoft.com/office/drawing/2014/main" id="{5A6FA905-A11D-3EBA-1CE6-C4872B881A40}"/>
              </a:ext>
            </a:extLst>
          </p:cNvPr>
          <p:cNvSpPr txBox="1">
            <a:spLocks noGrp="1"/>
          </p:cNvSpPr>
          <p:nvPr>
            <p:ph type="title"/>
          </p:nvPr>
        </p:nvSpPr>
        <p:spPr>
          <a:xfrm>
            <a:off x="1141615" y="757654"/>
            <a:ext cx="7385649" cy="28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Concepts &lt; /1 &gt; </a:t>
            </a:r>
            <a:r>
              <a:rPr lang="en" dirty="0">
                <a:solidFill>
                  <a:schemeClr val="accent6"/>
                </a:solidFill>
              </a:rPr>
              <a:t>{ Bounding Boxes </a:t>
            </a:r>
            <a:endParaRPr dirty="0"/>
          </a:p>
        </p:txBody>
      </p:sp>
      <p:grpSp>
        <p:nvGrpSpPr>
          <p:cNvPr id="516" name="Google Shape;516;p31">
            <a:extLst>
              <a:ext uri="{FF2B5EF4-FFF2-40B4-BE49-F238E27FC236}">
                <a16:creationId xmlns:a16="http://schemas.microsoft.com/office/drawing/2014/main" id="{C74D3B7C-2705-10BD-900E-D9C2505CF891}"/>
              </a:ext>
            </a:extLst>
          </p:cNvPr>
          <p:cNvGrpSpPr/>
          <p:nvPr/>
        </p:nvGrpSpPr>
        <p:grpSpPr>
          <a:xfrm>
            <a:off x="1707884" y="1417701"/>
            <a:ext cx="320076" cy="320076"/>
            <a:chOff x="1562938" y="4248450"/>
            <a:chExt cx="475950" cy="475950"/>
          </a:xfrm>
        </p:grpSpPr>
        <p:sp>
          <p:nvSpPr>
            <p:cNvPr id="517" name="Google Shape;517;p31">
              <a:extLst>
                <a:ext uri="{FF2B5EF4-FFF2-40B4-BE49-F238E27FC236}">
                  <a16:creationId xmlns:a16="http://schemas.microsoft.com/office/drawing/2014/main" id="{E76CE916-FE49-F255-E232-739EF86650B7}"/>
                </a:ext>
              </a:extLst>
            </p:cNvPr>
            <p:cNvSpPr/>
            <p:nvPr/>
          </p:nvSpPr>
          <p:spPr>
            <a:xfrm>
              <a:off x="1571938" y="4257450"/>
              <a:ext cx="457475" cy="290150"/>
            </a:xfrm>
            <a:custGeom>
              <a:avLst/>
              <a:gdLst/>
              <a:ahLst/>
              <a:cxnLst/>
              <a:rect l="l" t="t" r="r" b="b"/>
              <a:pathLst>
                <a:path w="18299" h="11606" extrusionOk="0">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a:extLst>
                <a:ext uri="{FF2B5EF4-FFF2-40B4-BE49-F238E27FC236}">
                  <a16:creationId xmlns:a16="http://schemas.microsoft.com/office/drawing/2014/main" id="{BDE3FA4E-7D47-E160-6454-A6C77DB23032}"/>
                </a:ext>
              </a:extLst>
            </p:cNvPr>
            <p:cNvSpPr/>
            <p:nvPr/>
          </p:nvSpPr>
          <p:spPr>
            <a:xfrm>
              <a:off x="1611763" y="4294900"/>
              <a:ext cx="377825" cy="252700"/>
            </a:xfrm>
            <a:custGeom>
              <a:avLst/>
              <a:gdLst/>
              <a:ahLst/>
              <a:cxnLst/>
              <a:rect l="l" t="t" r="r" b="b"/>
              <a:pathLst>
                <a:path w="15113" h="10108" extrusionOk="0">
                  <a:moveTo>
                    <a:pt x="1" y="1"/>
                  </a:moveTo>
                  <a:lnTo>
                    <a:pt x="1" y="10107"/>
                  </a:lnTo>
                  <a:lnTo>
                    <a:pt x="15113" y="10107"/>
                  </a:lnTo>
                  <a:lnTo>
                    <a:pt x="151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a:extLst>
                <a:ext uri="{FF2B5EF4-FFF2-40B4-BE49-F238E27FC236}">
                  <a16:creationId xmlns:a16="http://schemas.microsoft.com/office/drawing/2014/main" id="{B75FAB0E-6510-5F4A-E5D2-793B8A75B94F}"/>
                </a:ext>
              </a:extLst>
            </p:cNvPr>
            <p:cNvSpPr/>
            <p:nvPr/>
          </p:nvSpPr>
          <p:spPr>
            <a:xfrm>
              <a:off x="1875338" y="4356050"/>
              <a:ext cx="73975" cy="92950"/>
            </a:xfrm>
            <a:custGeom>
              <a:avLst/>
              <a:gdLst/>
              <a:ahLst/>
              <a:cxnLst/>
              <a:rect l="l" t="t" r="r" b="b"/>
              <a:pathLst>
                <a:path w="2959" h="3718" extrusionOk="0">
                  <a:moveTo>
                    <a:pt x="0" y="1"/>
                  </a:moveTo>
                  <a:lnTo>
                    <a:pt x="0" y="3717"/>
                  </a:lnTo>
                  <a:lnTo>
                    <a:pt x="2958" y="3717"/>
                  </a:lnTo>
                  <a:lnTo>
                    <a:pt x="2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a:extLst>
                <a:ext uri="{FF2B5EF4-FFF2-40B4-BE49-F238E27FC236}">
                  <a16:creationId xmlns:a16="http://schemas.microsoft.com/office/drawing/2014/main" id="{341C63AA-C480-33DA-55BA-7E1026DA56C0}"/>
                </a:ext>
              </a:extLst>
            </p:cNvPr>
            <p:cNvSpPr/>
            <p:nvPr/>
          </p:nvSpPr>
          <p:spPr>
            <a:xfrm>
              <a:off x="1571938" y="4547575"/>
              <a:ext cx="457475" cy="167350"/>
            </a:xfrm>
            <a:custGeom>
              <a:avLst/>
              <a:gdLst/>
              <a:ahLst/>
              <a:cxnLst/>
              <a:rect l="l" t="t" r="r" b="b"/>
              <a:pathLst>
                <a:path w="18299" h="6694" extrusionOk="0">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a:extLst>
                <a:ext uri="{FF2B5EF4-FFF2-40B4-BE49-F238E27FC236}">
                  <a16:creationId xmlns:a16="http://schemas.microsoft.com/office/drawing/2014/main" id="{F7AFC641-DE51-C697-CEE4-70886B2A0966}"/>
                </a:ext>
              </a:extLst>
            </p:cNvPr>
            <p:cNvSpPr/>
            <p:nvPr/>
          </p:nvSpPr>
          <p:spPr>
            <a:xfrm>
              <a:off x="17634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a:extLst>
                <a:ext uri="{FF2B5EF4-FFF2-40B4-BE49-F238E27FC236}">
                  <a16:creationId xmlns:a16="http://schemas.microsoft.com/office/drawing/2014/main" id="{E91B2428-0993-40D0-A185-2EB37051CA12}"/>
                </a:ext>
              </a:extLst>
            </p:cNvPr>
            <p:cNvSpPr/>
            <p:nvPr/>
          </p:nvSpPr>
          <p:spPr>
            <a:xfrm>
              <a:off x="1652063" y="4356050"/>
              <a:ext cx="74450" cy="92950"/>
            </a:xfrm>
            <a:custGeom>
              <a:avLst/>
              <a:gdLst/>
              <a:ahLst/>
              <a:cxnLst/>
              <a:rect l="l" t="t" r="r" b="b"/>
              <a:pathLst>
                <a:path w="2978" h="3718" extrusionOk="0">
                  <a:moveTo>
                    <a:pt x="0" y="1"/>
                  </a:moveTo>
                  <a:lnTo>
                    <a:pt x="0" y="3717"/>
                  </a:lnTo>
                  <a:lnTo>
                    <a:pt x="2977" y="3717"/>
                  </a:lnTo>
                  <a:lnTo>
                    <a:pt x="2977"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a:extLst>
                <a:ext uri="{FF2B5EF4-FFF2-40B4-BE49-F238E27FC236}">
                  <a16:creationId xmlns:a16="http://schemas.microsoft.com/office/drawing/2014/main" id="{37EEFC24-7287-83A0-327B-44F1DBBAB63E}"/>
                </a:ext>
              </a:extLst>
            </p:cNvPr>
            <p:cNvSpPr/>
            <p:nvPr/>
          </p:nvSpPr>
          <p:spPr>
            <a:xfrm>
              <a:off x="1828413" y="4575450"/>
              <a:ext cx="21825" cy="18600"/>
            </a:xfrm>
            <a:custGeom>
              <a:avLst/>
              <a:gdLst/>
              <a:ahLst/>
              <a:cxnLst/>
              <a:rect l="l" t="t" r="r" b="b"/>
              <a:pathLst>
                <a:path w="873" h="744" extrusionOk="0">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a:extLst>
                <a:ext uri="{FF2B5EF4-FFF2-40B4-BE49-F238E27FC236}">
                  <a16:creationId xmlns:a16="http://schemas.microsoft.com/office/drawing/2014/main" id="{8741F739-0C70-0D83-01B3-85DC380D13AB}"/>
                </a:ext>
              </a:extLst>
            </p:cNvPr>
            <p:cNvSpPr/>
            <p:nvPr/>
          </p:nvSpPr>
          <p:spPr>
            <a:xfrm>
              <a:off x="1562938" y="4248450"/>
              <a:ext cx="475950" cy="475950"/>
            </a:xfrm>
            <a:custGeom>
              <a:avLst/>
              <a:gdLst/>
              <a:ahLst/>
              <a:cxnLst/>
              <a:rect l="l" t="t" r="r" b="b"/>
              <a:pathLst>
                <a:path w="19038" h="19038" extrusionOk="0">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a:extLst>
                <a:ext uri="{FF2B5EF4-FFF2-40B4-BE49-F238E27FC236}">
                  <a16:creationId xmlns:a16="http://schemas.microsoft.com/office/drawing/2014/main" id="{4D5E88A0-267A-E4F2-0679-E3471C9314DF}"/>
                </a:ext>
              </a:extLst>
            </p:cNvPr>
            <p:cNvSpPr/>
            <p:nvPr/>
          </p:nvSpPr>
          <p:spPr>
            <a:xfrm>
              <a:off x="1642588" y="4346575"/>
              <a:ext cx="92925" cy="111900"/>
            </a:xfrm>
            <a:custGeom>
              <a:avLst/>
              <a:gdLst/>
              <a:ahLst/>
              <a:cxnLst/>
              <a:rect l="l" t="t" r="r" b="b"/>
              <a:pathLst>
                <a:path w="3717" h="4476" extrusionOk="0">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a:extLst>
                <a:ext uri="{FF2B5EF4-FFF2-40B4-BE49-F238E27FC236}">
                  <a16:creationId xmlns:a16="http://schemas.microsoft.com/office/drawing/2014/main" id="{9A36AB93-CA84-3BC3-65CC-944781A04D8B}"/>
                </a:ext>
              </a:extLst>
            </p:cNvPr>
            <p:cNvSpPr/>
            <p:nvPr/>
          </p:nvSpPr>
          <p:spPr>
            <a:xfrm>
              <a:off x="1753988" y="4346575"/>
              <a:ext cx="93400" cy="111900"/>
            </a:xfrm>
            <a:custGeom>
              <a:avLst/>
              <a:gdLst/>
              <a:ahLst/>
              <a:cxnLst/>
              <a:rect l="l" t="t" r="r" b="b"/>
              <a:pathLst>
                <a:path w="3736" h="4476" extrusionOk="0">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a:extLst>
                <a:ext uri="{FF2B5EF4-FFF2-40B4-BE49-F238E27FC236}">
                  <a16:creationId xmlns:a16="http://schemas.microsoft.com/office/drawing/2014/main" id="{C9A62EEC-E30A-1023-118B-B875EAE27A78}"/>
                </a:ext>
              </a:extLst>
            </p:cNvPr>
            <p:cNvSpPr/>
            <p:nvPr/>
          </p:nvSpPr>
          <p:spPr>
            <a:xfrm>
              <a:off x="1865838" y="4346575"/>
              <a:ext cx="92950" cy="111900"/>
            </a:xfrm>
            <a:custGeom>
              <a:avLst/>
              <a:gdLst/>
              <a:ahLst/>
              <a:cxnLst/>
              <a:rect l="l" t="t" r="r" b="b"/>
              <a:pathLst>
                <a:path w="3718" h="4476" extrusionOk="0">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a:extLst>
                <a:ext uri="{FF2B5EF4-FFF2-40B4-BE49-F238E27FC236}">
                  <a16:creationId xmlns:a16="http://schemas.microsoft.com/office/drawing/2014/main" id="{D203F770-6570-08A6-4AA0-7E44ED08E7DE}"/>
                </a:ext>
              </a:extLst>
            </p:cNvPr>
            <p:cNvSpPr/>
            <p:nvPr/>
          </p:nvSpPr>
          <p:spPr>
            <a:xfrm>
              <a:off x="16397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a:extLst>
                <a:ext uri="{FF2B5EF4-FFF2-40B4-BE49-F238E27FC236}">
                  <a16:creationId xmlns:a16="http://schemas.microsoft.com/office/drawing/2014/main" id="{C5849E6D-9370-9581-AA9D-B1EAB49AA1BF}"/>
                </a:ext>
              </a:extLst>
            </p:cNvPr>
            <p:cNvSpPr/>
            <p:nvPr/>
          </p:nvSpPr>
          <p:spPr>
            <a:xfrm>
              <a:off x="1751138" y="4476950"/>
              <a:ext cx="99100" cy="18500"/>
            </a:xfrm>
            <a:custGeom>
              <a:avLst/>
              <a:gdLst/>
              <a:ahLst/>
              <a:cxnLst/>
              <a:rect l="l" t="t" r="r" b="b"/>
              <a:pathLst>
                <a:path w="3964" h="740" extrusionOk="0">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a:extLst>
                <a:ext uri="{FF2B5EF4-FFF2-40B4-BE49-F238E27FC236}">
                  <a16:creationId xmlns:a16="http://schemas.microsoft.com/office/drawing/2014/main" id="{9B87970F-92DE-9AE5-F67B-8625EAAB13D1}"/>
                </a:ext>
              </a:extLst>
            </p:cNvPr>
            <p:cNvSpPr/>
            <p:nvPr/>
          </p:nvSpPr>
          <p:spPr>
            <a:xfrm>
              <a:off x="1862538" y="4476950"/>
              <a:ext cx="99575" cy="18500"/>
            </a:xfrm>
            <a:custGeom>
              <a:avLst/>
              <a:gdLst/>
              <a:ahLst/>
              <a:cxnLst/>
              <a:rect l="l" t="t" r="r" b="b"/>
              <a:pathLst>
                <a:path w="3983" h="740" extrusionOk="0">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a:extLst>
                <a:ext uri="{FF2B5EF4-FFF2-40B4-BE49-F238E27FC236}">
                  <a16:creationId xmlns:a16="http://schemas.microsoft.com/office/drawing/2014/main" id="{A4ED2427-A496-5EAB-36F4-BCD88F523278}"/>
                </a:ext>
              </a:extLst>
            </p:cNvPr>
            <p:cNvSpPr/>
            <p:nvPr/>
          </p:nvSpPr>
          <p:spPr>
            <a:xfrm>
              <a:off x="1751138" y="4575525"/>
              <a:ext cx="62125" cy="18525"/>
            </a:xfrm>
            <a:custGeom>
              <a:avLst/>
              <a:gdLst/>
              <a:ahLst/>
              <a:cxnLst/>
              <a:rect l="l" t="t" r="r" b="b"/>
              <a:pathLst>
                <a:path w="2485" h="741" extrusionOk="0">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1">
            <a:extLst>
              <a:ext uri="{FF2B5EF4-FFF2-40B4-BE49-F238E27FC236}">
                <a16:creationId xmlns:a16="http://schemas.microsoft.com/office/drawing/2014/main" id="{73A4D66C-FFFF-478D-249C-C76B85BC4F86}"/>
              </a:ext>
            </a:extLst>
          </p:cNvPr>
          <p:cNvGrpSpPr/>
          <p:nvPr/>
        </p:nvGrpSpPr>
        <p:grpSpPr>
          <a:xfrm>
            <a:off x="1707878" y="3444511"/>
            <a:ext cx="320088" cy="260682"/>
            <a:chOff x="5899913" y="4248925"/>
            <a:chExt cx="639025" cy="524300"/>
          </a:xfrm>
        </p:grpSpPr>
        <p:sp>
          <p:nvSpPr>
            <p:cNvPr id="533" name="Google Shape;533;p31">
              <a:extLst>
                <a:ext uri="{FF2B5EF4-FFF2-40B4-BE49-F238E27FC236}">
                  <a16:creationId xmlns:a16="http://schemas.microsoft.com/office/drawing/2014/main" id="{A5664D68-6C20-1CA6-3D9D-F08ADF0DBCC6}"/>
                </a:ext>
              </a:extLst>
            </p:cNvPr>
            <p:cNvSpPr/>
            <p:nvPr/>
          </p:nvSpPr>
          <p:spPr>
            <a:xfrm>
              <a:off x="5937363" y="4261725"/>
              <a:ext cx="564600" cy="399175"/>
            </a:xfrm>
            <a:custGeom>
              <a:avLst/>
              <a:gdLst/>
              <a:ahLst/>
              <a:cxnLst/>
              <a:rect l="l" t="t" r="r" b="b"/>
              <a:pathLst>
                <a:path w="22584" h="15967" extrusionOk="0">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a:extLst>
                <a:ext uri="{FF2B5EF4-FFF2-40B4-BE49-F238E27FC236}">
                  <a16:creationId xmlns:a16="http://schemas.microsoft.com/office/drawing/2014/main" id="{220045EE-B73E-A501-0CB2-D8EE9DD41BC9}"/>
                </a:ext>
              </a:extLst>
            </p:cNvPr>
            <p:cNvSpPr/>
            <p:nvPr/>
          </p:nvSpPr>
          <p:spPr>
            <a:xfrm>
              <a:off x="6070088" y="4498748"/>
              <a:ext cx="299149" cy="112375"/>
            </a:xfrm>
            <a:custGeom>
              <a:avLst/>
              <a:gdLst/>
              <a:ahLst/>
              <a:cxnLst/>
              <a:rect l="l" t="t" r="r" b="b"/>
              <a:pathLst>
                <a:path w="11966" h="4495" extrusionOk="0">
                  <a:moveTo>
                    <a:pt x="2997" y="0"/>
                  </a:moveTo>
                  <a:lnTo>
                    <a:pt x="1" y="1498"/>
                  </a:lnTo>
                  <a:lnTo>
                    <a:pt x="5992" y="4494"/>
                  </a:lnTo>
                  <a:lnTo>
                    <a:pt x="11965" y="1498"/>
                  </a:lnTo>
                  <a:lnTo>
                    <a:pt x="89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a:extLst>
                <a:ext uri="{FF2B5EF4-FFF2-40B4-BE49-F238E27FC236}">
                  <a16:creationId xmlns:a16="http://schemas.microsoft.com/office/drawing/2014/main" id="{893EEB9E-F34E-09C2-0613-7917E7A884EA}"/>
                </a:ext>
              </a:extLst>
            </p:cNvPr>
            <p:cNvSpPr/>
            <p:nvPr/>
          </p:nvSpPr>
          <p:spPr>
            <a:xfrm>
              <a:off x="6070088" y="4423850"/>
              <a:ext cx="299150" cy="112375"/>
            </a:xfrm>
            <a:custGeom>
              <a:avLst/>
              <a:gdLst/>
              <a:ahLst/>
              <a:cxnLst/>
              <a:rect l="l" t="t" r="r" b="b"/>
              <a:pathLst>
                <a:path w="11966" h="4495" extrusionOk="0">
                  <a:moveTo>
                    <a:pt x="2997" y="0"/>
                  </a:moveTo>
                  <a:lnTo>
                    <a:pt x="1" y="1517"/>
                  </a:lnTo>
                  <a:lnTo>
                    <a:pt x="5992" y="4494"/>
                  </a:lnTo>
                  <a:lnTo>
                    <a:pt x="11965" y="1517"/>
                  </a:lnTo>
                  <a:lnTo>
                    <a:pt x="8988"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a:extLst>
                <a:ext uri="{FF2B5EF4-FFF2-40B4-BE49-F238E27FC236}">
                  <a16:creationId xmlns:a16="http://schemas.microsoft.com/office/drawing/2014/main" id="{0AD2ABE2-08D2-ED19-015D-78A885A1A0EA}"/>
                </a:ext>
              </a:extLst>
            </p:cNvPr>
            <p:cNvSpPr/>
            <p:nvPr/>
          </p:nvSpPr>
          <p:spPr>
            <a:xfrm>
              <a:off x="6070088" y="4311975"/>
              <a:ext cx="299150" cy="149825"/>
            </a:xfrm>
            <a:custGeom>
              <a:avLst/>
              <a:gdLst/>
              <a:ahLst/>
              <a:cxnLst/>
              <a:rect l="l" t="t" r="r" b="b"/>
              <a:pathLst>
                <a:path w="11966" h="5993" extrusionOk="0">
                  <a:moveTo>
                    <a:pt x="5992" y="0"/>
                  </a:moveTo>
                  <a:lnTo>
                    <a:pt x="1" y="2996"/>
                  </a:lnTo>
                  <a:lnTo>
                    <a:pt x="5992" y="5992"/>
                  </a:lnTo>
                  <a:lnTo>
                    <a:pt x="11965" y="2977"/>
                  </a:lnTo>
                  <a:lnTo>
                    <a:pt x="59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a:extLst>
                <a:ext uri="{FF2B5EF4-FFF2-40B4-BE49-F238E27FC236}">
                  <a16:creationId xmlns:a16="http://schemas.microsoft.com/office/drawing/2014/main" id="{8E081144-FBA8-2502-B009-CF58F195A3A6}"/>
                </a:ext>
              </a:extLst>
            </p:cNvPr>
            <p:cNvSpPr/>
            <p:nvPr/>
          </p:nvSpPr>
          <p:spPr>
            <a:xfrm>
              <a:off x="5912713" y="4660875"/>
              <a:ext cx="613900" cy="100025"/>
            </a:xfrm>
            <a:custGeom>
              <a:avLst/>
              <a:gdLst/>
              <a:ahLst/>
              <a:cxnLst/>
              <a:rect l="l" t="t" r="r" b="b"/>
              <a:pathLst>
                <a:path w="24556" h="4001" extrusionOk="0">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a:extLst>
                <a:ext uri="{FF2B5EF4-FFF2-40B4-BE49-F238E27FC236}">
                  <a16:creationId xmlns:a16="http://schemas.microsoft.com/office/drawing/2014/main" id="{1FD6D5BD-C8B1-829E-BA9C-BE43D971D5D5}"/>
                </a:ext>
              </a:extLst>
            </p:cNvPr>
            <p:cNvSpPr/>
            <p:nvPr/>
          </p:nvSpPr>
          <p:spPr>
            <a:xfrm>
              <a:off x="6157313" y="4698300"/>
              <a:ext cx="29425" cy="25150"/>
            </a:xfrm>
            <a:custGeom>
              <a:avLst/>
              <a:gdLst/>
              <a:ahLst/>
              <a:cxnLst/>
              <a:rect l="l" t="t" r="r" b="b"/>
              <a:pathLst>
                <a:path w="1177" h="1006" extrusionOk="0">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a:extLst>
                <a:ext uri="{FF2B5EF4-FFF2-40B4-BE49-F238E27FC236}">
                  <a16:creationId xmlns:a16="http://schemas.microsoft.com/office/drawing/2014/main" id="{BEAB614A-7E4B-0647-4AFF-992DD97F8037}"/>
                </a:ext>
              </a:extLst>
            </p:cNvPr>
            <p:cNvSpPr/>
            <p:nvPr/>
          </p:nvSpPr>
          <p:spPr>
            <a:xfrm>
              <a:off x="5899913" y="4248925"/>
              <a:ext cx="639025" cy="524300"/>
            </a:xfrm>
            <a:custGeom>
              <a:avLst/>
              <a:gdLst/>
              <a:ahLst/>
              <a:cxnLst/>
              <a:rect l="l" t="t" r="r" b="b"/>
              <a:pathLst>
                <a:path w="25561" h="20972" extrusionOk="0">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a:extLst>
                <a:ext uri="{FF2B5EF4-FFF2-40B4-BE49-F238E27FC236}">
                  <a16:creationId xmlns:a16="http://schemas.microsoft.com/office/drawing/2014/main" id="{C310CEF3-C07C-D229-F62F-B069A219EBD6}"/>
                </a:ext>
              </a:extLst>
            </p:cNvPr>
            <p:cNvSpPr/>
            <p:nvPr/>
          </p:nvSpPr>
          <p:spPr>
            <a:xfrm>
              <a:off x="6202813" y="4698325"/>
              <a:ext cx="83475" cy="25125"/>
            </a:xfrm>
            <a:custGeom>
              <a:avLst/>
              <a:gdLst/>
              <a:ahLst/>
              <a:cxnLst/>
              <a:rect l="l" t="t" r="r" b="b"/>
              <a:pathLst>
                <a:path w="3339" h="1005" extrusionOk="0">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a:extLst>
                <a:ext uri="{FF2B5EF4-FFF2-40B4-BE49-F238E27FC236}">
                  <a16:creationId xmlns:a16="http://schemas.microsoft.com/office/drawing/2014/main" id="{E9DECEE2-7B02-C3BE-FB17-38A362DDB7CE}"/>
                </a:ext>
              </a:extLst>
            </p:cNvPr>
            <p:cNvSpPr/>
            <p:nvPr/>
          </p:nvSpPr>
          <p:spPr>
            <a:xfrm>
              <a:off x="6054914" y="4299050"/>
              <a:ext cx="329501" cy="324401"/>
            </a:xfrm>
            <a:custGeom>
              <a:avLst/>
              <a:gdLst/>
              <a:ahLst/>
              <a:cxnLst/>
              <a:rect l="l" t="t" r="r" b="b"/>
              <a:pathLst>
                <a:path w="13180" h="12976" extrusionOk="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31">
            <a:extLst>
              <a:ext uri="{FF2B5EF4-FFF2-40B4-BE49-F238E27FC236}">
                <a16:creationId xmlns:a16="http://schemas.microsoft.com/office/drawing/2014/main" id="{132B4299-1D8B-D1BD-17BA-6E4A228EB671}"/>
              </a:ext>
            </a:extLst>
          </p:cNvPr>
          <p:cNvSpPr txBox="1">
            <a:spLocks noGrp="1"/>
          </p:cNvSpPr>
          <p:nvPr>
            <p:ph type="subTitle" idx="2"/>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43" name="Google Shape;543;p31">
            <a:extLst>
              <a:ext uri="{FF2B5EF4-FFF2-40B4-BE49-F238E27FC236}">
                <a16:creationId xmlns:a16="http://schemas.microsoft.com/office/drawing/2014/main" id="{2728C98C-245B-3DE7-7F67-AC5BC2413E64}"/>
              </a:ext>
            </a:extLst>
          </p:cNvPr>
          <p:cNvSpPr txBox="1">
            <a:spLocks noGrp="1"/>
          </p:cNvSpPr>
          <p:nvPr>
            <p:ph type="subTitle" idx="2"/>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544" name="Google Shape;544;p31">
            <a:extLst>
              <a:ext uri="{FF2B5EF4-FFF2-40B4-BE49-F238E27FC236}">
                <a16:creationId xmlns:a16="http://schemas.microsoft.com/office/drawing/2014/main" id="{7833E9E5-FF6F-E061-6638-ACCAC7963700}"/>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grpSp>
        <p:nvGrpSpPr>
          <p:cNvPr id="545" name="Google Shape;545;p31">
            <a:extLst>
              <a:ext uri="{FF2B5EF4-FFF2-40B4-BE49-F238E27FC236}">
                <a16:creationId xmlns:a16="http://schemas.microsoft.com/office/drawing/2014/main" id="{C76BCC98-CED1-F640-47A9-AFB4E80803E2}"/>
              </a:ext>
            </a:extLst>
          </p:cNvPr>
          <p:cNvGrpSpPr/>
          <p:nvPr/>
        </p:nvGrpSpPr>
        <p:grpSpPr>
          <a:xfrm>
            <a:off x="1614876" y="1364434"/>
            <a:ext cx="506092" cy="426611"/>
            <a:chOff x="1665363" y="1706700"/>
            <a:chExt cx="578325" cy="487500"/>
          </a:xfrm>
        </p:grpSpPr>
        <p:sp>
          <p:nvSpPr>
            <p:cNvPr id="546" name="Google Shape;546;p31">
              <a:extLst>
                <a:ext uri="{FF2B5EF4-FFF2-40B4-BE49-F238E27FC236}">
                  <a16:creationId xmlns:a16="http://schemas.microsoft.com/office/drawing/2014/main" id="{BFF0D7B7-0FB1-BF0D-F222-510E34E4C71A}"/>
                </a:ext>
              </a:extLst>
            </p:cNvPr>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a:extLst>
                <a:ext uri="{FF2B5EF4-FFF2-40B4-BE49-F238E27FC236}">
                  <a16:creationId xmlns:a16="http://schemas.microsoft.com/office/drawing/2014/main" id="{E77ED294-FD5F-CF76-4CF2-D625042808DF}"/>
                </a:ext>
              </a:extLst>
            </p:cNvPr>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1">
            <a:extLst>
              <a:ext uri="{FF2B5EF4-FFF2-40B4-BE49-F238E27FC236}">
                <a16:creationId xmlns:a16="http://schemas.microsoft.com/office/drawing/2014/main" id="{ABE876EA-B295-9124-74A9-1F1727AFAB98}"/>
              </a:ext>
            </a:extLst>
          </p:cNvPr>
          <p:cNvGrpSpPr/>
          <p:nvPr/>
        </p:nvGrpSpPr>
        <p:grpSpPr>
          <a:xfrm>
            <a:off x="1614876" y="3361546"/>
            <a:ext cx="506092" cy="426611"/>
            <a:chOff x="1665363" y="1706700"/>
            <a:chExt cx="578325" cy="487500"/>
          </a:xfrm>
        </p:grpSpPr>
        <p:sp>
          <p:nvSpPr>
            <p:cNvPr id="549" name="Google Shape;549;p31">
              <a:extLst>
                <a:ext uri="{FF2B5EF4-FFF2-40B4-BE49-F238E27FC236}">
                  <a16:creationId xmlns:a16="http://schemas.microsoft.com/office/drawing/2014/main" id="{EB916807-F8F8-60AA-6A5E-D793A7CEA095}"/>
                </a:ext>
              </a:extLst>
            </p:cNvPr>
            <p:cNvSpPr/>
            <p:nvPr/>
          </p:nvSpPr>
          <p:spPr>
            <a:xfrm flipH="1">
              <a:off x="2174988"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a:extLst>
                <a:ext uri="{FF2B5EF4-FFF2-40B4-BE49-F238E27FC236}">
                  <a16:creationId xmlns:a16="http://schemas.microsoft.com/office/drawing/2014/main" id="{1BAAC065-9059-882D-4D39-0E29D17DB47E}"/>
                </a:ext>
              </a:extLst>
            </p:cNvPr>
            <p:cNvSpPr/>
            <p:nvPr/>
          </p:nvSpPr>
          <p:spPr>
            <a:xfrm>
              <a:off x="1665363" y="1706700"/>
              <a:ext cx="68700" cy="487500"/>
            </a:xfrm>
            <a:prstGeom prst="leftBracket">
              <a:avLst>
                <a:gd name="adj" fmla="val 0"/>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a:extLst>
              <a:ext uri="{FF2B5EF4-FFF2-40B4-BE49-F238E27FC236}">
                <a16:creationId xmlns:a16="http://schemas.microsoft.com/office/drawing/2014/main" id="{1E44C244-3C72-F8BA-2BDC-FDDAC9252E36}"/>
              </a:ext>
            </a:extLst>
          </p:cNvPr>
          <p:cNvGrpSpPr/>
          <p:nvPr/>
        </p:nvGrpSpPr>
        <p:grpSpPr>
          <a:xfrm>
            <a:off x="1084825" y="3327862"/>
            <a:ext cx="506100" cy="1366863"/>
            <a:chOff x="1084825" y="3203163"/>
            <a:chExt cx="506100" cy="1366863"/>
          </a:xfrm>
        </p:grpSpPr>
        <p:cxnSp>
          <p:nvCxnSpPr>
            <p:cNvPr id="552" name="Google Shape;552;p31">
              <a:extLst>
                <a:ext uri="{FF2B5EF4-FFF2-40B4-BE49-F238E27FC236}">
                  <a16:creationId xmlns:a16="http://schemas.microsoft.com/office/drawing/2014/main" id="{F59CB5DB-9C4D-3F38-7BD8-A6EAEC56EEE8}"/>
                </a:ext>
              </a:extLst>
            </p:cNvPr>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3" name="Google Shape;553;p31">
              <a:extLst>
                <a:ext uri="{FF2B5EF4-FFF2-40B4-BE49-F238E27FC236}">
                  <a16:creationId xmlns:a16="http://schemas.microsoft.com/office/drawing/2014/main" id="{A24ABD74-3545-748B-BA14-44C43E52052A}"/>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54" name="Google Shape;554;p31">
            <a:extLst>
              <a:ext uri="{FF2B5EF4-FFF2-40B4-BE49-F238E27FC236}">
                <a16:creationId xmlns:a16="http://schemas.microsoft.com/office/drawing/2014/main" id="{ECFF1D03-7C84-9F34-E884-8B7D2E0200CF}"/>
              </a:ext>
            </a:extLst>
          </p:cNvPr>
          <p:cNvGrpSpPr/>
          <p:nvPr/>
        </p:nvGrpSpPr>
        <p:grpSpPr>
          <a:xfrm>
            <a:off x="1084825" y="1208049"/>
            <a:ext cx="506100" cy="1366863"/>
            <a:chOff x="1084825" y="3203163"/>
            <a:chExt cx="506100" cy="1366863"/>
          </a:xfrm>
        </p:grpSpPr>
        <p:cxnSp>
          <p:nvCxnSpPr>
            <p:cNvPr id="555" name="Google Shape;555;p31">
              <a:extLst>
                <a:ext uri="{FF2B5EF4-FFF2-40B4-BE49-F238E27FC236}">
                  <a16:creationId xmlns:a16="http://schemas.microsoft.com/office/drawing/2014/main" id="{94AF3EE8-C88C-E129-55F9-D0BFD29E5430}"/>
                </a:ext>
              </a:extLst>
            </p:cNvPr>
            <p:cNvCxnSpPr/>
            <p:nvPr/>
          </p:nvCxnSpPr>
          <p:spPr>
            <a:xfrm>
              <a:off x="1337875" y="3203163"/>
              <a:ext cx="0" cy="731700"/>
            </a:xfrm>
            <a:prstGeom prst="straightConnector1">
              <a:avLst/>
            </a:prstGeom>
            <a:noFill/>
            <a:ln w="9525" cap="flat" cmpd="sng">
              <a:solidFill>
                <a:schemeClr val="accent4"/>
              </a:solidFill>
              <a:prstDash val="solid"/>
              <a:round/>
              <a:headEnd type="none" w="med" len="med"/>
              <a:tailEnd type="none" w="med" len="med"/>
            </a:ln>
          </p:spPr>
        </p:cxnSp>
        <p:sp>
          <p:nvSpPr>
            <p:cNvPr id="556" name="Google Shape;556;p31">
              <a:extLst>
                <a:ext uri="{FF2B5EF4-FFF2-40B4-BE49-F238E27FC236}">
                  <a16:creationId xmlns:a16="http://schemas.microsoft.com/office/drawing/2014/main" id="{45C4115D-59E9-8D40-7DC2-F1BABAB318E2}"/>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Tree>
    <p:extLst>
      <p:ext uri="{BB962C8B-B14F-4D97-AF65-F5344CB8AC3E}">
        <p14:creationId xmlns:p14="http://schemas.microsoft.com/office/powerpoint/2010/main" val="385469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7329073A-40AA-BD1B-8341-95A505A5CF30}"/>
            </a:ext>
          </a:extLst>
        </p:cNvPr>
        <p:cNvGrpSpPr/>
        <p:nvPr/>
      </p:nvGrpSpPr>
      <p:grpSpPr>
        <a:xfrm>
          <a:off x="0" y="0"/>
          <a:ext cx="0" cy="0"/>
          <a:chOff x="0" y="0"/>
          <a:chExt cx="0" cy="0"/>
        </a:xfrm>
      </p:grpSpPr>
      <p:sp>
        <p:nvSpPr>
          <p:cNvPr id="660" name="Google Shape;660;p35">
            <a:extLst>
              <a:ext uri="{FF2B5EF4-FFF2-40B4-BE49-F238E27FC236}">
                <a16:creationId xmlns:a16="http://schemas.microsoft.com/office/drawing/2014/main" id="{8BC249FB-2F2E-11A8-E917-2799F2C6BD48}"/>
              </a:ext>
            </a:extLst>
          </p:cNvPr>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Our Code Does </a:t>
            </a:r>
            <a:r>
              <a:rPr lang="en" dirty="0">
                <a:solidFill>
                  <a:schemeClr val="accent3"/>
                </a:solidFill>
              </a:rPr>
              <a:t>{</a:t>
            </a:r>
            <a:endParaRPr dirty="0">
              <a:solidFill>
                <a:schemeClr val="accent6"/>
              </a:solidFill>
            </a:endParaRPr>
          </a:p>
        </p:txBody>
      </p:sp>
      <p:grpSp>
        <p:nvGrpSpPr>
          <p:cNvPr id="667" name="Google Shape;667;p35">
            <a:extLst>
              <a:ext uri="{FF2B5EF4-FFF2-40B4-BE49-F238E27FC236}">
                <a16:creationId xmlns:a16="http://schemas.microsoft.com/office/drawing/2014/main" id="{873673AB-D025-9ABC-F4A2-6682FD58BA3C}"/>
              </a:ext>
            </a:extLst>
          </p:cNvPr>
          <p:cNvGrpSpPr/>
          <p:nvPr/>
        </p:nvGrpSpPr>
        <p:grpSpPr>
          <a:xfrm>
            <a:off x="1084825" y="1153725"/>
            <a:ext cx="506100" cy="3416300"/>
            <a:chOff x="1084825" y="1153725"/>
            <a:chExt cx="506100" cy="3416300"/>
          </a:xfrm>
        </p:grpSpPr>
        <p:sp>
          <p:nvSpPr>
            <p:cNvPr id="668" name="Google Shape;668;p35">
              <a:extLst>
                <a:ext uri="{FF2B5EF4-FFF2-40B4-BE49-F238E27FC236}">
                  <a16:creationId xmlns:a16="http://schemas.microsoft.com/office/drawing/2014/main" id="{A3BDE10A-54E2-0A48-B7A8-4D03630039D1}"/>
                </a:ext>
              </a:extLst>
            </p:cNvPr>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69" name="Google Shape;669;p35">
              <a:extLst>
                <a:ext uri="{FF2B5EF4-FFF2-40B4-BE49-F238E27FC236}">
                  <a16:creationId xmlns:a16="http://schemas.microsoft.com/office/drawing/2014/main" id="{BB3CA7F8-03D1-2267-3680-429F04ACF9F8}"/>
                </a:ext>
              </a:extLst>
            </p:cNvPr>
            <p:cNvCxnSpPr/>
            <p:nvPr/>
          </p:nvCxnSpPr>
          <p:spPr>
            <a:xfrm>
              <a:off x="1337875" y="1153725"/>
              <a:ext cx="0" cy="2779800"/>
            </a:xfrm>
            <a:prstGeom prst="straightConnector1">
              <a:avLst/>
            </a:prstGeom>
            <a:noFill/>
            <a:ln w="9525" cap="flat" cmpd="sng">
              <a:solidFill>
                <a:schemeClr val="accent4"/>
              </a:solidFill>
              <a:prstDash val="solid"/>
              <a:round/>
              <a:headEnd type="none" w="med" len="med"/>
              <a:tailEnd type="none" w="med" len="med"/>
            </a:ln>
          </p:spPr>
        </p:cxnSp>
      </p:grpSp>
      <p:sp>
        <p:nvSpPr>
          <p:cNvPr id="705" name="Google Shape;705;p35">
            <a:extLst>
              <a:ext uri="{FF2B5EF4-FFF2-40B4-BE49-F238E27FC236}">
                <a16:creationId xmlns:a16="http://schemas.microsoft.com/office/drawing/2014/main" id="{8BF37689-7E96-E6ED-FF26-3504970A91FC}"/>
              </a:ext>
            </a:extLst>
          </p:cNvPr>
          <p:cNvSpPr txBox="1">
            <a:spLocks noGrp="1"/>
          </p:cNvSpPr>
          <p:nvPr>
            <p:ph type="subTitle" idx="4"/>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706" name="Google Shape;706;p35">
            <a:extLst>
              <a:ext uri="{FF2B5EF4-FFF2-40B4-BE49-F238E27FC236}">
                <a16:creationId xmlns:a16="http://schemas.microsoft.com/office/drawing/2014/main" id="{461527C5-D4FE-CE97-E922-295F7C299F15}"/>
              </a:ext>
            </a:extLst>
          </p:cNvPr>
          <p:cNvSpPr txBox="1">
            <a:spLocks noGrp="1"/>
          </p:cNvSpPr>
          <p:nvPr>
            <p:ph type="subTitle" idx="4"/>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forbeginners.html</a:t>
            </a:r>
            <a:endParaRPr sz="1400">
              <a:solidFill>
                <a:schemeClr val="accent3"/>
              </a:solidFill>
            </a:endParaRPr>
          </a:p>
        </p:txBody>
      </p:sp>
      <p:sp>
        <p:nvSpPr>
          <p:cNvPr id="707" name="Google Shape;707;p35">
            <a:extLst>
              <a:ext uri="{FF2B5EF4-FFF2-40B4-BE49-F238E27FC236}">
                <a16:creationId xmlns:a16="http://schemas.microsoft.com/office/drawing/2014/main" id="{7623218C-83AE-BA03-6E2D-8E0990603410}"/>
              </a:ext>
            </a:extLst>
          </p:cNvPr>
          <p:cNvSpPr txBox="1">
            <a:spLocks noGrp="1"/>
          </p:cNvSpPr>
          <p:nvPr>
            <p:ph type="subTitle" idx="4"/>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solidFill>
                  <a:schemeClr val="accent3"/>
                </a:solidFill>
              </a:rPr>
              <a:t>workshop.css</a:t>
            </a:r>
            <a:endParaRPr sz="1400">
              <a:solidFill>
                <a:schemeClr val="accent3"/>
              </a:solidFill>
            </a:endParaRPr>
          </a:p>
        </p:txBody>
      </p:sp>
      <p:sp>
        <p:nvSpPr>
          <p:cNvPr id="19" name="Google Shape;513;p31">
            <a:extLst>
              <a:ext uri="{FF2B5EF4-FFF2-40B4-BE49-F238E27FC236}">
                <a16:creationId xmlns:a16="http://schemas.microsoft.com/office/drawing/2014/main" id="{D51AF6DA-9E7B-FDD6-DF94-40C4E5288AB4}"/>
              </a:ext>
            </a:extLst>
          </p:cNvPr>
          <p:cNvSpPr txBox="1">
            <a:spLocks noGrp="1"/>
          </p:cNvSpPr>
          <p:nvPr>
            <p:ph type="subTitle" idx="1"/>
          </p:nvPr>
        </p:nvSpPr>
        <p:spPr>
          <a:xfrm>
            <a:off x="1696116" y="1662290"/>
            <a:ext cx="6887050" cy="1934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US" dirty="0"/>
              <a:t>Our code loads chest X-ray images and labeled bounding boxes, processes them, and trains a convolutional neural network (CNN). The CNN learns to both classify pneumonia and predict where it appears in the lungs. The workflow moves from loading data, to training, to testing, and ends with visualizing predictions. </a:t>
            </a:r>
            <a:r>
              <a:rPr lang="en" dirty="0"/>
              <a:t>&gt;</a:t>
            </a:r>
            <a:endParaRPr dirty="0"/>
          </a:p>
        </p:txBody>
      </p:sp>
    </p:spTree>
    <p:extLst>
      <p:ext uri="{BB962C8B-B14F-4D97-AF65-F5344CB8AC3E}">
        <p14:creationId xmlns:p14="http://schemas.microsoft.com/office/powerpoint/2010/main" val="1137528626"/>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1284</Words>
  <Application>Microsoft Office PowerPoint</Application>
  <PresentationFormat>On-screen Show (16:9)</PresentationFormat>
  <Paragraphs>155</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Fira Code</vt:lpstr>
      <vt:lpstr>Arial</vt:lpstr>
      <vt:lpstr>Programming Language Workshop for Beginners by Slidesgo</vt:lpstr>
      <vt:lpstr>Building a ‘CNN’ to Detect Pneumonia in Chest X-rays {</vt:lpstr>
      <vt:lpstr>01</vt:lpstr>
      <vt:lpstr>01 {</vt:lpstr>
      <vt:lpstr>Concepts &lt; /1 &gt; { Medical Imaging </vt:lpstr>
      <vt:lpstr>02 {</vt:lpstr>
      <vt:lpstr>Concepts &lt; /1 &gt; { Diagnosis Challenges </vt:lpstr>
      <vt:lpstr>03 {</vt:lpstr>
      <vt:lpstr>Concepts &lt; /1 &gt; { Bounding Boxes </vt:lpstr>
      <vt:lpstr>What Our Code Does {</vt:lpstr>
      <vt:lpstr>Step-by Step Using the Code {</vt:lpstr>
      <vt:lpstr>Model Architecture; {</vt:lpstr>
      <vt:lpstr>Dataset Breakdown; {</vt:lpstr>
      <vt:lpstr>Model Parameters; {</vt:lpstr>
      <vt:lpstr>Confusion Matrix; {</vt:lpstr>
      <vt:lpstr>Performance Metrics; {</vt:lpstr>
      <vt:lpstr>Visual 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Sanandan Ojha</dc:creator>
  <cp:lastModifiedBy>Sanandan Ojha</cp:lastModifiedBy>
  <cp:revision>7</cp:revision>
  <dcterms:modified xsi:type="dcterms:W3CDTF">2025-04-27T23:12:00Z</dcterms:modified>
</cp:coreProperties>
</file>