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4" r:id="rId1"/>
  </p:sldMasterIdLst>
  <p:sldIdLst>
    <p:sldId id="256" r:id="rId2"/>
    <p:sldId id="257" r:id="rId3"/>
    <p:sldId id="258" r:id="rId4"/>
    <p:sldId id="261" r:id="rId5"/>
    <p:sldId id="271" r:id="rId6"/>
    <p:sldId id="276" r:id="rId7"/>
    <p:sldId id="272" r:id="rId8"/>
    <p:sldId id="273" r:id="rId9"/>
    <p:sldId id="265" r:id="rId10"/>
    <p:sldId id="277" r:id="rId11"/>
    <p:sldId id="288" r:id="rId12"/>
    <p:sldId id="284" r:id="rId13"/>
    <p:sldId id="286" r:id="rId14"/>
    <p:sldId id="285" r:id="rId15"/>
    <p:sldId id="268" r:id="rId16"/>
    <p:sldId id="267" r:id="rId17"/>
    <p:sldId id="269" r:id="rId18"/>
    <p:sldId id="281" r:id="rId19"/>
    <p:sldId id="275" r:id="rId20"/>
    <p:sldId id="289" r:id="rId21"/>
    <p:sldId id="26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477"/>
  </p:normalViewPr>
  <p:slideViewPr>
    <p:cSldViewPr snapToGrid="0">
      <p:cViewPr varScale="1">
        <p:scale>
          <a:sx n="82" d="100"/>
          <a:sy n="82" d="100"/>
        </p:scale>
        <p:origin x="1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87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407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047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3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312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120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9562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867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8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4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AAD347D-5ACD-4C99-B74B-A9C85AD731AF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88366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7/22/25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90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  <p:sldLayoutId id="2147483888" r:id="rId4"/>
    <p:sldLayoutId id="2147483889" r:id="rId5"/>
    <p:sldLayoutId id="2147483890" r:id="rId6"/>
    <p:sldLayoutId id="2147483891" r:id="rId7"/>
    <p:sldLayoutId id="2147483892" r:id="rId8"/>
    <p:sldLayoutId id="2147483893" r:id="rId9"/>
    <p:sldLayoutId id="2147483894" r:id="rId10"/>
    <p:sldLayoutId id="2147483895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A7FD7-50CF-DBB2-8983-12D927AC3D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286000"/>
            <a:ext cx="8991600" cy="1828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HR" sz="3200">
                <a:solidFill>
                  <a:schemeClr val="tx1"/>
                </a:solidFill>
              </a:rPr>
              <a:t>MODEL DUBOKOG UČENJA </a:t>
            </a:r>
            <a:r>
              <a:rPr lang="en-HR" sz="3200" dirty="0">
                <a:solidFill>
                  <a:schemeClr val="tx1"/>
                </a:solidFill>
              </a:rPr>
              <a:t>ZA </a:t>
            </a:r>
            <a:r>
              <a:rPr lang="en-HR" sz="3200">
                <a:solidFill>
                  <a:schemeClr val="tx1"/>
                </a:solidFill>
              </a:rPr>
              <a:t>OPTIMIZACIJU PORTFELJA ZASNOVAN NA HETEROGENIM PODACIMA</a:t>
            </a:r>
            <a:endParaRPr lang="en-HR" sz="32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52DA2-094A-187D-A454-E411CBBA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483290"/>
            <a:ext cx="6801612" cy="1329208"/>
          </a:xfrm>
        </p:spPr>
        <p:txBody>
          <a:bodyPr>
            <a:normAutofit/>
          </a:bodyPr>
          <a:lstStyle/>
          <a:p>
            <a:r>
              <a:rPr lang="en-HR" sz="3200" dirty="0"/>
              <a:t>David Supančić</a:t>
            </a:r>
          </a:p>
        </p:txBody>
      </p:sp>
    </p:spTree>
    <p:extLst>
      <p:ext uri="{BB962C8B-B14F-4D97-AF65-F5344CB8AC3E}">
        <p14:creationId xmlns:p14="http://schemas.microsoft.com/office/powerpoint/2010/main" val="26455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B5574-6286-3B97-311F-CB135DDA0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B63E7-5FB1-2059-7611-2AEF5F90F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9005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UČINAK INDIKATORA NA TRENIRANJE NEURONSKE MREŽE </a:t>
            </a:r>
            <a:r>
              <a:rPr lang="en-US" dirty="0"/>
              <a:t>– SHARPE</a:t>
            </a:r>
            <a:r>
              <a:rPr lang="hr-HR" dirty="0"/>
              <a:t> </a:t>
            </a:r>
            <a:endParaRPr lang="en-HR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FA36E6AD-047A-4D41-6DFA-0BBEA2C975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379138"/>
              </p:ext>
            </p:extLst>
          </p:nvPr>
        </p:nvGraphicFramePr>
        <p:xfrm>
          <a:off x="846625" y="5201920"/>
          <a:ext cx="996086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846">
                  <a:extLst>
                    <a:ext uri="{9D8B030D-6E8A-4147-A177-3AD203B41FA5}">
                      <a16:colId xmlns:a16="http://schemas.microsoft.com/office/drawing/2014/main" val="3926415692"/>
                    </a:ext>
                  </a:extLst>
                </a:gridCol>
                <a:gridCol w="1272116">
                  <a:extLst>
                    <a:ext uri="{9D8B030D-6E8A-4147-A177-3AD203B41FA5}">
                      <a16:colId xmlns:a16="http://schemas.microsoft.com/office/drawing/2014/main" val="4055196564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2322850370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689449363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2499532405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3491514571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26858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Godišnji povrat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Standardna devijacija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Sharpeov omjer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Sortinov omjer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Maksimalni dnevni gubitak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Maksimalni gubitak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9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R" dirty="0"/>
                        <a:t>Bez indikatora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2.65%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5.80%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0.26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0.42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6.68%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21.24%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4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R" dirty="0"/>
                        <a:t>S indikatorima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7.42%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6.82%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6.65%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22.62%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19832"/>
                  </a:ext>
                </a:extLst>
              </a:tr>
            </a:tbl>
          </a:graphicData>
        </a:graphic>
      </p:graphicFrame>
      <p:pic>
        <p:nvPicPr>
          <p:cNvPr id="6" name="Picture 5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07365D29-E753-1C00-D9CE-06448FC6E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9" y="1378771"/>
            <a:ext cx="6052249" cy="3001915"/>
          </a:xfrm>
          <a:prstGeom prst="rect">
            <a:avLst/>
          </a:prstGeom>
        </p:spPr>
      </p:pic>
      <p:pic>
        <p:nvPicPr>
          <p:cNvPr id="8" name="Picture 7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381B4D19-32D8-664C-47F8-73FEE8AA7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378771"/>
            <a:ext cx="6052250" cy="30019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240F219-B88C-232E-A956-E615BC86CC40}"/>
              </a:ext>
            </a:extLst>
          </p:cNvPr>
          <p:cNvSpPr txBox="1"/>
          <p:nvPr/>
        </p:nvSpPr>
        <p:spPr>
          <a:xfrm flipH="1">
            <a:off x="43752" y="4257489"/>
            <a:ext cx="3316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Slika</a:t>
            </a:r>
            <a:r>
              <a:rPr lang="en-US" sz="1600" dirty="0"/>
              <a:t> 2 – </a:t>
            </a:r>
            <a:r>
              <a:rPr lang="en-US" sz="1600" dirty="0" err="1"/>
              <a:t>Težine</a:t>
            </a:r>
            <a:r>
              <a:rPr lang="en-US" sz="1600" dirty="0"/>
              <a:t> </a:t>
            </a:r>
            <a:r>
              <a:rPr lang="en-US" sz="1600" dirty="0" err="1"/>
              <a:t>portfelja</a:t>
            </a:r>
            <a:r>
              <a:rPr lang="en-US" sz="1600" dirty="0"/>
              <a:t> </a:t>
            </a:r>
            <a:r>
              <a:rPr lang="en-US" sz="1600" dirty="0" err="1"/>
              <a:t>optimizacije</a:t>
            </a:r>
            <a:r>
              <a:rPr lang="en-US" sz="1600" dirty="0"/>
              <a:t> </a:t>
            </a:r>
            <a:r>
              <a:rPr lang="en-US" sz="1600" dirty="0" err="1"/>
              <a:t>Sharpeovog</a:t>
            </a:r>
            <a:r>
              <a:rPr lang="en-US" sz="1600" dirty="0"/>
              <a:t> </a:t>
            </a:r>
            <a:r>
              <a:rPr lang="en-US" sz="1600" dirty="0" err="1"/>
              <a:t>omjera</a:t>
            </a:r>
            <a:r>
              <a:rPr lang="hr-HR" sz="1600" dirty="0"/>
              <a:t> bez indikatora.</a:t>
            </a:r>
            <a:endParaRPr lang="en-HR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50D0C-50AC-BA41-1D41-1C08B8FF902D}"/>
              </a:ext>
            </a:extLst>
          </p:cNvPr>
          <p:cNvSpPr txBox="1"/>
          <p:nvPr/>
        </p:nvSpPr>
        <p:spPr>
          <a:xfrm flipH="1">
            <a:off x="8481149" y="4257489"/>
            <a:ext cx="33164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Slika</a:t>
            </a:r>
            <a:r>
              <a:rPr lang="en-US" sz="1600" dirty="0"/>
              <a:t> 3 – </a:t>
            </a:r>
            <a:r>
              <a:rPr lang="en-US" sz="1600" dirty="0" err="1"/>
              <a:t>Težine</a:t>
            </a:r>
            <a:r>
              <a:rPr lang="en-US" sz="1600" dirty="0"/>
              <a:t> </a:t>
            </a:r>
            <a:r>
              <a:rPr lang="en-US" sz="1600" dirty="0" err="1"/>
              <a:t>portfelja</a:t>
            </a:r>
            <a:r>
              <a:rPr lang="en-US" sz="1600" dirty="0"/>
              <a:t> </a:t>
            </a:r>
            <a:r>
              <a:rPr lang="en-US" sz="1600" dirty="0" err="1"/>
              <a:t>optimizacije</a:t>
            </a:r>
            <a:r>
              <a:rPr lang="en-US" sz="1600" dirty="0"/>
              <a:t> </a:t>
            </a:r>
            <a:r>
              <a:rPr lang="en-US" sz="1600" dirty="0" err="1"/>
              <a:t>Sharpeovog</a:t>
            </a:r>
            <a:r>
              <a:rPr lang="en-US" sz="1600" dirty="0"/>
              <a:t> </a:t>
            </a:r>
            <a:r>
              <a:rPr lang="en-US" sz="1600" dirty="0" err="1"/>
              <a:t>omjera</a:t>
            </a:r>
            <a:r>
              <a:rPr lang="hr-HR" sz="1600" dirty="0"/>
              <a:t> s indikatorima.</a:t>
            </a:r>
            <a:endParaRPr lang="en-H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D0461F-D687-6935-C43B-0349D78CC6BE}"/>
              </a:ext>
            </a:extLst>
          </p:cNvPr>
          <p:cNvSpPr txBox="1"/>
          <p:nvPr/>
        </p:nvSpPr>
        <p:spPr>
          <a:xfrm flipH="1">
            <a:off x="4332864" y="4407809"/>
            <a:ext cx="25944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Tablica</a:t>
            </a:r>
            <a:r>
              <a:rPr lang="en-US" sz="1600" dirty="0"/>
              <a:t> 1 – </a:t>
            </a:r>
            <a:r>
              <a:rPr lang="hr-HR" sz="1600" dirty="0"/>
              <a:t>Učinak indikatora na maksimizaciju </a:t>
            </a:r>
            <a:r>
              <a:rPr lang="hr-HR" sz="1600" dirty="0" err="1"/>
              <a:t>Sharpeovog</a:t>
            </a:r>
            <a:r>
              <a:rPr lang="hr-HR" sz="1600" dirty="0"/>
              <a:t> omjera.</a:t>
            </a:r>
            <a:endParaRPr lang="en-HR" sz="1600" dirty="0"/>
          </a:p>
        </p:txBody>
      </p:sp>
    </p:spTree>
    <p:extLst>
      <p:ext uri="{BB962C8B-B14F-4D97-AF65-F5344CB8AC3E}">
        <p14:creationId xmlns:p14="http://schemas.microsoft.com/office/powerpoint/2010/main" val="617437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4906B2-ABD7-C273-CDB5-2341215C8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243-AA7A-1098-48FC-D34231A44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90051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UČINAK INDIKATORA NA TRENIRANJE NEURONSKE MREŽE </a:t>
            </a:r>
            <a:r>
              <a:rPr lang="en-US" dirty="0"/>
              <a:t>– EWR</a:t>
            </a:r>
            <a:r>
              <a:rPr lang="hr-HR" dirty="0"/>
              <a:t> </a:t>
            </a:r>
            <a:endParaRPr lang="en-HR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3075352-E90D-40F5-E980-2057E86940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165775"/>
              </p:ext>
            </p:extLst>
          </p:nvPr>
        </p:nvGraphicFramePr>
        <p:xfrm>
          <a:off x="864554" y="5201920"/>
          <a:ext cx="9960867" cy="165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3846">
                  <a:extLst>
                    <a:ext uri="{9D8B030D-6E8A-4147-A177-3AD203B41FA5}">
                      <a16:colId xmlns:a16="http://schemas.microsoft.com/office/drawing/2014/main" val="3926415692"/>
                    </a:ext>
                  </a:extLst>
                </a:gridCol>
                <a:gridCol w="1272116">
                  <a:extLst>
                    <a:ext uri="{9D8B030D-6E8A-4147-A177-3AD203B41FA5}">
                      <a16:colId xmlns:a16="http://schemas.microsoft.com/office/drawing/2014/main" val="4055196564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2322850370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689449363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2499532405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3491514571"/>
                    </a:ext>
                  </a:extLst>
                </a:gridCol>
                <a:gridCol w="1422981">
                  <a:extLst>
                    <a:ext uri="{9D8B030D-6E8A-4147-A177-3AD203B41FA5}">
                      <a16:colId xmlns:a16="http://schemas.microsoft.com/office/drawing/2014/main" val="26858187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Godišnji povrat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Standardna devijacija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Sharpeov omjer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Sortinov omjer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Maksimalni dnevni gubitak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Maksimalni gubitak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39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R" dirty="0"/>
                        <a:t>Bez indikatora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7.73%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32.50%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0.31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22.44%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66.89%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4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HR" dirty="0"/>
                        <a:t>S indikatorima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17.82%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27.07%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16.63%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/>
                        <a:t>46.61%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0198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CB40DD6-2823-47C8-E059-7564DDF9C93F}"/>
              </a:ext>
            </a:extLst>
          </p:cNvPr>
          <p:cNvSpPr txBox="1"/>
          <p:nvPr/>
        </p:nvSpPr>
        <p:spPr>
          <a:xfrm flipH="1">
            <a:off x="4417350" y="4617145"/>
            <a:ext cx="289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Tablica</a:t>
            </a:r>
            <a:r>
              <a:rPr lang="en-US" sz="1600" dirty="0"/>
              <a:t> 2 – </a:t>
            </a:r>
            <a:r>
              <a:rPr lang="hr-HR" sz="1600" dirty="0"/>
              <a:t>Učinak indikatora na maksimizaciju EWR.</a:t>
            </a:r>
            <a:endParaRPr lang="en-HR" sz="1600" dirty="0"/>
          </a:p>
        </p:txBody>
      </p:sp>
      <p:pic>
        <p:nvPicPr>
          <p:cNvPr id="10" name="Picture 9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5DBCEC03-4FCD-CFBD-9AA8-48B913503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393916"/>
            <a:ext cx="5862911" cy="2908003"/>
          </a:xfrm>
          <a:prstGeom prst="rect">
            <a:avLst/>
          </a:prstGeom>
        </p:spPr>
      </p:pic>
      <p:pic>
        <p:nvPicPr>
          <p:cNvPr id="12" name="Picture 11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08DE6B5-5A31-008B-221E-771FF3C57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417681"/>
            <a:ext cx="5862913" cy="29080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4E1445-1F20-7C7F-72F3-67E650310E6B}"/>
              </a:ext>
            </a:extLst>
          </p:cNvPr>
          <p:cNvSpPr txBox="1"/>
          <p:nvPr/>
        </p:nvSpPr>
        <p:spPr>
          <a:xfrm flipH="1">
            <a:off x="233088" y="4301919"/>
            <a:ext cx="34962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Slika</a:t>
            </a:r>
            <a:r>
              <a:rPr lang="en-US" sz="1600" dirty="0"/>
              <a:t> 4 – </a:t>
            </a:r>
            <a:r>
              <a:rPr lang="en-US" sz="1600" dirty="0" err="1"/>
              <a:t>Težine</a:t>
            </a:r>
            <a:r>
              <a:rPr lang="en-US" sz="1600" dirty="0"/>
              <a:t> </a:t>
            </a:r>
            <a:r>
              <a:rPr lang="en-US" sz="1600" dirty="0" err="1"/>
              <a:t>portfelja</a:t>
            </a:r>
            <a:r>
              <a:rPr lang="en-US" sz="1600" dirty="0"/>
              <a:t> </a:t>
            </a:r>
            <a:r>
              <a:rPr lang="en-US" sz="1600" dirty="0" err="1"/>
              <a:t>optimizacije</a:t>
            </a:r>
            <a:r>
              <a:rPr lang="en-US" sz="1600" dirty="0"/>
              <a:t> EWR </a:t>
            </a:r>
            <a:r>
              <a:rPr lang="hr-HR" sz="1600" dirty="0"/>
              <a:t>bez indikatora.</a:t>
            </a:r>
            <a:endParaRPr lang="en-HR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EEDE93-57E1-5AC6-2DC0-2656DADD4EA9}"/>
              </a:ext>
            </a:extLst>
          </p:cNvPr>
          <p:cNvSpPr txBox="1"/>
          <p:nvPr/>
        </p:nvSpPr>
        <p:spPr>
          <a:xfrm flipH="1">
            <a:off x="8286701" y="4290689"/>
            <a:ext cx="3348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Slika</a:t>
            </a:r>
            <a:r>
              <a:rPr lang="en-US" sz="1600" dirty="0"/>
              <a:t> 5 – </a:t>
            </a:r>
            <a:r>
              <a:rPr lang="en-US" sz="1600" dirty="0" err="1"/>
              <a:t>Težine</a:t>
            </a:r>
            <a:r>
              <a:rPr lang="en-US" sz="1600" dirty="0"/>
              <a:t> </a:t>
            </a:r>
            <a:r>
              <a:rPr lang="en-US" sz="1600" dirty="0" err="1"/>
              <a:t>portfelja</a:t>
            </a:r>
            <a:r>
              <a:rPr lang="en-US" sz="1600" dirty="0"/>
              <a:t> </a:t>
            </a:r>
            <a:r>
              <a:rPr lang="en-US" sz="1600" dirty="0" err="1"/>
              <a:t>optimizacije</a:t>
            </a:r>
            <a:r>
              <a:rPr lang="en-US" sz="1600" dirty="0"/>
              <a:t> EWR </a:t>
            </a:r>
            <a:r>
              <a:rPr lang="hr-HR" sz="1600" dirty="0"/>
              <a:t>s indikatorima.</a:t>
            </a:r>
            <a:endParaRPr lang="en-HR" sz="1600" dirty="0"/>
          </a:p>
        </p:txBody>
      </p:sp>
    </p:spTree>
    <p:extLst>
      <p:ext uri="{BB962C8B-B14F-4D97-AF65-F5344CB8AC3E}">
        <p14:creationId xmlns:p14="http://schemas.microsoft.com/office/powerpoint/2010/main" val="1581402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750C3-CAF3-2B9D-9771-9C23A0EF5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58F2E-18D0-DF60-BC29-7262E2256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53" y="467418"/>
            <a:ext cx="8516471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ANALIZA STABILNOSTI MODELA </a:t>
            </a:r>
            <a:r>
              <a:rPr lang="en-US" dirty="0"/>
              <a:t>– SHARPE</a:t>
            </a:r>
            <a:endParaRPr lang="en-HR" dirty="0"/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2DACD4E3-7A60-FB90-CF88-792488F75C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8011"/>
            <a:ext cx="6246710" cy="3098368"/>
          </a:xfrm>
        </p:spPr>
      </p:pic>
      <p:pic>
        <p:nvPicPr>
          <p:cNvPr id="11" name="Picture 10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44ECDC1-4A64-0997-AE96-8C4DF08F2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288" y="1878010"/>
            <a:ext cx="6246711" cy="3098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F4E3FA-FA5F-4AC0-BD5F-24933C84CBDB}"/>
              </a:ext>
            </a:extLst>
          </p:cNvPr>
          <p:cNvSpPr txBox="1"/>
          <p:nvPr/>
        </p:nvSpPr>
        <p:spPr>
          <a:xfrm flipH="1">
            <a:off x="753035" y="4976378"/>
            <a:ext cx="3657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Slika</a:t>
            </a:r>
            <a:r>
              <a:rPr lang="en-US" sz="1600" dirty="0"/>
              <a:t> 6 – </a:t>
            </a:r>
            <a:r>
              <a:rPr lang="en-US" sz="1600" dirty="0" err="1"/>
              <a:t>Težine</a:t>
            </a:r>
            <a:r>
              <a:rPr lang="en-US" sz="1600" dirty="0"/>
              <a:t> </a:t>
            </a:r>
            <a:r>
              <a:rPr lang="en-US" sz="1600" dirty="0" err="1"/>
              <a:t>portfelja</a:t>
            </a:r>
            <a:r>
              <a:rPr lang="en-US" sz="1600" dirty="0"/>
              <a:t> </a:t>
            </a:r>
            <a:r>
              <a:rPr lang="en-US" sz="1600" dirty="0" err="1"/>
              <a:t>optimizacije</a:t>
            </a:r>
            <a:r>
              <a:rPr lang="en-US" sz="1600" dirty="0"/>
              <a:t> </a:t>
            </a:r>
            <a:r>
              <a:rPr lang="en-US" sz="1600" dirty="0" err="1"/>
              <a:t>Sharpeovog</a:t>
            </a:r>
            <a:r>
              <a:rPr lang="en-US" sz="1600" dirty="0"/>
              <a:t> </a:t>
            </a:r>
            <a:r>
              <a:rPr lang="en-US" sz="1600" dirty="0" err="1"/>
              <a:t>omjera</a:t>
            </a:r>
            <a:r>
              <a:rPr lang="en-US" sz="1600" dirty="0"/>
              <a:t> –  </a:t>
            </a:r>
            <a:r>
              <a:rPr lang="en-US" sz="1600" dirty="0" err="1"/>
              <a:t>Iteracija</a:t>
            </a:r>
            <a:r>
              <a:rPr lang="en-US" sz="1600" dirty="0"/>
              <a:t> 1</a:t>
            </a:r>
            <a:r>
              <a:rPr lang="hr-HR" sz="1600" dirty="0"/>
              <a:t>.</a:t>
            </a:r>
            <a:endParaRPr lang="en-HR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73DE5-6275-71C6-5C33-F468459BBD31}"/>
              </a:ext>
            </a:extLst>
          </p:cNvPr>
          <p:cNvSpPr txBox="1"/>
          <p:nvPr/>
        </p:nvSpPr>
        <p:spPr>
          <a:xfrm flipH="1">
            <a:off x="7240110" y="4976378"/>
            <a:ext cx="36570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Slika</a:t>
            </a:r>
            <a:r>
              <a:rPr lang="en-US" sz="1600" dirty="0"/>
              <a:t> 7 – </a:t>
            </a:r>
            <a:r>
              <a:rPr lang="en-US" sz="1600" dirty="0" err="1"/>
              <a:t>Težine</a:t>
            </a:r>
            <a:r>
              <a:rPr lang="en-US" sz="1600" dirty="0"/>
              <a:t> </a:t>
            </a:r>
            <a:r>
              <a:rPr lang="en-US" sz="1600" dirty="0" err="1"/>
              <a:t>portfelja</a:t>
            </a:r>
            <a:r>
              <a:rPr lang="en-US" sz="1600" dirty="0"/>
              <a:t> </a:t>
            </a:r>
            <a:r>
              <a:rPr lang="en-US" sz="1600" dirty="0" err="1"/>
              <a:t>optimizacije</a:t>
            </a:r>
            <a:r>
              <a:rPr lang="en-US" sz="1600" dirty="0"/>
              <a:t> </a:t>
            </a:r>
            <a:r>
              <a:rPr lang="en-US" sz="1600" dirty="0" err="1"/>
              <a:t>Sharpeovog</a:t>
            </a:r>
            <a:r>
              <a:rPr lang="en-US" sz="1600" dirty="0"/>
              <a:t> </a:t>
            </a:r>
            <a:r>
              <a:rPr lang="en-US" sz="1600" dirty="0" err="1"/>
              <a:t>omjera</a:t>
            </a:r>
            <a:r>
              <a:rPr lang="en-US" sz="1600" dirty="0"/>
              <a:t> –  </a:t>
            </a:r>
            <a:r>
              <a:rPr lang="en-US" sz="1600" dirty="0" err="1"/>
              <a:t>Iteracija</a:t>
            </a:r>
            <a:r>
              <a:rPr lang="en-US" sz="1600" dirty="0"/>
              <a:t> 2</a:t>
            </a:r>
            <a:r>
              <a:rPr lang="hr-HR" sz="1600" dirty="0"/>
              <a:t>.</a:t>
            </a:r>
            <a:endParaRPr lang="en-HR" sz="1600" dirty="0"/>
          </a:p>
        </p:txBody>
      </p:sp>
    </p:spTree>
    <p:extLst>
      <p:ext uri="{BB962C8B-B14F-4D97-AF65-F5344CB8AC3E}">
        <p14:creationId xmlns:p14="http://schemas.microsoft.com/office/powerpoint/2010/main" val="3094789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826D59-D07D-48C2-54E6-BEE5D9076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72857-A60C-79C6-1146-AB04D0F14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ANALIZA STABILNOSTI MODELA </a:t>
            </a:r>
            <a:r>
              <a:rPr lang="en-US" dirty="0"/>
              <a:t>– EWR</a:t>
            </a:r>
            <a:endParaRPr lang="en-HR" dirty="0"/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01666D6-816F-2324-A76B-48F0F5BC7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146954"/>
            <a:ext cx="5965318" cy="2958798"/>
          </a:xfrm>
        </p:spPr>
      </p:pic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ECF10A6-B145-3042-0E79-3F51CDF73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6682" y="2146953"/>
            <a:ext cx="5965318" cy="29587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1DA0F3-DA61-DDE8-0E6D-5D490E51FF52}"/>
              </a:ext>
            </a:extLst>
          </p:cNvPr>
          <p:cNvSpPr txBox="1"/>
          <p:nvPr/>
        </p:nvSpPr>
        <p:spPr>
          <a:xfrm flipH="1">
            <a:off x="1043309" y="5105750"/>
            <a:ext cx="33885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Slika</a:t>
            </a:r>
            <a:r>
              <a:rPr lang="en-US" sz="1600" dirty="0"/>
              <a:t> 8 – </a:t>
            </a:r>
            <a:r>
              <a:rPr lang="en-US" sz="1600" dirty="0" err="1"/>
              <a:t>Težine</a:t>
            </a:r>
            <a:r>
              <a:rPr lang="en-US" sz="1600" dirty="0"/>
              <a:t> </a:t>
            </a:r>
            <a:r>
              <a:rPr lang="en-US" sz="1600" dirty="0" err="1"/>
              <a:t>portfelja</a:t>
            </a:r>
            <a:r>
              <a:rPr lang="en-US" sz="1600" dirty="0"/>
              <a:t> </a:t>
            </a:r>
            <a:r>
              <a:rPr lang="en-US" sz="1600" dirty="0" err="1"/>
              <a:t>optimizacije</a:t>
            </a:r>
            <a:r>
              <a:rPr lang="en-US" sz="1600" dirty="0"/>
              <a:t> </a:t>
            </a:r>
            <a:r>
              <a:rPr lang="en-US" sz="1600" dirty="0" err="1"/>
              <a:t>eksponencijalno</a:t>
            </a:r>
            <a:r>
              <a:rPr lang="en-US" sz="1600" dirty="0"/>
              <a:t> </a:t>
            </a:r>
            <a:r>
              <a:rPr lang="en-US" sz="1600" dirty="0" err="1"/>
              <a:t>ponderirane</a:t>
            </a:r>
            <a:r>
              <a:rPr lang="en-US" sz="1600" dirty="0"/>
              <a:t> </a:t>
            </a:r>
            <a:r>
              <a:rPr lang="en-US" sz="1600" dirty="0" err="1"/>
              <a:t>funkcije</a:t>
            </a:r>
            <a:r>
              <a:rPr lang="en-US" sz="1600" dirty="0"/>
              <a:t> </a:t>
            </a:r>
            <a:r>
              <a:rPr lang="en-US" sz="1600" dirty="0" err="1"/>
              <a:t>povrata</a:t>
            </a:r>
            <a:r>
              <a:rPr lang="en-US" sz="1600" dirty="0"/>
              <a:t> –  </a:t>
            </a:r>
            <a:r>
              <a:rPr lang="en-US" sz="1600" dirty="0" err="1"/>
              <a:t>Iteracija</a:t>
            </a:r>
            <a:r>
              <a:rPr lang="en-US" sz="1600" dirty="0"/>
              <a:t> 1</a:t>
            </a:r>
            <a:r>
              <a:rPr lang="hr-HR" sz="1600" dirty="0"/>
              <a:t>.</a:t>
            </a:r>
            <a:endParaRPr lang="en-HR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C2B82-3D9D-1AE1-2F8E-90867D82A56F}"/>
              </a:ext>
            </a:extLst>
          </p:cNvPr>
          <p:cNvSpPr txBox="1"/>
          <p:nvPr/>
        </p:nvSpPr>
        <p:spPr>
          <a:xfrm flipH="1">
            <a:off x="7225552" y="5105749"/>
            <a:ext cx="36934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Slika</a:t>
            </a:r>
            <a:r>
              <a:rPr lang="en-US" sz="1600" dirty="0"/>
              <a:t> 9 – </a:t>
            </a:r>
            <a:r>
              <a:rPr lang="en-US" sz="1600" dirty="0" err="1"/>
              <a:t>Težine</a:t>
            </a:r>
            <a:r>
              <a:rPr lang="en-US" sz="1600" dirty="0"/>
              <a:t> </a:t>
            </a:r>
            <a:r>
              <a:rPr lang="en-US" sz="1600" dirty="0" err="1"/>
              <a:t>portfelja</a:t>
            </a:r>
            <a:r>
              <a:rPr lang="en-US" sz="1600" dirty="0"/>
              <a:t> </a:t>
            </a:r>
            <a:r>
              <a:rPr lang="en-US" sz="1600" dirty="0" err="1"/>
              <a:t>optimizacije</a:t>
            </a:r>
            <a:r>
              <a:rPr lang="en-US" sz="1600" dirty="0"/>
              <a:t> </a:t>
            </a:r>
            <a:r>
              <a:rPr lang="en-US" sz="1600" dirty="0" err="1"/>
              <a:t>eksponencijalno</a:t>
            </a:r>
            <a:r>
              <a:rPr lang="en-US" sz="1600" dirty="0"/>
              <a:t> </a:t>
            </a:r>
            <a:r>
              <a:rPr lang="en-US" sz="1600" dirty="0" err="1"/>
              <a:t>ponderirane</a:t>
            </a:r>
            <a:r>
              <a:rPr lang="en-US" sz="1600" dirty="0"/>
              <a:t> </a:t>
            </a:r>
            <a:r>
              <a:rPr lang="en-US" sz="1600" dirty="0" err="1"/>
              <a:t>funkcije</a:t>
            </a:r>
            <a:r>
              <a:rPr lang="en-US" sz="1600" dirty="0"/>
              <a:t> </a:t>
            </a:r>
            <a:r>
              <a:rPr lang="en-US" sz="1600" dirty="0" err="1"/>
              <a:t>povrata</a:t>
            </a:r>
            <a:r>
              <a:rPr lang="en-US" sz="1600" dirty="0"/>
              <a:t> –  </a:t>
            </a:r>
            <a:r>
              <a:rPr lang="en-US" sz="1600" dirty="0" err="1"/>
              <a:t>Iteracija</a:t>
            </a:r>
            <a:r>
              <a:rPr lang="en-US" sz="1600" dirty="0"/>
              <a:t> 2</a:t>
            </a:r>
            <a:r>
              <a:rPr lang="hr-HR" sz="1600" dirty="0"/>
              <a:t>.</a:t>
            </a:r>
            <a:endParaRPr lang="en-HR" sz="1600" dirty="0"/>
          </a:p>
        </p:txBody>
      </p:sp>
    </p:spTree>
    <p:extLst>
      <p:ext uri="{BB962C8B-B14F-4D97-AF65-F5344CB8AC3E}">
        <p14:creationId xmlns:p14="http://schemas.microsoft.com/office/powerpoint/2010/main" val="2474769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6C705C-CF09-C656-C2E6-5861AD26F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26323-5FC6-727C-68D0-6A4712BD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877" y="1253"/>
            <a:ext cx="7729728" cy="949006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REZULTATI</a:t>
            </a:r>
            <a:endParaRPr lang="en-HR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B4063DA9-2AEF-C2D9-B242-F4B76D91D8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451926"/>
              </p:ext>
            </p:extLst>
          </p:nvPr>
        </p:nvGraphicFramePr>
        <p:xfrm>
          <a:off x="914400" y="1972235"/>
          <a:ext cx="9986683" cy="44183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365">
                  <a:extLst>
                    <a:ext uri="{9D8B030D-6E8A-4147-A177-3AD203B41FA5}">
                      <a16:colId xmlns:a16="http://schemas.microsoft.com/office/drawing/2014/main" val="1852405156"/>
                    </a:ext>
                  </a:extLst>
                </a:gridCol>
                <a:gridCol w="1167973">
                  <a:extLst>
                    <a:ext uri="{9D8B030D-6E8A-4147-A177-3AD203B41FA5}">
                      <a16:colId xmlns:a16="http://schemas.microsoft.com/office/drawing/2014/main" val="2425426925"/>
                    </a:ext>
                  </a:extLst>
                </a:gridCol>
                <a:gridCol w="1426669">
                  <a:extLst>
                    <a:ext uri="{9D8B030D-6E8A-4147-A177-3AD203B41FA5}">
                      <a16:colId xmlns:a16="http://schemas.microsoft.com/office/drawing/2014/main" val="2481614701"/>
                    </a:ext>
                  </a:extLst>
                </a:gridCol>
                <a:gridCol w="1426669">
                  <a:extLst>
                    <a:ext uri="{9D8B030D-6E8A-4147-A177-3AD203B41FA5}">
                      <a16:colId xmlns:a16="http://schemas.microsoft.com/office/drawing/2014/main" val="3956198131"/>
                    </a:ext>
                  </a:extLst>
                </a:gridCol>
                <a:gridCol w="1426669">
                  <a:extLst>
                    <a:ext uri="{9D8B030D-6E8A-4147-A177-3AD203B41FA5}">
                      <a16:colId xmlns:a16="http://schemas.microsoft.com/office/drawing/2014/main" val="3771681334"/>
                    </a:ext>
                  </a:extLst>
                </a:gridCol>
                <a:gridCol w="1426669">
                  <a:extLst>
                    <a:ext uri="{9D8B030D-6E8A-4147-A177-3AD203B41FA5}">
                      <a16:colId xmlns:a16="http://schemas.microsoft.com/office/drawing/2014/main" val="2783969029"/>
                    </a:ext>
                  </a:extLst>
                </a:gridCol>
                <a:gridCol w="1426669">
                  <a:extLst>
                    <a:ext uri="{9D8B030D-6E8A-4147-A177-3AD203B41FA5}">
                      <a16:colId xmlns:a16="http://schemas.microsoft.com/office/drawing/2014/main" val="963249777"/>
                    </a:ext>
                  </a:extLst>
                </a:gridCol>
              </a:tblGrid>
              <a:tr h="935650"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Funkcija cilja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Godišnji povrat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Standardna devijacija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Sharpeov omjer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Sortinov omjer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Maksimalni dnevni gubitak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Maksimalni gubitak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5063227"/>
                  </a:ext>
                </a:extLst>
              </a:tr>
              <a:tr h="379458"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Sharpe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7.42%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6.82%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1.19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6.65%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22.62%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337607"/>
                  </a:ext>
                </a:extLst>
              </a:tr>
              <a:tr h="379458"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Sortino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12.22%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19.26%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12.54%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36.79%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2966518"/>
                  </a:ext>
                </a:extLst>
              </a:tr>
              <a:tr h="379458"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Povrati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14.06%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26.42%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0.60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15.24%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41.85%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506428"/>
                  </a:ext>
                </a:extLst>
              </a:tr>
              <a:tr h="379458"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EWR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17.82%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27.07%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16.63%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46.61%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263869"/>
                  </a:ext>
                </a:extLst>
              </a:tr>
              <a:tr h="654955"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Korisnost </a:t>
                      </a:r>
                      <a:r>
                        <a:rPr lang="el-GR" sz="1800" dirty="0">
                          <a:solidFill>
                            <a:srgbClr val="404040"/>
                          </a:solidFill>
                        </a:rPr>
                        <a:t>λ</a:t>
                      </a:r>
                      <a:r>
                        <a:rPr lang="hr-HR" sz="1800" dirty="0">
                          <a:solidFill>
                            <a:srgbClr val="404040"/>
                          </a:solidFill>
                        </a:rPr>
                        <a:t>=0.5</a:t>
                      </a:r>
                      <a:endParaRPr lang="en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14.99%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22.64%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12.10%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39.22%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1987312"/>
                  </a:ext>
                </a:extLst>
              </a:tr>
              <a:tr h="654955"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Korisnost </a:t>
                      </a:r>
                      <a:r>
                        <a:rPr lang="el-GR" sz="1800" dirty="0">
                          <a:solidFill>
                            <a:srgbClr val="404040"/>
                          </a:solidFill>
                        </a:rPr>
                        <a:t>λ</a:t>
                      </a:r>
                      <a:r>
                        <a:rPr lang="hr-HR" sz="1800" dirty="0">
                          <a:solidFill>
                            <a:srgbClr val="404040"/>
                          </a:solidFill>
                        </a:rPr>
                        <a:t>=1</a:t>
                      </a:r>
                      <a:endParaRPr lang="en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9.22%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14.91%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9.53%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28.57%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323253"/>
                  </a:ext>
                </a:extLst>
              </a:tr>
              <a:tr h="654955"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Korisnost </a:t>
                      </a:r>
                      <a:r>
                        <a:rPr lang="el-GR" sz="1800" dirty="0">
                          <a:solidFill>
                            <a:srgbClr val="404040"/>
                          </a:solidFill>
                        </a:rPr>
                        <a:t>λ</a:t>
                      </a:r>
                      <a:r>
                        <a:rPr lang="hr-HR" sz="1800" dirty="0">
                          <a:solidFill>
                            <a:srgbClr val="404040"/>
                          </a:solidFill>
                        </a:rPr>
                        <a:t>=5</a:t>
                      </a:r>
                      <a:endParaRPr lang="en-H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1.22%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0.25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0.45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1.20%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HR" dirty="0">
                          <a:solidFill>
                            <a:schemeClr val="tx1"/>
                          </a:solidFill>
                        </a:rPr>
                        <a:t>5.17%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40165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0DCD27A-C03A-10C5-6E2F-A629A24053AB}"/>
              </a:ext>
            </a:extLst>
          </p:cNvPr>
          <p:cNvSpPr txBox="1"/>
          <p:nvPr/>
        </p:nvSpPr>
        <p:spPr>
          <a:xfrm flipH="1">
            <a:off x="3576917" y="1344706"/>
            <a:ext cx="4796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dirty="0"/>
              <a:t>Tablica 3</a:t>
            </a:r>
            <a:r>
              <a:rPr lang="en-HR" dirty="0"/>
              <a:t> </a:t>
            </a:r>
            <a:r>
              <a:rPr lang="en-US" dirty="0"/>
              <a:t>– </a:t>
            </a:r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cilja</a:t>
            </a:r>
            <a:r>
              <a:rPr lang="en-US" dirty="0"/>
              <a:t>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286453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5EE1B1-72B1-2A73-9865-4E44D281D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07B3-CD56-CCED-A321-063B4FAFB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OPTIMIZACIJA SHARPEOVOG OMJERA</a:t>
            </a:r>
            <a:endParaRPr lang="en-HR" dirty="0"/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B21A9F9-0DA4-11F6-ED2B-2B367A649D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1929" y="1884348"/>
            <a:ext cx="9036424" cy="4482068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141371-1B6E-574A-9693-0C66B841F567}"/>
              </a:ext>
            </a:extLst>
          </p:cNvPr>
          <p:cNvSpPr txBox="1"/>
          <p:nvPr/>
        </p:nvSpPr>
        <p:spPr>
          <a:xfrm flipH="1">
            <a:off x="3388658" y="6239826"/>
            <a:ext cx="5701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10 –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portfelja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Sharpeovog</a:t>
            </a:r>
            <a:r>
              <a:rPr lang="en-US" dirty="0"/>
              <a:t> </a:t>
            </a:r>
            <a:r>
              <a:rPr lang="en-US" dirty="0" err="1"/>
              <a:t>omjera</a:t>
            </a:r>
            <a:r>
              <a:rPr lang="en-US" dirty="0"/>
              <a:t>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2025769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A3A4C-FB91-1CEE-225E-C457CC53D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7B0D2-AB36-6E8B-3A00-1ED9EA93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OPTIMIZACIJA POVRATA</a:t>
            </a:r>
            <a:endParaRPr lang="en-HR" dirty="0"/>
          </a:p>
        </p:txBody>
      </p:sp>
      <p:pic>
        <p:nvPicPr>
          <p:cNvPr id="5" name="Content Placeholder 4" descr="A graph showing different colored squares&#10;&#10;Description automatically generated">
            <a:extLst>
              <a:ext uri="{FF2B5EF4-FFF2-40B4-BE49-F238E27FC236}">
                <a16:creationId xmlns:a16="http://schemas.microsoft.com/office/drawing/2014/main" id="{62EDB87D-8651-102C-51E7-142A00FBA4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971" y="1656138"/>
            <a:ext cx="9249106" cy="458755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56A973-3B0F-A2B2-82D8-8201E7F37A96}"/>
              </a:ext>
            </a:extLst>
          </p:cNvPr>
          <p:cNvSpPr txBox="1"/>
          <p:nvPr/>
        </p:nvSpPr>
        <p:spPr>
          <a:xfrm flipH="1">
            <a:off x="3801034" y="6205916"/>
            <a:ext cx="496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11 –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portfelja</a:t>
            </a:r>
            <a:r>
              <a:rPr lang="en-US" dirty="0"/>
              <a:t> </a:t>
            </a:r>
            <a:r>
              <a:rPr lang="hr-HR" dirty="0"/>
              <a:t>optimizacije povrata.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829146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D8175A-6438-E93C-5B92-8058B2ECB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E48A-0CE4-9972-1723-47002BBED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OPTIMIZACIJA </a:t>
            </a:r>
            <a:r>
              <a:rPr lang="en-HR" sz="2800" dirty="0">
                <a:solidFill>
                  <a:srgbClr val="404040"/>
                </a:solidFill>
              </a:rPr>
              <a:t>Eksponencijalno ponderiranE funkcijE povrata </a:t>
            </a:r>
            <a:endParaRPr lang="en-HR" dirty="0"/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1BCE9DDA-E631-33E8-A890-77812B6AC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7082" y="1783759"/>
            <a:ext cx="8910918" cy="441981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3B5C97-6255-C272-BF8A-7F10DEADCE06}"/>
              </a:ext>
            </a:extLst>
          </p:cNvPr>
          <p:cNvSpPr txBox="1"/>
          <p:nvPr/>
        </p:nvSpPr>
        <p:spPr>
          <a:xfrm flipH="1">
            <a:off x="2008092" y="6203576"/>
            <a:ext cx="79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12 –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portfelja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hr-HR" dirty="0" err="1"/>
              <a:t>ekponencijalno</a:t>
            </a:r>
            <a:r>
              <a:rPr lang="hr-HR" dirty="0"/>
              <a:t> ponderirane funkcije povrata.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715779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90FEF0-7D93-3C21-1073-414A3C416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2F484-CF79-4F43-CD46-CC82EB57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OPTIMIZACIJA </a:t>
            </a:r>
            <a:r>
              <a:rPr lang="en-HR" sz="2800" dirty="0">
                <a:solidFill>
                  <a:srgbClr val="404040"/>
                </a:solidFill>
              </a:rPr>
              <a:t>FUNKCIJE KORISNOSTI</a:t>
            </a:r>
            <a:endParaRPr lang="en-HR" dirty="0"/>
          </a:p>
        </p:txBody>
      </p:sp>
      <p:pic>
        <p:nvPicPr>
          <p:cNvPr id="5" name="Content Placeholder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FD7289C5-89EC-8660-0BFC-8153097BA3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434" y="2110594"/>
            <a:ext cx="6095999" cy="3023616"/>
          </a:xfrm>
        </p:spPr>
      </p:pic>
      <p:pic>
        <p:nvPicPr>
          <p:cNvPr id="15" name="Picture 14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8A9A8ED8-F613-FCF5-9487-5BF7C23DC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10594"/>
            <a:ext cx="6096000" cy="302361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A53E85-6D69-8996-B571-C83E943026FB}"/>
              </a:ext>
            </a:extLst>
          </p:cNvPr>
          <p:cNvSpPr txBox="1"/>
          <p:nvPr/>
        </p:nvSpPr>
        <p:spPr>
          <a:xfrm flipH="1">
            <a:off x="143432" y="5404000"/>
            <a:ext cx="5325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13 –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portfelja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jednostavne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korisnosti</a:t>
            </a:r>
            <a:r>
              <a:rPr lang="en-US" dirty="0"/>
              <a:t> </a:t>
            </a:r>
            <a:r>
              <a:rPr lang="el-GR" sz="1800" dirty="0">
                <a:solidFill>
                  <a:srgbClr val="404040"/>
                </a:solidFill>
              </a:rPr>
              <a:t>λ</a:t>
            </a:r>
            <a:r>
              <a:rPr lang="hr-HR" sz="1800" dirty="0">
                <a:solidFill>
                  <a:srgbClr val="404040"/>
                </a:solidFill>
              </a:rPr>
              <a:t>=0.5.</a:t>
            </a:r>
            <a:endParaRPr lang="en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20F21-034A-BFD0-D11D-41DA5A69906A}"/>
              </a:ext>
            </a:extLst>
          </p:cNvPr>
          <p:cNvSpPr txBox="1"/>
          <p:nvPr/>
        </p:nvSpPr>
        <p:spPr>
          <a:xfrm flipH="1">
            <a:off x="6427691" y="5404000"/>
            <a:ext cx="5459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Slika</a:t>
            </a:r>
            <a:r>
              <a:rPr lang="en-US" dirty="0"/>
              <a:t> 14 –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portfelja</a:t>
            </a:r>
            <a:r>
              <a:rPr lang="en-US" dirty="0"/>
              <a:t> </a:t>
            </a:r>
            <a:r>
              <a:rPr lang="en-US" dirty="0" err="1"/>
              <a:t>optimizacije</a:t>
            </a:r>
            <a:r>
              <a:rPr lang="en-US" dirty="0"/>
              <a:t> </a:t>
            </a:r>
            <a:r>
              <a:rPr lang="en-US" dirty="0" err="1"/>
              <a:t>jednostavne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korisnosti</a:t>
            </a:r>
            <a:r>
              <a:rPr lang="en-US" dirty="0"/>
              <a:t> </a:t>
            </a:r>
            <a:r>
              <a:rPr lang="el-GR" sz="1800" dirty="0">
                <a:solidFill>
                  <a:srgbClr val="404040"/>
                </a:solidFill>
              </a:rPr>
              <a:t>λ</a:t>
            </a:r>
            <a:r>
              <a:rPr lang="hr-HR" sz="1800" dirty="0">
                <a:solidFill>
                  <a:srgbClr val="404040"/>
                </a:solidFill>
              </a:rPr>
              <a:t>=5.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17213510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5444A-48FA-2BB7-0C42-DE6FD0667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23C2-4A8F-E112-BEB8-1DFD8DC8E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zaključak</a:t>
            </a:r>
            <a:endParaRPr lang="en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792A7-DB46-7A0F-4AA3-8EB9AEFA3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492188"/>
            <a:ext cx="7729728" cy="3711388"/>
          </a:xfrm>
        </p:spPr>
        <p:txBody>
          <a:bodyPr>
            <a:normAutofit/>
          </a:bodyPr>
          <a:lstStyle/>
          <a:p>
            <a:r>
              <a:rPr lang="en-US" sz="2000" dirty="0" err="1"/>
              <a:t>Ovaj</a:t>
            </a:r>
            <a:r>
              <a:rPr lang="en-US" sz="2000" dirty="0"/>
              <a:t> rad </a:t>
            </a:r>
            <a:r>
              <a:rPr lang="en-US" sz="2000" dirty="0" err="1"/>
              <a:t>pokazuje</a:t>
            </a:r>
            <a:r>
              <a:rPr lang="en-US" sz="2000" dirty="0"/>
              <a:t> da LSTM </a:t>
            </a:r>
            <a:r>
              <a:rPr lang="en-US" sz="2000" dirty="0" err="1"/>
              <a:t>neuronske</a:t>
            </a:r>
            <a:r>
              <a:rPr lang="en-US" sz="2000" dirty="0"/>
              <a:t> </a:t>
            </a:r>
            <a:r>
              <a:rPr lang="en-US" sz="2000" dirty="0" err="1"/>
              <a:t>mreže</a:t>
            </a:r>
            <a:r>
              <a:rPr lang="en-US" sz="2000" dirty="0"/>
              <a:t> </a:t>
            </a:r>
            <a:r>
              <a:rPr lang="en-US" sz="2000" dirty="0" err="1"/>
              <a:t>mogu</a:t>
            </a:r>
            <a:r>
              <a:rPr lang="en-US" sz="2000" dirty="0"/>
              <a:t> </a:t>
            </a:r>
            <a:r>
              <a:rPr lang="en-US" sz="2000" dirty="0" err="1"/>
              <a:t>učinkovito</a:t>
            </a:r>
            <a:r>
              <a:rPr lang="en-US" sz="2000" dirty="0"/>
              <a:t> </a:t>
            </a:r>
            <a:r>
              <a:rPr lang="en-US" sz="2000" dirty="0" err="1"/>
              <a:t>optimizirati</a:t>
            </a:r>
            <a:r>
              <a:rPr lang="en-US" sz="2000" dirty="0"/>
              <a:t> </a:t>
            </a:r>
            <a:r>
              <a:rPr lang="en-US" sz="2000" dirty="0" err="1"/>
              <a:t>portfelj</a:t>
            </a:r>
            <a:r>
              <a:rPr lang="en-US" sz="2000" dirty="0"/>
              <a:t> </a:t>
            </a:r>
            <a:r>
              <a:rPr lang="en-US" sz="2000" dirty="0" err="1"/>
              <a:t>koristeći</a:t>
            </a:r>
            <a:r>
              <a:rPr lang="en-US" sz="2000" dirty="0"/>
              <a:t> </a:t>
            </a:r>
            <a:r>
              <a:rPr lang="en-US" sz="2000" dirty="0" err="1"/>
              <a:t>povijesne</a:t>
            </a:r>
            <a:r>
              <a:rPr lang="en-US" sz="2000" dirty="0"/>
              <a:t> </a:t>
            </a:r>
            <a:r>
              <a:rPr lang="en-US" sz="2000" dirty="0" err="1"/>
              <a:t>financijske</a:t>
            </a:r>
            <a:r>
              <a:rPr lang="en-US" sz="2000" dirty="0"/>
              <a:t> </a:t>
            </a:r>
            <a:r>
              <a:rPr lang="en-US" sz="2000" dirty="0" err="1"/>
              <a:t>podatke</a:t>
            </a:r>
            <a:r>
              <a:rPr lang="en-US" sz="2000" dirty="0"/>
              <a:t>. Model je </a:t>
            </a:r>
            <a:r>
              <a:rPr lang="en-US" sz="2000" dirty="0" err="1"/>
              <a:t>postigao</a:t>
            </a:r>
            <a:r>
              <a:rPr lang="en-US" sz="2000" dirty="0"/>
              <a:t> </a:t>
            </a:r>
            <a:r>
              <a:rPr lang="en-US" sz="2000" dirty="0" err="1"/>
              <a:t>bolje</a:t>
            </a:r>
            <a:r>
              <a:rPr lang="en-US" sz="2000" dirty="0"/>
              <a:t> </a:t>
            </a:r>
            <a:r>
              <a:rPr lang="en-US" sz="2000" dirty="0" err="1"/>
              <a:t>rezultate</a:t>
            </a:r>
            <a:r>
              <a:rPr lang="en-US" sz="2000" dirty="0"/>
              <a:t> od </a:t>
            </a:r>
            <a:r>
              <a:rPr lang="en-US" sz="2000" dirty="0" err="1"/>
              <a:t>tradicionalnih</a:t>
            </a:r>
            <a:r>
              <a:rPr lang="en-US" sz="2000" dirty="0"/>
              <a:t> </a:t>
            </a:r>
            <a:r>
              <a:rPr lang="en-US" sz="2000" dirty="0" err="1"/>
              <a:t>strategija</a:t>
            </a:r>
            <a:r>
              <a:rPr lang="en-US" sz="2000" dirty="0"/>
              <a:t>, </a:t>
            </a:r>
            <a:r>
              <a:rPr lang="en-US" sz="2000" dirty="0" err="1"/>
              <a:t>uključujući</a:t>
            </a:r>
            <a:r>
              <a:rPr lang="en-US" sz="2000" dirty="0"/>
              <a:t> </a:t>
            </a:r>
            <a:r>
              <a:rPr lang="en-US" sz="2000" dirty="0" err="1"/>
              <a:t>pojedinačne</a:t>
            </a:r>
            <a:r>
              <a:rPr lang="en-US" sz="2000" dirty="0"/>
              <a:t> </a:t>
            </a:r>
            <a:r>
              <a:rPr lang="en-US" sz="2000" dirty="0" err="1"/>
              <a:t>investicije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referentne</a:t>
            </a:r>
            <a:r>
              <a:rPr lang="en-US" sz="2000" dirty="0"/>
              <a:t> </a:t>
            </a:r>
            <a:r>
              <a:rPr lang="en-US" sz="2000" dirty="0" err="1"/>
              <a:t>portfelje</a:t>
            </a:r>
            <a:r>
              <a:rPr lang="en-US" sz="2000" dirty="0"/>
              <a:t> — </a:t>
            </a:r>
            <a:r>
              <a:rPr lang="en-US" sz="2000" dirty="0" err="1"/>
              <a:t>izuzev</a:t>
            </a:r>
            <a:r>
              <a:rPr lang="en-US" sz="2000" dirty="0"/>
              <a:t> SPY </a:t>
            </a:r>
            <a:r>
              <a:rPr lang="en-US" sz="2000" dirty="0" err="1"/>
              <a:t>indeksa</a:t>
            </a:r>
            <a:r>
              <a:rPr lang="en-US" sz="2000" dirty="0"/>
              <a:t>, koji je </a:t>
            </a:r>
            <a:r>
              <a:rPr lang="en-US" sz="2000" dirty="0" err="1"/>
              <a:t>imao</a:t>
            </a:r>
            <a:r>
              <a:rPr lang="en-US" sz="2000" dirty="0"/>
              <a:t> </a:t>
            </a:r>
            <a:r>
              <a:rPr lang="en-US" sz="2000" dirty="0" err="1"/>
              <a:t>iznimne</a:t>
            </a:r>
            <a:r>
              <a:rPr lang="en-US" sz="2000" dirty="0"/>
              <a:t> </a:t>
            </a:r>
            <a:r>
              <a:rPr lang="en-US" sz="2000" dirty="0" err="1"/>
              <a:t>povrate</a:t>
            </a:r>
            <a:r>
              <a:rPr lang="en-US" sz="2000" dirty="0"/>
              <a:t>.</a:t>
            </a:r>
          </a:p>
          <a:p>
            <a:r>
              <a:rPr lang="en-US" sz="2000" dirty="0"/>
              <a:t>Bez </a:t>
            </a:r>
            <a:r>
              <a:rPr lang="en-US" sz="2000" dirty="0" err="1"/>
              <a:t>potrebe</a:t>
            </a:r>
            <a:r>
              <a:rPr lang="en-US" sz="2000" dirty="0"/>
              <a:t> za </a:t>
            </a:r>
            <a:r>
              <a:rPr lang="en-US" sz="2000" dirty="0" err="1"/>
              <a:t>eksplicitnim</a:t>
            </a:r>
            <a:r>
              <a:rPr lang="en-US" sz="2000" dirty="0"/>
              <a:t> </a:t>
            </a:r>
            <a:r>
              <a:rPr lang="en-US" sz="2000" dirty="0" err="1"/>
              <a:t>procjenama</a:t>
            </a:r>
            <a:r>
              <a:rPr lang="en-US" sz="2000" dirty="0"/>
              <a:t> </a:t>
            </a:r>
            <a:r>
              <a:rPr lang="en-US" sz="2000" dirty="0" err="1"/>
              <a:t>prinosa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rizika</a:t>
            </a:r>
            <a:r>
              <a:rPr lang="en-US" sz="2000" dirty="0"/>
              <a:t>, model </a:t>
            </a:r>
            <a:r>
              <a:rPr lang="en-US" sz="2000" dirty="0" err="1"/>
              <a:t>uči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sirovih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, </a:t>
            </a:r>
            <a:r>
              <a:rPr lang="en-US" sz="2000" dirty="0" err="1"/>
              <a:t>što</a:t>
            </a:r>
            <a:r>
              <a:rPr lang="en-US" sz="2000" dirty="0"/>
              <a:t> ga </a:t>
            </a:r>
            <a:r>
              <a:rPr lang="en-US" sz="2000" dirty="0" err="1"/>
              <a:t>čini</a:t>
            </a:r>
            <a:r>
              <a:rPr lang="en-US" sz="2000" dirty="0"/>
              <a:t> </a:t>
            </a:r>
            <a:r>
              <a:rPr lang="en-US" sz="2000" dirty="0" err="1"/>
              <a:t>fleksibilnijim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otpornijim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tržišne</a:t>
            </a:r>
            <a:r>
              <a:rPr lang="en-US" sz="2000" dirty="0"/>
              <a:t> </a:t>
            </a:r>
            <a:r>
              <a:rPr lang="en-US" sz="2000" dirty="0" err="1"/>
              <a:t>promjene</a:t>
            </a:r>
            <a:r>
              <a:rPr lang="en-US" sz="2000" dirty="0"/>
              <a:t>. </a:t>
            </a:r>
            <a:r>
              <a:rPr lang="en-US" sz="2000" dirty="0" err="1"/>
              <a:t>Rezultati</a:t>
            </a:r>
            <a:r>
              <a:rPr lang="en-US" sz="2000" dirty="0"/>
              <a:t> </a:t>
            </a:r>
            <a:r>
              <a:rPr lang="en-US" sz="2000" dirty="0" err="1"/>
              <a:t>potvrđuju</a:t>
            </a:r>
            <a:r>
              <a:rPr lang="en-US" sz="2000" dirty="0"/>
              <a:t> </a:t>
            </a:r>
            <a:r>
              <a:rPr lang="en-US" sz="2000" dirty="0" err="1"/>
              <a:t>potencijal</a:t>
            </a:r>
            <a:r>
              <a:rPr lang="en-US" sz="2000" dirty="0"/>
              <a:t> </a:t>
            </a:r>
            <a:r>
              <a:rPr lang="en-US" sz="2000" dirty="0" err="1"/>
              <a:t>dubokog</a:t>
            </a:r>
            <a:r>
              <a:rPr lang="en-US" sz="2000" dirty="0"/>
              <a:t> </a:t>
            </a:r>
            <a:r>
              <a:rPr lang="en-US" sz="2000" dirty="0" err="1"/>
              <a:t>učenja</a:t>
            </a:r>
            <a:r>
              <a:rPr lang="en-US" sz="2000" dirty="0"/>
              <a:t> u </a:t>
            </a:r>
            <a:r>
              <a:rPr lang="en-US" sz="2000" dirty="0" err="1"/>
              <a:t>financijama</a:t>
            </a:r>
            <a:r>
              <a:rPr lang="en-US" sz="2000" dirty="0"/>
              <a:t>, a </a:t>
            </a:r>
            <a:r>
              <a:rPr lang="en-US" sz="2000" dirty="0" err="1"/>
              <a:t>daljnja</a:t>
            </a:r>
            <a:r>
              <a:rPr lang="en-US" sz="2000" dirty="0"/>
              <a:t> </a:t>
            </a:r>
            <a:r>
              <a:rPr lang="en-US" sz="2000" dirty="0" err="1"/>
              <a:t>istraživanja</a:t>
            </a:r>
            <a:r>
              <a:rPr lang="en-US" sz="2000" dirty="0"/>
              <a:t> </a:t>
            </a:r>
            <a:r>
              <a:rPr lang="en-US" sz="2000" dirty="0" err="1"/>
              <a:t>mogu</a:t>
            </a:r>
            <a:r>
              <a:rPr lang="en-US" sz="2000" dirty="0"/>
              <a:t> </a:t>
            </a:r>
            <a:r>
              <a:rPr lang="en-US" sz="2000" dirty="0" err="1"/>
              <a:t>dovesti</a:t>
            </a:r>
            <a:r>
              <a:rPr lang="en-US" sz="2000" dirty="0"/>
              <a:t> do </a:t>
            </a:r>
            <a:r>
              <a:rPr lang="en-US" sz="2000" dirty="0" err="1"/>
              <a:t>još</a:t>
            </a:r>
            <a:r>
              <a:rPr lang="en-US" sz="2000" dirty="0"/>
              <a:t> </a:t>
            </a:r>
            <a:r>
              <a:rPr lang="en-US" sz="2000" dirty="0" err="1"/>
              <a:t>snažnijih</a:t>
            </a:r>
            <a:r>
              <a:rPr lang="en-US" sz="2000" dirty="0"/>
              <a:t> alata za </a:t>
            </a:r>
            <a:r>
              <a:rPr lang="en-US" sz="2000" dirty="0" err="1"/>
              <a:t>upravljanje</a:t>
            </a:r>
            <a:r>
              <a:rPr lang="en-US" sz="2000" dirty="0"/>
              <a:t> </a:t>
            </a:r>
            <a:r>
              <a:rPr lang="en-US" sz="2000" dirty="0" err="1"/>
              <a:t>portfeljem</a:t>
            </a:r>
            <a:r>
              <a:rPr lang="en-US" sz="2000" dirty="0"/>
              <a:t>.</a:t>
            </a:r>
          </a:p>
          <a:p>
            <a:endParaRPr lang="en-HR" sz="2000" dirty="0"/>
          </a:p>
        </p:txBody>
      </p:sp>
    </p:spTree>
    <p:extLst>
      <p:ext uri="{BB962C8B-B14F-4D97-AF65-F5344CB8AC3E}">
        <p14:creationId xmlns:p14="http://schemas.microsoft.com/office/powerpoint/2010/main" val="844195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EFA0-FEFD-4076-A6BC-A1D79B67E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HR"/>
              <a:t>OPTIMIZACIJA PORTFELJA</a:t>
            </a:r>
            <a:endParaRPr lang="en-H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91C2882-488E-4A1F-69C9-353885A63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0"/>
            <a:ext cx="8779512" cy="4342621"/>
          </a:xfrm>
        </p:spPr>
        <p:txBody>
          <a:bodyPr>
            <a:normAutofit/>
          </a:bodyPr>
          <a:lstStyle/>
          <a:p>
            <a:r>
              <a:rPr lang="en-US" sz="2000" dirty="0" err="1"/>
              <a:t>Tradicionalne</a:t>
            </a:r>
            <a:r>
              <a:rPr lang="en-US" sz="2000" dirty="0"/>
              <a:t> </a:t>
            </a:r>
            <a:r>
              <a:rPr lang="en-US" sz="2000" dirty="0" err="1"/>
              <a:t>metode</a:t>
            </a:r>
            <a:r>
              <a:rPr lang="en-US" sz="2000" dirty="0"/>
              <a:t>, </a:t>
            </a:r>
            <a:r>
              <a:rPr lang="en-US" sz="2000" dirty="0" err="1"/>
              <a:t>poput</a:t>
            </a:r>
            <a:r>
              <a:rPr lang="en-US" sz="2000" dirty="0"/>
              <a:t> </a:t>
            </a:r>
            <a:r>
              <a:rPr lang="en-US" sz="2000" dirty="0" err="1"/>
              <a:t>Markowitzove</a:t>
            </a:r>
            <a:r>
              <a:rPr lang="en-US" sz="2000" dirty="0"/>
              <a:t> Moderne </a:t>
            </a:r>
            <a:r>
              <a:rPr lang="en-US" sz="2000" dirty="0" err="1"/>
              <a:t>teorije</a:t>
            </a:r>
            <a:r>
              <a:rPr lang="en-US" sz="2000" dirty="0"/>
              <a:t> </a:t>
            </a:r>
            <a:r>
              <a:rPr lang="en-US" sz="2000" dirty="0" err="1"/>
              <a:t>portfelja</a:t>
            </a:r>
            <a:r>
              <a:rPr lang="en-US" sz="2000" dirty="0"/>
              <a:t>, </a:t>
            </a:r>
            <a:r>
              <a:rPr lang="en-US" sz="2000" dirty="0" err="1"/>
              <a:t>oslanjaju</a:t>
            </a:r>
            <a:r>
              <a:rPr lang="en-US" sz="2000" dirty="0"/>
              <a:t> se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pretpostavke</a:t>
            </a:r>
            <a:r>
              <a:rPr lang="en-US" sz="2000" dirty="0"/>
              <a:t> </a:t>
            </a:r>
            <a:r>
              <a:rPr lang="en-US" sz="2000" dirty="0" err="1"/>
              <a:t>koje</a:t>
            </a:r>
            <a:r>
              <a:rPr lang="en-US" sz="2000" dirty="0"/>
              <a:t> </a:t>
            </a:r>
            <a:r>
              <a:rPr lang="en-US" sz="2000" dirty="0" err="1"/>
              <a:t>često</a:t>
            </a:r>
            <a:r>
              <a:rPr lang="en-US" sz="2000" dirty="0"/>
              <a:t> ne </a:t>
            </a:r>
            <a:r>
              <a:rPr lang="en-US" sz="2000" dirty="0" err="1"/>
              <a:t>odražavaju</a:t>
            </a:r>
            <a:r>
              <a:rPr lang="en-US" sz="2000" dirty="0"/>
              <a:t> </a:t>
            </a:r>
            <a:r>
              <a:rPr lang="en-US" sz="2000" dirty="0" err="1"/>
              <a:t>stvarnu</a:t>
            </a:r>
            <a:r>
              <a:rPr lang="en-US" sz="2000" dirty="0"/>
              <a:t> </a:t>
            </a:r>
            <a:r>
              <a:rPr lang="en-US" sz="2000" dirty="0" err="1"/>
              <a:t>složenost</a:t>
            </a:r>
            <a:r>
              <a:rPr lang="en-US" sz="2000" dirty="0"/>
              <a:t> </a:t>
            </a:r>
            <a:r>
              <a:rPr lang="en-US" sz="2000" dirty="0" err="1"/>
              <a:t>tržišta</a:t>
            </a:r>
            <a:r>
              <a:rPr lang="en-US" sz="2000" dirty="0"/>
              <a:t>. </a:t>
            </a:r>
            <a:r>
              <a:rPr lang="en-US" sz="2000" dirty="0" err="1"/>
              <a:t>Posebno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osjetljive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pogreške</a:t>
            </a:r>
            <a:r>
              <a:rPr lang="en-US" sz="2000" dirty="0"/>
              <a:t> u </a:t>
            </a:r>
            <a:r>
              <a:rPr lang="en-US" sz="2000" dirty="0" err="1"/>
              <a:t>procjeni</a:t>
            </a:r>
            <a:r>
              <a:rPr lang="en-US" sz="2000" dirty="0"/>
              <a:t> </a:t>
            </a:r>
            <a:r>
              <a:rPr lang="en-US" sz="2000" dirty="0" err="1"/>
              <a:t>očekivanih</a:t>
            </a:r>
            <a:r>
              <a:rPr lang="en-US" sz="2000" dirty="0"/>
              <a:t> </a:t>
            </a:r>
            <a:r>
              <a:rPr lang="en-US" sz="2000" dirty="0" err="1"/>
              <a:t>povrata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rizika</a:t>
            </a:r>
            <a:r>
              <a:rPr lang="en-US" sz="2000" dirty="0"/>
              <a:t>.</a:t>
            </a:r>
          </a:p>
          <a:p>
            <a:r>
              <a:rPr lang="en-US" sz="2000" dirty="0"/>
              <a:t>S </a:t>
            </a:r>
            <a:r>
              <a:rPr lang="en-US" sz="2000" dirty="0" err="1"/>
              <a:t>razvojem</a:t>
            </a:r>
            <a:r>
              <a:rPr lang="en-US" sz="2000" dirty="0"/>
              <a:t> </a:t>
            </a:r>
            <a:r>
              <a:rPr lang="en-US" sz="2000" dirty="0" err="1"/>
              <a:t>računalne</a:t>
            </a:r>
            <a:r>
              <a:rPr lang="en-US" sz="2000" dirty="0"/>
              <a:t> </a:t>
            </a:r>
            <a:r>
              <a:rPr lang="en-US" sz="2000" dirty="0" err="1"/>
              <a:t>snage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dostupnosti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, </a:t>
            </a:r>
            <a:r>
              <a:rPr lang="en-US" sz="2000" dirty="0" err="1"/>
              <a:t>metode</a:t>
            </a:r>
            <a:r>
              <a:rPr lang="en-US" sz="2000" dirty="0"/>
              <a:t> </a:t>
            </a:r>
            <a:r>
              <a:rPr lang="en-US" sz="2000" dirty="0" err="1"/>
              <a:t>dubokog</a:t>
            </a:r>
            <a:r>
              <a:rPr lang="en-US" sz="2000" dirty="0"/>
              <a:t> </a:t>
            </a:r>
            <a:r>
              <a:rPr lang="en-US" sz="2000" dirty="0" err="1"/>
              <a:t>učenja</a:t>
            </a:r>
            <a:r>
              <a:rPr lang="en-US" sz="2000" dirty="0"/>
              <a:t> — </a:t>
            </a:r>
            <a:r>
              <a:rPr lang="en-US" sz="2000" dirty="0" err="1"/>
              <a:t>posebno</a:t>
            </a:r>
            <a:r>
              <a:rPr lang="en-US" sz="2000" dirty="0"/>
              <a:t> LSTM </a:t>
            </a:r>
            <a:r>
              <a:rPr lang="en-US" sz="2000" dirty="0" err="1"/>
              <a:t>neuronske</a:t>
            </a:r>
            <a:r>
              <a:rPr lang="en-US" sz="2000" dirty="0"/>
              <a:t> </a:t>
            </a:r>
            <a:r>
              <a:rPr lang="en-US" sz="2000" dirty="0" err="1"/>
              <a:t>mreže</a:t>
            </a:r>
            <a:r>
              <a:rPr lang="en-US" sz="2000" dirty="0"/>
              <a:t> — nude </a:t>
            </a:r>
            <a:r>
              <a:rPr lang="en-US" sz="2000" dirty="0" err="1"/>
              <a:t>novu</a:t>
            </a:r>
            <a:r>
              <a:rPr lang="en-US" sz="2000" dirty="0"/>
              <a:t> </a:t>
            </a:r>
            <a:r>
              <a:rPr lang="en-US" sz="2000" dirty="0" err="1"/>
              <a:t>perspektivu</a:t>
            </a:r>
            <a:r>
              <a:rPr lang="en-US" sz="2000" dirty="0"/>
              <a:t>. One </a:t>
            </a:r>
            <a:r>
              <a:rPr lang="en-US" sz="2000" dirty="0" err="1"/>
              <a:t>mogu</a:t>
            </a:r>
            <a:r>
              <a:rPr lang="en-US" sz="2000" dirty="0"/>
              <a:t> </a:t>
            </a:r>
            <a:r>
              <a:rPr lang="en-US" sz="2000" dirty="0" err="1"/>
              <a:t>prepoznati</a:t>
            </a:r>
            <a:r>
              <a:rPr lang="en-US" sz="2000" dirty="0"/>
              <a:t> </a:t>
            </a:r>
            <a:r>
              <a:rPr lang="en-US" sz="2000" dirty="0" err="1"/>
              <a:t>složene</a:t>
            </a:r>
            <a:r>
              <a:rPr lang="en-US" sz="2000" dirty="0"/>
              <a:t> </a:t>
            </a:r>
            <a:r>
              <a:rPr lang="en-US" sz="2000" dirty="0" err="1"/>
              <a:t>vremenske</a:t>
            </a:r>
            <a:r>
              <a:rPr lang="en-US" sz="2000" dirty="0"/>
              <a:t> </a:t>
            </a:r>
            <a:r>
              <a:rPr lang="en-US" sz="2000" dirty="0" err="1"/>
              <a:t>obrasce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dugoročne</a:t>
            </a:r>
            <a:r>
              <a:rPr lang="en-US" sz="2000" dirty="0"/>
              <a:t> </a:t>
            </a:r>
            <a:r>
              <a:rPr lang="en-US" sz="2000" dirty="0" err="1"/>
              <a:t>veze</a:t>
            </a:r>
            <a:r>
              <a:rPr lang="en-US" sz="2000" dirty="0"/>
              <a:t> u </a:t>
            </a:r>
            <a:r>
              <a:rPr lang="en-US" sz="2000" dirty="0" err="1"/>
              <a:t>financijskim</a:t>
            </a:r>
            <a:r>
              <a:rPr lang="en-US" sz="2000" dirty="0"/>
              <a:t> </a:t>
            </a:r>
            <a:r>
              <a:rPr lang="en-US" sz="2000" dirty="0" err="1"/>
              <a:t>podacima</a:t>
            </a:r>
            <a:r>
              <a:rPr lang="en-US" sz="2000" dirty="0"/>
              <a:t>.</a:t>
            </a:r>
          </a:p>
          <a:p>
            <a:r>
              <a:rPr lang="en-US" sz="2000" dirty="0"/>
              <a:t>U </a:t>
            </a:r>
            <a:r>
              <a:rPr lang="en-US" sz="2000" dirty="0" err="1"/>
              <a:t>ovom</a:t>
            </a:r>
            <a:r>
              <a:rPr lang="en-US" sz="2000" dirty="0"/>
              <a:t> </a:t>
            </a:r>
            <a:r>
              <a:rPr lang="en-US" sz="2000" dirty="0" err="1"/>
              <a:t>radu</a:t>
            </a:r>
            <a:r>
              <a:rPr lang="en-US" sz="2000" dirty="0"/>
              <a:t> </a:t>
            </a:r>
            <a:r>
              <a:rPr lang="en-US" sz="2000" dirty="0" err="1"/>
              <a:t>razvijen</a:t>
            </a:r>
            <a:r>
              <a:rPr lang="en-US" sz="2000" dirty="0"/>
              <a:t> je model koji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sirovih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 </a:t>
            </a:r>
            <a:r>
              <a:rPr lang="en-US" sz="2000" dirty="0" err="1"/>
              <a:t>uči</a:t>
            </a:r>
            <a:r>
              <a:rPr lang="en-US" sz="2000" dirty="0"/>
              <a:t> </a:t>
            </a:r>
            <a:r>
              <a:rPr lang="en-US" sz="2000" dirty="0" err="1"/>
              <a:t>strategiju</a:t>
            </a:r>
            <a:r>
              <a:rPr lang="en-US" sz="2000" dirty="0"/>
              <a:t> </a:t>
            </a:r>
            <a:r>
              <a:rPr lang="en-US" sz="2000" dirty="0" err="1"/>
              <a:t>alokacije</a:t>
            </a:r>
            <a:r>
              <a:rPr lang="en-US" sz="2000" dirty="0"/>
              <a:t> </a:t>
            </a:r>
            <a:r>
              <a:rPr lang="en-US" sz="2000" dirty="0" err="1"/>
              <a:t>imovine</a:t>
            </a:r>
            <a:r>
              <a:rPr lang="en-US" sz="2000" dirty="0"/>
              <a:t>, bez </a:t>
            </a:r>
            <a:r>
              <a:rPr lang="en-US" sz="2000" dirty="0" err="1"/>
              <a:t>potrebe</a:t>
            </a:r>
            <a:r>
              <a:rPr lang="en-US" sz="2000" dirty="0"/>
              <a:t> za </a:t>
            </a:r>
            <a:r>
              <a:rPr lang="en-US" sz="2000" dirty="0" err="1"/>
              <a:t>klasičnom</a:t>
            </a:r>
            <a:r>
              <a:rPr lang="en-US" sz="2000" dirty="0"/>
              <a:t> </a:t>
            </a:r>
            <a:r>
              <a:rPr lang="en-US" sz="2000" dirty="0" err="1"/>
              <a:t>statističkom</a:t>
            </a:r>
            <a:r>
              <a:rPr lang="en-US" sz="2000" dirty="0"/>
              <a:t> </a:t>
            </a:r>
            <a:r>
              <a:rPr lang="en-US" sz="2000" dirty="0" err="1"/>
              <a:t>procjenom</a:t>
            </a:r>
            <a:r>
              <a:rPr lang="en-US" sz="2000" dirty="0"/>
              <a:t>. Time se </a:t>
            </a:r>
            <a:r>
              <a:rPr lang="en-US" sz="2000" dirty="0" err="1"/>
              <a:t>povećava</a:t>
            </a:r>
            <a:r>
              <a:rPr lang="en-US" sz="2000" dirty="0"/>
              <a:t> </a:t>
            </a:r>
            <a:r>
              <a:rPr lang="en-US" sz="2000" dirty="0" err="1"/>
              <a:t>robusnost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fleksibilnost</a:t>
            </a:r>
            <a:r>
              <a:rPr lang="en-US" sz="2000" dirty="0"/>
              <a:t> </a:t>
            </a:r>
            <a:r>
              <a:rPr lang="en-US" sz="2000" dirty="0" err="1"/>
              <a:t>portfelja</a:t>
            </a:r>
            <a:r>
              <a:rPr lang="en-US" sz="2000" dirty="0"/>
              <a:t>.</a:t>
            </a:r>
          </a:p>
          <a:p>
            <a:r>
              <a:rPr lang="en-US" sz="2000" dirty="0"/>
              <a:t>Model je </a:t>
            </a:r>
            <a:r>
              <a:rPr lang="en-US" sz="2000" dirty="0" err="1"/>
              <a:t>testiran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podacima</a:t>
            </a:r>
            <a:r>
              <a:rPr lang="en-US" sz="2000" dirty="0"/>
              <a:t> </a:t>
            </a:r>
            <a:r>
              <a:rPr lang="en-US" sz="2000" dirty="0" err="1"/>
              <a:t>kroz</a:t>
            </a:r>
            <a:r>
              <a:rPr lang="en-US" sz="2000" dirty="0"/>
              <a:t> 15 </a:t>
            </a:r>
            <a:r>
              <a:rPr lang="en-US" sz="2000" dirty="0" err="1"/>
              <a:t>godina</a:t>
            </a:r>
            <a:r>
              <a:rPr lang="en-US" sz="2000" dirty="0"/>
              <a:t>, a </a:t>
            </a:r>
            <a:r>
              <a:rPr lang="en-US" sz="2000" dirty="0" err="1"/>
              <a:t>rezultati</a:t>
            </a:r>
            <a:r>
              <a:rPr lang="en-US" sz="2000" dirty="0"/>
              <a:t> </a:t>
            </a:r>
            <a:r>
              <a:rPr lang="en-US" sz="2000" dirty="0" err="1"/>
              <a:t>su</a:t>
            </a:r>
            <a:r>
              <a:rPr lang="en-US" sz="2000" dirty="0"/>
              <a:t> </a:t>
            </a:r>
            <a:r>
              <a:rPr lang="en-US" sz="2000" dirty="0" err="1"/>
              <a:t>uspoređeni</a:t>
            </a:r>
            <a:r>
              <a:rPr lang="en-US" sz="2000" dirty="0"/>
              <a:t> s </a:t>
            </a:r>
            <a:r>
              <a:rPr lang="en-US" sz="2000" dirty="0" err="1"/>
              <a:t>tradicionalnim</a:t>
            </a:r>
            <a:r>
              <a:rPr lang="en-US" sz="2000" dirty="0"/>
              <a:t> </a:t>
            </a:r>
            <a:r>
              <a:rPr lang="en-US" sz="2000" dirty="0" err="1"/>
              <a:t>strategijama</a:t>
            </a:r>
            <a:r>
              <a:rPr lang="en-US" sz="2000" dirty="0"/>
              <a:t>, </a:t>
            </a:r>
            <a:r>
              <a:rPr lang="en-US" sz="2000" dirty="0" err="1"/>
              <a:t>pokazujući</a:t>
            </a:r>
            <a:r>
              <a:rPr lang="en-US" sz="2000" dirty="0"/>
              <a:t> </a:t>
            </a:r>
            <a:r>
              <a:rPr lang="en-US" sz="2000" dirty="0" err="1"/>
              <a:t>prednosti</a:t>
            </a:r>
            <a:r>
              <a:rPr lang="en-US" sz="2000" dirty="0"/>
              <a:t> </a:t>
            </a:r>
            <a:r>
              <a:rPr lang="en-US" sz="2000" dirty="0" err="1"/>
              <a:t>pristupa</a:t>
            </a:r>
            <a:r>
              <a:rPr lang="en-US" sz="2000" dirty="0"/>
              <a:t> </a:t>
            </a:r>
            <a:r>
              <a:rPr lang="en-US" sz="2000" dirty="0" err="1"/>
              <a:t>temeljenog</a:t>
            </a:r>
            <a:r>
              <a:rPr lang="en-US" sz="2000" dirty="0"/>
              <a:t>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dubokom</a:t>
            </a:r>
            <a:r>
              <a:rPr lang="en-US" sz="2000" dirty="0"/>
              <a:t> </a:t>
            </a:r>
            <a:r>
              <a:rPr lang="en-US" sz="2000" dirty="0" err="1"/>
              <a:t>učenju</a:t>
            </a:r>
            <a:r>
              <a:rPr lang="en-US" sz="2000" dirty="0"/>
              <a:t>.</a:t>
            </a:r>
          </a:p>
          <a:p>
            <a:endParaRPr lang="en-HR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805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D9E51-62EC-CEB0-F616-8E341A17C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POPIS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C67A6-0E2F-7E1B-F1C7-E1B973B3C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Zhang, Z., </a:t>
            </a:r>
            <a:r>
              <a:rPr lang="en-US" dirty="0" err="1"/>
              <a:t>Zohren</a:t>
            </a:r>
            <a:r>
              <a:rPr lang="en-US" dirty="0"/>
              <a:t>, S., &amp; Roberts, S. (2020). Deep Learning for Portfolio Optimization. Oxford-Man Institute of Quantitative Finance, University of Oxford.</a:t>
            </a:r>
          </a:p>
          <a:p>
            <a:r>
              <a:rPr lang="en-US" dirty="0" err="1"/>
              <a:t>Slika</a:t>
            </a:r>
            <a:r>
              <a:rPr lang="en-US" dirty="0"/>
              <a:t> 1: The Elements of Quantitative Investing, G. A. </a:t>
            </a:r>
            <a:r>
              <a:rPr lang="en-US" dirty="0" err="1"/>
              <a:t>Paleologo</a:t>
            </a:r>
            <a:r>
              <a:rPr lang="en-US" dirty="0"/>
              <a:t>, 2025, Wiley Finance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420312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F7255-723B-7AB0-9A44-AC1CE7F2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KRAJ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3A190-0E81-0681-72C7-4959115AF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HR" sz="3600" dirty="0"/>
              <a:t>Hvala na pažnji !</a:t>
            </a:r>
          </a:p>
          <a:p>
            <a:endParaRPr lang="en-HR" sz="3600" dirty="0"/>
          </a:p>
        </p:txBody>
      </p:sp>
    </p:spTree>
    <p:extLst>
      <p:ext uri="{BB962C8B-B14F-4D97-AF65-F5344CB8AC3E}">
        <p14:creationId xmlns:p14="http://schemas.microsoft.com/office/powerpoint/2010/main" val="3194715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F0F6-6443-B0B5-D1D3-95934FD5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HR" dirty="0"/>
              <a:t>ARHITEKTURA MODELA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70C51-7B81-CB63-E02F-4149345CC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54306"/>
            <a:ext cx="8779512" cy="3245223"/>
          </a:xfrm>
        </p:spPr>
        <p:txBody>
          <a:bodyPr>
            <a:normAutofit lnSpcReduction="10000"/>
          </a:bodyPr>
          <a:lstStyle/>
          <a:p>
            <a:r>
              <a:rPr lang="en-HR" sz="2000" dirty="0">
                <a:solidFill>
                  <a:srgbClr val="404040"/>
                </a:solidFill>
              </a:rPr>
              <a:t>LSTM: </a:t>
            </a:r>
            <a:r>
              <a:rPr lang="en-US" sz="2000" dirty="0" err="1"/>
              <a:t>Uči</a:t>
            </a:r>
            <a:r>
              <a:rPr lang="en-US" sz="2000" dirty="0"/>
              <a:t> </a:t>
            </a:r>
            <a:r>
              <a:rPr lang="en-US" sz="2000" dirty="0" err="1"/>
              <a:t>vremenske</a:t>
            </a:r>
            <a:r>
              <a:rPr lang="en-US" sz="2000" dirty="0"/>
              <a:t> </a:t>
            </a:r>
            <a:r>
              <a:rPr lang="en-US" sz="2000" dirty="0" err="1"/>
              <a:t>obrasce</a:t>
            </a:r>
            <a:r>
              <a:rPr lang="en-US" sz="2000" dirty="0"/>
              <a:t> </a:t>
            </a:r>
            <a:r>
              <a:rPr lang="en-US" sz="2000" dirty="0" err="1"/>
              <a:t>i</a:t>
            </a:r>
            <a:r>
              <a:rPr lang="en-US" sz="2000" dirty="0"/>
              <a:t> </a:t>
            </a:r>
            <a:r>
              <a:rPr lang="en-US" sz="2000" dirty="0" err="1"/>
              <a:t>dugoročne</a:t>
            </a:r>
            <a:r>
              <a:rPr lang="en-US" sz="2000" dirty="0"/>
              <a:t> </a:t>
            </a:r>
            <a:r>
              <a:rPr lang="en-US" sz="2000" dirty="0" err="1"/>
              <a:t>ovisnosti</a:t>
            </a:r>
            <a:r>
              <a:rPr lang="en-US" sz="2000" dirty="0"/>
              <a:t> u </a:t>
            </a:r>
            <a:r>
              <a:rPr lang="en-US" sz="2000" dirty="0" err="1"/>
              <a:t>povijesnim</a:t>
            </a:r>
            <a:r>
              <a:rPr lang="en-US" sz="2000" dirty="0"/>
              <a:t> </a:t>
            </a:r>
            <a:r>
              <a:rPr lang="en-US" sz="2000" dirty="0" err="1"/>
              <a:t>financijskim</a:t>
            </a:r>
            <a:r>
              <a:rPr lang="en-US" sz="2000" dirty="0"/>
              <a:t> </a:t>
            </a:r>
            <a:r>
              <a:rPr lang="en-US" sz="2000" dirty="0" err="1"/>
              <a:t>podacima</a:t>
            </a:r>
            <a:r>
              <a:rPr lang="en-US" sz="2000" dirty="0"/>
              <a:t>.</a:t>
            </a:r>
            <a:endParaRPr lang="en-HR" sz="2000" dirty="0">
              <a:solidFill>
                <a:srgbClr val="404040"/>
              </a:solidFill>
            </a:endParaRPr>
          </a:p>
          <a:p>
            <a:r>
              <a:rPr lang="en-HR" sz="2000" dirty="0">
                <a:solidFill>
                  <a:srgbClr val="404040"/>
                </a:solidFill>
              </a:rPr>
              <a:t>Attention sloj (mehanizam pozornosti): </a:t>
            </a:r>
            <a:r>
              <a:rPr lang="en-US" sz="2000" dirty="0" err="1"/>
              <a:t>Fokusira</a:t>
            </a:r>
            <a:r>
              <a:rPr lang="en-US" sz="2000" dirty="0"/>
              <a:t> model </a:t>
            </a:r>
            <a:r>
              <a:rPr lang="en-US" sz="2000" dirty="0" err="1"/>
              <a:t>na</a:t>
            </a:r>
            <a:r>
              <a:rPr lang="en-US" sz="2000" dirty="0"/>
              <a:t> </a:t>
            </a:r>
            <a:r>
              <a:rPr lang="en-US" sz="2000" dirty="0" err="1"/>
              <a:t>najvažnije</a:t>
            </a:r>
            <a:r>
              <a:rPr lang="en-US" sz="2000" dirty="0"/>
              <a:t> </a:t>
            </a:r>
            <a:r>
              <a:rPr lang="en-US" sz="2000" dirty="0" err="1"/>
              <a:t>vremenske</a:t>
            </a:r>
            <a:r>
              <a:rPr lang="en-US" sz="2000" dirty="0"/>
              <a:t> </a:t>
            </a:r>
            <a:r>
              <a:rPr lang="en-US" sz="2000" dirty="0" err="1"/>
              <a:t>točke</a:t>
            </a:r>
            <a:r>
              <a:rPr lang="en-US" sz="2000" dirty="0"/>
              <a:t> </a:t>
            </a:r>
            <a:r>
              <a:rPr lang="en-US" sz="2000" dirty="0" err="1"/>
              <a:t>ulaznih</a:t>
            </a:r>
            <a:r>
              <a:rPr lang="en-US" sz="2000" dirty="0"/>
              <a:t> </a:t>
            </a:r>
            <a:r>
              <a:rPr lang="en-US" sz="2000" dirty="0" err="1"/>
              <a:t>podataka</a:t>
            </a:r>
            <a:r>
              <a:rPr lang="en-US" sz="2000" dirty="0"/>
              <a:t>.</a:t>
            </a:r>
            <a:endParaRPr lang="en-HR" sz="2000" dirty="0">
              <a:solidFill>
                <a:srgbClr val="404040"/>
              </a:solidFill>
            </a:endParaRPr>
          </a:p>
          <a:p>
            <a:r>
              <a:rPr lang="en-HR" sz="2000" dirty="0">
                <a:solidFill>
                  <a:srgbClr val="404040"/>
                </a:solidFill>
              </a:rPr>
              <a:t>Dropout sloj: </a:t>
            </a:r>
            <a:r>
              <a:rPr lang="en-US" sz="2000" dirty="0" err="1"/>
              <a:t>Smanjuje</a:t>
            </a:r>
            <a:r>
              <a:rPr lang="en-US" sz="2000" dirty="0"/>
              <a:t> </a:t>
            </a:r>
            <a:r>
              <a:rPr lang="en-US" sz="2000" dirty="0" err="1"/>
              <a:t>preučenost</a:t>
            </a:r>
            <a:r>
              <a:rPr lang="en-US" sz="2000" dirty="0"/>
              <a:t> </a:t>
            </a:r>
            <a:r>
              <a:rPr lang="en-US" sz="2000" dirty="0" err="1"/>
              <a:t>tako</a:t>
            </a:r>
            <a:r>
              <a:rPr lang="en-US" sz="2000" dirty="0"/>
              <a:t> </a:t>
            </a:r>
            <a:r>
              <a:rPr lang="en-US" sz="2000" dirty="0" err="1"/>
              <a:t>što</a:t>
            </a:r>
            <a:r>
              <a:rPr lang="en-US" sz="2000" dirty="0"/>
              <a:t> </a:t>
            </a:r>
            <a:r>
              <a:rPr lang="en-US" sz="2000" dirty="0" err="1"/>
              <a:t>nasumično</a:t>
            </a:r>
            <a:r>
              <a:rPr lang="en-US" sz="2000" dirty="0"/>
              <a:t> </a:t>
            </a:r>
            <a:r>
              <a:rPr lang="en-US" sz="2000" dirty="0" err="1"/>
              <a:t>isključuje</a:t>
            </a:r>
            <a:r>
              <a:rPr lang="en-US" sz="2000" dirty="0"/>
              <a:t> </a:t>
            </a:r>
            <a:r>
              <a:rPr lang="en-US" sz="2000" dirty="0" err="1"/>
              <a:t>dijelove</a:t>
            </a:r>
            <a:r>
              <a:rPr lang="en-US" sz="2000" dirty="0"/>
              <a:t> </a:t>
            </a:r>
            <a:r>
              <a:rPr lang="en-US" sz="2000" dirty="0" err="1"/>
              <a:t>mreže</a:t>
            </a:r>
            <a:r>
              <a:rPr lang="en-US" sz="2000" dirty="0"/>
              <a:t> </a:t>
            </a:r>
            <a:r>
              <a:rPr lang="en-US" sz="2000" dirty="0" err="1"/>
              <a:t>tijekom</a:t>
            </a:r>
            <a:r>
              <a:rPr lang="en-US" sz="2000" dirty="0"/>
              <a:t> </a:t>
            </a:r>
            <a:r>
              <a:rPr lang="en-US" sz="2000" dirty="0" err="1"/>
              <a:t>treniranja</a:t>
            </a:r>
            <a:r>
              <a:rPr lang="en-US" sz="2000" dirty="0"/>
              <a:t>.</a:t>
            </a:r>
            <a:endParaRPr lang="en-HR" sz="2000" dirty="0">
              <a:solidFill>
                <a:srgbClr val="404040"/>
              </a:solidFill>
            </a:endParaRPr>
          </a:p>
          <a:p>
            <a:r>
              <a:rPr lang="en-HR" sz="2000" dirty="0">
                <a:solidFill>
                  <a:srgbClr val="404040"/>
                </a:solidFill>
              </a:rPr>
              <a:t>Linear sloj: </a:t>
            </a:r>
            <a:r>
              <a:rPr lang="en-US" sz="2000" dirty="0" err="1"/>
              <a:t>Pretvara</a:t>
            </a:r>
            <a:r>
              <a:rPr lang="en-US" sz="2000" dirty="0"/>
              <a:t> </a:t>
            </a:r>
            <a:r>
              <a:rPr lang="en-US" sz="2000" dirty="0" err="1"/>
              <a:t>izlaz</a:t>
            </a:r>
            <a:r>
              <a:rPr lang="en-US" sz="2000" dirty="0"/>
              <a:t> </a:t>
            </a:r>
            <a:r>
              <a:rPr lang="en-US" sz="2000" dirty="0" err="1"/>
              <a:t>iz</a:t>
            </a:r>
            <a:r>
              <a:rPr lang="en-US" sz="2000" dirty="0"/>
              <a:t> </a:t>
            </a:r>
            <a:r>
              <a:rPr lang="en-US" sz="2000" dirty="0" err="1"/>
              <a:t>prethodnih</a:t>
            </a:r>
            <a:r>
              <a:rPr lang="en-US" sz="2000" dirty="0"/>
              <a:t> </a:t>
            </a:r>
            <a:r>
              <a:rPr lang="en-US" sz="2000" dirty="0" err="1"/>
              <a:t>slojeva</a:t>
            </a:r>
            <a:r>
              <a:rPr lang="en-US" sz="2000" dirty="0"/>
              <a:t> u </a:t>
            </a:r>
            <a:r>
              <a:rPr lang="en-US" sz="2000" dirty="0" err="1"/>
              <a:t>portfeljske</a:t>
            </a:r>
            <a:r>
              <a:rPr lang="en-US" sz="2000" dirty="0"/>
              <a:t> </a:t>
            </a:r>
            <a:r>
              <a:rPr lang="en-US" sz="2000" dirty="0" err="1"/>
              <a:t>težine</a:t>
            </a:r>
            <a:r>
              <a:rPr lang="en-US" sz="2000" dirty="0"/>
              <a:t> z</a:t>
            </a:r>
            <a:r>
              <a:rPr lang="en-US" sz="2000" baseline="-25000" dirty="0"/>
              <a:t>i</a:t>
            </a:r>
            <a:r>
              <a:rPr lang="en-US" sz="2000" dirty="0"/>
              <a:t>.</a:t>
            </a:r>
            <a:endParaRPr lang="en-HR" sz="2000" dirty="0">
              <a:solidFill>
                <a:srgbClr val="404040"/>
              </a:solidFill>
            </a:endParaRPr>
          </a:p>
          <a:p>
            <a:r>
              <a:rPr lang="en-HR" sz="2000" dirty="0">
                <a:solidFill>
                  <a:srgbClr val="404040"/>
                </a:solidFill>
              </a:rPr>
              <a:t>Softmax / skaliranje: </a:t>
            </a:r>
            <a:r>
              <a:rPr lang="en-US" sz="2000" dirty="0" err="1"/>
              <a:t>Normalizira</a:t>
            </a:r>
            <a:r>
              <a:rPr lang="en-US" sz="2000" dirty="0"/>
              <a:t> </a:t>
            </a:r>
            <a:r>
              <a:rPr lang="en-US" sz="2000" dirty="0" err="1"/>
              <a:t>portfeljske</a:t>
            </a:r>
            <a:r>
              <a:rPr lang="en-US" sz="2000" dirty="0"/>
              <a:t> </a:t>
            </a:r>
            <a:r>
              <a:rPr lang="en-US" sz="2000" dirty="0" err="1"/>
              <a:t>težine</a:t>
            </a:r>
            <a:r>
              <a:rPr lang="en-US" sz="2000" dirty="0"/>
              <a:t> z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dirty="0" err="1"/>
              <a:t>tako</a:t>
            </a:r>
            <a:r>
              <a:rPr lang="en-US" sz="2000" dirty="0"/>
              <a:t> da </a:t>
            </a:r>
            <a:r>
              <a:rPr lang="en-US" sz="2000" dirty="0" err="1"/>
              <a:t>njihov</a:t>
            </a:r>
            <a:r>
              <a:rPr lang="en-US" sz="2000" dirty="0"/>
              <a:t> </a:t>
            </a:r>
            <a:r>
              <a:rPr lang="en-US" sz="2000" dirty="0" err="1"/>
              <a:t>zbroj</a:t>
            </a:r>
            <a:r>
              <a:rPr lang="en-US" sz="2000" dirty="0"/>
              <a:t> </a:t>
            </a:r>
            <a:r>
              <a:rPr lang="en-US" sz="2000" dirty="0" err="1"/>
              <a:t>iznosi</a:t>
            </a:r>
            <a:r>
              <a:rPr lang="en-US" sz="2000" dirty="0"/>
              <a:t> 1, </a:t>
            </a:r>
            <a:r>
              <a:rPr lang="en-US" sz="2000" dirty="0" err="1"/>
              <a:t>čime</a:t>
            </a:r>
            <a:r>
              <a:rPr lang="en-US" sz="2000" dirty="0"/>
              <a:t> se </a:t>
            </a:r>
            <a:r>
              <a:rPr lang="en-US" sz="2000" dirty="0" err="1"/>
              <a:t>osigurava</a:t>
            </a:r>
            <a:r>
              <a:rPr lang="en-US" sz="2000" dirty="0"/>
              <a:t> </a:t>
            </a:r>
            <a:r>
              <a:rPr lang="en-US" sz="2000" dirty="0" err="1"/>
              <a:t>valjana</a:t>
            </a:r>
            <a:r>
              <a:rPr lang="en-US" sz="2000" dirty="0"/>
              <a:t> </a:t>
            </a:r>
            <a:r>
              <a:rPr lang="en-US" sz="2000" dirty="0" err="1"/>
              <a:t>alokacija</a:t>
            </a:r>
            <a:r>
              <a:rPr lang="en-US" sz="2000" dirty="0"/>
              <a:t> </a:t>
            </a:r>
            <a:r>
              <a:rPr lang="en-US" sz="2000" dirty="0" err="1"/>
              <a:t>kapitala</a:t>
            </a:r>
            <a:r>
              <a:rPr lang="en-US" sz="2000" dirty="0"/>
              <a:t>.</a:t>
            </a:r>
          </a:p>
          <a:p>
            <a:endParaRPr lang="en-HR" sz="2000" dirty="0">
              <a:solidFill>
                <a:srgbClr val="404040"/>
              </a:solidFill>
            </a:endParaRPr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E887533-A8E7-F2F6-9B4F-3D47E7AAC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62" y="5436408"/>
            <a:ext cx="2887239" cy="731434"/>
          </a:xfrm>
          <a:prstGeom prst="rect">
            <a:avLst/>
          </a:prstGeom>
        </p:spPr>
      </p:pic>
      <p:pic>
        <p:nvPicPr>
          <p:cNvPr id="11" name="Picture 10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94D85212-FE52-E4DB-C911-2710AB621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701" y="5436407"/>
            <a:ext cx="1814240" cy="80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70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D5CA-6435-4864-10E0-EA12DD1F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HR" dirty="0"/>
              <a:t>PODACI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62C5D-3E4E-CD71-928B-A6FE5A2F4C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18447"/>
            <a:ext cx="8779512" cy="447213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HR" sz="2000" dirty="0">
                <a:solidFill>
                  <a:srgbClr val="404040"/>
                </a:solidFill>
              </a:rPr>
              <a:t>ULAZ: povrati imovina i ekonomski indikatori</a:t>
            </a:r>
          </a:p>
          <a:p>
            <a:pPr>
              <a:lnSpc>
                <a:spcPct val="90000"/>
              </a:lnSpc>
            </a:pPr>
            <a:r>
              <a:rPr lang="en-HR" sz="2000" dirty="0">
                <a:solidFill>
                  <a:srgbClr val="404040"/>
                </a:solidFill>
              </a:rPr>
              <a:t>IZLAZ: težine portfelja imovina</a:t>
            </a:r>
          </a:p>
          <a:p>
            <a:pPr>
              <a:lnSpc>
                <a:spcPct val="90000"/>
              </a:lnSpc>
            </a:pPr>
            <a:endParaRPr lang="en-HR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HR" sz="2000" dirty="0">
                <a:solidFill>
                  <a:srgbClr val="404040"/>
                </a:solidFill>
              </a:rPr>
              <a:t>IMOVINE: SPY (američki indeks dionica), 3-godišnje američke državne obveznice (SHY), 10-godišnje američke državne obveznice (IEF), 20-godišnje američke državne obveznice (TLT), korporativne obveznice (LQD), zlato (GLD), nekretnine (VNQ), nafta (USO), rastuća tržišta (VWO), EURO STOXX 50 (FEZ)</a:t>
            </a:r>
          </a:p>
          <a:p>
            <a:pPr>
              <a:lnSpc>
                <a:spcPct val="90000"/>
              </a:lnSpc>
            </a:pPr>
            <a:endParaRPr lang="en-HR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r>
              <a:rPr lang="en-HR" sz="2000" dirty="0">
                <a:solidFill>
                  <a:srgbClr val="404040"/>
                </a:solidFill>
              </a:rPr>
              <a:t>INDIKATORI: VIX, (MA</a:t>
            </a:r>
            <a:r>
              <a:rPr lang="en-HR" sz="2000" baseline="-25000" dirty="0">
                <a:solidFill>
                  <a:srgbClr val="404040"/>
                </a:solidFill>
              </a:rPr>
              <a:t>21</a:t>
            </a:r>
            <a:r>
              <a:rPr lang="en-HR" sz="2000" dirty="0">
                <a:solidFill>
                  <a:srgbClr val="404040"/>
                </a:solidFill>
              </a:rPr>
              <a:t> - MA</a:t>
            </a:r>
            <a:r>
              <a:rPr lang="en-HR" sz="2000" baseline="-25000" dirty="0">
                <a:solidFill>
                  <a:srgbClr val="404040"/>
                </a:solidFill>
              </a:rPr>
              <a:t>50</a:t>
            </a:r>
            <a:r>
              <a:rPr lang="en-HR" sz="2000" dirty="0">
                <a:solidFill>
                  <a:srgbClr val="404040"/>
                </a:solidFill>
              </a:rPr>
              <a:t>) / MA</a:t>
            </a:r>
            <a:r>
              <a:rPr lang="en-HR" sz="2000" baseline="-25000" dirty="0">
                <a:solidFill>
                  <a:srgbClr val="404040"/>
                </a:solidFill>
              </a:rPr>
              <a:t>50</a:t>
            </a:r>
            <a:r>
              <a:rPr lang="en-HR" sz="2000" dirty="0">
                <a:solidFill>
                  <a:srgbClr val="404040"/>
                </a:solidFill>
              </a:rPr>
              <a:t> (pomični prosjek povrata), RSI (indeks relativne snage), 50-dnevni povijesni Sharpeov omjer</a:t>
            </a:r>
          </a:p>
          <a:p>
            <a:pPr>
              <a:lnSpc>
                <a:spcPct val="90000"/>
              </a:lnSpc>
            </a:pPr>
            <a:endParaRPr lang="en-HR" sz="2000" dirty="0">
              <a:solidFill>
                <a:srgbClr val="404040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HR" sz="2000" dirty="0">
              <a:solidFill>
                <a:srgbClr val="404040"/>
              </a:solidFill>
            </a:endParaRPr>
          </a:p>
          <a:p>
            <a:pPr>
              <a:lnSpc>
                <a:spcPct val="90000"/>
              </a:lnSpc>
            </a:pPr>
            <a:endParaRPr lang="en-HR" sz="2000" dirty="0">
              <a:solidFill>
                <a:srgbClr val="404040"/>
              </a:solidFill>
            </a:endParaRPr>
          </a:p>
        </p:txBody>
      </p:sp>
      <p:pic>
        <p:nvPicPr>
          <p:cNvPr id="5" name="Picture 4" descr="A black numbers on a white background&#10;&#10;Description automatically generated">
            <a:extLst>
              <a:ext uri="{FF2B5EF4-FFF2-40B4-BE49-F238E27FC236}">
                <a16:creationId xmlns:a16="http://schemas.microsoft.com/office/drawing/2014/main" id="{CB92F9D8-F13B-DB5D-CA88-430DD3892B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62" y="5504058"/>
            <a:ext cx="3414995" cy="1030942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C24F4BA-29FF-6182-72B7-CBA8EC5D6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3923" y="5620138"/>
            <a:ext cx="3786182" cy="77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56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DAE640-55B9-5340-FEA9-D29E9A013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F3A3-588D-D088-D844-57693674F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HR" dirty="0"/>
              <a:t>OPTIMIZACIJA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EFE4A-5494-3646-59C0-C305DDFE3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90166"/>
            <a:ext cx="8890220" cy="4607858"/>
          </a:xfrm>
        </p:spPr>
        <p:txBody>
          <a:bodyPr>
            <a:normAutofit lnSpcReduction="10000"/>
          </a:bodyPr>
          <a:lstStyle/>
          <a:p>
            <a:r>
              <a:rPr lang="en-HR" sz="2000" dirty="0">
                <a:solidFill>
                  <a:srgbClr val="404040"/>
                </a:solidFill>
              </a:rPr>
              <a:t>Sharpeov omjer:</a:t>
            </a:r>
          </a:p>
          <a:p>
            <a:endParaRPr lang="en-HR" sz="2000" dirty="0">
              <a:solidFill>
                <a:srgbClr val="404040"/>
              </a:solidFill>
            </a:endParaRPr>
          </a:p>
          <a:p>
            <a:endParaRPr lang="en-HR" sz="2000" dirty="0">
              <a:solidFill>
                <a:srgbClr val="404040"/>
              </a:solidFill>
            </a:endParaRPr>
          </a:p>
          <a:p>
            <a:r>
              <a:rPr lang="en-HR" sz="2000" dirty="0">
                <a:solidFill>
                  <a:srgbClr val="404040"/>
                </a:solidFill>
              </a:rPr>
              <a:t>Sortinov omjer:</a:t>
            </a:r>
          </a:p>
          <a:p>
            <a:pPr marL="0" indent="0">
              <a:buNone/>
            </a:pPr>
            <a:endParaRPr lang="en-H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HR" sz="2000" dirty="0">
              <a:solidFill>
                <a:srgbClr val="404040"/>
              </a:solidFill>
            </a:endParaRPr>
          </a:p>
          <a:p>
            <a:r>
              <a:rPr lang="en-HR" sz="2000" dirty="0">
                <a:solidFill>
                  <a:srgbClr val="404040"/>
                </a:solidFill>
              </a:rPr>
              <a:t>Jednostavna funkcija korisnosti (Utility function):</a:t>
            </a:r>
          </a:p>
          <a:p>
            <a:endParaRPr lang="en-H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404040"/>
                </a:solidFill>
              </a:rPr>
              <a:t>gdje</a:t>
            </a:r>
            <a:r>
              <a:rPr lang="en-HR" sz="2000" dirty="0">
                <a:solidFill>
                  <a:srgbClr val="404040"/>
                </a:solidFill>
              </a:rPr>
              <a:t> su: R</a:t>
            </a:r>
            <a:r>
              <a:rPr lang="en-HR" sz="2000" baseline="-25000" dirty="0">
                <a:solidFill>
                  <a:srgbClr val="404040"/>
                </a:solidFill>
              </a:rPr>
              <a:t>p</a:t>
            </a:r>
            <a:r>
              <a:rPr lang="en-HR" sz="2000" dirty="0">
                <a:solidFill>
                  <a:srgbClr val="404040"/>
                </a:solidFill>
              </a:rPr>
              <a:t> povrat portfelja, R</a:t>
            </a:r>
            <a:r>
              <a:rPr lang="en-HR" sz="2000" baseline="-25000" dirty="0">
                <a:solidFill>
                  <a:srgbClr val="404040"/>
                </a:solidFill>
              </a:rPr>
              <a:t>f</a:t>
            </a:r>
            <a:r>
              <a:rPr lang="en-HR" sz="2000" dirty="0">
                <a:solidFill>
                  <a:srgbClr val="404040"/>
                </a:solidFill>
              </a:rPr>
              <a:t> bezrizična kamatna stopa, </a:t>
            </a:r>
          </a:p>
          <a:p>
            <a:pPr marL="0" indent="0">
              <a:buNone/>
            </a:pPr>
            <a:r>
              <a:rPr lang="el-GR" sz="2000" dirty="0">
                <a:solidFill>
                  <a:srgbClr val="404040"/>
                </a:solidFill>
              </a:rPr>
              <a:t>σ</a:t>
            </a:r>
            <a:r>
              <a:rPr lang="hr-HR" sz="2000" dirty="0">
                <a:solidFill>
                  <a:srgbClr val="404040"/>
                </a:solidFill>
              </a:rPr>
              <a:t> </a:t>
            </a:r>
            <a:r>
              <a:rPr lang="en-HR" sz="2000" dirty="0">
                <a:solidFill>
                  <a:srgbClr val="404040"/>
                </a:solidFill>
              </a:rPr>
              <a:t>standardna devijacija portfelja, </a:t>
            </a:r>
            <a:r>
              <a:rPr lang="el-GR" sz="2000" dirty="0">
                <a:solidFill>
                  <a:srgbClr val="404040"/>
                </a:solidFill>
              </a:rPr>
              <a:t>λ</a:t>
            </a:r>
            <a:r>
              <a:rPr lang="hr-HR" sz="2000" dirty="0">
                <a:solidFill>
                  <a:srgbClr val="404040"/>
                </a:solidFill>
              </a:rPr>
              <a:t> averzija prema riziku</a:t>
            </a:r>
            <a:endParaRPr lang="en-HR" sz="2000" dirty="0">
              <a:solidFill>
                <a:srgbClr val="404040"/>
              </a:solidFill>
            </a:endParaRPr>
          </a:p>
          <a:p>
            <a:endParaRPr lang="en-HR" sz="2000" dirty="0">
              <a:solidFill>
                <a:srgbClr val="404040"/>
              </a:solidFill>
            </a:endParaRPr>
          </a:p>
          <a:p>
            <a:endParaRPr lang="en-HR" sz="2000" dirty="0">
              <a:solidFill>
                <a:srgbClr val="404040"/>
              </a:solidFill>
            </a:endParaRPr>
          </a:p>
          <a:p>
            <a:endParaRPr lang="en-HR" sz="2000" dirty="0">
              <a:solidFill>
                <a:srgbClr val="404040"/>
              </a:solidFill>
            </a:endParaRPr>
          </a:p>
        </p:txBody>
      </p:sp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928E425C-8098-75F6-DFD5-1E037C0A2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2385" y="3097380"/>
            <a:ext cx="1838117" cy="663239"/>
          </a:xfrm>
          <a:prstGeom prst="rect">
            <a:avLst/>
          </a:prstGeom>
        </p:spPr>
      </p:pic>
      <p:pic>
        <p:nvPicPr>
          <p:cNvPr id="10" name="Picture 9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F58D6ED6-781D-F5BD-FF9C-1417C00E62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435" y="1903509"/>
            <a:ext cx="1876019" cy="6632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F4FA457-146F-2446-5C05-BBD749E2C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949" y="4419601"/>
            <a:ext cx="2238588" cy="484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581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0A591-587B-81AE-D000-54EDE0647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2EBF-43A6-EC1F-3404-BC14CBCE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HR" dirty="0"/>
              <a:t>OPTIMIZACIJA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6CA91-8D2F-8E79-0362-24A961AF2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990166"/>
            <a:ext cx="8890220" cy="4087906"/>
          </a:xfrm>
        </p:spPr>
        <p:txBody>
          <a:bodyPr>
            <a:normAutofit/>
          </a:bodyPr>
          <a:lstStyle/>
          <a:p>
            <a:r>
              <a:rPr lang="en-HR" sz="2000" dirty="0">
                <a:solidFill>
                  <a:srgbClr val="404040"/>
                </a:solidFill>
              </a:rPr>
              <a:t>Eksponencijalno ponderirana funkcija povrata EWR:</a:t>
            </a:r>
          </a:p>
          <a:p>
            <a:endParaRPr lang="en-HR" sz="2000" dirty="0">
              <a:solidFill>
                <a:srgbClr val="404040"/>
              </a:solidFill>
            </a:endParaRPr>
          </a:p>
          <a:p>
            <a:endParaRPr lang="en-HR" sz="2000" dirty="0">
              <a:solidFill>
                <a:srgbClr val="404040"/>
              </a:solidFill>
            </a:endParaRPr>
          </a:p>
          <a:p>
            <a:endParaRPr lang="en-HR" sz="2000" dirty="0">
              <a:solidFill>
                <a:srgbClr val="404040"/>
              </a:solidFill>
            </a:endParaRPr>
          </a:p>
          <a:p>
            <a:pPr marL="0" indent="0">
              <a:buNone/>
            </a:pPr>
            <a:endParaRPr lang="en-HR" sz="2000" dirty="0">
              <a:solidFill>
                <a:srgbClr val="404040"/>
              </a:solidFill>
            </a:endParaRPr>
          </a:p>
          <a:p>
            <a:endParaRPr lang="en-HR" sz="2000" dirty="0">
              <a:solidFill>
                <a:srgbClr val="404040"/>
              </a:solidFill>
            </a:endParaRPr>
          </a:p>
          <a:p>
            <a:endParaRPr lang="en-HR" sz="2000" dirty="0">
              <a:solidFill>
                <a:srgbClr val="404040"/>
              </a:solidFill>
            </a:endParaRPr>
          </a:p>
        </p:txBody>
      </p:sp>
      <p:pic>
        <p:nvPicPr>
          <p:cNvPr id="12" name="Picture 11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8768753-24A7-32E9-E536-CD46955E4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599766"/>
            <a:ext cx="5675131" cy="34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195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421938-F9C9-6CE9-5CAD-0DF0B2857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806F3-6AD2-7AEB-BF5A-9A1EDB3CB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HR" dirty="0"/>
              <a:t>hIPERPARAMETRI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69404-660C-9C0A-B7D4-F95A81495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797803"/>
            <a:ext cx="8779512" cy="4742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HR" sz="2000" dirty="0">
                <a:solidFill>
                  <a:srgbClr val="404040"/>
                </a:solidFill>
              </a:rPr>
              <a:t>U ovome radu korišteni su sljedeći hiperparametri:</a:t>
            </a:r>
          </a:p>
          <a:p>
            <a:r>
              <a:rPr lang="en-HR" sz="2000" dirty="0">
                <a:solidFill>
                  <a:srgbClr val="404040"/>
                </a:solidFill>
              </a:rPr>
              <a:t>Lookback (broj dana podataka prošlosti na ulazu) = 20 ili 40</a:t>
            </a:r>
          </a:p>
          <a:p>
            <a:r>
              <a:rPr lang="en-HR" sz="2000" dirty="0">
                <a:solidFill>
                  <a:srgbClr val="404040"/>
                </a:solidFill>
              </a:rPr>
              <a:t>Lookahead (broj dana podataka budućnosti pri računanju funkcije cilja) = 3 ili 5</a:t>
            </a:r>
          </a:p>
          <a:p>
            <a:r>
              <a:rPr lang="en-US" sz="2000" dirty="0" err="1">
                <a:solidFill>
                  <a:srgbClr val="404040"/>
                </a:solidFill>
              </a:rPr>
              <a:t>Veličina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skrivenog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sloja</a:t>
            </a:r>
            <a:r>
              <a:rPr lang="en-US" sz="2000" dirty="0">
                <a:solidFill>
                  <a:srgbClr val="404040"/>
                </a:solidFill>
              </a:rPr>
              <a:t> (</a:t>
            </a:r>
            <a:r>
              <a:rPr lang="en-US" sz="2000" dirty="0" err="1">
                <a:solidFill>
                  <a:srgbClr val="404040"/>
                </a:solidFill>
              </a:rPr>
              <a:t>hidden_size</a:t>
            </a:r>
            <a:r>
              <a:rPr lang="en-US" sz="2000" dirty="0">
                <a:solidFill>
                  <a:srgbClr val="404040"/>
                </a:solidFill>
              </a:rPr>
              <a:t>) =128</a:t>
            </a:r>
            <a:endParaRPr lang="en-HR" sz="2000" dirty="0">
              <a:solidFill>
                <a:srgbClr val="404040"/>
              </a:solidFill>
            </a:endParaRPr>
          </a:p>
          <a:p>
            <a:r>
              <a:rPr lang="en-HR" sz="2000" dirty="0">
                <a:solidFill>
                  <a:srgbClr val="404040"/>
                </a:solidFill>
              </a:rPr>
              <a:t>Stopa učenja = 0.001</a:t>
            </a:r>
          </a:p>
          <a:p>
            <a:r>
              <a:rPr lang="en-HR" sz="2000" dirty="0">
                <a:solidFill>
                  <a:srgbClr val="404040"/>
                </a:solidFill>
              </a:rPr>
              <a:t>Broj epoha = 50</a:t>
            </a:r>
          </a:p>
          <a:p>
            <a:r>
              <a:rPr lang="en-HR" sz="2000" dirty="0">
                <a:solidFill>
                  <a:srgbClr val="404040"/>
                </a:solidFill>
              </a:rPr>
              <a:t>Dropout = 0.5</a:t>
            </a:r>
          </a:p>
          <a:p>
            <a:r>
              <a:rPr lang="en-US" sz="2000" dirty="0">
                <a:solidFill>
                  <a:srgbClr val="404040"/>
                </a:solidFill>
              </a:rPr>
              <a:t>Batch size = 4</a:t>
            </a:r>
          </a:p>
          <a:p>
            <a:r>
              <a:rPr lang="en-US" sz="2000" dirty="0" err="1">
                <a:solidFill>
                  <a:srgbClr val="404040"/>
                </a:solidFill>
              </a:rPr>
              <a:t>Maksimalna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kratka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pozicija</a:t>
            </a:r>
            <a:r>
              <a:rPr lang="en-US" sz="2000" dirty="0">
                <a:solidFill>
                  <a:srgbClr val="404040"/>
                </a:solidFill>
              </a:rPr>
              <a:t> (</a:t>
            </a:r>
            <a:r>
              <a:rPr lang="en-US" sz="2000" dirty="0" err="1">
                <a:solidFill>
                  <a:srgbClr val="404040"/>
                </a:solidFill>
              </a:rPr>
              <a:t>max_shorting</a:t>
            </a:r>
            <a:r>
              <a:rPr lang="en-US" sz="2000" dirty="0">
                <a:solidFill>
                  <a:srgbClr val="404040"/>
                </a:solidFill>
              </a:rPr>
              <a:t>): 0 </a:t>
            </a:r>
            <a:r>
              <a:rPr lang="en-US" sz="2000" dirty="0" err="1">
                <a:solidFill>
                  <a:srgbClr val="404040"/>
                </a:solidFill>
              </a:rPr>
              <a:t>ili</a:t>
            </a:r>
            <a:r>
              <a:rPr lang="en-US" sz="2000" dirty="0">
                <a:solidFill>
                  <a:srgbClr val="404040"/>
                </a:solidFill>
              </a:rPr>
              <a:t> 0.5</a:t>
            </a:r>
          </a:p>
          <a:p>
            <a:r>
              <a:rPr lang="en-US" sz="2000" dirty="0" err="1">
                <a:solidFill>
                  <a:srgbClr val="404040"/>
                </a:solidFill>
              </a:rPr>
              <a:t>Trošak</a:t>
            </a:r>
            <a:r>
              <a:rPr lang="en-US" sz="2000" dirty="0">
                <a:solidFill>
                  <a:srgbClr val="404040"/>
                </a:solidFill>
              </a:rPr>
              <a:t> </a:t>
            </a:r>
            <a:r>
              <a:rPr lang="en-US" sz="2000" dirty="0" err="1">
                <a:solidFill>
                  <a:srgbClr val="404040"/>
                </a:solidFill>
              </a:rPr>
              <a:t>transakcije</a:t>
            </a:r>
            <a:r>
              <a:rPr lang="en-US" sz="2000" dirty="0">
                <a:solidFill>
                  <a:srgbClr val="404040"/>
                </a:solidFill>
              </a:rPr>
              <a:t>: 0.0005</a:t>
            </a:r>
            <a:endParaRPr lang="en-HR" sz="20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8185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75517C-8735-6576-4492-B5ADC07E0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45C4E-F73D-3EE7-9C6C-8BCF0DE5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HR" dirty="0"/>
              <a:t>TRENIRANJE I EVALUACIJA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FD497-99E3-6AC5-7A0C-DF506991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244" y="1832675"/>
            <a:ext cx="8779512" cy="2879256"/>
          </a:xfrm>
        </p:spPr>
        <p:txBody>
          <a:bodyPr>
            <a:normAutofit/>
          </a:bodyPr>
          <a:lstStyle/>
          <a:p>
            <a:r>
              <a:rPr lang="en-HR" sz="2000" dirty="0">
                <a:solidFill>
                  <a:srgbClr val="404040"/>
                </a:solidFill>
              </a:rPr>
              <a:t>Za treniranje i evaluaciju (backtesting) implementirani su i klizni i pomični prozor, ali s obzirom na relativnu kratku duljinu povijesnih podataka (19 godina) boljim se pokazao klizni prozor s intervalom od 1 godinu.</a:t>
            </a:r>
          </a:p>
          <a:p>
            <a:endParaRPr lang="en-HR" sz="2000" dirty="0">
              <a:solidFill>
                <a:srgbClr val="404040"/>
              </a:solidFill>
            </a:endParaRPr>
          </a:p>
          <a:p>
            <a:endParaRPr lang="en-HR" sz="2000" dirty="0">
              <a:solidFill>
                <a:srgbClr val="404040"/>
              </a:solidFill>
            </a:endParaRP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C9D2992-97BD-64B9-2DF5-233CDF96D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806138"/>
            <a:ext cx="7299292" cy="34558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ACB7E9-AC36-82DE-5D4C-0950966F1519}"/>
              </a:ext>
            </a:extLst>
          </p:cNvPr>
          <p:cNvSpPr txBox="1"/>
          <p:nvPr/>
        </p:nvSpPr>
        <p:spPr>
          <a:xfrm flipH="1">
            <a:off x="4598890" y="6261956"/>
            <a:ext cx="26698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Slika</a:t>
            </a:r>
            <a:r>
              <a:rPr lang="en-US" sz="1200" dirty="0"/>
              <a:t> 1 – </a:t>
            </a:r>
            <a:r>
              <a:rPr lang="hr-HR" sz="1200" dirty="0"/>
              <a:t>Klizeći i proširujući prozor.</a:t>
            </a:r>
            <a:endParaRPr lang="en-HR" sz="1200" dirty="0"/>
          </a:p>
        </p:txBody>
      </p:sp>
    </p:spTree>
    <p:extLst>
      <p:ext uri="{BB962C8B-B14F-4D97-AF65-F5344CB8AC3E}">
        <p14:creationId xmlns:p14="http://schemas.microsoft.com/office/powerpoint/2010/main" val="1948210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D23764-A917-EF70-8F58-328D7F41F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2BC8-8189-AC15-CCF2-9CCCD284A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hr-HR" dirty="0"/>
              <a:t>EVALUACIJA</a:t>
            </a:r>
            <a:endParaRPr lang="en-HR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4E1436-E140-4EA4-ADC4-84A3769C2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043954"/>
            <a:ext cx="7729728" cy="369607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Evaluacija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 </a:t>
            </a:r>
            <a:r>
              <a:rPr lang="en-US" dirty="0" err="1"/>
              <a:t>provodi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godišnjoj</a:t>
            </a:r>
            <a:r>
              <a:rPr lang="en-US" dirty="0"/>
              <a:t> </a:t>
            </a:r>
            <a:r>
              <a:rPr lang="en-US" dirty="0" err="1"/>
              <a:t>razini</a:t>
            </a:r>
            <a:r>
              <a:rPr lang="en-US" dirty="0"/>
              <a:t>,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čemu</a:t>
            </a:r>
            <a:r>
              <a:rPr lang="en-US" dirty="0"/>
              <a:t> se za </a:t>
            </a:r>
            <a:r>
              <a:rPr lang="en-US" dirty="0" err="1"/>
              <a:t>svaku</a:t>
            </a:r>
            <a:r>
              <a:rPr lang="en-US" dirty="0"/>
              <a:t> </a:t>
            </a:r>
            <a:r>
              <a:rPr lang="en-US" dirty="0" err="1"/>
              <a:t>godinu</a:t>
            </a:r>
            <a:r>
              <a:rPr lang="en-US" dirty="0"/>
              <a:t> </a:t>
            </a:r>
            <a:r>
              <a:rPr lang="en-US" dirty="0" err="1"/>
              <a:t>trenira</a:t>
            </a:r>
            <a:r>
              <a:rPr lang="en-US" dirty="0"/>
              <a:t> </a:t>
            </a:r>
            <a:r>
              <a:rPr lang="en-US" dirty="0" err="1"/>
              <a:t>novi</a:t>
            </a:r>
            <a:r>
              <a:rPr lang="en-US" dirty="0"/>
              <a:t> model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povijesnim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testira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tekućoj</a:t>
            </a:r>
            <a:r>
              <a:rPr lang="en-US" dirty="0"/>
              <a:t> </a:t>
            </a:r>
            <a:r>
              <a:rPr lang="en-US" dirty="0" err="1"/>
              <a:t>godini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Rezultati</a:t>
            </a:r>
            <a:r>
              <a:rPr lang="en-US" dirty="0"/>
              <a:t> se </a:t>
            </a:r>
            <a:r>
              <a:rPr lang="en-US" dirty="0" err="1"/>
              <a:t>uspoređuju</a:t>
            </a:r>
            <a:r>
              <a:rPr lang="en-US" dirty="0"/>
              <a:t> s: </a:t>
            </a:r>
          </a:p>
          <a:p>
            <a:r>
              <a:rPr lang="en-US" dirty="0" err="1"/>
              <a:t>jednako</a:t>
            </a:r>
            <a:r>
              <a:rPr lang="en-US" dirty="0"/>
              <a:t> </a:t>
            </a:r>
            <a:r>
              <a:rPr lang="en-US" dirty="0" err="1"/>
              <a:t>ponderiranim</a:t>
            </a:r>
            <a:r>
              <a:rPr lang="en-US" dirty="0"/>
              <a:t> </a:t>
            </a:r>
            <a:r>
              <a:rPr lang="en-US" dirty="0" err="1"/>
              <a:t>portfeljem</a:t>
            </a:r>
            <a:r>
              <a:rPr lang="en-US" dirty="0"/>
              <a:t>, </a:t>
            </a:r>
          </a:p>
          <a:p>
            <a:r>
              <a:rPr lang="en-US" dirty="0" err="1"/>
              <a:t>povijesno-optimiziranim</a:t>
            </a:r>
            <a:r>
              <a:rPr lang="en-US" dirty="0"/>
              <a:t> </a:t>
            </a:r>
            <a:r>
              <a:rPr lang="en-US" dirty="0" err="1"/>
              <a:t>portfeljem</a:t>
            </a:r>
            <a:r>
              <a:rPr lang="en-US" dirty="0"/>
              <a:t> (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maksimizira</a:t>
            </a:r>
            <a:r>
              <a:rPr lang="en-US" dirty="0"/>
              <a:t> </a:t>
            </a:r>
            <a:r>
              <a:rPr lang="en-US" dirty="0" err="1"/>
              <a:t>zadanu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</a:t>
            </a:r>
            <a:r>
              <a:rPr lang="en-US" dirty="0" err="1"/>
              <a:t>cilja</a:t>
            </a:r>
            <a:r>
              <a:rPr lang="en-US" dirty="0"/>
              <a:t> u </a:t>
            </a:r>
            <a:r>
              <a:rPr lang="en-US" dirty="0" err="1"/>
              <a:t>prošlom</a:t>
            </a:r>
            <a:r>
              <a:rPr lang="en-US" dirty="0"/>
              <a:t> lookback </a:t>
            </a:r>
            <a:r>
              <a:rPr lang="en-US" dirty="0" err="1"/>
              <a:t>razdoblju</a:t>
            </a:r>
            <a:r>
              <a:rPr lang="en-US" dirty="0"/>
              <a:t> s </a:t>
            </a:r>
            <a:r>
              <a:rPr lang="en-US" dirty="0" err="1"/>
              <a:t>obzirom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povijesne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takve</a:t>
            </a:r>
            <a:r>
              <a:rPr lang="en-US" dirty="0"/>
              <a:t>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portfelja</a:t>
            </a:r>
            <a:r>
              <a:rPr lang="en-US" dirty="0"/>
              <a:t> </a:t>
            </a:r>
            <a:r>
              <a:rPr lang="en-US" dirty="0" err="1"/>
              <a:t>prenosi</a:t>
            </a:r>
            <a:r>
              <a:rPr lang="en-US" dirty="0"/>
              <a:t> u </a:t>
            </a:r>
            <a:r>
              <a:rPr lang="en-US" dirty="0" err="1"/>
              <a:t>budućnost</a:t>
            </a:r>
            <a:r>
              <a:rPr lang="en-US" dirty="0"/>
              <a:t>)</a:t>
            </a:r>
          </a:p>
          <a:p>
            <a:r>
              <a:rPr lang="en-US" dirty="0" err="1"/>
              <a:t>samostalnim</a:t>
            </a:r>
            <a:r>
              <a:rPr lang="en-US" dirty="0"/>
              <a:t> </a:t>
            </a:r>
            <a:r>
              <a:rPr lang="en-US" dirty="0" err="1"/>
              <a:t>vrstama</a:t>
            </a:r>
            <a:r>
              <a:rPr lang="en-US" dirty="0"/>
              <a:t> </a:t>
            </a:r>
            <a:r>
              <a:rPr lang="en-US" dirty="0" err="1"/>
              <a:t>imovine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7237310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897</TotalTime>
  <Words>1082</Words>
  <Application>Microsoft Macintosh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Gill Sans MT</vt:lpstr>
      <vt:lpstr>Parcel</vt:lpstr>
      <vt:lpstr>MODEL DUBOKOG UČENJA ZA OPTIMIZACIJU PORTFELJA ZASNOVAN NA HETEROGENIM PODACIMA</vt:lpstr>
      <vt:lpstr>OPTIMIZACIJA PORTFELJA</vt:lpstr>
      <vt:lpstr>ARHITEKTURA MODELA</vt:lpstr>
      <vt:lpstr>PODACI</vt:lpstr>
      <vt:lpstr>OPTIMIZACIJA</vt:lpstr>
      <vt:lpstr>OPTIMIZACIJA</vt:lpstr>
      <vt:lpstr>hIPERPARAMETRI</vt:lpstr>
      <vt:lpstr>TRENIRANJE I EVALUACIJA</vt:lpstr>
      <vt:lpstr>EVALUACIJA</vt:lpstr>
      <vt:lpstr>UČINAK INDIKATORA NA TRENIRANJE NEURONSKE MREŽE – SHARPE </vt:lpstr>
      <vt:lpstr>UČINAK INDIKATORA NA TRENIRANJE NEURONSKE MREŽE – EWR </vt:lpstr>
      <vt:lpstr>ANALIZA STABILNOSTI MODELA – SHARPE</vt:lpstr>
      <vt:lpstr>ANALIZA STABILNOSTI MODELA – EWR</vt:lpstr>
      <vt:lpstr>REZULTATI</vt:lpstr>
      <vt:lpstr>OPTIMIZACIJA SHARPEOVOG OMJERA</vt:lpstr>
      <vt:lpstr>OPTIMIZACIJA POVRATA</vt:lpstr>
      <vt:lpstr>OPTIMIZACIJA Eksponencijalno ponderiranE funkcijE povrata </vt:lpstr>
      <vt:lpstr>OPTIMIZACIJA FUNKCIJE KORISNOSTI</vt:lpstr>
      <vt:lpstr>zaključak</vt:lpstr>
      <vt:lpstr>POPIS LITERATURE</vt:lpstr>
      <vt:lpstr>KRAJ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Supancic</dc:creator>
  <cp:lastModifiedBy>David Supancic</cp:lastModifiedBy>
  <cp:revision>108</cp:revision>
  <dcterms:created xsi:type="dcterms:W3CDTF">2025-05-11T18:28:41Z</dcterms:created>
  <dcterms:modified xsi:type="dcterms:W3CDTF">2025-07-22T12:06:20Z</dcterms:modified>
</cp:coreProperties>
</file>