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9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6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40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2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15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8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4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5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CA842-C68E-493F-8DFA-43D154B655F2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9C6F9-44CC-440D-B2C4-8CD0BF12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Coinbase</a:t>
            </a:r>
            <a:r>
              <a:rPr lang="fr-FR" dirty="0"/>
              <a:t> Bot</a:t>
            </a:r>
            <a:br>
              <a:rPr lang="fr-FR" dirty="0"/>
            </a:br>
            <a:r>
              <a:rPr lang="fr-FR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44820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Real-Time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6149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Real-Time </a:t>
            </a:r>
            <a:r>
              <a:rPr lang="fr-FR" dirty="0" err="1"/>
              <a:t>utilization</a:t>
            </a:r>
            <a:r>
              <a:rPr lang="fr-FR" dirty="0"/>
              <a:t> of Agent: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Once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satisfying</a:t>
            </a:r>
            <a:r>
              <a:rPr lang="fr-FR" dirty="0"/>
              <a:t>, the </a:t>
            </a:r>
            <a:r>
              <a:rPr lang="fr-FR" dirty="0" err="1"/>
              <a:t>environment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adapted</a:t>
            </a:r>
            <a:endParaRPr lang="fr-FR" dirty="0"/>
          </a:p>
          <a:p>
            <a:pPr lvl="1"/>
            <a:r>
              <a:rPr lang="fr-FR" dirty="0"/>
              <a:t>	in a real scenario (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Scrapping</a:t>
            </a:r>
            <a:r>
              <a:rPr lang="fr-FR" dirty="0"/>
              <a:t> to do transaction)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7375661-09BA-41FC-9D1D-4CF4E05FBE99}"/>
              </a:ext>
            </a:extLst>
          </p:cNvPr>
          <p:cNvGrpSpPr/>
          <p:nvPr/>
        </p:nvGrpSpPr>
        <p:grpSpPr>
          <a:xfrm>
            <a:off x="7457242" y="2012348"/>
            <a:ext cx="3556626" cy="1038687"/>
            <a:chOff x="1935641" y="2246135"/>
            <a:chExt cx="6238161" cy="207762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B98C60C-BC16-4BFF-8A16-2F18D3379677}"/>
                </a:ext>
              </a:extLst>
            </p:cNvPr>
            <p:cNvSpPr/>
            <p:nvPr/>
          </p:nvSpPr>
          <p:spPr>
            <a:xfrm>
              <a:off x="3126383" y="2246136"/>
              <a:ext cx="1223423" cy="2077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DQN</a:t>
              </a:r>
            </a:p>
            <a:p>
              <a:pPr algn="ctr"/>
              <a:r>
                <a:rPr lang="fr-FR" sz="1050" b="1" dirty="0"/>
                <a:t>Agent</a:t>
              </a:r>
              <a:endParaRPr lang="en-US" sz="1050" b="1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14E33EB-1C5B-4489-A0D3-973E9C730636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4393143" y="3381226"/>
              <a:ext cx="161498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8A6A5F1-0158-49E6-BB37-B270A3815825}"/>
                </a:ext>
              </a:extLst>
            </p:cNvPr>
            <p:cNvGrpSpPr/>
            <p:nvPr/>
          </p:nvGrpSpPr>
          <p:grpSpPr>
            <a:xfrm>
              <a:off x="1935641" y="2969583"/>
              <a:ext cx="921251" cy="884772"/>
              <a:chOff x="3150658" y="2540067"/>
              <a:chExt cx="1223423" cy="1769543"/>
            </a:xfrm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7D8CED08-0914-4095-BF8E-23EF1192056C}"/>
                  </a:ext>
                </a:extLst>
              </p:cNvPr>
              <p:cNvSpPr/>
              <p:nvPr/>
            </p:nvSpPr>
            <p:spPr>
              <a:xfrm>
                <a:off x="3234232" y="2654408"/>
                <a:ext cx="1072383" cy="415102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B4EA5C22-E0E1-40A7-8F1E-6628A3BE449E}"/>
                  </a:ext>
                </a:extLst>
              </p:cNvPr>
              <p:cNvSpPr/>
              <p:nvPr/>
            </p:nvSpPr>
            <p:spPr>
              <a:xfrm>
                <a:off x="3193777" y="3215901"/>
                <a:ext cx="1132799" cy="41500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FB3E64F-881E-4B5F-9A5D-A757D6B50395}"/>
                  </a:ext>
                </a:extLst>
              </p:cNvPr>
              <p:cNvSpPr txBox="1"/>
              <p:nvPr/>
            </p:nvSpPr>
            <p:spPr>
              <a:xfrm>
                <a:off x="3288115" y="3570858"/>
                <a:ext cx="824221" cy="7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/>
                  <a:t>% TAXES</a:t>
                </a:r>
                <a:endParaRPr lang="en-US" sz="6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11952-374D-4E4B-8E9F-A9AE904A292D}"/>
                  </a:ext>
                </a:extLst>
              </p:cNvPr>
              <p:cNvSpPr/>
              <p:nvPr/>
            </p:nvSpPr>
            <p:spPr>
              <a:xfrm>
                <a:off x="3150658" y="2540067"/>
                <a:ext cx="1223423" cy="152474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B80DC7C-5F66-4006-8D3A-949A4A317065}"/>
                </a:ext>
              </a:extLst>
            </p:cNvPr>
            <p:cNvSpPr txBox="1"/>
            <p:nvPr/>
          </p:nvSpPr>
          <p:spPr>
            <a:xfrm>
              <a:off x="2035015" y="2600250"/>
              <a:ext cx="651548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STATE</a:t>
              </a:r>
              <a:endParaRPr lang="en-US" sz="900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A2C4E82-A15B-4052-9EB1-A2E7D82DC717}"/>
                </a:ext>
              </a:extLst>
            </p:cNvPr>
            <p:cNvGrpSpPr/>
            <p:nvPr/>
          </p:nvGrpSpPr>
          <p:grpSpPr>
            <a:xfrm>
              <a:off x="4831217" y="3666716"/>
              <a:ext cx="694421" cy="582033"/>
              <a:chOff x="4666990" y="2981576"/>
              <a:chExt cx="694421" cy="582033"/>
            </a:xfrm>
          </p:grpSpPr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0A3197D-B6C4-42D5-AF81-1796D406619F}"/>
                  </a:ext>
                </a:extLst>
              </p:cNvPr>
              <p:cNvSpPr txBox="1"/>
              <p:nvPr/>
            </p:nvSpPr>
            <p:spPr>
              <a:xfrm>
                <a:off x="4727051" y="2981576"/>
                <a:ext cx="574298" cy="33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1</a:t>
                </a:r>
                <a:endParaRPr lang="en-US" sz="500" dirty="0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B45FD5F5-FCCD-4CA7-AF5C-F31481EC752D}"/>
                  </a:ext>
                </a:extLst>
              </p:cNvPr>
              <p:cNvSpPr txBox="1"/>
              <p:nvPr/>
            </p:nvSpPr>
            <p:spPr>
              <a:xfrm>
                <a:off x="4727051" y="3225015"/>
                <a:ext cx="574298" cy="338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2</a:t>
                </a:r>
                <a:endParaRPr lang="en-US" sz="5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BCFE7-F9A2-4A28-B266-68432B996924}"/>
                  </a:ext>
                </a:extLst>
              </p:cNvPr>
              <p:cNvSpPr/>
              <p:nvPr/>
            </p:nvSpPr>
            <p:spPr>
              <a:xfrm>
                <a:off x="4666990" y="2981576"/>
                <a:ext cx="694421" cy="5050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F261C75-62E9-4F02-AD11-DFDFD816212D}"/>
                </a:ext>
              </a:extLst>
            </p:cNvPr>
            <p:cNvSpPr txBox="1"/>
            <p:nvPr/>
          </p:nvSpPr>
          <p:spPr>
            <a:xfrm>
              <a:off x="4718669" y="3330335"/>
              <a:ext cx="755285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ACTION</a:t>
              </a:r>
              <a:endParaRPr lang="en-US" sz="900" dirty="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051005AC-9F6F-4ED9-9B14-FA44B7BCC7F9}"/>
                </a:ext>
              </a:extLst>
            </p:cNvPr>
            <p:cNvSpPr/>
            <p:nvPr/>
          </p:nvSpPr>
          <p:spPr>
            <a:xfrm>
              <a:off x="6031999" y="2246135"/>
              <a:ext cx="2082192" cy="207762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err="1"/>
                <a:t>Environment</a:t>
              </a:r>
              <a:endParaRPr lang="fr-FR" sz="1050" b="1" dirty="0"/>
            </a:p>
            <a:p>
              <a:pPr algn="ctr"/>
              <a:r>
                <a:rPr lang="fr-FR" sz="1050" b="1" dirty="0"/>
                <a:t>RT</a:t>
              </a:r>
              <a:endParaRPr lang="en-US" sz="1050" b="1" dirty="0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04AE8F7F-9A03-4EC7-8B16-9A2528899289}"/>
                </a:ext>
              </a:extLst>
            </p:cNvPr>
            <p:cNvSpPr txBox="1"/>
            <p:nvPr/>
          </p:nvSpPr>
          <p:spPr>
            <a:xfrm>
              <a:off x="3061476" y="382907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140D631-A534-4516-99FC-4DB640842054}"/>
                </a:ext>
              </a:extLst>
            </p:cNvPr>
            <p:cNvSpPr txBox="1"/>
            <p:nvPr/>
          </p:nvSpPr>
          <p:spPr>
            <a:xfrm>
              <a:off x="4103566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E407664-8330-4236-9A52-087E06C84A10}"/>
                </a:ext>
              </a:extLst>
            </p:cNvPr>
            <p:cNvSpPr txBox="1"/>
            <p:nvPr/>
          </p:nvSpPr>
          <p:spPr>
            <a:xfrm>
              <a:off x="6008125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5807EC02-C212-46BE-AA0B-734172408AC2}"/>
                </a:ext>
              </a:extLst>
            </p:cNvPr>
            <p:cNvSpPr txBox="1"/>
            <p:nvPr/>
          </p:nvSpPr>
          <p:spPr>
            <a:xfrm>
              <a:off x="7884225" y="3802712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4028B09-2BBB-4A03-AF2A-1995F616BCA9}"/>
                </a:ext>
              </a:extLst>
            </p:cNvPr>
            <p:cNvSpPr txBox="1"/>
            <p:nvPr/>
          </p:nvSpPr>
          <p:spPr>
            <a:xfrm>
              <a:off x="7884225" y="254928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FDAC0593-8702-4AF5-A669-321F0D6D0F7D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 flipH="1" flipV="1">
              <a:off x="3126382" y="2611373"/>
              <a:ext cx="5047420" cy="168770"/>
            </a:xfrm>
            <a:prstGeom prst="bentConnector5">
              <a:avLst>
                <a:gd name="adj1" fmla="val -18345"/>
                <a:gd name="adj2" fmla="val -1396702"/>
                <a:gd name="adj3" fmla="val 125852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DAE9359-7C80-44D9-B582-312F20122A35}"/>
                </a:ext>
              </a:extLst>
            </p:cNvPr>
            <p:cNvSpPr txBox="1"/>
            <p:nvPr/>
          </p:nvSpPr>
          <p:spPr>
            <a:xfrm>
              <a:off x="3126382" y="238051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623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Transaction -&gt; </a:t>
            </a:r>
            <a:r>
              <a:rPr lang="fr-FR" dirty="0" err="1"/>
              <a:t>Scrapping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10354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ammount</a:t>
            </a:r>
            <a:r>
              <a:rPr lang="fr-FR" dirty="0"/>
              <a:t> of crypto to </a:t>
            </a:r>
            <a:r>
              <a:rPr lang="fr-FR" dirty="0" err="1"/>
              <a:t>another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2 solutions: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Scrapping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-&gt; </a:t>
            </a:r>
            <a:r>
              <a:rPr lang="fr-FR" dirty="0" err="1"/>
              <a:t>Selenium</a:t>
            </a:r>
            <a:r>
              <a:rPr lang="fr-FR" dirty="0"/>
              <a:t> + Save of cookies (to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identification)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OpenCV</a:t>
            </a:r>
            <a:r>
              <a:rPr lang="fr-FR" dirty="0"/>
              <a:t> to </a:t>
            </a:r>
            <a:r>
              <a:rPr lang="fr-FR" dirty="0" err="1"/>
              <a:t>recognize</a:t>
            </a:r>
            <a:r>
              <a:rPr lang="fr-FR" dirty="0"/>
              <a:t> Image Template and click on </a:t>
            </a:r>
            <a:r>
              <a:rPr lang="fr-FR" dirty="0" err="1"/>
              <a:t>it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r>
              <a:rPr lang="fr-FR" dirty="0"/>
              <a:t>Solution 1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ressourcful</a:t>
            </a:r>
            <a:r>
              <a:rPr lang="fr-FR" dirty="0"/>
              <a:t> but more </a:t>
            </a:r>
            <a:r>
              <a:rPr lang="fr-FR" dirty="0" err="1"/>
              <a:t>complex</a:t>
            </a:r>
            <a:r>
              <a:rPr lang="fr-FR" dirty="0"/>
              <a:t>.</a:t>
            </a:r>
          </a:p>
          <a:p>
            <a:r>
              <a:rPr lang="fr-FR" dirty="0" err="1"/>
              <a:t>Both</a:t>
            </a:r>
            <a:r>
              <a:rPr lang="fr-FR" dirty="0"/>
              <a:t> solution are sensitive to </a:t>
            </a:r>
            <a:r>
              <a:rPr lang="fr-FR" dirty="0" err="1"/>
              <a:t>small</a:t>
            </a:r>
            <a:r>
              <a:rPr lang="fr-FR" dirty="0"/>
              <a:t> change on </a:t>
            </a:r>
            <a:r>
              <a:rPr lang="fr-FR" dirty="0" err="1"/>
              <a:t>Coinbase</a:t>
            </a:r>
            <a:r>
              <a:rPr lang="fr-FR" dirty="0"/>
              <a:t> </a:t>
            </a:r>
            <a:r>
              <a:rPr lang="fr-FR" dirty="0" err="1"/>
              <a:t>Website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16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0C0EE94-5DBA-4B32-9A58-F5279D7E4D32}"/>
              </a:ext>
            </a:extLst>
          </p:cNvPr>
          <p:cNvSpPr/>
          <p:nvPr/>
        </p:nvSpPr>
        <p:spPr>
          <a:xfrm>
            <a:off x="4282444" y="2112885"/>
            <a:ext cx="6169980" cy="1855433"/>
          </a:xfrm>
          <a:prstGeom prst="roundRect">
            <a:avLst/>
          </a:prstGeom>
          <a:solidFill>
            <a:srgbClr val="E48312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87F6EBB-C549-43C7-A077-6BB8FF89068B}"/>
              </a:ext>
            </a:extLst>
          </p:cNvPr>
          <p:cNvSpPr/>
          <p:nvPr/>
        </p:nvSpPr>
        <p:spPr>
          <a:xfrm>
            <a:off x="5656796" y="2816909"/>
            <a:ext cx="1028154" cy="78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DQN</a:t>
            </a:r>
          </a:p>
          <a:p>
            <a:pPr algn="ctr"/>
            <a:r>
              <a:rPr lang="fr-FR" sz="1050" b="1" dirty="0"/>
              <a:t>Agent</a:t>
            </a:r>
            <a:endParaRPr lang="en-US" sz="1050" b="1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A346169-8C30-4C10-AD52-C270290219F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684950" y="3207776"/>
            <a:ext cx="1002066" cy="127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A99F3FD-6718-4278-B83C-244427EC5353}"/>
              </a:ext>
            </a:extLst>
          </p:cNvPr>
          <p:cNvSpPr txBox="1"/>
          <p:nvPr/>
        </p:nvSpPr>
        <p:spPr>
          <a:xfrm>
            <a:off x="4512048" y="3132667"/>
            <a:ext cx="9492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STATE, REWARD</a:t>
            </a:r>
            <a:endParaRPr lang="en-US" sz="9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1DA1522-A949-4836-A13F-F8C0598EA387}"/>
              </a:ext>
            </a:extLst>
          </p:cNvPr>
          <p:cNvSpPr txBox="1"/>
          <p:nvPr/>
        </p:nvSpPr>
        <p:spPr>
          <a:xfrm>
            <a:off x="6910254" y="2964327"/>
            <a:ext cx="634735" cy="399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ACTION</a:t>
            </a:r>
            <a:endParaRPr lang="en-US" sz="9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EE140F-6062-4082-9E21-D5CFEF2A5DE0}"/>
              </a:ext>
            </a:extLst>
          </p:cNvPr>
          <p:cNvSpPr/>
          <p:nvPr/>
        </p:nvSpPr>
        <p:spPr>
          <a:xfrm>
            <a:off x="7687016" y="2829608"/>
            <a:ext cx="1749856" cy="7817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err="1"/>
              <a:t>Environment</a:t>
            </a:r>
            <a:endParaRPr lang="fr-FR" sz="1050" b="1" dirty="0"/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088F110F-738F-4359-83AA-15AD1A6B4C72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H="1" flipV="1">
            <a:off x="5656796" y="3207776"/>
            <a:ext cx="3780076" cy="12700"/>
          </a:xfrm>
          <a:prstGeom prst="bentConnector5">
            <a:avLst>
              <a:gd name="adj1" fmla="val -6047"/>
              <a:gd name="adj2" fmla="val 4977693"/>
              <a:gd name="adj3" fmla="val 10604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F9255FD0-585A-42FF-86E3-8DB433FAE630}"/>
              </a:ext>
            </a:extLst>
          </p:cNvPr>
          <p:cNvSpPr txBox="1"/>
          <p:nvPr/>
        </p:nvSpPr>
        <p:spPr>
          <a:xfrm>
            <a:off x="2947824" y="2032598"/>
            <a:ext cx="11641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Different Modes:</a:t>
            </a:r>
          </a:p>
          <a:p>
            <a:r>
              <a:rPr lang="en-US" sz="1100" dirty="0"/>
              <a:t>Train</a:t>
            </a:r>
          </a:p>
          <a:p>
            <a:r>
              <a:rPr lang="en-US" sz="1100" dirty="0"/>
              <a:t>Test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AAB1557-4DE0-4A50-A1FB-785664C77D24}"/>
              </a:ext>
            </a:extLst>
          </p:cNvPr>
          <p:cNvSpPr txBox="1"/>
          <p:nvPr/>
        </p:nvSpPr>
        <p:spPr>
          <a:xfrm>
            <a:off x="3409025" y="24002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D1C84A1-8EDE-436D-912E-4DD80BD60DAD}"/>
              </a:ext>
            </a:extLst>
          </p:cNvPr>
          <p:cNvCxnSpPr>
            <a:cxnSpLocks/>
          </p:cNvCxnSpPr>
          <p:nvPr/>
        </p:nvCxnSpPr>
        <p:spPr>
          <a:xfrm>
            <a:off x="3409025" y="2812470"/>
            <a:ext cx="87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065A8AE-2130-4D86-B77C-90C4CF90A76A}"/>
              </a:ext>
            </a:extLst>
          </p:cNvPr>
          <p:cNvCxnSpPr>
            <a:cxnSpLocks/>
          </p:cNvCxnSpPr>
          <p:nvPr/>
        </p:nvCxnSpPr>
        <p:spPr>
          <a:xfrm>
            <a:off x="3409025" y="3248083"/>
            <a:ext cx="87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E1CF3F-9D17-4D6D-AD36-1617A7F5D880}"/>
              </a:ext>
            </a:extLst>
          </p:cNvPr>
          <p:cNvSpPr txBox="1"/>
          <p:nvPr/>
        </p:nvSpPr>
        <p:spPr>
          <a:xfrm>
            <a:off x="3529875" y="28886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74EC1730-A475-44C5-AB24-05AC47086FC3}"/>
              </a:ext>
            </a:extLst>
          </p:cNvPr>
          <p:cNvSpPr/>
          <p:nvPr/>
        </p:nvSpPr>
        <p:spPr>
          <a:xfrm>
            <a:off x="1303716" y="2112885"/>
            <a:ext cx="1483368" cy="1719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 Database</a:t>
            </a:r>
          </a:p>
        </p:txBody>
      </p:sp>
    </p:spTree>
    <p:extLst>
      <p:ext uri="{BB962C8B-B14F-4D97-AF65-F5344CB8AC3E}">
        <p14:creationId xmlns:p14="http://schemas.microsoft.com/office/powerpoint/2010/main" val="109236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37BCE3-1F83-4A7F-9C06-69D1505197F2}"/>
              </a:ext>
            </a:extLst>
          </p:cNvPr>
          <p:cNvSpPr txBox="1"/>
          <p:nvPr/>
        </p:nvSpPr>
        <p:spPr>
          <a:xfrm>
            <a:off x="1097280" y="2128585"/>
            <a:ext cx="10714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Having</a:t>
            </a:r>
            <a:r>
              <a:rPr lang="fr-FR" sz="2800" dirty="0"/>
              <a:t> a bot </a:t>
            </a:r>
            <a:r>
              <a:rPr lang="fr-FR" sz="2800" dirty="0" err="1"/>
              <a:t>with</a:t>
            </a:r>
            <a:r>
              <a:rPr lang="fr-FR" sz="2800" dirty="0"/>
              <a:t> a certain </a:t>
            </a:r>
            <a:r>
              <a:rPr lang="fr-FR" sz="2800" dirty="0" err="1"/>
              <a:t>ammount</a:t>
            </a:r>
            <a:r>
              <a:rPr lang="fr-FR" sz="2800" dirty="0"/>
              <a:t> of money </a:t>
            </a:r>
            <a:r>
              <a:rPr lang="fr-FR" sz="2800" dirty="0" err="1"/>
              <a:t>which</a:t>
            </a:r>
            <a:r>
              <a:rPr lang="fr-FR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Trains on </a:t>
            </a:r>
            <a:r>
              <a:rPr lang="fr-FR" sz="2800" dirty="0" err="1"/>
              <a:t>previous</a:t>
            </a:r>
            <a:r>
              <a:rPr lang="fr-FR" sz="2800" dirty="0"/>
              <a:t> time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Tests to </a:t>
            </a:r>
            <a:r>
              <a:rPr lang="fr-FR" sz="2800" dirty="0" err="1"/>
              <a:t>estimate</a:t>
            </a:r>
            <a:r>
              <a:rPr lang="fr-FR" sz="2800" dirty="0"/>
              <a:t> performance of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Choose</a:t>
            </a:r>
            <a:r>
              <a:rPr lang="fr-FR" sz="2800" dirty="0"/>
              <a:t> best crypto on </a:t>
            </a:r>
            <a:r>
              <a:rPr lang="fr-FR" sz="2800" dirty="0" err="1"/>
              <a:t>current</a:t>
            </a:r>
            <a:r>
              <a:rPr lang="fr-FR" sz="2800" dirty="0"/>
              <a:t> time to </a:t>
            </a:r>
            <a:r>
              <a:rPr lang="fr-FR" sz="2800" dirty="0" err="1"/>
              <a:t>improve</a:t>
            </a:r>
            <a:r>
              <a:rPr lang="fr-FR" sz="2800" dirty="0"/>
              <a:t> profits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Realize</a:t>
            </a:r>
            <a:r>
              <a:rPr lang="fr-FR" sz="2800" dirty="0"/>
              <a:t> the </a:t>
            </a:r>
            <a:r>
              <a:rPr lang="fr-FR" sz="2800" dirty="0" err="1"/>
              <a:t>operation</a:t>
            </a:r>
            <a:r>
              <a:rPr lang="fr-FR" sz="2800" dirty="0"/>
              <a:t> of conversion of crypto </a:t>
            </a:r>
            <a:r>
              <a:rPr lang="fr-FR" sz="2800" dirty="0" err="1"/>
              <a:t>automatically</a:t>
            </a:r>
            <a:endParaRPr lang="fr-FR" sz="28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7F1D474-1B1C-44D1-98BC-6F51FDE70292}"/>
              </a:ext>
            </a:extLst>
          </p:cNvPr>
          <p:cNvCxnSpPr/>
          <p:nvPr/>
        </p:nvCxnSpPr>
        <p:spPr>
          <a:xfrm>
            <a:off x="2592371" y="3912124"/>
            <a:ext cx="914400" cy="47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FFCCA0B-42C5-4D5E-A03A-4B070D12217E}"/>
              </a:ext>
            </a:extLst>
          </p:cNvPr>
          <p:cNvSpPr txBox="1"/>
          <p:nvPr/>
        </p:nvSpPr>
        <p:spPr>
          <a:xfrm>
            <a:off x="3618645" y="4147794"/>
            <a:ext cx="323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chemeClr val="accent3"/>
                </a:solidFill>
              </a:rPr>
              <a:t>Reinforcement</a:t>
            </a:r>
            <a:r>
              <a:rPr lang="fr-FR" sz="2400" b="1" dirty="0">
                <a:solidFill>
                  <a:schemeClr val="accent3"/>
                </a:solidFill>
              </a:rPr>
              <a:t> Learning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D42270-DA34-48D8-9BB5-8DD7766292A3}"/>
              </a:ext>
            </a:extLst>
          </p:cNvPr>
          <p:cNvCxnSpPr/>
          <p:nvPr/>
        </p:nvCxnSpPr>
        <p:spPr>
          <a:xfrm>
            <a:off x="2592371" y="5263582"/>
            <a:ext cx="914400" cy="47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644955F-D0DC-40FD-9A03-72D4D4002C0E}"/>
              </a:ext>
            </a:extLst>
          </p:cNvPr>
          <p:cNvSpPr txBox="1"/>
          <p:nvPr/>
        </p:nvSpPr>
        <p:spPr>
          <a:xfrm>
            <a:off x="3618645" y="5499252"/>
            <a:ext cx="142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chemeClr val="accent3"/>
                </a:solidFill>
              </a:rPr>
              <a:t>Scrapping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4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37BCE3-1F83-4A7F-9C06-69D1505197F2}"/>
              </a:ext>
            </a:extLst>
          </p:cNvPr>
          <p:cNvSpPr txBox="1"/>
          <p:nvPr/>
        </p:nvSpPr>
        <p:spPr>
          <a:xfrm>
            <a:off x="1097280" y="2128585"/>
            <a:ext cx="10714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RL Learning has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Be </a:t>
            </a:r>
            <a:r>
              <a:rPr lang="fr-FR" sz="2800" dirty="0" err="1"/>
              <a:t>independant</a:t>
            </a:r>
            <a:r>
              <a:rPr lang="fr-FR" sz="2800" dirty="0"/>
              <a:t> of the </a:t>
            </a:r>
            <a:r>
              <a:rPr lang="fr-FR" sz="2800" dirty="0" err="1"/>
              <a:t>number</a:t>
            </a:r>
            <a:r>
              <a:rPr lang="fr-FR" sz="2800" dirty="0"/>
              <a:t> / type of crypto (can switch </a:t>
            </a:r>
            <a:r>
              <a:rPr lang="fr-FR" sz="2800" dirty="0" err="1"/>
              <a:t>from</a:t>
            </a:r>
            <a:r>
              <a:rPr lang="fr-FR" sz="2800" dirty="0"/>
              <a:t> N cryptos to N+1 cryptos in an instant)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Train </a:t>
            </a:r>
            <a:r>
              <a:rPr lang="fr-FR" sz="2800" dirty="0" err="1"/>
              <a:t>with</a:t>
            </a:r>
            <a:r>
              <a:rPr lang="fr-FR" sz="2800" dirty="0"/>
              <a:t> a maximum of </a:t>
            </a:r>
            <a:r>
              <a:rPr lang="fr-FR" sz="2800" dirty="0" err="1"/>
              <a:t>representative</a:t>
            </a:r>
            <a:r>
              <a:rPr lang="fr-FR" sz="2800" dirty="0"/>
              <a:t> data (real data </a:t>
            </a:r>
            <a:r>
              <a:rPr lang="fr-FR" sz="2800" dirty="0" err="1"/>
              <a:t>limited</a:t>
            </a:r>
            <a:r>
              <a:rPr lang="fr-FR" sz="2800" dirty="0"/>
              <a:t> in time,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possible to augment the data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Test on </a:t>
            </a:r>
            <a:r>
              <a:rPr lang="fr-FR" sz="2800" dirty="0" err="1"/>
              <a:t>representative</a:t>
            </a:r>
            <a:r>
              <a:rPr lang="fr-FR" sz="2800" dirty="0"/>
              <a:t> data to check if the Algo </a:t>
            </a:r>
            <a:r>
              <a:rPr lang="fr-FR" sz="2800" dirty="0" err="1"/>
              <a:t>would</a:t>
            </a:r>
            <a:r>
              <a:rPr lang="fr-FR" sz="2800" dirty="0"/>
              <a:t> </a:t>
            </a:r>
            <a:r>
              <a:rPr lang="fr-FR" sz="2800" dirty="0" err="1"/>
              <a:t>make</a:t>
            </a:r>
            <a:r>
              <a:rPr lang="fr-FR" sz="2800" dirty="0"/>
              <a:t> profits in reality</a:t>
            </a:r>
          </a:p>
        </p:txBody>
      </p:sp>
    </p:spTree>
    <p:extLst>
      <p:ext uri="{BB962C8B-B14F-4D97-AF65-F5344CB8AC3E}">
        <p14:creationId xmlns:p14="http://schemas.microsoft.com/office/powerpoint/2010/main" val="61717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General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A57619-C185-406E-8EF5-0A0B82A7B4ED}"/>
              </a:ext>
            </a:extLst>
          </p:cNvPr>
          <p:cNvSpPr txBox="1"/>
          <p:nvPr/>
        </p:nvSpPr>
        <p:spPr>
          <a:xfrm>
            <a:off x="1097280" y="1885361"/>
            <a:ext cx="111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simplification, the Agent </a:t>
            </a:r>
            <a:r>
              <a:rPr lang="fr-FR" dirty="0" err="1"/>
              <a:t>will</a:t>
            </a:r>
            <a:r>
              <a:rPr lang="fr-FR" dirty="0"/>
              <a:t> bet all </a:t>
            </a:r>
            <a:r>
              <a:rPr lang="fr-FR" dirty="0" err="1"/>
              <a:t>its</a:t>
            </a:r>
            <a:r>
              <a:rPr lang="fr-FR" dirty="0"/>
              <a:t> money on one crypto per time (</a:t>
            </a:r>
            <a:r>
              <a:rPr lang="fr-FR" dirty="0" err="1"/>
              <a:t>risky</a:t>
            </a:r>
            <a:r>
              <a:rPr lang="fr-FR" dirty="0"/>
              <a:t> but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improved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)</a:t>
            </a:r>
          </a:p>
          <a:p>
            <a:r>
              <a:rPr lang="en-US" dirty="0"/>
              <a:t>This enables to simplify the problem by sequentially ask the agent which would the best to choose between 2 cryptos</a:t>
            </a:r>
          </a:p>
          <a:p>
            <a:r>
              <a:rPr lang="en-US" dirty="0"/>
              <a:t>The choice is discrete so a simple Deep Q Learning is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19E2B52-5020-42F4-B78C-59003164167A}"/>
              </a:ext>
            </a:extLst>
          </p:cNvPr>
          <p:cNvCxnSpPr/>
          <p:nvPr/>
        </p:nvCxnSpPr>
        <p:spPr>
          <a:xfrm>
            <a:off x="659876" y="3101419"/>
            <a:ext cx="0" cy="296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038C9CB-43DC-491B-8C89-A4D3E7B4BB2A}"/>
              </a:ext>
            </a:extLst>
          </p:cNvPr>
          <p:cNvCxnSpPr/>
          <p:nvPr/>
        </p:nvCxnSpPr>
        <p:spPr>
          <a:xfrm>
            <a:off x="1604129" y="3101419"/>
            <a:ext cx="0" cy="296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143B566-D62B-4563-A2C0-4463DB565206}"/>
              </a:ext>
            </a:extLst>
          </p:cNvPr>
          <p:cNvSpPr txBox="1"/>
          <p:nvPr/>
        </p:nvSpPr>
        <p:spPr>
          <a:xfrm>
            <a:off x="672329" y="4062622"/>
            <a:ext cx="9311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N</a:t>
            </a:r>
            <a:r>
              <a:rPr lang="fr-FR" sz="1400" dirty="0"/>
              <a:t> </a:t>
            </a:r>
            <a:r>
              <a:rPr lang="fr-FR" sz="1400" dirty="0" err="1"/>
              <a:t>historic</a:t>
            </a:r>
            <a:endParaRPr lang="fr-FR" sz="1400" dirty="0"/>
          </a:p>
          <a:p>
            <a:pPr algn="ctr"/>
            <a:r>
              <a:rPr lang="fr-FR" sz="1400" dirty="0"/>
              <a:t>of cryptos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0D4A3-3161-4F66-80B3-04A92EE1B661}"/>
              </a:ext>
            </a:extLst>
          </p:cNvPr>
          <p:cNvSpPr/>
          <p:nvPr/>
        </p:nvSpPr>
        <p:spPr>
          <a:xfrm>
            <a:off x="691364" y="5083305"/>
            <a:ext cx="912428" cy="22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CCFC674-C673-4EC1-8B91-B0490716B017}"/>
              </a:ext>
            </a:extLst>
          </p:cNvPr>
          <p:cNvCxnSpPr>
            <a:cxnSpLocks/>
            <a:stCxn id="41" idx="2"/>
            <a:endCxn id="35" idx="3"/>
          </p:cNvCxnSpPr>
          <p:nvPr/>
        </p:nvCxnSpPr>
        <p:spPr>
          <a:xfrm flipH="1">
            <a:off x="1603792" y="4671127"/>
            <a:ext cx="662456" cy="52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3E494B06-6E66-4300-903B-8E8C00817325}"/>
              </a:ext>
            </a:extLst>
          </p:cNvPr>
          <p:cNvSpPr txBox="1"/>
          <p:nvPr/>
        </p:nvSpPr>
        <p:spPr>
          <a:xfrm>
            <a:off x="1660152" y="4147907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current</a:t>
            </a:r>
            <a:r>
              <a:rPr lang="fr-FR" sz="1400" dirty="0"/>
              <a:t> </a:t>
            </a:r>
          </a:p>
          <a:p>
            <a:pPr algn="ctr"/>
            <a:r>
              <a:rPr lang="fr-FR" sz="1400" dirty="0" err="1"/>
              <a:t>chosen</a:t>
            </a:r>
            <a:r>
              <a:rPr lang="fr-FR" sz="1400" dirty="0"/>
              <a:t> crypto</a:t>
            </a:r>
            <a:endParaRPr lang="en-US" sz="1400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ACA0B09-944A-4FF1-89F1-F8C5D2B71DB9}"/>
              </a:ext>
            </a:extLst>
          </p:cNvPr>
          <p:cNvGrpSpPr/>
          <p:nvPr/>
        </p:nvGrpSpPr>
        <p:grpSpPr>
          <a:xfrm>
            <a:off x="3805289" y="3506174"/>
            <a:ext cx="4581422" cy="2564091"/>
            <a:chOff x="4110087" y="3327662"/>
            <a:chExt cx="4581422" cy="2564091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5802953B-171B-49E2-B8E4-04F13F91FA53}"/>
                </a:ext>
              </a:extLst>
            </p:cNvPr>
            <p:cNvGrpSpPr/>
            <p:nvPr/>
          </p:nvGrpSpPr>
          <p:grpSpPr>
            <a:xfrm>
              <a:off x="4383469" y="3534988"/>
              <a:ext cx="4031147" cy="2101707"/>
              <a:chOff x="4196544" y="3398490"/>
              <a:chExt cx="5031893" cy="2662475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8E10FEDA-DD2A-468E-B7A3-24DACAE8C5A2}"/>
                  </a:ext>
                </a:extLst>
              </p:cNvPr>
              <p:cNvSpPr/>
              <p:nvPr/>
            </p:nvSpPr>
            <p:spPr>
              <a:xfrm>
                <a:off x="6454219" y="3429000"/>
                <a:ext cx="1527142" cy="26319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DQN</a:t>
                </a:r>
              </a:p>
              <a:p>
                <a:pPr algn="ctr"/>
                <a:r>
                  <a:rPr lang="fr-FR" sz="2400" b="1" dirty="0"/>
                  <a:t>Agent</a:t>
                </a:r>
                <a:endParaRPr lang="en-US" sz="2400" b="1" dirty="0"/>
              </a:p>
            </p:txBody>
          </p: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08F9A6A-CA1C-4850-A1C8-7DD2671002D5}"/>
                  </a:ext>
                </a:extLst>
              </p:cNvPr>
              <p:cNvCxnSpPr/>
              <p:nvPr/>
            </p:nvCxnSpPr>
            <p:spPr>
              <a:xfrm>
                <a:off x="5662367" y="3954545"/>
                <a:ext cx="79185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3A27801E-F34A-4A28-ACFE-F323E2DB1EDA}"/>
                  </a:ext>
                </a:extLst>
              </p:cNvPr>
              <p:cNvCxnSpPr/>
              <p:nvPr/>
            </p:nvCxnSpPr>
            <p:spPr>
              <a:xfrm>
                <a:off x="5662367" y="4750324"/>
                <a:ext cx="79185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5AC8A6E1-FFAE-4653-B7AF-D4140753B615}"/>
                  </a:ext>
                </a:extLst>
              </p:cNvPr>
              <p:cNvCxnSpPr/>
              <p:nvPr/>
            </p:nvCxnSpPr>
            <p:spPr>
              <a:xfrm>
                <a:off x="5662367" y="5502112"/>
                <a:ext cx="79185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770FD5F8-71D8-457B-AA21-CB57BB8D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361" y="4342615"/>
                <a:ext cx="39592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B1F46E80-808C-455A-A90E-DBCD555F3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361" y="5270370"/>
                <a:ext cx="39592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5971AA0-7541-4940-8927-A01D2916EE2B}"/>
                  </a:ext>
                </a:extLst>
              </p:cNvPr>
              <p:cNvSpPr txBox="1"/>
              <p:nvPr/>
            </p:nvSpPr>
            <p:spPr>
              <a:xfrm>
                <a:off x="5560879" y="3398490"/>
                <a:ext cx="858810" cy="545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/>
                  <a:t>crypto 1 </a:t>
                </a:r>
              </a:p>
              <a:p>
                <a:pPr algn="ctr"/>
                <a:r>
                  <a:rPr lang="fr-FR" sz="1100" dirty="0" err="1"/>
                  <a:t>historic</a:t>
                </a:r>
                <a:endParaRPr lang="en-US" sz="1100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93D1033-AF63-4F39-A39F-CFBDAACEEE71}"/>
                  </a:ext>
                </a:extLst>
              </p:cNvPr>
              <p:cNvSpPr/>
              <p:nvPr/>
            </p:nvSpPr>
            <p:spPr>
              <a:xfrm>
                <a:off x="4239546" y="3631306"/>
                <a:ext cx="1338606" cy="525858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B4B52F9-7AF6-4696-8BF8-B2309B8E0893}"/>
                  </a:ext>
                </a:extLst>
              </p:cNvPr>
              <p:cNvSpPr txBox="1"/>
              <p:nvPr/>
            </p:nvSpPr>
            <p:spPr>
              <a:xfrm>
                <a:off x="5560879" y="4196296"/>
                <a:ext cx="858810" cy="545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/>
                  <a:t>crypto 2 </a:t>
                </a:r>
              </a:p>
              <a:p>
                <a:pPr algn="ctr"/>
                <a:r>
                  <a:rPr lang="fr-FR" sz="1100" dirty="0" err="1"/>
                  <a:t>historic</a:t>
                </a:r>
                <a:endParaRPr lang="en-US" sz="1100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56307345-98B6-4E56-ACBD-6244232C76CE}"/>
                  </a:ext>
                </a:extLst>
              </p:cNvPr>
              <p:cNvSpPr/>
              <p:nvPr/>
            </p:nvSpPr>
            <p:spPr>
              <a:xfrm>
                <a:off x="4196544" y="4468368"/>
                <a:ext cx="1414020" cy="52573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C216D01-0565-4CDC-9A26-3CEE55248943}"/>
                  </a:ext>
                </a:extLst>
              </p:cNvPr>
              <p:cNvSpPr txBox="1"/>
              <p:nvPr/>
            </p:nvSpPr>
            <p:spPr>
              <a:xfrm>
                <a:off x="5051865" y="5240502"/>
                <a:ext cx="604689" cy="545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/>
                  <a:t>ratio</a:t>
                </a:r>
              </a:p>
              <a:p>
                <a:pPr algn="ctr"/>
                <a:r>
                  <a:rPr lang="fr-FR" sz="1100" dirty="0"/>
                  <a:t>taxes</a:t>
                </a:r>
                <a:endParaRPr lang="en-US" sz="1100" dirty="0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3925210-68BF-4D08-9395-31A395523073}"/>
                  </a:ext>
                </a:extLst>
              </p:cNvPr>
              <p:cNvSpPr txBox="1"/>
              <p:nvPr/>
            </p:nvSpPr>
            <p:spPr>
              <a:xfrm>
                <a:off x="8361624" y="4188726"/>
                <a:ext cx="866813" cy="331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err="1"/>
                  <a:t>choose</a:t>
                </a:r>
                <a:r>
                  <a:rPr lang="fr-FR" sz="1100" dirty="0"/>
                  <a:t> 1</a:t>
                </a:r>
                <a:endParaRPr lang="en-US" sz="1100" dirty="0"/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052D4CD-A219-4865-B020-E40E0B8B553E}"/>
                  </a:ext>
                </a:extLst>
              </p:cNvPr>
              <p:cNvSpPr txBox="1"/>
              <p:nvPr/>
            </p:nvSpPr>
            <p:spPr>
              <a:xfrm>
                <a:off x="8339806" y="5086613"/>
                <a:ext cx="866813" cy="331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err="1"/>
                  <a:t>choose</a:t>
                </a:r>
                <a:r>
                  <a:rPr lang="fr-FR" sz="1100" dirty="0"/>
                  <a:t> 2</a:t>
                </a:r>
                <a:endParaRPr lang="en-US" sz="1100" dirty="0"/>
              </a:p>
            </p:txBody>
          </p: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71D06DA5-1403-4601-9D50-8AD147FFCAD9}"/>
                </a:ext>
              </a:extLst>
            </p:cNvPr>
            <p:cNvSpPr/>
            <p:nvPr/>
          </p:nvSpPr>
          <p:spPr>
            <a:xfrm>
              <a:off x="4110087" y="3327662"/>
              <a:ext cx="4581422" cy="2564091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Detecting First Node in a Loop in the List ~ Codingfreak">
            <a:extLst>
              <a:ext uri="{FF2B5EF4-FFF2-40B4-BE49-F238E27FC236}">
                <a16:creationId xmlns:a16="http://schemas.microsoft.com/office/drawing/2014/main" id="{7582C626-4544-46DA-B7D9-95FD12B0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59" y="3056073"/>
            <a:ext cx="640054" cy="65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B9169F51-C722-4AF4-8533-8EEDB966572E}"/>
              </a:ext>
            </a:extLst>
          </p:cNvPr>
          <p:cNvSpPr txBox="1"/>
          <p:nvPr/>
        </p:nvSpPr>
        <p:spPr>
          <a:xfrm>
            <a:off x="9176614" y="317193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</a:t>
            </a:r>
            <a:r>
              <a:rPr lang="fr-FR" dirty="0"/>
              <a:t>-1 Times</a:t>
            </a:r>
            <a:endParaRPr lang="en-US" dirty="0"/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3833856D-08E7-44FF-AAD5-4A464DF8A54B}"/>
              </a:ext>
            </a:extLst>
          </p:cNvPr>
          <p:cNvSpPr/>
          <p:nvPr/>
        </p:nvSpPr>
        <p:spPr>
          <a:xfrm>
            <a:off x="2873437" y="4973045"/>
            <a:ext cx="482918" cy="3346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88E3D0FC-3665-4302-A115-D7205437FD98}"/>
              </a:ext>
            </a:extLst>
          </p:cNvPr>
          <p:cNvSpPr/>
          <p:nvPr/>
        </p:nvSpPr>
        <p:spPr>
          <a:xfrm>
            <a:off x="8924554" y="4964009"/>
            <a:ext cx="482918" cy="33463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785D7A3-9D2A-4366-A80A-280696970653}"/>
              </a:ext>
            </a:extLst>
          </p:cNvPr>
          <p:cNvSpPr txBox="1"/>
          <p:nvPr/>
        </p:nvSpPr>
        <p:spPr>
          <a:xfrm>
            <a:off x="9593654" y="4498435"/>
            <a:ext cx="1584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New </a:t>
            </a:r>
            <a:r>
              <a:rPr lang="fr-FR" sz="1400" dirty="0" err="1"/>
              <a:t>chosen</a:t>
            </a:r>
            <a:r>
              <a:rPr lang="fr-FR" sz="1400" dirty="0"/>
              <a:t> crypto</a:t>
            </a:r>
            <a:endParaRPr lang="en-US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E256739-3A62-4249-AADE-E13BDF5F8035}"/>
              </a:ext>
            </a:extLst>
          </p:cNvPr>
          <p:cNvSpPr txBox="1"/>
          <p:nvPr/>
        </p:nvSpPr>
        <p:spPr>
          <a:xfrm>
            <a:off x="377479" y="3059668"/>
            <a:ext cx="3337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  <a:p>
            <a:r>
              <a:rPr lang="fr-FR" dirty="0"/>
              <a:t>3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i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8D308B7-8FE4-4C07-B6D2-2DDB189E527D}"/>
              </a:ext>
            </a:extLst>
          </p:cNvPr>
          <p:cNvSpPr txBox="1"/>
          <p:nvPr/>
        </p:nvSpPr>
        <p:spPr>
          <a:xfrm>
            <a:off x="10015145" y="499937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err="1"/>
              <a:t>choose</a:t>
            </a:r>
            <a:r>
              <a:rPr lang="fr-FR" sz="1100" dirty="0"/>
              <a:t> 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356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</a:t>
            </a:r>
            <a:r>
              <a:rPr lang="fr-FR" dirty="0" err="1"/>
              <a:t>Principle</a:t>
            </a:r>
            <a:r>
              <a:rPr lang="fr-FR" dirty="0"/>
              <a:t> of Loop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A57619-C185-406E-8EF5-0A0B82A7B4ED}"/>
              </a:ext>
            </a:extLst>
          </p:cNvPr>
          <p:cNvSpPr txBox="1"/>
          <p:nvPr/>
        </p:nvSpPr>
        <p:spPr>
          <a:xfrm>
            <a:off x="1097281" y="1885361"/>
            <a:ext cx="1072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en-US" dirty="0"/>
              <a:t>principle</a:t>
            </a:r>
            <a:r>
              <a:rPr lang="fr-FR" dirty="0"/>
              <a:t> of the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in </a:t>
            </a:r>
            <a:r>
              <a:rPr lang="fr-FR" dirty="0" err="1"/>
              <a:t>sequentially</a:t>
            </a:r>
            <a:r>
              <a:rPr lang="fr-FR" dirty="0"/>
              <a:t> compare </a:t>
            </a:r>
            <a:r>
              <a:rPr lang="fr-FR" dirty="0" err="1"/>
              <a:t>two</a:t>
            </a:r>
            <a:r>
              <a:rPr lang="fr-FR" dirty="0"/>
              <a:t> cryptos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evolution</a:t>
            </a:r>
            <a:r>
              <a:rPr lang="fr-FR" dirty="0"/>
              <a:t> to </a:t>
            </a:r>
            <a:r>
              <a:rPr lang="fr-FR" dirty="0" err="1"/>
              <a:t>estimate</a:t>
            </a:r>
            <a:r>
              <a:rPr lang="fr-FR" dirty="0"/>
              <a:t> the possible best for profits.</a:t>
            </a:r>
          </a:p>
          <a:p>
            <a:r>
              <a:rPr lang="fr-FR" dirty="0"/>
              <a:t>The </a:t>
            </a:r>
            <a:r>
              <a:rPr lang="fr-FR" dirty="0" err="1"/>
              <a:t>loop</a:t>
            </a:r>
            <a:r>
              <a:rPr lang="fr-FR" dirty="0"/>
              <a:t> starts </a:t>
            </a:r>
            <a:r>
              <a:rPr lang="fr-FR" dirty="0" err="1"/>
              <a:t>from</a:t>
            </a:r>
            <a:r>
              <a:rPr lang="fr-FR" dirty="0"/>
              <a:t> the crypto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another</a:t>
            </a:r>
            <a:r>
              <a:rPr lang="fr-FR" dirty="0"/>
              <a:t>, the Agent has to </a:t>
            </a:r>
            <a:r>
              <a:rPr lang="fr-FR" dirty="0" err="1"/>
              <a:t>determine</a:t>
            </a:r>
            <a:r>
              <a:rPr lang="fr-FR" dirty="0"/>
              <a:t> if the possible profits of the second one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taxes to </a:t>
            </a:r>
            <a:r>
              <a:rPr lang="fr-FR" dirty="0" err="1"/>
              <a:t>pass</a:t>
            </a:r>
            <a:r>
              <a:rPr lang="fr-FR" dirty="0"/>
              <a:t> to one </a:t>
            </a:r>
            <a:r>
              <a:rPr lang="fr-FR" dirty="0" err="1"/>
              <a:t>crytpto</a:t>
            </a:r>
            <a:r>
              <a:rPr lang="fr-FR" dirty="0"/>
              <a:t> to </a:t>
            </a:r>
            <a:r>
              <a:rPr lang="fr-FR" dirty="0" err="1"/>
              <a:t>another</a:t>
            </a:r>
            <a:r>
              <a:rPr lang="fr-FR" dirty="0"/>
              <a:t>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AF763FA-2919-4FFB-A1AE-BD9C4BC223EA}"/>
              </a:ext>
            </a:extLst>
          </p:cNvPr>
          <p:cNvGrpSpPr/>
          <p:nvPr/>
        </p:nvGrpSpPr>
        <p:grpSpPr>
          <a:xfrm>
            <a:off x="7723573" y="3299470"/>
            <a:ext cx="4285967" cy="2009377"/>
            <a:chOff x="3805289" y="3056073"/>
            <a:chExt cx="6347572" cy="3014192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ACA0B09-944A-4FF1-89F1-F8C5D2B71DB9}"/>
                </a:ext>
              </a:extLst>
            </p:cNvPr>
            <p:cNvGrpSpPr/>
            <p:nvPr/>
          </p:nvGrpSpPr>
          <p:grpSpPr>
            <a:xfrm>
              <a:off x="3805289" y="3506174"/>
              <a:ext cx="4581422" cy="2564091"/>
              <a:chOff x="4110087" y="3327662"/>
              <a:chExt cx="4581422" cy="2564091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5802953B-171B-49E2-B8E4-04F13F91FA53}"/>
                  </a:ext>
                </a:extLst>
              </p:cNvPr>
              <p:cNvGrpSpPr/>
              <p:nvPr/>
            </p:nvGrpSpPr>
            <p:grpSpPr>
              <a:xfrm>
                <a:off x="4383469" y="3534988"/>
                <a:ext cx="4028260" cy="2101707"/>
                <a:chOff x="4196544" y="3398490"/>
                <a:chExt cx="5028289" cy="2662475"/>
              </a:xfrm>
            </p:grpSpPr>
            <p:sp>
              <p:nvSpPr>
                <p:cNvPr id="3" name="Rectangle : coins arrondis 2">
                  <a:extLst>
                    <a:ext uri="{FF2B5EF4-FFF2-40B4-BE49-F238E27FC236}">
                      <a16:creationId xmlns:a16="http://schemas.microsoft.com/office/drawing/2014/main" id="{8E10FEDA-DD2A-468E-B7A3-24DACAE8C5A2}"/>
                    </a:ext>
                  </a:extLst>
                </p:cNvPr>
                <p:cNvSpPr/>
                <p:nvPr/>
              </p:nvSpPr>
              <p:spPr>
                <a:xfrm>
                  <a:off x="6454219" y="3429000"/>
                  <a:ext cx="1527142" cy="26319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/>
                    <a:t>DQN</a:t>
                  </a:r>
                </a:p>
                <a:p>
                  <a:pPr algn="ctr"/>
                  <a:r>
                    <a:rPr lang="fr-FR" sz="1400" b="1" dirty="0"/>
                    <a:t>Agent</a:t>
                  </a:r>
                  <a:endParaRPr lang="en-US" sz="1400" b="1" dirty="0"/>
                </a:p>
              </p:txBody>
            </p: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108F9A6A-CA1C-4850-A1C8-7DD2671002D5}"/>
                    </a:ext>
                  </a:extLst>
                </p:cNvPr>
                <p:cNvCxnSpPr/>
                <p:nvPr/>
              </p:nvCxnSpPr>
              <p:spPr>
                <a:xfrm>
                  <a:off x="5662367" y="3954545"/>
                  <a:ext cx="791852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3A27801E-F34A-4A28-ACFE-F323E2DB1EDA}"/>
                    </a:ext>
                  </a:extLst>
                </p:cNvPr>
                <p:cNvCxnSpPr/>
                <p:nvPr/>
              </p:nvCxnSpPr>
              <p:spPr>
                <a:xfrm>
                  <a:off x="5662367" y="4750324"/>
                  <a:ext cx="791852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5AC8A6E1-FFAE-4653-B7AF-D4140753B615}"/>
                    </a:ext>
                  </a:extLst>
                </p:cNvPr>
                <p:cNvCxnSpPr/>
                <p:nvPr/>
              </p:nvCxnSpPr>
              <p:spPr>
                <a:xfrm>
                  <a:off x="5662367" y="5502112"/>
                  <a:ext cx="791852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avec flèche 15">
                  <a:extLst>
                    <a:ext uri="{FF2B5EF4-FFF2-40B4-BE49-F238E27FC236}">
                      <a16:creationId xmlns:a16="http://schemas.microsoft.com/office/drawing/2014/main" id="{770FD5F8-71D8-457B-AA21-CB57BB8DEC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1361" y="4342615"/>
                  <a:ext cx="395926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>
                  <a:extLst>
                    <a:ext uri="{FF2B5EF4-FFF2-40B4-BE49-F238E27FC236}">
                      <a16:creationId xmlns:a16="http://schemas.microsoft.com/office/drawing/2014/main" id="{B1F46E80-808C-455A-A90E-DBCD555F3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1361" y="5270370"/>
                  <a:ext cx="395926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71AA0-7541-4940-8927-A01D2916EE2B}"/>
                    </a:ext>
                  </a:extLst>
                </p:cNvPr>
                <p:cNvSpPr txBox="1"/>
                <p:nvPr/>
              </p:nvSpPr>
              <p:spPr>
                <a:xfrm>
                  <a:off x="5566669" y="3398490"/>
                  <a:ext cx="847229" cy="606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/>
                    <a:t>crypto 1 </a:t>
                  </a:r>
                </a:p>
                <a:p>
                  <a:pPr algn="ctr"/>
                  <a:r>
                    <a:rPr lang="fr-FR" sz="800" dirty="0" err="1"/>
                    <a:t>historic</a:t>
                  </a:r>
                  <a:endParaRPr lang="en-US" sz="800" dirty="0"/>
                </a:p>
              </p:txBody>
            </p:sp>
            <p:sp>
              <p:nvSpPr>
                <p:cNvPr id="21" name="Forme libre : forme 20">
                  <a:extLst>
                    <a:ext uri="{FF2B5EF4-FFF2-40B4-BE49-F238E27FC236}">
                      <a16:creationId xmlns:a16="http://schemas.microsoft.com/office/drawing/2014/main" id="{B93D1033-AF63-4F39-A39F-CFBDAACEEE71}"/>
                    </a:ext>
                  </a:extLst>
                </p:cNvPr>
                <p:cNvSpPr/>
                <p:nvPr/>
              </p:nvSpPr>
              <p:spPr>
                <a:xfrm>
                  <a:off x="4239546" y="3631306"/>
                  <a:ext cx="1338606" cy="525858"/>
                </a:xfrm>
                <a:custGeom>
                  <a:avLst/>
                  <a:gdLst>
                    <a:gd name="connsiteX0" fmla="*/ 0 w 1338606"/>
                    <a:gd name="connsiteY0" fmla="*/ 441016 h 525858"/>
                    <a:gd name="connsiteX1" fmla="*/ 131975 w 1338606"/>
                    <a:gd name="connsiteY1" fmla="*/ 431590 h 525858"/>
                    <a:gd name="connsiteX2" fmla="*/ 169682 w 1338606"/>
                    <a:gd name="connsiteY2" fmla="*/ 346748 h 525858"/>
                    <a:gd name="connsiteX3" fmla="*/ 311084 w 1338606"/>
                    <a:gd name="connsiteY3" fmla="*/ 337322 h 525858"/>
                    <a:gd name="connsiteX4" fmla="*/ 424206 w 1338606"/>
                    <a:gd name="connsiteY4" fmla="*/ 384456 h 525858"/>
                    <a:gd name="connsiteX5" fmla="*/ 471340 w 1338606"/>
                    <a:gd name="connsiteY5" fmla="*/ 441016 h 525858"/>
                    <a:gd name="connsiteX6" fmla="*/ 537327 w 1338606"/>
                    <a:gd name="connsiteY6" fmla="*/ 478724 h 525858"/>
                    <a:gd name="connsiteX7" fmla="*/ 659876 w 1338606"/>
                    <a:gd name="connsiteY7" fmla="*/ 384456 h 525858"/>
                    <a:gd name="connsiteX8" fmla="*/ 707010 w 1338606"/>
                    <a:gd name="connsiteY8" fmla="*/ 337322 h 525858"/>
                    <a:gd name="connsiteX9" fmla="*/ 716437 w 1338606"/>
                    <a:gd name="connsiteY9" fmla="*/ 224200 h 525858"/>
                    <a:gd name="connsiteX10" fmla="*/ 801278 w 1338606"/>
                    <a:gd name="connsiteY10" fmla="*/ 82798 h 525858"/>
                    <a:gd name="connsiteX11" fmla="*/ 848412 w 1338606"/>
                    <a:gd name="connsiteY11" fmla="*/ 35664 h 525858"/>
                    <a:gd name="connsiteX12" fmla="*/ 923826 w 1338606"/>
                    <a:gd name="connsiteY12" fmla="*/ 7383 h 525858"/>
                    <a:gd name="connsiteX13" fmla="*/ 1008668 w 1338606"/>
                    <a:gd name="connsiteY13" fmla="*/ 177066 h 525858"/>
                    <a:gd name="connsiteX14" fmla="*/ 1055802 w 1338606"/>
                    <a:gd name="connsiteY14" fmla="*/ 214773 h 525858"/>
                    <a:gd name="connsiteX15" fmla="*/ 1131216 w 1338606"/>
                    <a:gd name="connsiteY15" fmla="*/ 214773 h 525858"/>
                    <a:gd name="connsiteX16" fmla="*/ 1178350 w 1338606"/>
                    <a:gd name="connsiteY16" fmla="*/ 224200 h 525858"/>
                    <a:gd name="connsiteX17" fmla="*/ 1291472 w 1338606"/>
                    <a:gd name="connsiteY17" fmla="*/ 327895 h 525858"/>
                    <a:gd name="connsiteX18" fmla="*/ 1338606 w 1338606"/>
                    <a:gd name="connsiteY18" fmla="*/ 525858 h 525858"/>
                    <a:gd name="connsiteX19" fmla="*/ 1338606 w 1338606"/>
                    <a:gd name="connsiteY19" fmla="*/ 525858 h 525858"/>
                    <a:gd name="connsiteX20" fmla="*/ 1338606 w 1338606"/>
                    <a:gd name="connsiteY20" fmla="*/ 525858 h 525858"/>
                    <a:gd name="connsiteX21" fmla="*/ 1338606 w 1338606"/>
                    <a:gd name="connsiteY21" fmla="*/ 525858 h 525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38606" h="525858">
                      <a:moveTo>
                        <a:pt x="0" y="441016"/>
                      </a:moveTo>
                      <a:cubicBezTo>
                        <a:pt x="51847" y="444158"/>
                        <a:pt x="103695" y="447301"/>
                        <a:pt x="131975" y="431590"/>
                      </a:cubicBezTo>
                      <a:cubicBezTo>
                        <a:pt x="160255" y="415879"/>
                        <a:pt x="139831" y="362459"/>
                        <a:pt x="169682" y="346748"/>
                      </a:cubicBezTo>
                      <a:cubicBezTo>
                        <a:pt x="199533" y="331037"/>
                        <a:pt x="268663" y="331037"/>
                        <a:pt x="311084" y="337322"/>
                      </a:cubicBezTo>
                      <a:cubicBezTo>
                        <a:pt x="353505" y="343607"/>
                        <a:pt x="397497" y="367174"/>
                        <a:pt x="424206" y="384456"/>
                      </a:cubicBezTo>
                      <a:cubicBezTo>
                        <a:pt x="450915" y="401738"/>
                        <a:pt x="452487" y="425305"/>
                        <a:pt x="471340" y="441016"/>
                      </a:cubicBezTo>
                      <a:cubicBezTo>
                        <a:pt x="490193" y="456727"/>
                        <a:pt x="505904" y="488151"/>
                        <a:pt x="537327" y="478724"/>
                      </a:cubicBezTo>
                      <a:cubicBezTo>
                        <a:pt x="568750" y="469297"/>
                        <a:pt x="631596" y="408023"/>
                        <a:pt x="659876" y="384456"/>
                      </a:cubicBezTo>
                      <a:cubicBezTo>
                        <a:pt x="688156" y="360889"/>
                        <a:pt x="697583" y="364031"/>
                        <a:pt x="707010" y="337322"/>
                      </a:cubicBezTo>
                      <a:cubicBezTo>
                        <a:pt x="716437" y="310613"/>
                        <a:pt x="700726" y="266620"/>
                        <a:pt x="716437" y="224200"/>
                      </a:cubicBezTo>
                      <a:cubicBezTo>
                        <a:pt x="732148" y="181780"/>
                        <a:pt x="779282" y="114221"/>
                        <a:pt x="801278" y="82798"/>
                      </a:cubicBezTo>
                      <a:cubicBezTo>
                        <a:pt x="823274" y="51375"/>
                        <a:pt x="827988" y="48233"/>
                        <a:pt x="848412" y="35664"/>
                      </a:cubicBezTo>
                      <a:cubicBezTo>
                        <a:pt x="868836" y="23095"/>
                        <a:pt x="897117" y="-16184"/>
                        <a:pt x="923826" y="7383"/>
                      </a:cubicBezTo>
                      <a:cubicBezTo>
                        <a:pt x="950535" y="30950"/>
                        <a:pt x="986672" y="142501"/>
                        <a:pt x="1008668" y="177066"/>
                      </a:cubicBezTo>
                      <a:cubicBezTo>
                        <a:pt x="1030664" y="211631"/>
                        <a:pt x="1035377" y="208489"/>
                        <a:pt x="1055802" y="214773"/>
                      </a:cubicBezTo>
                      <a:cubicBezTo>
                        <a:pt x="1076227" y="221057"/>
                        <a:pt x="1131216" y="214773"/>
                        <a:pt x="1131216" y="214773"/>
                      </a:cubicBezTo>
                      <a:cubicBezTo>
                        <a:pt x="1151641" y="216344"/>
                        <a:pt x="1151641" y="205346"/>
                        <a:pt x="1178350" y="224200"/>
                      </a:cubicBezTo>
                      <a:cubicBezTo>
                        <a:pt x="1205059" y="243054"/>
                        <a:pt x="1264763" y="277619"/>
                        <a:pt x="1291472" y="327895"/>
                      </a:cubicBezTo>
                      <a:cubicBezTo>
                        <a:pt x="1318181" y="378171"/>
                        <a:pt x="1338606" y="525858"/>
                        <a:pt x="1338606" y="525858"/>
                      </a:cubicBezTo>
                      <a:lnTo>
                        <a:pt x="1338606" y="525858"/>
                      </a:lnTo>
                      <a:lnTo>
                        <a:pt x="1338606" y="525858"/>
                      </a:lnTo>
                      <a:lnTo>
                        <a:pt x="1338606" y="525858"/>
                      </a:lnTo>
                    </a:path>
                  </a:pathLst>
                </a:cu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8B4B52F9-7AF6-4696-8BF8-B2309B8E0893}"/>
                    </a:ext>
                  </a:extLst>
                </p:cNvPr>
                <p:cNvSpPr txBox="1"/>
                <p:nvPr/>
              </p:nvSpPr>
              <p:spPr>
                <a:xfrm>
                  <a:off x="5566669" y="4196295"/>
                  <a:ext cx="847229" cy="606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/>
                    <a:t>crypto 2 </a:t>
                  </a:r>
                </a:p>
                <a:p>
                  <a:pPr algn="ctr"/>
                  <a:r>
                    <a:rPr lang="fr-FR" sz="800" dirty="0" err="1"/>
                    <a:t>historic</a:t>
                  </a:r>
                  <a:endParaRPr lang="en-US" sz="800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56307345-98B6-4E56-ACBD-6244232C76CE}"/>
                    </a:ext>
                  </a:extLst>
                </p:cNvPr>
                <p:cNvSpPr/>
                <p:nvPr/>
              </p:nvSpPr>
              <p:spPr>
                <a:xfrm>
                  <a:off x="4196544" y="4468368"/>
                  <a:ext cx="1414020" cy="525734"/>
                </a:xfrm>
                <a:custGeom>
                  <a:avLst/>
                  <a:gdLst>
                    <a:gd name="connsiteX0" fmla="*/ 0 w 1414020"/>
                    <a:gd name="connsiteY0" fmla="*/ 443060 h 525734"/>
                    <a:gd name="connsiteX1" fmla="*/ 226243 w 1414020"/>
                    <a:gd name="connsiteY1" fmla="*/ 216816 h 525734"/>
                    <a:gd name="connsiteX2" fmla="*/ 348791 w 1414020"/>
                    <a:gd name="connsiteY2" fmla="*/ 113122 h 525734"/>
                    <a:gd name="connsiteX3" fmla="*/ 414779 w 1414020"/>
                    <a:gd name="connsiteY3" fmla="*/ 56561 h 525734"/>
                    <a:gd name="connsiteX4" fmla="*/ 490194 w 1414020"/>
                    <a:gd name="connsiteY4" fmla="*/ 56561 h 525734"/>
                    <a:gd name="connsiteX5" fmla="*/ 754144 w 1414020"/>
                    <a:gd name="connsiteY5" fmla="*/ 56561 h 525734"/>
                    <a:gd name="connsiteX6" fmla="*/ 791851 w 1414020"/>
                    <a:gd name="connsiteY6" fmla="*/ 131975 h 525734"/>
                    <a:gd name="connsiteX7" fmla="*/ 829558 w 1414020"/>
                    <a:gd name="connsiteY7" fmla="*/ 188536 h 525734"/>
                    <a:gd name="connsiteX8" fmla="*/ 1008668 w 1414020"/>
                    <a:gd name="connsiteY8" fmla="*/ 103695 h 525734"/>
                    <a:gd name="connsiteX9" fmla="*/ 1093509 w 1414020"/>
                    <a:gd name="connsiteY9" fmla="*/ 150829 h 525734"/>
                    <a:gd name="connsiteX10" fmla="*/ 1159497 w 1414020"/>
                    <a:gd name="connsiteY10" fmla="*/ 273377 h 525734"/>
                    <a:gd name="connsiteX11" fmla="*/ 1234911 w 1414020"/>
                    <a:gd name="connsiteY11" fmla="*/ 405352 h 525734"/>
                    <a:gd name="connsiteX12" fmla="*/ 1263191 w 1414020"/>
                    <a:gd name="connsiteY12" fmla="*/ 518474 h 525734"/>
                    <a:gd name="connsiteX13" fmla="*/ 1338606 w 1414020"/>
                    <a:gd name="connsiteY13" fmla="*/ 188536 h 525734"/>
                    <a:gd name="connsiteX14" fmla="*/ 1366886 w 1414020"/>
                    <a:gd name="connsiteY14" fmla="*/ 84841 h 525734"/>
                    <a:gd name="connsiteX15" fmla="*/ 1385740 w 1414020"/>
                    <a:gd name="connsiteY15" fmla="*/ 18854 h 525734"/>
                    <a:gd name="connsiteX16" fmla="*/ 1414020 w 1414020"/>
                    <a:gd name="connsiteY16" fmla="*/ 0 h 52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14020" h="525734">
                      <a:moveTo>
                        <a:pt x="0" y="443060"/>
                      </a:moveTo>
                      <a:cubicBezTo>
                        <a:pt x="84055" y="357433"/>
                        <a:pt x="168111" y="271806"/>
                        <a:pt x="226243" y="216816"/>
                      </a:cubicBezTo>
                      <a:cubicBezTo>
                        <a:pt x="284375" y="161826"/>
                        <a:pt x="317368" y="139831"/>
                        <a:pt x="348791" y="113122"/>
                      </a:cubicBezTo>
                      <a:cubicBezTo>
                        <a:pt x="380214" y="86413"/>
                        <a:pt x="391212" y="65988"/>
                        <a:pt x="414779" y="56561"/>
                      </a:cubicBezTo>
                      <a:cubicBezTo>
                        <a:pt x="438346" y="47134"/>
                        <a:pt x="490194" y="56561"/>
                        <a:pt x="490194" y="56561"/>
                      </a:cubicBezTo>
                      <a:cubicBezTo>
                        <a:pt x="546755" y="56561"/>
                        <a:pt x="703868" y="43992"/>
                        <a:pt x="754144" y="56561"/>
                      </a:cubicBezTo>
                      <a:cubicBezTo>
                        <a:pt x="804420" y="69130"/>
                        <a:pt x="779282" y="109979"/>
                        <a:pt x="791851" y="131975"/>
                      </a:cubicBezTo>
                      <a:cubicBezTo>
                        <a:pt x="804420" y="153971"/>
                        <a:pt x="793422" y="193249"/>
                        <a:pt x="829558" y="188536"/>
                      </a:cubicBezTo>
                      <a:cubicBezTo>
                        <a:pt x="865694" y="183823"/>
                        <a:pt x="964676" y="109979"/>
                        <a:pt x="1008668" y="103695"/>
                      </a:cubicBezTo>
                      <a:cubicBezTo>
                        <a:pt x="1052660" y="97411"/>
                        <a:pt x="1068371" y="122549"/>
                        <a:pt x="1093509" y="150829"/>
                      </a:cubicBezTo>
                      <a:cubicBezTo>
                        <a:pt x="1118647" y="179109"/>
                        <a:pt x="1135930" y="230956"/>
                        <a:pt x="1159497" y="273377"/>
                      </a:cubicBezTo>
                      <a:cubicBezTo>
                        <a:pt x="1183064" y="315797"/>
                        <a:pt x="1217629" y="364503"/>
                        <a:pt x="1234911" y="405352"/>
                      </a:cubicBezTo>
                      <a:cubicBezTo>
                        <a:pt x="1252193" y="446201"/>
                        <a:pt x="1245908" y="554610"/>
                        <a:pt x="1263191" y="518474"/>
                      </a:cubicBezTo>
                      <a:cubicBezTo>
                        <a:pt x="1280474" y="482338"/>
                        <a:pt x="1321324" y="260808"/>
                        <a:pt x="1338606" y="188536"/>
                      </a:cubicBezTo>
                      <a:cubicBezTo>
                        <a:pt x="1355888" y="116264"/>
                        <a:pt x="1359030" y="113121"/>
                        <a:pt x="1366886" y="84841"/>
                      </a:cubicBezTo>
                      <a:cubicBezTo>
                        <a:pt x="1374742" y="56561"/>
                        <a:pt x="1385740" y="18854"/>
                        <a:pt x="1385740" y="18854"/>
                      </a:cubicBezTo>
                      <a:cubicBezTo>
                        <a:pt x="1393596" y="4714"/>
                        <a:pt x="1403808" y="2357"/>
                        <a:pt x="1414020" y="0"/>
                      </a:cubicBezTo>
                    </a:path>
                  </a:pathLst>
                </a:cu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AC216D01-0565-4CDC-9A26-3CEE55248943}"/>
                    </a:ext>
                  </a:extLst>
                </p:cNvPr>
                <p:cNvSpPr txBox="1"/>
                <p:nvPr/>
              </p:nvSpPr>
              <p:spPr>
                <a:xfrm>
                  <a:off x="5042008" y="5240502"/>
                  <a:ext cx="624404" cy="606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/>
                    <a:t>ratio</a:t>
                  </a:r>
                </a:p>
                <a:p>
                  <a:pPr algn="ctr"/>
                  <a:r>
                    <a:rPr lang="fr-FR" sz="800" dirty="0"/>
                    <a:t>taxes</a:t>
                  </a:r>
                  <a:endParaRPr lang="en-US" sz="800" dirty="0"/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3925210-68BF-4D08-9395-31A395523073}"/>
                    </a:ext>
                  </a:extLst>
                </p:cNvPr>
                <p:cNvSpPr txBox="1"/>
                <p:nvPr/>
              </p:nvSpPr>
              <p:spPr>
                <a:xfrm>
                  <a:off x="8365225" y="4188726"/>
                  <a:ext cx="859608" cy="38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 err="1"/>
                    <a:t>choose</a:t>
                  </a:r>
                  <a:r>
                    <a:rPr lang="fr-FR" sz="800" dirty="0"/>
                    <a:t> 1</a:t>
                  </a:r>
                  <a:endParaRPr lang="en-US" sz="800" dirty="0"/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6052D4CD-A219-4865-B020-E40E0B8B553E}"/>
                    </a:ext>
                  </a:extLst>
                </p:cNvPr>
                <p:cNvSpPr txBox="1"/>
                <p:nvPr/>
              </p:nvSpPr>
              <p:spPr>
                <a:xfrm>
                  <a:off x="8343409" y="5086613"/>
                  <a:ext cx="859608" cy="38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 err="1"/>
                    <a:t>choose</a:t>
                  </a:r>
                  <a:r>
                    <a:rPr lang="fr-FR" sz="800" dirty="0"/>
                    <a:t> 2</a:t>
                  </a:r>
                  <a:endParaRPr lang="en-US" sz="800" dirty="0"/>
                </a:p>
              </p:txBody>
            </p:sp>
          </p:grp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71D06DA5-1403-4601-9D50-8AD147FFCAD9}"/>
                  </a:ext>
                </a:extLst>
              </p:cNvPr>
              <p:cNvSpPr/>
              <p:nvPr/>
            </p:nvSpPr>
            <p:spPr>
              <a:xfrm>
                <a:off x="4110087" y="3327662"/>
                <a:ext cx="4581422" cy="2564091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pic>
          <p:nvPicPr>
            <p:cNvPr id="1026" name="Picture 2" descr="Detecting First Node in a Loop in the List ~ Codingfreak">
              <a:extLst>
                <a:ext uri="{FF2B5EF4-FFF2-40B4-BE49-F238E27FC236}">
                  <a16:creationId xmlns:a16="http://schemas.microsoft.com/office/drawing/2014/main" id="{7582C626-4544-46DA-B7D9-95FD12B0A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5959" y="3056073"/>
              <a:ext cx="640054" cy="657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9169F51-C722-4AF4-8533-8EEDB966572E}"/>
                </a:ext>
              </a:extLst>
            </p:cNvPr>
            <p:cNvSpPr txBox="1"/>
            <p:nvPr/>
          </p:nvSpPr>
          <p:spPr>
            <a:xfrm>
              <a:off x="9176613" y="3171930"/>
              <a:ext cx="976248" cy="435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  <a:r>
                <a:rPr lang="fr-FR" sz="1100" dirty="0"/>
                <a:t>-1 Times</a:t>
              </a:r>
              <a:endParaRPr lang="en-US" sz="1100" dirty="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DA953548-D9DA-4D89-8B82-48D51114CDCF}"/>
              </a:ext>
            </a:extLst>
          </p:cNvPr>
          <p:cNvSpPr txBox="1"/>
          <p:nvPr/>
        </p:nvSpPr>
        <p:spPr>
          <a:xfrm>
            <a:off x="1097280" y="3414983"/>
            <a:ext cx="6430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Then</a:t>
            </a:r>
            <a:r>
              <a:rPr lang="fr-FR" dirty="0"/>
              <a:t> if the 2nd (or k-th)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crypto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the </a:t>
            </a:r>
            <a:r>
              <a:rPr lang="fr-FR" dirty="0" err="1"/>
              <a:t>current</a:t>
            </a:r>
            <a:r>
              <a:rPr lang="fr-FR" dirty="0"/>
              <a:t> best WITHOUT the taxes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has </a:t>
            </a:r>
            <a:r>
              <a:rPr lang="fr-FR" dirty="0" err="1"/>
              <a:t>already</a:t>
            </a:r>
            <a:r>
              <a:rPr lang="fr-FR" dirty="0"/>
              <a:t> been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crypto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passed</a:t>
            </a:r>
            <a:r>
              <a:rPr lang="fr-FR" dirty="0"/>
              <a:t> the taxes.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270049-DF88-4671-86AE-62D07F6EFBD0}"/>
              </a:ext>
            </a:extLst>
          </p:cNvPr>
          <p:cNvSpPr txBox="1"/>
          <p:nvPr/>
        </p:nvSpPr>
        <p:spPr>
          <a:xfrm>
            <a:off x="1135751" y="5026464"/>
            <a:ext cx="610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3"/>
                </a:solidFill>
              </a:rPr>
              <a:t>Process </a:t>
            </a:r>
            <a:r>
              <a:rPr lang="fr-FR" sz="2400" b="1" dirty="0" err="1">
                <a:solidFill>
                  <a:schemeClr val="accent3"/>
                </a:solidFill>
              </a:rPr>
              <a:t>independant</a:t>
            </a:r>
            <a:r>
              <a:rPr lang="fr-FR" sz="2400" b="1" dirty="0">
                <a:solidFill>
                  <a:schemeClr val="accent3"/>
                </a:solidFill>
              </a:rPr>
              <a:t> to the </a:t>
            </a:r>
            <a:r>
              <a:rPr lang="fr-FR" sz="2400" b="1" dirty="0" err="1">
                <a:solidFill>
                  <a:schemeClr val="accent3"/>
                </a:solidFill>
              </a:rPr>
              <a:t>number</a:t>
            </a:r>
            <a:r>
              <a:rPr lang="fr-FR" sz="2400" b="1" dirty="0">
                <a:solidFill>
                  <a:schemeClr val="accent3"/>
                </a:solidFill>
              </a:rPr>
              <a:t> of cryptos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4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Train</a:t>
            </a:r>
          </a:p>
        </p:txBody>
      </p:sp>
      <p:grpSp>
        <p:nvGrpSpPr>
          <p:cNvPr id="1054" name="Groupe 1053">
            <a:extLst>
              <a:ext uri="{FF2B5EF4-FFF2-40B4-BE49-F238E27FC236}">
                <a16:creationId xmlns:a16="http://schemas.microsoft.com/office/drawing/2014/main" id="{03AC53F1-61E3-4FBD-B1F6-9B880AFEE10E}"/>
              </a:ext>
            </a:extLst>
          </p:cNvPr>
          <p:cNvGrpSpPr/>
          <p:nvPr/>
        </p:nvGrpSpPr>
        <p:grpSpPr>
          <a:xfrm>
            <a:off x="2104007" y="2015231"/>
            <a:ext cx="7468292" cy="1715734"/>
            <a:chOff x="1935641" y="2246135"/>
            <a:chExt cx="7574036" cy="2077624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B3C44A86-F197-4B55-A257-881E7685B7F6}"/>
                </a:ext>
              </a:extLst>
            </p:cNvPr>
            <p:cNvSpPr/>
            <p:nvPr/>
          </p:nvSpPr>
          <p:spPr>
            <a:xfrm>
              <a:off x="3126383" y="2246136"/>
              <a:ext cx="1223423" cy="2077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DQN</a:t>
              </a:r>
            </a:p>
            <a:p>
              <a:pPr algn="ctr"/>
              <a:r>
                <a:rPr lang="fr-FR" sz="2400" b="1" dirty="0"/>
                <a:t>Agent</a:t>
              </a:r>
              <a:endParaRPr lang="en-US" sz="2400" b="1" dirty="0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3616A2BF-6852-428E-A2B5-5053AD33ADEF}"/>
                </a:ext>
              </a:extLst>
            </p:cNvPr>
            <p:cNvCxnSpPr>
              <a:cxnSpLocks/>
              <a:stCxn id="78" idx="3"/>
              <a:endCxn id="80" idx="1"/>
            </p:cNvCxnSpPr>
            <p:nvPr/>
          </p:nvCxnSpPr>
          <p:spPr>
            <a:xfrm>
              <a:off x="4341131" y="3335032"/>
              <a:ext cx="166699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51E5C0D-7D44-4A8E-B7D6-F8565DD16E46}"/>
                </a:ext>
              </a:extLst>
            </p:cNvPr>
            <p:cNvGrpSpPr/>
            <p:nvPr/>
          </p:nvGrpSpPr>
          <p:grpSpPr>
            <a:xfrm>
              <a:off x="1935641" y="2969582"/>
              <a:ext cx="921251" cy="762371"/>
              <a:chOff x="3150658" y="2540067"/>
              <a:chExt cx="1223423" cy="152474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2C18A454-05CA-47E1-B21A-29C09016885D}"/>
                  </a:ext>
                </a:extLst>
              </p:cNvPr>
              <p:cNvSpPr/>
              <p:nvPr/>
            </p:nvSpPr>
            <p:spPr>
              <a:xfrm>
                <a:off x="3234232" y="2654408"/>
                <a:ext cx="1072383" cy="415102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4DA8D244-1CD7-44A6-8F93-2A5A2572B65B}"/>
                  </a:ext>
                </a:extLst>
              </p:cNvPr>
              <p:cNvSpPr/>
              <p:nvPr/>
            </p:nvSpPr>
            <p:spPr>
              <a:xfrm>
                <a:off x="3193777" y="3215901"/>
                <a:ext cx="1132799" cy="41500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43C59A3-4695-4E57-B2D3-4249489C8A9F}"/>
                  </a:ext>
                </a:extLst>
              </p:cNvPr>
              <p:cNvSpPr txBox="1"/>
              <p:nvPr/>
            </p:nvSpPr>
            <p:spPr>
              <a:xfrm>
                <a:off x="3288115" y="3570857"/>
                <a:ext cx="708142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% TAXES</a:t>
                </a:r>
                <a:endParaRPr lang="en-US" sz="12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46688A-8A81-4168-ABE5-C271400F855C}"/>
                  </a:ext>
                </a:extLst>
              </p:cNvPr>
              <p:cNvSpPr/>
              <p:nvPr/>
            </p:nvSpPr>
            <p:spPr>
              <a:xfrm>
                <a:off x="3150658" y="2540067"/>
                <a:ext cx="1223423" cy="152474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280ADE4-BEC1-4E04-8B90-F0C8B9A3A6FB}"/>
                </a:ext>
              </a:extLst>
            </p:cNvPr>
            <p:cNvSpPr txBox="1"/>
            <p:nvPr/>
          </p:nvSpPr>
          <p:spPr>
            <a:xfrm>
              <a:off x="2035015" y="2600250"/>
              <a:ext cx="72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STATE</a:t>
              </a:r>
              <a:endParaRPr lang="en-US" dirty="0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4A10E5C-9599-4F59-8A3D-BE52F827B78F}"/>
                </a:ext>
              </a:extLst>
            </p:cNvPr>
            <p:cNvGrpSpPr/>
            <p:nvPr/>
          </p:nvGrpSpPr>
          <p:grpSpPr>
            <a:xfrm>
              <a:off x="4831217" y="3666716"/>
              <a:ext cx="694421" cy="505050"/>
              <a:chOff x="4666990" y="2981576"/>
              <a:chExt cx="694421" cy="505050"/>
            </a:xfrm>
          </p:grpSpPr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195AE1D-28A9-4F37-AF10-92E97A04AFC5}"/>
                  </a:ext>
                </a:extLst>
              </p:cNvPr>
              <p:cNvSpPr txBox="1"/>
              <p:nvPr/>
            </p:nvSpPr>
            <p:spPr>
              <a:xfrm>
                <a:off x="4666990" y="298157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err="1"/>
                  <a:t>choose</a:t>
                </a:r>
                <a:r>
                  <a:rPr lang="fr-FR" sz="1100" dirty="0"/>
                  <a:t> 1</a:t>
                </a:r>
                <a:endParaRPr lang="en-US" sz="1100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B410916-47AF-4B79-AA66-1FAC8DE5A680}"/>
                  </a:ext>
                </a:extLst>
              </p:cNvPr>
              <p:cNvSpPr txBox="1"/>
              <p:nvPr/>
            </p:nvSpPr>
            <p:spPr>
              <a:xfrm>
                <a:off x="4666990" y="322501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 err="1"/>
                  <a:t>choose</a:t>
                </a:r>
                <a:r>
                  <a:rPr lang="fr-FR" sz="1100" dirty="0"/>
                  <a:t> 2</a:t>
                </a:r>
                <a:endParaRPr lang="en-US" sz="11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59CD82F-1737-4421-AFF1-0F18D518A9C8}"/>
                  </a:ext>
                </a:extLst>
              </p:cNvPr>
              <p:cNvSpPr/>
              <p:nvPr/>
            </p:nvSpPr>
            <p:spPr>
              <a:xfrm>
                <a:off x="4666990" y="2981576"/>
                <a:ext cx="694421" cy="5050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6B04FE4F-5DF0-49EE-93A7-97A5860E6753}"/>
                </a:ext>
              </a:extLst>
            </p:cNvPr>
            <p:cNvSpPr txBox="1"/>
            <p:nvPr/>
          </p:nvSpPr>
          <p:spPr>
            <a:xfrm>
              <a:off x="4718669" y="3330335"/>
              <a:ext cx="911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ACTION</a:t>
              </a:r>
              <a:endParaRPr lang="en-US" dirty="0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13B215C1-0B1E-4F81-8047-D53924B6D3B7}"/>
                </a:ext>
              </a:extLst>
            </p:cNvPr>
            <p:cNvSpPr/>
            <p:nvPr/>
          </p:nvSpPr>
          <p:spPr>
            <a:xfrm>
              <a:off x="6031999" y="2246135"/>
              <a:ext cx="2082192" cy="207762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/>
                <a:t>Environment</a:t>
              </a:r>
              <a:endParaRPr lang="en-US" sz="2400" b="1" dirty="0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39957E02-4CDD-47FF-BF63-D49A24F1D75A}"/>
                </a:ext>
              </a:extLst>
            </p:cNvPr>
            <p:cNvSpPr txBox="1"/>
            <p:nvPr/>
          </p:nvSpPr>
          <p:spPr>
            <a:xfrm>
              <a:off x="8492283" y="3607339"/>
              <a:ext cx="1017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REWARD</a:t>
              </a:r>
              <a:endParaRPr lang="en-US" dirty="0"/>
            </a:p>
          </p:txBody>
        </p:sp>
        <p:cxnSp>
          <p:nvCxnSpPr>
            <p:cNvPr id="66" name="Connecteur : en angle 65">
              <a:extLst>
                <a:ext uri="{FF2B5EF4-FFF2-40B4-BE49-F238E27FC236}">
                  <a16:creationId xmlns:a16="http://schemas.microsoft.com/office/drawing/2014/main" id="{1484DFA7-982C-4DA2-A734-848320587700}"/>
                </a:ext>
              </a:extLst>
            </p:cNvPr>
            <p:cNvCxnSpPr>
              <a:cxnSpLocks/>
              <a:stCxn id="82" idx="3"/>
              <a:endCxn id="1036" idx="1"/>
            </p:cNvCxnSpPr>
            <p:nvPr/>
          </p:nvCxnSpPr>
          <p:spPr>
            <a:xfrm flipH="1">
              <a:off x="3061476" y="3987377"/>
              <a:ext cx="5060315" cy="26362"/>
            </a:xfrm>
            <a:prstGeom prst="bentConnector5">
              <a:avLst>
                <a:gd name="adj1" fmla="val -31886"/>
                <a:gd name="adj2" fmla="val 3654541"/>
                <a:gd name="adj3" fmla="val 11346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36" name="ZoneTexte 1035">
              <a:extLst>
                <a:ext uri="{FF2B5EF4-FFF2-40B4-BE49-F238E27FC236}">
                  <a16:creationId xmlns:a16="http://schemas.microsoft.com/office/drawing/2014/main" id="{B15C775D-D5C2-4222-9516-F4FDC454E192}"/>
                </a:ext>
              </a:extLst>
            </p:cNvPr>
            <p:cNvSpPr txBox="1"/>
            <p:nvPr/>
          </p:nvSpPr>
          <p:spPr>
            <a:xfrm>
              <a:off x="3061476" y="382907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2EA229C-C0A0-4D98-951B-CB1E76A87E73}"/>
                </a:ext>
              </a:extLst>
            </p:cNvPr>
            <p:cNvSpPr txBox="1"/>
            <p:nvPr/>
          </p:nvSpPr>
          <p:spPr>
            <a:xfrm>
              <a:off x="4103565" y="315036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37CD07B-154F-4AC4-AE1A-137005CEC1A5}"/>
                </a:ext>
              </a:extLst>
            </p:cNvPr>
            <p:cNvSpPr txBox="1"/>
            <p:nvPr/>
          </p:nvSpPr>
          <p:spPr>
            <a:xfrm>
              <a:off x="6008124" y="315036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3949699B-ED21-4623-B93C-C34EFCDC316A}"/>
                </a:ext>
              </a:extLst>
            </p:cNvPr>
            <p:cNvSpPr txBox="1"/>
            <p:nvPr/>
          </p:nvSpPr>
          <p:spPr>
            <a:xfrm>
              <a:off x="7884225" y="380271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25DE01A6-3877-4F51-A450-E90A9565D75C}"/>
                </a:ext>
              </a:extLst>
            </p:cNvPr>
            <p:cNvSpPr txBox="1"/>
            <p:nvPr/>
          </p:nvSpPr>
          <p:spPr>
            <a:xfrm>
              <a:off x="7884225" y="254928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  <p:cxnSp>
          <p:nvCxnSpPr>
            <p:cNvPr id="91" name="Connecteur : en angle 90">
              <a:extLst>
                <a:ext uri="{FF2B5EF4-FFF2-40B4-BE49-F238E27FC236}">
                  <a16:creationId xmlns:a16="http://schemas.microsoft.com/office/drawing/2014/main" id="{288AD033-9E71-4E22-BCA4-42E10F0BF0E8}"/>
                </a:ext>
              </a:extLst>
            </p:cNvPr>
            <p:cNvCxnSpPr>
              <a:cxnSpLocks/>
              <a:stCxn id="88" idx="3"/>
              <a:endCxn id="95" idx="1"/>
            </p:cNvCxnSpPr>
            <p:nvPr/>
          </p:nvCxnSpPr>
          <p:spPr>
            <a:xfrm flipH="1" flipV="1">
              <a:off x="3126383" y="2565180"/>
              <a:ext cx="4995408" cy="168770"/>
            </a:xfrm>
            <a:prstGeom prst="bentConnector5">
              <a:avLst>
                <a:gd name="adj1" fmla="val -43141"/>
                <a:gd name="adj2" fmla="val -1517248"/>
                <a:gd name="adj3" fmla="val 13265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42E85A63-948D-4C0F-BB7E-40A14FE20F5B}"/>
                </a:ext>
              </a:extLst>
            </p:cNvPr>
            <p:cNvSpPr txBox="1"/>
            <p:nvPr/>
          </p:nvSpPr>
          <p:spPr>
            <a:xfrm>
              <a:off x="3126383" y="238051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</a:t>
              </a:r>
              <a:endParaRPr lang="en-US" dirty="0"/>
            </a:p>
          </p:txBody>
        </p:sp>
      </p:grp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C6BC8DFC-DF5D-42F4-8A9E-90C61E7828B7}"/>
              </a:ext>
            </a:extLst>
          </p:cNvPr>
          <p:cNvSpPr txBox="1"/>
          <p:nvPr/>
        </p:nvSpPr>
        <p:spPr>
          <a:xfrm>
            <a:off x="1463375" y="4821199"/>
            <a:ext cx="676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future </a:t>
            </a:r>
            <a:r>
              <a:rPr lang="fr-FR" dirty="0" err="1"/>
              <a:t>evolution</a:t>
            </a:r>
            <a:r>
              <a:rPr lang="fr-FR" dirty="0"/>
              <a:t> of cryptos and the </a:t>
            </a:r>
            <a:r>
              <a:rPr lang="fr-FR" dirty="0" err="1"/>
              <a:t>cost</a:t>
            </a:r>
            <a:r>
              <a:rPr lang="fr-FR" dirty="0"/>
              <a:t> due to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5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Train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45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Limited real training data in </a:t>
            </a:r>
            <a:r>
              <a:rPr lang="fr-FR" b="1" dirty="0" err="1"/>
              <a:t>synchronized</a:t>
            </a:r>
            <a:r>
              <a:rPr lang="fr-FR" dirty="0"/>
              <a:t> time: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414B8A3A-DA78-41B4-A5D6-B0E8805E999F}"/>
              </a:ext>
            </a:extLst>
          </p:cNvPr>
          <p:cNvSpPr/>
          <p:nvPr/>
        </p:nvSpPr>
        <p:spPr>
          <a:xfrm>
            <a:off x="1873096" y="2254693"/>
            <a:ext cx="6924673" cy="943657"/>
          </a:xfrm>
          <a:custGeom>
            <a:avLst/>
            <a:gdLst>
              <a:gd name="connsiteX0" fmla="*/ 0 w 1338606"/>
              <a:gd name="connsiteY0" fmla="*/ 441016 h 525858"/>
              <a:gd name="connsiteX1" fmla="*/ 131975 w 1338606"/>
              <a:gd name="connsiteY1" fmla="*/ 431590 h 525858"/>
              <a:gd name="connsiteX2" fmla="*/ 169682 w 1338606"/>
              <a:gd name="connsiteY2" fmla="*/ 346748 h 525858"/>
              <a:gd name="connsiteX3" fmla="*/ 311084 w 1338606"/>
              <a:gd name="connsiteY3" fmla="*/ 337322 h 525858"/>
              <a:gd name="connsiteX4" fmla="*/ 424206 w 1338606"/>
              <a:gd name="connsiteY4" fmla="*/ 384456 h 525858"/>
              <a:gd name="connsiteX5" fmla="*/ 471340 w 1338606"/>
              <a:gd name="connsiteY5" fmla="*/ 441016 h 525858"/>
              <a:gd name="connsiteX6" fmla="*/ 537327 w 1338606"/>
              <a:gd name="connsiteY6" fmla="*/ 478724 h 525858"/>
              <a:gd name="connsiteX7" fmla="*/ 659876 w 1338606"/>
              <a:gd name="connsiteY7" fmla="*/ 384456 h 525858"/>
              <a:gd name="connsiteX8" fmla="*/ 707010 w 1338606"/>
              <a:gd name="connsiteY8" fmla="*/ 337322 h 525858"/>
              <a:gd name="connsiteX9" fmla="*/ 716437 w 1338606"/>
              <a:gd name="connsiteY9" fmla="*/ 224200 h 525858"/>
              <a:gd name="connsiteX10" fmla="*/ 801278 w 1338606"/>
              <a:gd name="connsiteY10" fmla="*/ 82798 h 525858"/>
              <a:gd name="connsiteX11" fmla="*/ 848412 w 1338606"/>
              <a:gd name="connsiteY11" fmla="*/ 35664 h 525858"/>
              <a:gd name="connsiteX12" fmla="*/ 923826 w 1338606"/>
              <a:gd name="connsiteY12" fmla="*/ 7383 h 525858"/>
              <a:gd name="connsiteX13" fmla="*/ 1008668 w 1338606"/>
              <a:gd name="connsiteY13" fmla="*/ 177066 h 525858"/>
              <a:gd name="connsiteX14" fmla="*/ 1055802 w 1338606"/>
              <a:gd name="connsiteY14" fmla="*/ 214773 h 525858"/>
              <a:gd name="connsiteX15" fmla="*/ 1131216 w 1338606"/>
              <a:gd name="connsiteY15" fmla="*/ 214773 h 525858"/>
              <a:gd name="connsiteX16" fmla="*/ 1178350 w 1338606"/>
              <a:gd name="connsiteY16" fmla="*/ 224200 h 525858"/>
              <a:gd name="connsiteX17" fmla="*/ 1291472 w 1338606"/>
              <a:gd name="connsiteY17" fmla="*/ 327895 h 525858"/>
              <a:gd name="connsiteX18" fmla="*/ 1338606 w 1338606"/>
              <a:gd name="connsiteY18" fmla="*/ 525858 h 525858"/>
              <a:gd name="connsiteX19" fmla="*/ 1338606 w 1338606"/>
              <a:gd name="connsiteY19" fmla="*/ 525858 h 525858"/>
              <a:gd name="connsiteX20" fmla="*/ 1338606 w 1338606"/>
              <a:gd name="connsiteY20" fmla="*/ 525858 h 525858"/>
              <a:gd name="connsiteX21" fmla="*/ 1338606 w 1338606"/>
              <a:gd name="connsiteY21" fmla="*/ 525858 h 52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8606" h="525858">
                <a:moveTo>
                  <a:pt x="0" y="441016"/>
                </a:moveTo>
                <a:cubicBezTo>
                  <a:pt x="51847" y="444158"/>
                  <a:pt x="103695" y="447301"/>
                  <a:pt x="131975" y="431590"/>
                </a:cubicBezTo>
                <a:cubicBezTo>
                  <a:pt x="160255" y="415879"/>
                  <a:pt x="139831" y="362459"/>
                  <a:pt x="169682" y="346748"/>
                </a:cubicBezTo>
                <a:cubicBezTo>
                  <a:pt x="199533" y="331037"/>
                  <a:pt x="268663" y="331037"/>
                  <a:pt x="311084" y="337322"/>
                </a:cubicBezTo>
                <a:cubicBezTo>
                  <a:pt x="353505" y="343607"/>
                  <a:pt x="397497" y="367174"/>
                  <a:pt x="424206" y="384456"/>
                </a:cubicBezTo>
                <a:cubicBezTo>
                  <a:pt x="450915" y="401738"/>
                  <a:pt x="452487" y="425305"/>
                  <a:pt x="471340" y="441016"/>
                </a:cubicBezTo>
                <a:cubicBezTo>
                  <a:pt x="490193" y="456727"/>
                  <a:pt x="505904" y="488151"/>
                  <a:pt x="537327" y="478724"/>
                </a:cubicBezTo>
                <a:cubicBezTo>
                  <a:pt x="568750" y="469297"/>
                  <a:pt x="631596" y="408023"/>
                  <a:pt x="659876" y="384456"/>
                </a:cubicBezTo>
                <a:cubicBezTo>
                  <a:pt x="688156" y="360889"/>
                  <a:pt x="697583" y="364031"/>
                  <a:pt x="707010" y="337322"/>
                </a:cubicBezTo>
                <a:cubicBezTo>
                  <a:pt x="716437" y="310613"/>
                  <a:pt x="700726" y="266620"/>
                  <a:pt x="716437" y="224200"/>
                </a:cubicBezTo>
                <a:cubicBezTo>
                  <a:pt x="732148" y="181780"/>
                  <a:pt x="779282" y="114221"/>
                  <a:pt x="801278" y="82798"/>
                </a:cubicBezTo>
                <a:cubicBezTo>
                  <a:pt x="823274" y="51375"/>
                  <a:pt x="827988" y="48233"/>
                  <a:pt x="848412" y="35664"/>
                </a:cubicBezTo>
                <a:cubicBezTo>
                  <a:pt x="868836" y="23095"/>
                  <a:pt x="897117" y="-16184"/>
                  <a:pt x="923826" y="7383"/>
                </a:cubicBezTo>
                <a:cubicBezTo>
                  <a:pt x="950535" y="30950"/>
                  <a:pt x="986672" y="142501"/>
                  <a:pt x="1008668" y="177066"/>
                </a:cubicBezTo>
                <a:cubicBezTo>
                  <a:pt x="1030664" y="211631"/>
                  <a:pt x="1035377" y="208489"/>
                  <a:pt x="1055802" y="214773"/>
                </a:cubicBezTo>
                <a:cubicBezTo>
                  <a:pt x="1076227" y="221057"/>
                  <a:pt x="1131216" y="214773"/>
                  <a:pt x="1131216" y="214773"/>
                </a:cubicBezTo>
                <a:cubicBezTo>
                  <a:pt x="1151641" y="216344"/>
                  <a:pt x="1151641" y="205346"/>
                  <a:pt x="1178350" y="224200"/>
                </a:cubicBezTo>
                <a:cubicBezTo>
                  <a:pt x="1205059" y="243054"/>
                  <a:pt x="1264763" y="277619"/>
                  <a:pt x="1291472" y="327895"/>
                </a:cubicBezTo>
                <a:cubicBezTo>
                  <a:pt x="1318181" y="378171"/>
                  <a:pt x="1338606" y="525858"/>
                  <a:pt x="1338606" y="525858"/>
                </a:cubicBezTo>
                <a:lnTo>
                  <a:pt x="1338606" y="525858"/>
                </a:lnTo>
                <a:lnTo>
                  <a:pt x="1338606" y="525858"/>
                </a:lnTo>
                <a:lnTo>
                  <a:pt x="1338606" y="525858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34A9F4F9-2A51-41CD-A09C-143CD7428186}"/>
              </a:ext>
            </a:extLst>
          </p:cNvPr>
          <p:cNvSpPr/>
          <p:nvPr/>
        </p:nvSpPr>
        <p:spPr>
          <a:xfrm>
            <a:off x="1843059" y="2486537"/>
            <a:ext cx="7034610" cy="943431"/>
          </a:xfrm>
          <a:custGeom>
            <a:avLst/>
            <a:gdLst>
              <a:gd name="connsiteX0" fmla="*/ 0 w 1414020"/>
              <a:gd name="connsiteY0" fmla="*/ 443060 h 525734"/>
              <a:gd name="connsiteX1" fmla="*/ 226243 w 1414020"/>
              <a:gd name="connsiteY1" fmla="*/ 216816 h 525734"/>
              <a:gd name="connsiteX2" fmla="*/ 348791 w 1414020"/>
              <a:gd name="connsiteY2" fmla="*/ 113122 h 525734"/>
              <a:gd name="connsiteX3" fmla="*/ 414779 w 1414020"/>
              <a:gd name="connsiteY3" fmla="*/ 56561 h 525734"/>
              <a:gd name="connsiteX4" fmla="*/ 490194 w 1414020"/>
              <a:gd name="connsiteY4" fmla="*/ 56561 h 525734"/>
              <a:gd name="connsiteX5" fmla="*/ 754144 w 1414020"/>
              <a:gd name="connsiteY5" fmla="*/ 56561 h 525734"/>
              <a:gd name="connsiteX6" fmla="*/ 791851 w 1414020"/>
              <a:gd name="connsiteY6" fmla="*/ 131975 h 525734"/>
              <a:gd name="connsiteX7" fmla="*/ 829558 w 1414020"/>
              <a:gd name="connsiteY7" fmla="*/ 188536 h 525734"/>
              <a:gd name="connsiteX8" fmla="*/ 1008668 w 1414020"/>
              <a:gd name="connsiteY8" fmla="*/ 103695 h 525734"/>
              <a:gd name="connsiteX9" fmla="*/ 1093509 w 1414020"/>
              <a:gd name="connsiteY9" fmla="*/ 150829 h 525734"/>
              <a:gd name="connsiteX10" fmla="*/ 1159497 w 1414020"/>
              <a:gd name="connsiteY10" fmla="*/ 273377 h 525734"/>
              <a:gd name="connsiteX11" fmla="*/ 1234911 w 1414020"/>
              <a:gd name="connsiteY11" fmla="*/ 405352 h 525734"/>
              <a:gd name="connsiteX12" fmla="*/ 1263191 w 1414020"/>
              <a:gd name="connsiteY12" fmla="*/ 518474 h 525734"/>
              <a:gd name="connsiteX13" fmla="*/ 1338606 w 1414020"/>
              <a:gd name="connsiteY13" fmla="*/ 188536 h 525734"/>
              <a:gd name="connsiteX14" fmla="*/ 1366886 w 1414020"/>
              <a:gd name="connsiteY14" fmla="*/ 84841 h 525734"/>
              <a:gd name="connsiteX15" fmla="*/ 1385740 w 1414020"/>
              <a:gd name="connsiteY15" fmla="*/ 18854 h 525734"/>
              <a:gd name="connsiteX16" fmla="*/ 1414020 w 1414020"/>
              <a:gd name="connsiteY16" fmla="*/ 0 h 52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020" h="525734">
                <a:moveTo>
                  <a:pt x="0" y="443060"/>
                </a:moveTo>
                <a:cubicBezTo>
                  <a:pt x="84055" y="357433"/>
                  <a:pt x="168111" y="271806"/>
                  <a:pt x="226243" y="216816"/>
                </a:cubicBezTo>
                <a:cubicBezTo>
                  <a:pt x="284375" y="161826"/>
                  <a:pt x="317368" y="139831"/>
                  <a:pt x="348791" y="113122"/>
                </a:cubicBezTo>
                <a:cubicBezTo>
                  <a:pt x="380214" y="86413"/>
                  <a:pt x="391212" y="65988"/>
                  <a:pt x="414779" y="56561"/>
                </a:cubicBezTo>
                <a:cubicBezTo>
                  <a:pt x="438346" y="47134"/>
                  <a:pt x="490194" y="56561"/>
                  <a:pt x="490194" y="56561"/>
                </a:cubicBezTo>
                <a:cubicBezTo>
                  <a:pt x="546755" y="56561"/>
                  <a:pt x="703868" y="43992"/>
                  <a:pt x="754144" y="56561"/>
                </a:cubicBezTo>
                <a:cubicBezTo>
                  <a:pt x="804420" y="69130"/>
                  <a:pt x="779282" y="109979"/>
                  <a:pt x="791851" y="131975"/>
                </a:cubicBezTo>
                <a:cubicBezTo>
                  <a:pt x="804420" y="153971"/>
                  <a:pt x="793422" y="193249"/>
                  <a:pt x="829558" y="188536"/>
                </a:cubicBezTo>
                <a:cubicBezTo>
                  <a:pt x="865694" y="183823"/>
                  <a:pt x="964676" y="109979"/>
                  <a:pt x="1008668" y="103695"/>
                </a:cubicBezTo>
                <a:cubicBezTo>
                  <a:pt x="1052660" y="97411"/>
                  <a:pt x="1068371" y="122549"/>
                  <a:pt x="1093509" y="150829"/>
                </a:cubicBezTo>
                <a:cubicBezTo>
                  <a:pt x="1118647" y="179109"/>
                  <a:pt x="1135930" y="230956"/>
                  <a:pt x="1159497" y="273377"/>
                </a:cubicBezTo>
                <a:cubicBezTo>
                  <a:pt x="1183064" y="315797"/>
                  <a:pt x="1217629" y="364503"/>
                  <a:pt x="1234911" y="405352"/>
                </a:cubicBezTo>
                <a:cubicBezTo>
                  <a:pt x="1252193" y="446201"/>
                  <a:pt x="1245908" y="554610"/>
                  <a:pt x="1263191" y="518474"/>
                </a:cubicBezTo>
                <a:cubicBezTo>
                  <a:pt x="1280474" y="482338"/>
                  <a:pt x="1321324" y="260808"/>
                  <a:pt x="1338606" y="188536"/>
                </a:cubicBezTo>
                <a:cubicBezTo>
                  <a:pt x="1355888" y="116264"/>
                  <a:pt x="1359030" y="113121"/>
                  <a:pt x="1366886" y="84841"/>
                </a:cubicBezTo>
                <a:cubicBezTo>
                  <a:pt x="1374742" y="56561"/>
                  <a:pt x="1385740" y="18854"/>
                  <a:pt x="1385740" y="18854"/>
                </a:cubicBezTo>
                <a:cubicBezTo>
                  <a:pt x="1393596" y="4714"/>
                  <a:pt x="1403808" y="2357"/>
                  <a:pt x="1414020" y="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CE91C23-77E6-4C2E-8376-5F71E3531AC7}"/>
              </a:ext>
            </a:extLst>
          </p:cNvPr>
          <p:cNvSpPr/>
          <p:nvPr/>
        </p:nvSpPr>
        <p:spPr>
          <a:xfrm>
            <a:off x="1908699" y="2272683"/>
            <a:ext cx="7297445" cy="1324822"/>
          </a:xfrm>
          <a:custGeom>
            <a:avLst/>
            <a:gdLst>
              <a:gd name="connsiteX0" fmla="*/ 0 w 7297445"/>
              <a:gd name="connsiteY0" fmla="*/ 417251 h 1324822"/>
              <a:gd name="connsiteX1" fmla="*/ 665825 w 7297445"/>
              <a:gd name="connsiteY1" fmla="*/ 1003177 h 1324822"/>
              <a:gd name="connsiteX2" fmla="*/ 1562470 w 7297445"/>
              <a:gd name="connsiteY2" fmla="*/ 1127465 h 1324822"/>
              <a:gd name="connsiteX3" fmla="*/ 2210540 w 7297445"/>
              <a:gd name="connsiteY3" fmla="*/ 1251752 h 1324822"/>
              <a:gd name="connsiteX4" fmla="*/ 3675355 w 7297445"/>
              <a:gd name="connsiteY4" fmla="*/ 1296140 h 1324822"/>
              <a:gd name="connsiteX5" fmla="*/ 4660777 w 7297445"/>
              <a:gd name="connsiteY5" fmla="*/ 1296140 h 1324822"/>
              <a:gd name="connsiteX6" fmla="*/ 5424256 w 7297445"/>
              <a:gd name="connsiteY6" fmla="*/ 932156 h 1324822"/>
              <a:gd name="connsiteX7" fmla="*/ 5974672 w 7297445"/>
              <a:gd name="connsiteY7" fmla="*/ 541538 h 1324822"/>
              <a:gd name="connsiteX8" fmla="*/ 6578353 w 7297445"/>
              <a:gd name="connsiteY8" fmla="*/ 337352 h 1324822"/>
              <a:gd name="connsiteX9" fmla="*/ 7137647 w 7297445"/>
              <a:gd name="connsiteY9" fmla="*/ 142043 h 1324822"/>
              <a:gd name="connsiteX10" fmla="*/ 7297445 w 7297445"/>
              <a:gd name="connsiteY10" fmla="*/ 0 h 1324822"/>
              <a:gd name="connsiteX11" fmla="*/ 7297445 w 7297445"/>
              <a:gd name="connsiteY11" fmla="*/ 0 h 1324822"/>
              <a:gd name="connsiteX12" fmla="*/ 7270812 w 7297445"/>
              <a:gd name="connsiteY12" fmla="*/ 17756 h 132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7445" h="1324822">
                <a:moveTo>
                  <a:pt x="0" y="417251"/>
                </a:moveTo>
                <a:cubicBezTo>
                  <a:pt x="202706" y="651029"/>
                  <a:pt x="405413" y="884808"/>
                  <a:pt x="665825" y="1003177"/>
                </a:cubicBezTo>
                <a:cubicBezTo>
                  <a:pt x="926237" y="1121546"/>
                  <a:pt x="1305018" y="1086036"/>
                  <a:pt x="1562470" y="1127465"/>
                </a:cubicBezTo>
                <a:cubicBezTo>
                  <a:pt x="1819923" y="1168894"/>
                  <a:pt x="1858393" y="1223640"/>
                  <a:pt x="2210540" y="1251752"/>
                </a:cubicBezTo>
                <a:cubicBezTo>
                  <a:pt x="2562687" y="1279864"/>
                  <a:pt x="3266982" y="1288742"/>
                  <a:pt x="3675355" y="1296140"/>
                </a:cubicBezTo>
                <a:cubicBezTo>
                  <a:pt x="4083728" y="1303538"/>
                  <a:pt x="4369294" y="1356804"/>
                  <a:pt x="4660777" y="1296140"/>
                </a:cubicBezTo>
                <a:cubicBezTo>
                  <a:pt x="4952260" y="1235476"/>
                  <a:pt x="5205274" y="1057923"/>
                  <a:pt x="5424256" y="932156"/>
                </a:cubicBezTo>
                <a:cubicBezTo>
                  <a:pt x="5643238" y="806389"/>
                  <a:pt x="5782322" y="640672"/>
                  <a:pt x="5974672" y="541538"/>
                </a:cubicBezTo>
                <a:cubicBezTo>
                  <a:pt x="6167022" y="442404"/>
                  <a:pt x="6578353" y="337352"/>
                  <a:pt x="6578353" y="337352"/>
                </a:cubicBezTo>
                <a:cubicBezTo>
                  <a:pt x="6772182" y="270769"/>
                  <a:pt x="7017798" y="198268"/>
                  <a:pt x="7137647" y="142043"/>
                </a:cubicBezTo>
                <a:cubicBezTo>
                  <a:pt x="7257496" y="85818"/>
                  <a:pt x="7297445" y="0"/>
                  <a:pt x="7297445" y="0"/>
                </a:cubicBezTo>
                <a:lnTo>
                  <a:pt x="7297445" y="0"/>
                </a:lnTo>
                <a:lnTo>
                  <a:pt x="7270812" y="177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C92B0C-9A47-4E2C-BCC0-93D11CAB7D16}"/>
              </a:ext>
            </a:extLst>
          </p:cNvPr>
          <p:cNvCxnSpPr/>
          <p:nvPr/>
        </p:nvCxnSpPr>
        <p:spPr>
          <a:xfrm flipV="1">
            <a:off x="2246050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8095BEC-2F0C-4B86-9466-BA3C428F2A48}"/>
              </a:ext>
            </a:extLst>
          </p:cNvPr>
          <p:cNvCxnSpPr/>
          <p:nvPr/>
        </p:nvCxnSpPr>
        <p:spPr>
          <a:xfrm flipV="1">
            <a:off x="3028765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AE08C32-A43F-48B0-B717-D0F54374CDDD}"/>
              </a:ext>
            </a:extLst>
          </p:cNvPr>
          <p:cNvCxnSpPr/>
          <p:nvPr/>
        </p:nvCxnSpPr>
        <p:spPr>
          <a:xfrm flipV="1">
            <a:off x="3704947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8F4E10D-5145-4E3D-ABD2-0F81591D37DC}"/>
              </a:ext>
            </a:extLst>
          </p:cNvPr>
          <p:cNvCxnSpPr/>
          <p:nvPr/>
        </p:nvCxnSpPr>
        <p:spPr>
          <a:xfrm flipV="1">
            <a:off x="4407763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1B70C3C-46A3-489F-856D-3F2A382402AF}"/>
              </a:ext>
            </a:extLst>
          </p:cNvPr>
          <p:cNvCxnSpPr/>
          <p:nvPr/>
        </p:nvCxnSpPr>
        <p:spPr>
          <a:xfrm flipV="1">
            <a:off x="5052873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F418-3998-4962-9B7A-7D4865A029D7}"/>
              </a:ext>
            </a:extLst>
          </p:cNvPr>
          <p:cNvCxnSpPr/>
          <p:nvPr/>
        </p:nvCxnSpPr>
        <p:spPr>
          <a:xfrm flipV="1">
            <a:off x="5835588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02D3CB-DA36-4CD1-88BA-EDCF97FEC508}"/>
              </a:ext>
            </a:extLst>
          </p:cNvPr>
          <p:cNvCxnSpPr/>
          <p:nvPr/>
        </p:nvCxnSpPr>
        <p:spPr>
          <a:xfrm flipV="1">
            <a:off x="6511770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8594A61-3E6C-450E-A876-CBE00318BDA7}"/>
              </a:ext>
            </a:extLst>
          </p:cNvPr>
          <p:cNvCxnSpPr/>
          <p:nvPr/>
        </p:nvCxnSpPr>
        <p:spPr>
          <a:xfrm flipV="1">
            <a:off x="7214586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03631C9-094F-4F4F-9E55-D323FED2D1A1}"/>
              </a:ext>
            </a:extLst>
          </p:cNvPr>
          <p:cNvCxnSpPr/>
          <p:nvPr/>
        </p:nvCxnSpPr>
        <p:spPr>
          <a:xfrm flipV="1">
            <a:off x="7957350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91F95F0-34A4-479E-AFFC-5A3CC7F8EA20}"/>
              </a:ext>
            </a:extLst>
          </p:cNvPr>
          <p:cNvCxnSpPr/>
          <p:nvPr/>
        </p:nvCxnSpPr>
        <p:spPr>
          <a:xfrm flipV="1">
            <a:off x="8740065" y="2486537"/>
            <a:ext cx="0" cy="1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B1806C09-366F-4F82-9949-E925B17F2D72}"/>
              </a:ext>
            </a:extLst>
          </p:cNvPr>
          <p:cNvSpPr txBox="1"/>
          <p:nvPr/>
        </p:nvSpPr>
        <p:spPr>
          <a:xfrm>
            <a:off x="1173948" y="4093729"/>
            <a:ext cx="728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Possible to AUGMENT TRAINING by </a:t>
            </a:r>
            <a:r>
              <a:rPr lang="fr-FR" dirty="0" err="1"/>
              <a:t>chosing</a:t>
            </a:r>
            <a:r>
              <a:rPr lang="fr-FR" dirty="0"/>
              <a:t> </a:t>
            </a:r>
            <a:r>
              <a:rPr lang="fr-FR" b="1" dirty="0" err="1"/>
              <a:t>unsynchronized</a:t>
            </a:r>
            <a:r>
              <a:rPr lang="fr-FR" dirty="0"/>
              <a:t> time </a:t>
            </a:r>
            <a:r>
              <a:rPr lang="fr-FR" dirty="0" err="1"/>
              <a:t>randomly</a:t>
            </a:r>
            <a:r>
              <a:rPr lang="fr-FR" dirty="0"/>
              <a:t>: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9B707325-01B2-45E0-A967-4651507CE281}"/>
              </a:ext>
            </a:extLst>
          </p:cNvPr>
          <p:cNvSpPr/>
          <p:nvPr/>
        </p:nvSpPr>
        <p:spPr>
          <a:xfrm>
            <a:off x="1807456" y="4514044"/>
            <a:ext cx="6924673" cy="943657"/>
          </a:xfrm>
          <a:custGeom>
            <a:avLst/>
            <a:gdLst>
              <a:gd name="connsiteX0" fmla="*/ 0 w 1338606"/>
              <a:gd name="connsiteY0" fmla="*/ 441016 h 525858"/>
              <a:gd name="connsiteX1" fmla="*/ 131975 w 1338606"/>
              <a:gd name="connsiteY1" fmla="*/ 431590 h 525858"/>
              <a:gd name="connsiteX2" fmla="*/ 169682 w 1338606"/>
              <a:gd name="connsiteY2" fmla="*/ 346748 h 525858"/>
              <a:gd name="connsiteX3" fmla="*/ 311084 w 1338606"/>
              <a:gd name="connsiteY3" fmla="*/ 337322 h 525858"/>
              <a:gd name="connsiteX4" fmla="*/ 424206 w 1338606"/>
              <a:gd name="connsiteY4" fmla="*/ 384456 h 525858"/>
              <a:gd name="connsiteX5" fmla="*/ 471340 w 1338606"/>
              <a:gd name="connsiteY5" fmla="*/ 441016 h 525858"/>
              <a:gd name="connsiteX6" fmla="*/ 537327 w 1338606"/>
              <a:gd name="connsiteY6" fmla="*/ 478724 h 525858"/>
              <a:gd name="connsiteX7" fmla="*/ 659876 w 1338606"/>
              <a:gd name="connsiteY7" fmla="*/ 384456 h 525858"/>
              <a:gd name="connsiteX8" fmla="*/ 707010 w 1338606"/>
              <a:gd name="connsiteY8" fmla="*/ 337322 h 525858"/>
              <a:gd name="connsiteX9" fmla="*/ 716437 w 1338606"/>
              <a:gd name="connsiteY9" fmla="*/ 224200 h 525858"/>
              <a:gd name="connsiteX10" fmla="*/ 801278 w 1338606"/>
              <a:gd name="connsiteY10" fmla="*/ 82798 h 525858"/>
              <a:gd name="connsiteX11" fmla="*/ 848412 w 1338606"/>
              <a:gd name="connsiteY11" fmla="*/ 35664 h 525858"/>
              <a:gd name="connsiteX12" fmla="*/ 923826 w 1338606"/>
              <a:gd name="connsiteY12" fmla="*/ 7383 h 525858"/>
              <a:gd name="connsiteX13" fmla="*/ 1008668 w 1338606"/>
              <a:gd name="connsiteY13" fmla="*/ 177066 h 525858"/>
              <a:gd name="connsiteX14" fmla="*/ 1055802 w 1338606"/>
              <a:gd name="connsiteY14" fmla="*/ 214773 h 525858"/>
              <a:gd name="connsiteX15" fmla="*/ 1131216 w 1338606"/>
              <a:gd name="connsiteY15" fmla="*/ 214773 h 525858"/>
              <a:gd name="connsiteX16" fmla="*/ 1178350 w 1338606"/>
              <a:gd name="connsiteY16" fmla="*/ 224200 h 525858"/>
              <a:gd name="connsiteX17" fmla="*/ 1291472 w 1338606"/>
              <a:gd name="connsiteY17" fmla="*/ 327895 h 525858"/>
              <a:gd name="connsiteX18" fmla="*/ 1338606 w 1338606"/>
              <a:gd name="connsiteY18" fmla="*/ 525858 h 525858"/>
              <a:gd name="connsiteX19" fmla="*/ 1338606 w 1338606"/>
              <a:gd name="connsiteY19" fmla="*/ 525858 h 525858"/>
              <a:gd name="connsiteX20" fmla="*/ 1338606 w 1338606"/>
              <a:gd name="connsiteY20" fmla="*/ 525858 h 525858"/>
              <a:gd name="connsiteX21" fmla="*/ 1338606 w 1338606"/>
              <a:gd name="connsiteY21" fmla="*/ 525858 h 52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8606" h="525858">
                <a:moveTo>
                  <a:pt x="0" y="441016"/>
                </a:moveTo>
                <a:cubicBezTo>
                  <a:pt x="51847" y="444158"/>
                  <a:pt x="103695" y="447301"/>
                  <a:pt x="131975" y="431590"/>
                </a:cubicBezTo>
                <a:cubicBezTo>
                  <a:pt x="160255" y="415879"/>
                  <a:pt x="139831" y="362459"/>
                  <a:pt x="169682" y="346748"/>
                </a:cubicBezTo>
                <a:cubicBezTo>
                  <a:pt x="199533" y="331037"/>
                  <a:pt x="268663" y="331037"/>
                  <a:pt x="311084" y="337322"/>
                </a:cubicBezTo>
                <a:cubicBezTo>
                  <a:pt x="353505" y="343607"/>
                  <a:pt x="397497" y="367174"/>
                  <a:pt x="424206" y="384456"/>
                </a:cubicBezTo>
                <a:cubicBezTo>
                  <a:pt x="450915" y="401738"/>
                  <a:pt x="452487" y="425305"/>
                  <a:pt x="471340" y="441016"/>
                </a:cubicBezTo>
                <a:cubicBezTo>
                  <a:pt x="490193" y="456727"/>
                  <a:pt x="505904" y="488151"/>
                  <a:pt x="537327" y="478724"/>
                </a:cubicBezTo>
                <a:cubicBezTo>
                  <a:pt x="568750" y="469297"/>
                  <a:pt x="631596" y="408023"/>
                  <a:pt x="659876" y="384456"/>
                </a:cubicBezTo>
                <a:cubicBezTo>
                  <a:pt x="688156" y="360889"/>
                  <a:pt x="697583" y="364031"/>
                  <a:pt x="707010" y="337322"/>
                </a:cubicBezTo>
                <a:cubicBezTo>
                  <a:pt x="716437" y="310613"/>
                  <a:pt x="700726" y="266620"/>
                  <a:pt x="716437" y="224200"/>
                </a:cubicBezTo>
                <a:cubicBezTo>
                  <a:pt x="732148" y="181780"/>
                  <a:pt x="779282" y="114221"/>
                  <a:pt x="801278" y="82798"/>
                </a:cubicBezTo>
                <a:cubicBezTo>
                  <a:pt x="823274" y="51375"/>
                  <a:pt x="827988" y="48233"/>
                  <a:pt x="848412" y="35664"/>
                </a:cubicBezTo>
                <a:cubicBezTo>
                  <a:pt x="868836" y="23095"/>
                  <a:pt x="897117" y="-16184"/>
                  <a:pt x="923826" y="7383"/>
                </a:cubicBezTo>
                <a:cubicBezTo>
                  <a:pt x="950535" y="30950"/>
                  <a:pt x="986672" y="142501"/>
                  <a:pt x="1008668" y="177066"/>
                </a:cubicBezTo>
                <a:cubicBezTo>
                  <a:pt x="1030664" y="211631"/>
                  <a:pt x="1035377" y="208489"/>
                  <a:pt x="1055802" y="214773"/>
                </a:cubicBezTo>
                <a:cubicBezTo>
                  <a:pt x="1076227" y="221057"/>
                  <a:pt x="1131216" y="214773"/>
                  <a:pt x="1131216" y="214773"/>
                </a:cubicBezTo>
                <a:cubicBezTo>
                  <a:pt x="1151641" y="216344"/>
                  <a:pt x="1151641" y="205346"/>
                  <a:pt x="1178350" y="224200"/>
                </a:cubicBezTo>
                <a:cubicBezTo>
                  <a:pt x="1205059" y="243054"/>
                  <a:pt x="1264763" y="277619"/>
                  <a:pt x="1291472" y="327895"/>
                </a:cubicBezTo>
                <a:cubicBezTo>
                  <a:pt x="1318181" y="378171"/>
                  <a:pt x="1338606" y="525858"/>
                  <a:pt x="1338606" y="525858"/>
                </a:cubicBezTo>
                <a:lnTo>
                  <a:pt x="1338606" y="525858"/>
                </a:lnTo>
                <a:lnTo>
                  <a:pt x="1338606" y="525858"/>
                </a:lnTo>
                <a:lnTo>
                  <a:pt x="1338606" y="525858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FBBEAD2B-E114-4B92-8E89-51ED107A66A2}"/>
              </a:ext>
            </a:extLst>
          </p:cNvPr>
          <p:cNvSpPr/>
          <p:nvPr/>
        </p:nvSpPr>
        <p:spPr>
          <a:xfrm>
            <a:off x="1777419" y="4745888"/>
            <a:ext cx="7034610" cy="943431"/>
          </a:xfrm>
          <a:custGeom>
            <a:avLst/>
            <a:gdLst>
              <a:gd name="connsiteX0" fmla="*/ 0 w 1414020"/>
              <a:gd name="connsiteY0" fmla="*/ 443060 h 525734"/>
              <a:gd name="connsiteX1" fmla="*/ 226243 w 1414020"/>
              <a:gd name="connsiteY1" fmla="*/ 216816 h 525734"/>
              <a:gd name="connsiteX2" fmla="*/ 348791 w 1414020"/>
              <a:gd name="connsiteY2" fmla="*/ 113122 h 525734"/>
              <a:gd name="connsiteX3" fmla="*/ 414779 w 1414020"/>
              <a:gd name="connsiteY3" fmla="*/ 56561 h 525734"/>
              <a:gd name="connsiteX4" fmla="*/ 490194 w 1414020"/>
              <a:gd name="connsiteY4" fmla="*/ 56561 h 525734"/>
              <a:gd name="connsiteX5" fmla="*/ 754144 w 1414020"/>
              <a:gd name="connsiteY5" fmla="*/ 56561 h 525734"/>
              <a:gd name="connsiteX6" fmla="*/ 791851 w 1414020"/>
              <a:gd name="connsiteY6" fmla="*/ 131975 h 525734"/>
              <a:gd name="connsiteX7" fmla="*/ 829558 w 1414020"/>
              <a:gd name="connsiteY7" fmla="*/ 188536 h 525734"/>
              <a:gd name="connsiteX8" fmla="*/ 1008668 w 1414020"/>
              <a:gd name="connsiteY8" fmla="*/ 103695 h 525734"/>
              <a:gd name="connsiteX9" fmla="*/ 1093509 w 1414020"/>
              <a:gd name="connsiteY9" fmla="*/ 150829 h 525734"/>
              <a:gd name="connsiteX10" fmla="*/ 1159497 w 1414020"/>
              <a:gd name="connsiteY10" fmla="*/ 273377 h 525734"/>
              <a:gd name="connsiteX11" fmla="*/ 1234911 w 1414020"/>
              <a:gd name="connsiteY11" fmla="*/ 405352 h 525734"/>
              <a:gd name="connsiteX12" fmla="*/ 1263191 w 1414020"/>
              <a:gd name="connsiteY12" fmla="*/ 518474 h 525734"/>
              <a:gd name="connsiteX13" fmla="*/ 1338606 w 1414020"/>
              <a:gd name="connsiteY13" fmla="*/ 188536 h 525734"/>
              <a:gd name="connsiteX14" fmla="*/ 1366886 w 1414020"/>
              <a:gd name="connsiteY14" fmla="*/ 84841 h 525734"/>
              <a:gd name="connsiteX15" fmla="*/ 1385740 w 1414020"/>
              <a:gd name="connsiteY15" fmla="*/ 18854 h 525734"/>
              <a:gd name="connsiteX16" fmla="*/ 1414020 w 1414020"/>
              <a:gd name="connsiteY16" fmla="*/ 0 h 52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020" h="525734">
                <a:moveTo>
                  <a:pt x="0" y="443060"/>
                </a:moveTo>
                <a:cubicBezTo>
                  <a:pt x="84055" y="357433"/>
                  <a:pt x="168111" y="271806"/>
                  <a:pt x="226243" y="216816"/>
                </a:cubicBezTo>
                <a:cubicBezTo>
                  <a:pt x="284375" y="161826"/>
                  <a:pt x="317368" y="139831"/>
                  <a:pt x="348791" y="113122"/>
                </a:cubicBezTo>
                <a:cubicBezTo>
                  <a:pt x="380214" y="86413"/>
                  <a:pt x="391212" y="65988"/>
                  <a:pt x="414779" y="56561"/>
                </a:cubicBezTo>
                <a:cubicBezTo>
                  <a:pt x="438346" y="47134"/>
                  <a:pt x="490194" y="56561"/>
                  <a:pt x="490194" y="56561"/>
                </a:cubicBezTo>
                <a:cubicBezTo>
                  <a:pt x="546755" y="56561"/>
                  <a:pt x="703868" y="43992"/>
                  <a:pt x="754144" y="56561"/>
                </a:cubicBezTo>
                <a:cubicBezTo>
                  <a:pt x="804420" y="69130"/>
                  <a:pt x="779282" y="109979"/>
                  <a:pt x="791851" y="131975"/>
                </a:cubicBezTo>
                <a:cubicBezTo>
                  <a:pt x="804420" y="153971"/>
                  <a:pt x="793422" y="193249"/>
                  <a:pt x="829558" y="188536"/>
                </a:cubicBezTo>
                <a:cubicBezTo>
                  <a:pt x="865694" y="183823"/>
                  <a:pt x="964676" y="109979"/>
                  <a:pt x="1008668" y="103695"/>
                </a:cubicBezTo>
                <a:cubicBezTo>
                  <a:pt x="1052660" y="97411"/>
                  <a:pt x="1068371" y="122549"/>
                  <a:pt x="1093509" y="150829"/>
                </a:cubicBezTo>
                <a:cubicBezTo>
                  <a:pt x="1118647" y="179109"/>
                  <a:pt x="1135930" y="230956"/>
                  <a:pt x="1159497" y="273377"/>
                </a:cubicBezTo>
                <a:cubicBezTo>
                  <a:pt x="1183064" y="315797"/>
                  <a:pt x="1217629" y="364503"/>
                  <a:pt x="1234911" y="405352"/>
                </a:cubicBezTo>
                <a:cubicBezTo>
                  <a:pt x="1252193" y="446201"/>
                  <a:pt x="1245908" y="554610"/>
                  <a:pt x="1263191" y="518474"/>
                </a:cubicBezTo>
                <a:cubicBezTo>
                  <a:pt x="1280474" y="482338"/>
                  <a:pt x="1321324" y="260808"/>
                  <a:pt x="1338606" y="188536"/>
                </a:cubicBezTo>
                <a:cubicBezTo>
                  <a:pt x="1355888" y="116264"/>
                  <a:pt x="1359030" y="113121"/>
                  <a:pt x="1366886" y="84841"/>
                </a:cubicBezTo>
                <a:cubicBezTo>
                  <a:pt x="1374742" y="56561"/>
                  <a:pt x="1385740" y="18854"/>
                  <a:pt x="1385740" y="18854"/>
                </a:cubicBezTo>
                <a:cubicBezTo>
                  <a:pt x="1393596" y="4714"/>
                  <a:pt x="1403808" y="2357"/>
                  <a:pt x="1414020" y="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8FD53808-735B-4CEA-AEB3-4D8755F51D63}"/>
              </a:ext>
            </a:extLst>
          </p:cNvPr>
          <p:cNvSpPr/>
          <p:nvPr/>
        </p:nvSpPr>
        <p:spPr>
          <a:xfrm>
            <a:off x="1843059" y="4532034"/>
            <a:ext cx="7297445" cy="1324822"/>
          </a:xfrm>
          <a:custGeom>
            <a:avLst/>
            <a:gdLst>
              <a:gd name="connsiteX0" fmla="*/ 0 w 7297445"/>
              <a:gd name="connsiteY0" fmla="*/ 417251 h 1324822"/>
              <a:gd name="connsiteX1" fmla="*/ 665825 w 7297445"/>
              <a:gd name="connsiteY1" fmla="*/ 1003177 h 1324822"/>
              <a:gd name="connsiteX2" fmla="*/ 1562470 w 7297445"/>
              <a:gd name="connsiteY2" fmla="*/ 1127465 h 1324822"/>
              <a:gd name="connsiteX3" fmla="*/ 2210540 w 7297445"/>
              <a:gd name="connsiteY3" fmla="*/ 1251752 h 1324822"/>
              <a:gd name="connsiteX4" fmla="*/ 3675355 w 7297445"/>
              <a:gd name="connsiteY4" fmla="*/ 1296140 h 1324822"/>
              <a:gd name="connsiteX5" fmla="*/ 4660777 w 7297445"/>
              <a:gd name="connsiteY5" fmla="*/ 1296140 h 1324822"/>
              <a:gd name="connsiteX6" fmla="*/ 5424256 w 7297445"/>
              <a:gd name="connsiteY6" fmla="*/ 932156 h 1324822"/>
              <a:gd name="connsiteX7" fmla="*/ 5974672 w 7297445"/>
              <a:gd name="connsiteY7" fmla="*/ 541538 h 1324822"/>
              <a:gd name="connsiteX8" fmla="*/ 6578353 w 7297445"/>
              <a:gd name="connsiteY8" fmla="*/ 337352 h 1324822"/>
              <a:gd name="connsiteX9" fmla="*/ 7137647 w 7297445"/>
              <a:gd name="connsiteY9" fmla="*/ 142043 h 1324822"/>
              <a:gd name="connsiteX10" fmla="*/ 7297445 w 7297445"/>
              <a:gd name="connsiteY10" fmla="*/ 0 h 1324822"/>
              <a:gd name="connsiteX11" fmla="*/ 7297445 w 7297445"/>
              <a:gd name="connsiteY11" fmla="*/ 0 h 1324822"/>
              <a:gd name="connsiteX12" fmla="*/ 7270812 w 7297445"/>
              <a:gd name="connsiteY12" fmla="*/ 17756 h 132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7445" h="1324822">
                <a:moveTo>
                  <a:pt x="0" y="417251"/>
                </a:moveTo>
                <a:cubicBezTo>
                  <a:pt x="202706" y="651029"/>
                  <a:pt x="405413" y="884808"/>
                  <a:pt x="665825" y="1003177"/>
                </a:cubicBezTo>
                <a:cubicBezTo>
                  <a:pt x="926237" y="1121546"/>
                  <a:pt x="1305018" y="1086036"/>
                  <a:pt x="1562470" y="1127465"/>
                </a:cubicBezTo>
                <a:cubicBezTo>
                  <a:pt x="1819923" y="1168894"/>
                  <a:pt x="1858393" y="1223640"/>
                  <a:pt x="2210540" y="1251752"/>
                </a:cubicBezTo>
                <a:cubicBezTo>
                  <a:pt x="2562687" y="1279864"/>
                  <a:pt x="3266982" y="1288742"/>
                  <a:pt x="3675355" y="1296140"/>
                </a:cubicBezTo>
                <a:cubicBezTo>
                  <a:pt x="4083728" y="1303538"/>
                  <a:pt x="4369294" y="1356804"/>
                  <a:pt x="4660777" y="1296140"/>
                </a:cubicBezTo>
                <a:cubicBezTo>
                  <a:pt x="4952260" y="1235476"/>
                  <a:pt x="5205274" y="1057923"/>
                  <a:pt x="5424256" y="932156"/>
                </a:cubicBezTo>
                <a:cubicBezTo>
                  <a:pt x="5643238" y="806389"/>
                  <a:pt x="5782322" y="640672"/>
                  <a:pt x="5974672" y="541538"/>
                </a:cubicBezTo>
                <a:cubicBezTo>
                  <a:pt x="6167022" y="442404"/>
                  <a:pt x="6578353" y="337352"/>
                  <a:pt x="6578353" y="337352"/>
                </a:cubicBezTo>
                <a:cubicBezTo>
                  <a:pt x="6772182" y="270769"/>
                  <a:pt x="7017798" y="198268"/>
                  <a:pt x="7137647" y="142043"/>
                </a:cubicBezTo>
                <a:cubicBezTo>
                  <a:pt x="7257496" y="85818"/>
                  <a:pt x="7297445" y="0"/>
                  <a:pt x="7297445" y="0"/>
                </a:cubicBezTo>
                <a:lnTo>
                  <a:pt x="7297445" y="0"/>
                </a:lnTo>
                <a:lnTo>
                  <a:pt x="7270812" y="177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A3480F-9AE6-493D-ADE5-CB1978BD0873}"/>
              </a:ext>
            </a:extLst>
          </p:cNvPr>
          <p:cNvCxnSpPr>
            <a:cxnSpLocks/>
            <a:stCxn id="14" idx="3"/>
            <a:endCxn id="52" idx="2"/>
          </p:cNvCxnSpPr>
          <p:nvPr/>
        </p:nvCxnSpPr>
        <p:spPr>
          <a:xfrm>
            <a:off x="2317275" y="4686553"/>
            <a:ext cx="367954" cy="44973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791074-F091-4357-9285-BD242E2C7A28}"/>
              </a:ext>
            </a:extLst>
          </p:cNvPr>
          <p:cNvSpPr txBox="1"/>
          <p:nvPr/>
        </p:nvSpPr>
        <p:spPr>
          <a:xfrm>
            <a:off x="1297637" y="4548053"/>
            <a:ext cx="1019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start crypto 1</a:t>
            </a:r>
            <a:endParaRPr lang="en-US" sz="1200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1270FF7F-0064-4A71-BEA9-D17230B47D65}"/>
              </a:ext>
            </a:extLst>
          </p:cNvPr>
          <p:cNvCxnSpPr>
            <a:cxnSpLocks/>
            <a:stCxn id="71" idx="1"/>
            <a:endCxn id="56" idx="8"/>
          </p:cNvCxnSpPr>
          <p:nvPr/>
        </p:nvCxnSpPr>
        <p:spPr>
          <a:xfrm flipH="1">
            <a:off x="6795443" y="4601561"/>
            <a:ext cx="419143" cy="3304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E4FF9A67-99FA-48A4-A9F1-6A25D9119249}"/>
              </a:ext>
            </a:extLst>
          </p:cNvPr>
          <p:cNvSpPr txBox="1"/>
          <p:nvPr/>
        </p:nvSpPr>
        <p:spPr>
          <a:xfrm>
            <a:off x="7214586" y="4463061"/>
            <a:ext cx="1019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start crypto 2</a:t>
            </a:r>
            <a:endParaRPr lang="en-US" sz="1200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6E0FC946-9103-4E50-8CC0-24358E6840E5}"/>
              </a:ext>
            </a:extLst>
          </p:cNvPr>
          <p:cNvCxnSpPr>
            <a:cxnSpLocks/>
            <a:stCxn id="74" idx="1"/>
            <a:endCxn id="57" idx="4"/>
          </p:cNvCxnSpPr>
          <p:nvPr/>
        </p:nvCxnSpPr>
        <p:spPr>
          <a:xfrm flipH="1">
            <a:off x="5518414" y="5439689"/>
            <a:ext cx="377601" cy="3884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9FF6C5A-04CB-450D-ABA7-A3F8DC23A74F}"/>
              </a:ext>
            </a:extLst>
          </p:cNvPr>
          <p:cNvSpPr txBox="1"/>
          <p:nvPr/>
        </p:nvSpPr>
        <p:spPr>
          <a:xfrm>
            <a:off x="5896015" y="5301189"/>
            <a:ext cx="1019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start crypto 3</a:t>
            </a:r>
            <a:endParaRPr lang="en-US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280DDA-07A9-4EE9-96DD-A0566C9392FE}"/>
              </a:ext>
            </a:extLst>
          </p:cNvPr>
          <p:cNvSpPr txBox="1"/>
          <p:nvPr/>
        </p:nvSpPr>
        <p:spPr>
          <a:xfrm>
            <a:off x="9374713" y="3680619"/>
            <a:ext cx="257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 have a ratio </a:t>
            </a:r>
            <a:r>
              <a:rPr lang="fr-FR" dirty="0" err="1"/>
              <a:t>between</a:t>
            </a:r>
            <a:endParaRPr lang="fr-FR" dirty="0"/>
          </a:p>
          <a:p>
            <a:r>
              <a:rPr lang="en-US" dirty="0"/>
              <a:t>synchronized </a:t>
            </a:r>
          </a:p>
          <a:p>
            <a:r>
              <a:rPr lang="en-US" dirty="0"/>
              <a:t>and unsynchronized</a:t>
            </a:r>
          </a:p>
        </p:txBody>
      </p:sp>
    </p:spTree>
    <p:extLst>
      <p:ext uri="{BB962C8B-B14F-4D97-AF65-F5344CB8AC3E}">
        <p14:creationId xmlns:p14="http://schemas.microsoft.com/office/powerpoint/2010/main" val="140184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Train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6149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 of </a:t>
            </a:r>
            <a:r>
              <a:rPr lang="fr-FR" dirty="0" err="1"/>
              <a:t>Deep</a:t>
            </a:r>
            <a:r>
              <a:rPr lang="fr-FR" dirty="0"/>
              <a:t> Q Network Agent to </a:t>
            </a:r>
            <a:r>
              <a:rPr lang="fr-FR" dirty="0" err="1"/>
              <a:t>learn</a:t>
            </a:r>
            <a:r>
              <a:rPr lang="fr-FR" dirty="0"/>
              <a:t> the best </a:t>
            </a:r>
            <a:r>
              <a:rPr lang="fr-FR" dirty="0" err="1"/>
              <a:t>decision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 of Model + Target to </a:t>
            </a:r>
            <a:r>
              <a:rPr lang="fr-FR" dirty="0" err="1"/>
              <a:t>decrease</a:t>
            </a:r>
            <a:r>
              <a:rPr lang="fr-FR" dirty="0"/>
              <a:t> over estimation of Q</a:t>
            </a:r>
          </a:p>
          <a:p>
            <a:pPr lvl="1"/>
            <a:r>
              <a:rPr lang="fr-FR" dirty="0"/>
              <a:t>	(soft – update)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Double DQN to </a:t>
            </a:r>
            <a:r>
              <a:rPr lang="fr-FR" dirty="0" err="1"/>
              <a:t>decrease</a:t>
            </a:r>
            <a:r>
              <a:rPr lang="fr-FR" dirty="0"/>
              <a:t> over estimation of Q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 of </a:t>
            </a:r>
            <a:r>
              <a:rPr lang="fr-FR" dirty="0" err="1"/>
              <a:t>Prioritized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Replay (PER) to </a:t>
            </a:r>
            <a:r>
              <a:rPr lang="fr-FR" dirty="0" err="1"/>
              <a:t>prioritize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error</a:t>
            </a:r>
            <a:r>
              <a:rPr lang="fr-FR" dirty="0"/>
              <a:t> (</a:t>
            </a: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7375661-09BA-41FC-9D1D-4CF4E05FBE99}"/>
              </a:ext>
            </a:extLst>
          </p:cNvPr>
          <p:cNvGrpSpPr/>
          <p:nvPr/>
        </p:nvGrpSpPr>
        <p:grpSpPr>
          <a:xfrm>
            <a:off x="7457242" y="2012348"/>
            <a:ext cx="3959848" cy="1038687"/>
            <a:chOff x="1935641" y="2246135"/>
            <a:chExt cx="6945394" cy="207762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B98C60C-BC16-4BFF-8A16-2F18D3379677}"/>
                </a:ext>
              </a:extLst>
            </p:cNvPr>
            <p:cNvSpPr/>
            <p:nvPr/>
          </p:nvSpPr>
          <p:spPr>
            <a:xfrm>
              <a:off x="3126383" y="2246136"/>
              <a:ext cx="1223423" cy="2077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DQN</a:t>
              </a:r>
            </a:p>
            <a:p>
              <a:pPr algn="ctr"/>
              <a:r>
                <a:rPr lang="fr-FR" sz="1050" b="1" dirty="0"/>
                <a:t>Agent</a:t>
              </a:r>
              <a:endParaRPr lang="en-US" sz="1050" b="1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14E33EB-1C5B-4489-A0D3-973E9C730636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4393143" y="3381226"/>
              <a:ext cx="161498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8A6A5F1-0158-49E6-BB37-B270A3815825}"/>
                </a:ext>
              </a:extLst>
            </p:cNvPr>
            <p:cNvGrpSpPr/>
            <p:nvPr/>
          </p:nvGrpSpPr>
          <p:grpSpPr>
            <a:xfrm>
              <a:off x="1935641" y="2969583"/>
              <a:ext cx="921251" cy="884772"/>
              <a:chOff x="3150658" y="2540067"/>
              <a:chExt cx="1223423" cy="1769543"/>
            </a:xfrm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7D8CED08-0914-4095-BF8E-23EF1192056C}"/>
                  </a:ext>
                </a:extLst>
              </p:cNvPr>
              <p:cNvSpPr/>
              <p:nvPr/>
            </p:nvSpPr>
            <p:spPr>
              <a:xfrm>
                <a:off x="3234232" y="2654408"/>
                <a:ext cx="1072383" cy="415102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B4EA5C22-E0E1-40A7-8F1E-6628A3BE449E}"/>
                  </a:ext>
                </a:extLst>
              </p:cNvPr>
              <p:cNvSpPr/>
              <p:nvPr/>
            </p:nvSpPr>
            <p:spPr>
              <a:xfrm>
                <a:off x="3193777" y="3215901"/>
                <a:ext cx="1132799" cy="41500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FB3E64F-881E-4B5F-9A5D-A757D6B50395}"/>
                  </a:ext>
                </a:extLst>
              </p:cNvPr>
              <p:cNvSpPr txBox="1"/>
              <p:nvPr/>
            </p:nvSpPr>
            <p:spPr>
              <a:xfrm>
                <a:off x="3288115" y="3570858"/>
                <a:ext cx="824221" cy="7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/>
                  <a:t>% TAXES</a:t>
                </a:r>
                <a:endParaRPr lang="en-US" sz="6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11952-374D-4E4B-8E9F-A9AE904A292D}"/>
                  </a:ext>
                </a:extLst>
              </p:cNvPr>
              <p:cNvSpPr/>
              <p:nvPr/>
            </p:nvSpPr>
            <p:spPr>
              <a:xfrm>
                <a:off x="3150658" y="2540067"/>
                <a:ext cx="1223423" cy="152474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B80DC7C-5F66-4006-8D3A-949A4A317065}"/>
                </a:ext>
              </a:extLst>
            </p:cNvPr>
            <p:cNvSpPr txBox="1"/>
            <p:nvPr/>
          </p:nvSpPr>
          <p:spPr>
            <a:xfrm>
              <a:off x="2035015" y="2600250"/>
              <a:ext cx="651548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STATE</a:t>
              </a:r>
              <a:endParaRPr lang="en-US" sz="900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A2C4E82-A15B-4052-9EB1-A2E7D82DC717}"/>
                </a:ext>
              </a:extLst>
            </p:cNvPr>
            <p:cNvGrpSpPr/>
            <p:nvPr/>
          </p:nvGrpSpPr>
          <p:grpSpPr>
            <a:xfrm>
              <a:off x="4831217" y="3666716"/>
              <a:ext cx="694421" cy="582033"/>
              <a:chOff x="4666990" y="2981576"/>
              <a:chExt cx="694421" cy="582033"/>
            </a:xfrm>
          </p:grpSpPr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0A3197D-B6C4-42D5-AF81-1796D406619F}"/>
                  </a:ext>
                </a:extLst>
              </p:cNvPr>
              <p:cNvSpPr txBox="1"/>
              <p:nvPr/>
            </p:nvSpPr>
            <p:spPr>
              <a:xfrm>
                <a:off x="4727051" y="2981576"/>
                <a:ext cx="574298" cy="33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1</a:t>
                </a:r>
                <a:endParaRPr lang="en-US" sz="500" dirty="0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B45FD5F5-FCCD-4CA7-AF5C-F31481EC752D}"/>
                  </a:ext>
                </a:extLst>
              </p:cNvPr>
              <p:cNvSpPr txBox="1"/>
              <p:nvPr/>
            </p:nvSpPr>
            <p:spPr>
              <a:xfrm>
                <a:off x="4727051" y="3225015"/>
                <a:ext cx="574298" cy="338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2</a:t>
                </a:r>
                <a:endParaRPr lang="en-US" sz="5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BCFE7-F9A2-4A28-B266-68432B996924}"/>
                  </a:ext>
                </a:extLst>
              </p:cNvPr>
              <p:cNvSpPr/>
              <p:nvPr/>
            </p:nvSpPr>
            <p:spPr>
              <a:xfrm>
                <a:off x="4666990" y="2981576"/>
                <a:ext cx="694421" cy="5050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F261C75-62E9-4F02-AD11-DFDFD816212D}"/>
                </a:ext>
              </a:extLst>
            </p:cNvPr>
            <p:cNvSpPr txBox="1"/>
            <p:nvPr/>
          </p:nvSpPr>
          <p:spPr>
            <a:xfrm>
              <a:off x="4718669" y="3330335"/>
              <a:ext cx="755285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ACTION</a:t>
              </a:r>
              <a:endParaRPr lang="en-US" sz="900" dirty="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051005AC-9F6F-4ED9-9B14-FA44B7BCC7F9}"/>
                </a:ext>
              </a:extLst>
            </p:cNvPr>
            <p:cNvSpPr/>
            <p:nvPr/>
          </p:nvSpPr>
          <p:spPr>
            <a:xfrm>
              <a:off x="6031999" y="2246135"/>
              <a:ext cx="2082192" cy="207762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err="1"/>
                <a:t>Environment</a:t>
              </a:r>
              <a:endParaRPr lang="fr-FR" sz="1050" b="1" dirty="0"/>
            </a:p>
            <a:p>
              <a:pPr algn="ctr"/>
              <a:r>
                <a:rPr lang="fr-FR" sz="1050" b="1" dirty="0"/>
                <a:t>TRAIN</a:t>
              </a:r>
              <a:endParaRPr lang="en-US" sz="1050" b="1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21BF2C6-9FC0-4F47-9EC0-7296038F201E}"/>
                </a:ext>
              </a:extLst>
            </p:cNvPr>
            <p:cNvSpPr txBox="1"/>
            <p:nvPr/>
          </p:nvSpPr>
          <p:spPr>
            <a:xfrm>
              <a:off x="8046293" y="3460949"/>
              <a:ext cx="834742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REWARD</a:t>
              </a:r>
              <a:endParaRPr lang="en-US" sz="900" dirty="0"/>
            </a:p>
          </p:txBody>
        </p:sp>
        <p:cxnSp>
          <p:nvCxnSpPr>
            <p:cNvPr id="49" name="Connecteur : en angle 48">
              <a:extLst>
                <a:ext uri="{FF2B5EF4-FFF2-40B4-BE49-F238E27FC236}">
                  <a16:creationId xmlns:a16="http://schemas.microsoft.com/office/drawing/2014/main" id="{AAF67595-1FD7-4E56-B988-C5E8A927B4BF}"/>
                </a:ext>
              </a:extLst>
            </p:cNvPr>
            <p:cNvCxnSpPr>
              <a:cxnSpLocks/>
              <a:stCxn id="55" idx="3"/>
              <a:endCxn id="50" idx="1"/>
            </p:cNvCxnSpPr>
            <p:nvPr/>
          </p:nvCxnSpPr>
          <p:spPr>
            <a:xfrm flipH="1">
              <a:off x="3061476" y="4033572"/>
              <a:ext cx="5112326" cy="26361"/>
            </a:xfrm>
            <a:prstGeom prst="bentConnector5">
              <a:avLst>
                <a:gd name="adj1" fmla="val -6157"/>
                <a:gd name="adj2" fmla="val 2710335"/>
                <a:gd name="adj3" fmla="val 10615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04AE8F7F-9A03-4EC7-8B16-9A2528899289}"/>
                </a:ext>
              </a:extLst>
            </p:cNvPr>
            <p:cNvSpPr txBox="1"/>
            <p:nvPr/>
          </p:nvSpPr>
          <p:spPr>
            <a:xfrm>
              <a:off x="3061476" y="382907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140D631-A534-4516-99FC-4DB640842054}"/>
                </a:ext>
              </a:extLst>
            </p:cNvPr>
            <p:cNvSpPr txBox="1"/>
            <p:nvPr/>
          </p:nvSpPr>
          <p:spPr>
            <a:xfrm>
              <a:off x="4103566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E407664-8330-4236-9A52-087E06C84A10}"/>
                </a:ext>
              </a:extLst>
            </p:cNvPr>
            <p:cNvSpPr txBox="1"/>
            <p:nvPr/>
          </p:nvSpPr>
          <p:spPr>
            <a:xfrm>
              <a:off x="6008125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5807EC02-C212-46BE-AA0B-734172408AC2}"/>
                </a:ext>
              </a:extLst>
            </p:cNvPr>
            <p:cNvSpPr txBox="1"/>
            <p:nvPr/>
          </p:nvSpPr>
          <p:spPr>
            <a:xfrm>
              <a:off x="7884225" y="3802712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4028B09-2BBB-4A03-AF2A-1995F616BCA9}"/>
                </a:ext>
              </a:extLst>
            </p:cNvPr>
            <p:cNvSpPr txBox="1"/>
            <p:nvPr/>
          </p:nvSpPr>
          <p:spPr>
            <a:xfrm>
              <a:off x="7884225" y="254928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FDAC0593-8702-4AF5-A669-321F0D6D0F7D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 flipH="1" flipV="1">
              <a:off x="3126382" y="2611373"/>
              <a:ext cx="5047420" cy="168770"/>
            </a:xfrm>
            <a:prstGeom prst="bentConnector5">
              <a:avLst>
                <a:gd name="adj1" fmla="val -18345"/>
                <a:gd name="adj2" fmla="val -1396702"/>
                <a:gd name="adj3" fmla="val 125852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DAE9359-7C80-44D9-B582-312F20122A35}"/>
                </a:ext>
              </a:extLst>
            </p:cNvPr>
            <p:cNvSpPr txBox="1"/>
            <p:nvPr/>
          </p:nvSpPr>
          <p:spPr>
            <a:xfrm>
              <a:off x="3126382" y="238051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15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Proposed</a:t>
            </a:r>
            <a:r>
              <a:rPr lang="fr-FR" dirty="0"/>
              <a:t> Solution -&gt; Test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6793C5-3A7F-444E-858B-92FBB439D54F}"/>
              </a:ext>
            </a:extLst>
          </p:cNvPr>
          <p:cNvSpPr txBox="1"/>
          <p:nvPr/>
        </p:nvSpPr>
        <p:spPr>
          <a:xfrm>
            <a:off x="1097280" y="1885361"/>
            <a:ext cx="6149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of Agent: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tries to </a:t>
            </a:r>
            <a:r>
              <a:rPr lang="fr-FR" dirty="0" err="1"/>
              <a:t>approximate</a:t>
            </a:r>
            <a:r>
              <a:rPr lang="fr-FR" dirty="0"/>
              <a:t> the </a:t>
            </a:r>
            <a:r>
              <a:rPr lang="fr-FR" dirty="0" err="1"/>
              <a:t>criteria</a:t>
            </a:r>
            <a:r>
              <a:rPr lang="fr-FR" dirty="0"/>
              <a:t> to 	</a:t>
            </a:r>
            <a:r>
              <a:rPr lang="fr-FR" dirty="0" err="1"/>
              <a:t>maximize</a:t>
            </a:r>
            <a:r>
              <a:rPr lang="fr-FR" dirty="0"/>
              <a:t> profits.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the final ratio </a:t>
            </a:r>
            <a:r>
              <a:rPr lang="fr-FR" dirty="0" err="1"/>
              <a:t>between</a:t>
            </a:r>
            <a:r>
              <a:rPr lang="fr-FR" dirty="0"/>
              <a:t> 	money at start and end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real </a:t>
            </a:r>
            <a:r>
              <a:rPr lang="fr-FR" dirty="0" err="1"/>
              <a:t>criteria</a:t>
            </a:r>
            <a:r>
              <a:rPr lang="fr-FR" dirty="0"/>
              <a:t> of 	performance.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simulating</a:t>
            </a:r>
            <a:r>
              <a:rPr lang="fr-FR" dirty="0"/>
              <a:t> cryptos (in </a:t>
            </a:r>
            <a:r>
              <a:rPr lang="fr-FR" dirty="0" err="1"/>
              <a:t>synchronized</a:t>
            </a:r>
            <a:r>
              <a:rPr lang="fr-FR" dirty="0"/>
              <a:t> time </a:t>
            </a:r>
            <a:r>
              <a:rPr lang="fr-FR" dirty="0" err="1"/>
              <a:t>only</a:t>
            </a:r>
            <a:r>
              <a:rPr lang="fr-FR" dirty="0"/>
              <a:t>) on non-</a:t>
            </a:r>
            <a:r>
              <a:rPr lang="fr-FR" dirty="0" err="1"/>
              <a:t>trained</a:t>
            </a:r>
            <a:r>
              <a:rPr lang="fr-FR" dirty="0"/>
              <a:t> portion to </a:t>
            </a:r>
            <a:r>
              <a:rPr lang="fr-FR" dirty="0" err="1"/>
              <a:t>estimate</a:t>
            </a:r>
            <a:r>
              <a:rPr lang="fr-FR" dirty="0"/>
              <a:t> profits in a real-case scenario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7375661-09BA-41FC-9D1D-4CF4E05FBE99}"/>
              </a:ext>
            </a:extLst>
          </p:cNvPr>
          <p:cNvGrpSpPr/>
          <p:nvPr/>
        </p:nvGrpSpPr>
        <p:grpSpPr>
          <a:xfrm>
            <a:off x="7457242" y="2012348"/>
            <a:ext cx="3556626" cy="1038687"/>
            <a:chOff x="1935641" y="2246135"/>
            <a:chExt cx="6238161" cy="207762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BB98C60C-BC16-4BFF-8A16-2F18D3379677}"/>
                </a:ext>
              </a:extLst>
            </p:cNvPr>
            <p:cNvSpPr/>
            <p:nvPr/>
          </p:nvSpPr>
          <p:spPr>
            <a:xfrm>
              <a:off x="3126383" y="2246136"/>
              <a:ext cx="1223423" cy="20776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/>
                <a:t>DQN</a:t>
              </a:r>
            </a:p>
            <a:p>
              <a:pPr algn="ctr"/>
              <a:r>
                <a:rPr lang="fr-FR" sz="1050" b="1" dirty="0"/>
                <a:t>Agent</a:t>
              </a:r>
              <a:endParaRPr lang="en-US" sz="1050" b="1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14E33EB-1C5B-4489-A0D3-973E9C730636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>
              <a:off x="4393143" y="3381226"/>
              <a:ext cx="161498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8A6A5F1-0158-49E6-BB37-B270A3815825}"/>
                </a:ext>
              </a:extLst>
            </p:cNvPr>
            <p:cNvGrpSpPr/>
            <p:nvPr/>
          </p:nvGrpSpPr>
          <p:grpSpPr>
            <a:xfrm>
              <a:off x="1935641" y="2969583"/>
              <a:ext cx="921251" cy="884772"/>
              <a:chOff x="3150658" y="2540067"/>
              <a:chExt cx="1223423" cy="1769543"/>
            </a:xfrm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7D8CED08-0914-4095-BF8E-23EF1192056C}"/>
                  </a:ext>
                </a:extLst>
              </p:cNvPr>
              <p:cNvSpPr/>
              <p:nvPr/>
            </p:nvSpPr>
            <p:spPr>
              <a:xfrm>
                <a:off x="3234232" y="2654408"/>
                <a:ext cx="1072383" cy="415102"/>
              </a:xfrm>
              <a:custGeom>
                <a:avLst/>
                <a:gdLst>
                  <a:gd name="connsiteX0" fmla="*/ 0 w 1338606"/>
                  <a:gd name="connsiteY0" fmla="*/ 441016 h 525858"/>
                  <a:gd name="connsiteX1" fmla="*/ 131975 w 1338606"/>
                  <a:gd name="connsiteY1" fmla="*/ 431590 h 525858"/>
                  <a:gd name="connsiteX2" fmla="*/ 169682 w 1338606"/>
                  <a:gd name="connsiteY2" fmla="*/ 346748 h 525858"/>
                  <a:gd name="connsiteX3" fmla="*/ 311084 w 1338606"/>
                  <a:gd name="connsiteY3" fmla="*/ 337322 h 525858"/>
                  <a:gd name="connsiteX4" fmla="*/ 424206 w 1338606"/>
                  <a:gd name="connsiteY4" fmla="*/ 384456 h 525858"/>
                  <a:gd name="connsiteX5" fmla="*/ 471340 w 1338606"/>
                  <a:gd name="connsiteY5" fmla="*/ 441016 h 525858"/>
                  <a:gd name="connsiteX6" fmla="*/ 537327 w 1338606"/>
                  <a:gd name="connsiteY6" fmla="*/ 478724 h 525858"/>
                  <a:gd name="connsiteX7" fmla="*/ 659876 w 1338606"/>
                  <a:gd name="connsiteY7" fmla="*/ 384456 h 525858"/>
                  <a:gd name="connsiteX8" fmla="*/ 707010 w 1338606"/>
                  <a:gd name="connsiteY8" fmla="*/ 337322 h 525858"/>
                  <a:gd name="connsiteX9" fmla="*/ 716437 w 1338606"/>
                  <a:gd name="connsiteY9" fmla="*/ 224200 h 525858"/>
                  <a:gd name="connsiteX10" fmla="*/ 801278 w 1338606"/>
                  <a:gd name="connsiteY10" fmla="*/ 82798 h 525858"/>
                  <a:gd name="connsiteX11" fmla="*/ 848412 w 1338606"/>
                  <a:gd name="connsiteY11" fmla="*/ 35664 h 525858"/>
                  <a:gd name="connsiteX12" fmla="*/ 923826 w 1338606"/>
                  <a:gd name="connsiteY12" fmla="*/ 7383 h 525858"/>
                  <a:gd name="connsiteX13" fmla="*/ 1008668 w 1338606"/>
                  <a:gd name="connsiteY13" fmla="*/ 177066 h 525858"/>
                  <a:gd name="connsiteX14" fmla="*/ 1055802 w 1338606"/>
                  <a:gd name="connsiteY14" fmla="*/ 214773 h 525858"/>
                  <a:gd name="connsiteX15" fmla="*/ 1131216 w 1338606"/>
                  <a:gd name="connsiteY15" fmla="*/ 214773 h 525858"/>
                  <a:gd name="connsiteX16" fmla="*/ 1178350 w 1338606"/>
                  <a:gd name="connsiteY16" fmla="*/ 224200 h 525858"/>
                  <a:gd name="connsiteX17" fmla="*/ 1291472 w 1338606"/>
                  <a:gd name="connsiteY17" fmla="*/ 327895 h 525858"/>
                  <a:gd name="connsiteX18" fmla="*/ 1338606 w 1338606"/>
                  <a:gd name="connsiteY18" fmla="*/ 525858 h 525858"/>
                  <a:gd name="connsiteX19" fmla="*/ 1338606 w 1338606"/>
                  <a:gd name="connsiteY19" fmla="*/ 525858 h 525858"/>
                  <a:gd name="connsiteX20" fmla="*/ 1338606 w 1338606"/>
                  <a:gd name="connsiteY20" fmla="*/ 525858 h 525858"/>
                  <a:gd name="connsiteX21" fmla="*/ 1338606 w 1338606"/>
                  <a:gd name="connsiteY21" fmla="*/ 525858 h 525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38606" h="525858">
                    <a:moveTo>
                      <a:pt x="0" y="441016"/>
                    </a:moveTo>
                    <a:cubicBezTo>
                      <a:pt x="51847" y="444158"/>
                      <a:pt x="103695" y="447301"/>
                      <a:pt x="131975" y="431590"/>
                    </a:cubicBezTo>
                    <a:cubicBezTo>
                      <a:pt x="160255" y="415879"/>
                      <a:pt x="139831" y="362459"/>
                      <a:pt x="169682" y="346748"/>
                    </a:cubicBezTo>
                    <a:cubicBezTo>
                      <a:pt x="199533" y="331037"/>
                      <a:pt x="268663" y="331037"/>
                      <a:pt x="311084" y="337322"/>
                    </a:cubicBezTo>
                    <a:cubicBezTo>
                      <a:pt x="353505" y="343607"/>
                      <a:pt x="397497" y="367174"/>
                      <a:pt x="424206" y="384456"/>
                    </a:cubicBezTo>
                    <a:cubicBezTo>
                      <a:pt x="450915" y="401738"/>
                      <a:pt x="452487" y="425305"/>
                      <a:pt x="471340" y="441016"/>
                    </a:cubicBezTo>
                    <a:cubicBezTo>
                      <a:pt x="490193" y="456727"/>
                      <a:pt x="505904" y="488151"/>
                      <a:pt x="537327" y="478724"/>
                    </a:cubicBezTo>
                    <a:cubicBezTo>
                      <a:pt x="568750" y="469297"/>
                      <a:pt x="631596" y="408023"/>
                      <a:pt x="659876" y="384456"/>
                    </a:cubicBezTo>
                    <a:cubicBezTo>
                      <a:pt x="688156" y="360889"/>
                      <a:pt x="697583" y="364031"/>
                      <a:pt x="707010" y="337322"/>
                    </a:cubicBezTo>
                    <a:cubicBezTo>
                      <a:pt x="716437" y="310613"/>
                      <a:pt x="700726" y="266620"/>
                      <a:pt x="716437" y="224200"/>
                    </a:cubicBezTo>
                    <a:cubicBezTo>
                      <a:pt x="732148" y="181780"/>
                      <a:pt x="779282" y="114221"/>
                      <a:pt x="801278" y="82798"/>
                    </a:cubicBezTo>
                    <a:cubicBezTo>
                      <a:pt x="823274" y="51375"/>
                      <a:pt x="827988" y="48233"/>
                      <a:pt x="848412" y="35664"/>
                    </a:cubicBezTo>
                    <a:cubicBezTo>
                      <a:pt x="868836" y="23095"/>
                      <a:pt x="897117" y="-16184"/>
                      <a:pt x="923826" y="7383"/>
                    </a:cubicBezTo>
                    <a:cubicBezTo>
                      <a:pt x="950535" y="30950"/>
                      <a:pt x="986672" y="142501"/>
                      <a:pt x="1008668" y="177066"/>
                    </a:cubicBezTo>
                    <a:cubicBezTo>
                      <a:pt x="1030664" y="211631"/>
                      <a:pt x="1035377" y="208489"/>
                      <a:pt x="1055802" y="214773"/>
                    </a:cubicBezTo>
                    <a:cubicBezTo>
                      <a:pt x="1076227" y="221057"/>
                      <a:pt x="1131216" y="214773"/>
                      <a:pt x="1131216" y="214773"/>
                    </a:cubicBezTo>
                    <a:cubicBezTo>
                      <a:pt x="1151641" y="216344"/>
                      <a:pt x="1151641" y="205346"/>
                      <a:pt x="1178350" y="224200"/>
                    </a:cubicBezTo>
                    <a:cubicBezTo>
                      <a:pt x="1205059" y="243054"/>
                      <a:pt x="1264763" y="277619"/>
                      <a:pt x="1291472" y="327895"/>
                    </a:cubicBezTo>
                    <a:cubicBezTo>
                      <a:pt x="1318181" y="378171"/>
                      <a:pt x="1338606" y="525858"/>
                      <a:pt x="1338606" y="525858"/>
                    </a:cubicBezTo>
                    <a:lnTo>
                      <a:pt x="1338606" y="525858"/>
                    </a:lnTo>
                    <a:lnTo>
                      <a:pt x="1338606" y="525858"/>
                    </a:lnTo>
                    <a:lnTo>
                      <a:pt x="1338606" y="525858"/>
                    </a:ln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B4EA5C22-E0E1-40A7-8F1E-6628A3BE449E}"/>
                  </a:ext>
                </a:extLst>
              </p:cNvPr>
              <p:cNvSpPr/>
              <p:nvPr/>
            </p:nvSpPr>
            <p:spPr>
              <a:xfrm>
                <a:off x="3193777" y="3215901"/>
                <a:ext cx="1132799" cy="415004"/>
              </a:xfrm>
              <a:custGeom>
                <a:avLst/>
                <a:gdLst>
                  <a:gd name="connsiteX0" fmla="*/ 0 w 1414020"/>
                  <a:gd name="connsiteY0" fmla="*/ 443060 h 525734"/>
                  <a:gd name="connsiteX1" fmla="*/ 226243 w 1414020"/>
                  <a:gd name="connsiteY1" fmla="*/ 216816 h 525734"/>
                  <a:gd name="connsiteX2" fmla="*/ 348791 w 1414020"/>
                  <a:gd name="connsiteY2" fmla="*/ 113122 h 525734"/>
                  <a:gd name="connsiteX3" fmla="*/ 414779 w 1414020"/>
                  <a:gd name="connsiteY3" fmla="*/ 56561 h 525734"/>
                  <a:gd name="connsiteX4" fmla="*/ 490194 w 1414020"/>
                  <a:gd name="connsiteY4" fmla="*/ 56561 h 525734"/>
                  <a:gd name="connsiteX5" fmla="*/ 754144 w 1414020"/>
                  <a:gd name="connsiteY5" fmla="*/ 56561 h 525734"/>
                  <a:gd name="connsiteX6" fmla="*/ 791851 w 1414020"/>
                  <a:gd name="connsiteY6" fmla="*/ 131975 h 525734"/>
                  <a:gd name="connsiteX7" fmla="*/ 829558 w 1414020"/>
                  <a:gd name="connsiteY7" fmla="*/ 188536 h 525734"/>
                  <a:gd name="connsiteX8" fmla="*/ 1008668 w 1414020"/>
                  <a:gd name="connsiteY8" fmla="*/ 103695 h 525734"/>
                  <a:gd name="connsiteX9" fmla="*/ 1093509 w 1414020"/>
                  <a:gd name="connsiteY9" fmla="*/ 150829 h 525734"/>
                  <a:gd name="connsiteX10" fmla="*/ 1159497 w 1414020"/>
                  <a:gd name="connsiteY10" fmla="*/ 273377 h 525734"/>
                  <a:gd name="connsiteX11" fmla="*/ 1234911 w 1414020"/>
                  <a:gd name="connsiteY11" fmla="*/ 405352 h 525734"/>
                  <a:gd name="connsiteX12" fmla="*/ 1263191 w 1414020"/>
                  <a:gd name="connsiteY12" fmla="*/ 518474 h 525734"/>
                  <a:gd name="connsiteX13" fmla="*/ 1338606 w 1414020"/>
                  <a:gd name="connsiteY13" fmla="*/ 188536 h 525734"/>
                  <a:gd name="connsiteX14" fmla="*/ 1366886 w 1414020"/>
                  <a:gd name="connsiteY14" fmla="*/ 84841 h 525734"/>
                  <a:gd name="connsiteX15" fmla="*/ 1385740 w 1414020"/>
                  <a:gd name="connsiteY15" fmla="*/ 18854 h 525734"/>
                  <a:gd name="connsiteX16" fmla="*/ 1414020 w 1414020"/>
                  <a:gd name="connsiteY16" fmla="*/ 0 h 5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4020" h="525734">
                    <a:moveTo>
                      <a:pt x="0" y="443060"/>
                    </a:moveTo>
                    <a:cubicBezTo>
                      <a:pt x="84055" y="357433"/>
                      <a:pt x="168111" y="271806"/>
                      <a:pt x="226243" y="216816"/>
                    </a:cubicBezTo>
                    <a:cubicBezTo>
                      <a:pt x="284375" y="161826"/>
                      <a:pt x="317368" y="139831"/>
                      <a:pt x="348791" y="113122"/>
                    </a:cubicBezTo>
                    <a:cubicBezTo>
                      <a:pt x="380214" y="86413"/>
                      <a:pt x="391212" y="65988"/>
                      <a:pt x="414779" y="56561"/>
                    </a:cubicBezTo>
                    <a:cubicBezTo>
                      <a:pt x="438346" y="47134"/>
                      <a:pt x="490194" y="56561"/>
                      <a:pt x="490194" y="56561"/>
                    </a:cubicBezTo>
                    <a:cubicBezTo>
                      <a:pt x="546755" y="56561"/>
                      <a:pt x="703868" y="43992"/>
                      <a:pt x="754144" y="56561"/>
                    </a:cubicBezTo>
                    <a:cubicBezTo>
                      <a:pt x="804420" y="69130"/>
                      <a:pt x="779282" y="109979"/>
                      <a:pt x="791851" y="131975"/>
                    </a:cubicBezTo>
                    <a:cubicBezTo>
                      <a:pt x="804420" y="153971"/>
                      <a:pt x="793422" y="193249"/>
                      <a:pt x="829558" y="188536"/>
                    </a:cubicBezTo>
                    <a:cubicBezTo>
                      <a:pt x="865694" y="183823"/>
                      <a:pt x="964676" y="109979"/>
                      <a:pt x="1008668" y="103695"/>
                    </a:cubicBezTo>
                    <a:cubicBezTo>
                      <a:pt x="1052660" y="97411"/>
                      <a:pt x="1068371" y="122549"/>
                      <a:pt x="1093509" y="150829"/>
                    </a:cubicBezTo>
                    <a:cubicBezTo>
                      <a:pt x="1118647" y="179109"/>
                      <a:pt x="1135930" y="230956"/>
                      <a:pt x="1159497" y="273377"/>
                    </a:cubicBezTo>
                    <a:cubicBezTo>
                      <a:pt x="1183064" y="315797"/>
                      <a:pt x="1217629" y="364503"/>
                      <a:pt x="1234911" y="405352"/>
                    </a:cubicBezTo>
                    <a:cubicBezTo>
                      <a:pt x="1252193" y="446201"/>
                      <a:pt x="1245908" y="554610"/>
                      <a:pt x="1263191" y="518474"/>
                    </a:cubicBezTo>
                    <a:cubicBezTo>
                      <a:pt x="1280474" y="482338"/>
                      <a:pt x="1321324" y="260808"/>
                      <a:pt x="1338606" y="188536"/>
                    </a:cubicBezTo>
                    <a:cubicBezTo>
                      <a:pt x="1355888" y="116264"/>
                      <a:pt x="1359030" y="113121"/>
                      <a:pt x="1366886" y="84841"/>
                    </a:cubicBezTo>
                    <a:cubicBezTo>
                      <a:pt x="1374742" y="56561"/>
                      <a:pt x="1385740" y="18854"/>
                      <a:pt x="1385740" y="18854"/>
                    </a:cubicBezTo>
                    <a:cubicBezTo>
                      <a:pt x="1393596" y="4714"/>
                      <a:pt x="1403808" y="2357"/>
                      <a:pt x="1414020" y="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7FB3E64F-881E-4B5F-9A5D-A757D6B50395}"/>
                  </a:ext>
                </a:extLst>
              </p:cNvPr>
              <p:cNvSpPr txBox="1"/>
              <p:nvPr/>
            </p:nvSpPr>
            <p:spPr>
              <a:xfrm>
                <a:off x="3288115" y="3570858"/>
                <a:ext cx="824221" cy="73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/>
                  <a:t>% TAXES</a:t>
                </a:r>
                <a:endParaRPr lang="en-US" sz="6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11952-374D-4E4B-8E9F-A9AE904A292D}"/>
                  </a:ext>
                </a:extLst>
              </p:cNvPr>
              <p:cNvSpPr/>
              <p:nvPr/>
            </p:nvSpPr>
            <p:spPr>
              <a:xfrm>
                <a:off x="3150658" y="2540067"/>
                <a:ext cx="1223423" cy="152474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B80DC7C-5F66-4006-8D3A-949A4A317065}"/>
                </a:ext>
              </a:extLst>
            </p:cNvPr>
            <p:cNvSpPr txBox="1"/>
            <p:nvPr/>
          </p:nvSpPr>
          <p:spPr>
            <a:xfrm>
              <a:off x="2035015" y="2600250"/>
              <a:ext cx="651548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STATE</a:t>
              </a:r>
              <a:endParaRPr lang="en-US" sz="900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A2C4E82-A15B-4052-9EB1-A2E7D82DC717}"/>
                </a:ext>
              </a:extLst>
            </p:cNvPr>
            <p:cNvGrpSpPr/>
            <p:nvPr/>
          </p:nvGrpSpPr>
          <p:grpSpPr>
            <a:xfrm>
              <a:off x="4831217" y="3666716"/>
              <a:ext cx="694421" cy="582033"/>
              <a:chOff x="4666990" y="2981576"/>
              <a:chExt cx="694421" cy="582033"/>
            </a:xfrm>
          </p:grpSpPr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0A3197D-B6C4-42D5-AF81-1796D406619F}"/>
                  </a:ext>
                </a:extLst>
              </p:cNvPr>
              <p:cNvSpPr txBox="1"/>
              <p:nvPr/>
            </p:nvSpPr>
            <p:spPr>
              <a:xfrm>
                <a:off x="4727051" y="2981576"/>
                <a:ext cx="574298" cy="33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1</a:t>
                </a:r>
                <a:endParaRPr lang="en-US" sz="500" dirty="0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B45FD5F5-FCCD-4CA7-AF5C-F31481EC752D}"/>
                  </a:ext>
                </a:extLst>
              </p:cNvPr>
              <p:cNvSpPr txBox="1"/>
              <p:nvPr/>
            </p:nvSpPr>
            <p:spPr>
              <a:xfrm>
                <a:off x="4727051" y="3225015"/>
                <a:ext cx="574298" cy="338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500" dirty="0" err="1"/>
                  <a:t>choose</a:t>
                </a:r>
                <a:r>
                  <a:rPr lang="fr-FR" sz="500" dirty="0"/>
                  <a:t> 2</a:t>
                </a:r>
                <a:endParaRPr lang="en-US" sz="5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ABCFE7-F9A2-4A28-B266-68432B996924}"/>
                  </a:ext>
                </a:extLst>
              </p:cNvPr>
              <p:cNvSpPr/>
              <p:nvPr/>
            </p:nvSpPr>
            <p:spPr>
              <a:xfrm>
                <a:off x="4666990" y="2981576"/>
                <a:ext cx="694421" cy="5050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F261C75-62E9-4F02-AD11-DFDFD816212D}"/>
                </a:ext>
              </a:extLst>
            </p:cNvPr>
            <p:cNvSpPr txBox="1"/>
            <p:nvPr/>
          </p:nvSpPr>
          <p:spPr>
            <a:xfrm>
              <a:off x="4718669" y="3330335"/>
              <a:ext cx="755285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ACTION</a:t>
              </a:r>
              <a:endParaRPr lang="en-US" sz="900" dirty="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051005AC-9F6F-4ED9-9B14-FA44B7BCC7F9}"/>
                </a:ext>
              </a:extLst>
            </p:cNvPr>
            <p:cNvSpPr/>
            <p:nvPr/>
          </p:nvSpPr>
          <p:spPr>
            <a:xfrm>
              <a:off x="6031999" y="2246135"/>
              <a:ext cx="2082192" cy="207762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err="1"/>
                <a:t>Environment</a:t>
              </a:r>
              <a:endParaRPr lang="fr-FR" sz="1050" b="1" dirty="0"/>
            </a:p>
            <a:p>
              <a:pPr algn="ctr"/>
              <a:r>
                <a:rPr lang="fr-FR" sz="1050" b="1" dirty="0"/>
                <a:t>TEST</a:t>
              </a:r>
              <a:endParaRPr lang="en-US" sz="1050" b="1" dirty="0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04AE8F7F-9A03-4EC7-8B16-9A2528899289}"/>
                </a:ext>
              </a:extLst>
            </p:cNvPr>
            <p:cNvSpPr txBox="1"/>
            <p:nvPr/>
          </p:nvSpPr>
          <p:spPr>
            <a:xfrm>
              <a:off x="3061476" y="382907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140D631-A534-4516-99FC-4DB640842054}"/>
                </a:ext>
              </a:extLst>
            </p:cNvPr>
            <p:cNvSpPr txBox="1"/>
            <p:nvPr/>
          </p:nvSpPr>
          <p:spPr>
            <a:xfrm>
              <a:off x="4103566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E407664-8330-4236-9A52-087E06C84A10}"/>
                </a:ext>
              </a:extLst>
            </p:cNvPr>
            <p:cNvSpPr txBox="1"/>
            <p:nvPr/>
          </p:nvSpPr>
          <p:spPr>
            <a:xfrm>
              <a:off x="6008125" y="3150366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5807EC02-C212-46BE-AA0B-734172408AC2}"/>
                </a:ext>
              </a:extLst>
            </p:cNvPr>
            <p:cNvSpPr txBox="1"/>
            <p:nvPr/>
          </p:nvSpPr>
          <p:spPr>
            <a:xfrm>
              <a:off x="7884225" y="3802712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4028B09-2BBB-4A03-AF2A-1995F616BCA9}"/>
                </a:ext>
              </a:extLst>
            </p:cNvPr>
            <p:cNvSpPr txBox="1"/>
            <p:nvPr/>
          </p:nvSpPr>
          <p:spPr>
            <a:xfrm>
              <a:off x="7884225" y="254928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FDAC0593-8702-4AF5-A669-321F0D6D0F7D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 flipH="1" flipV="1">
              <a:off x="3126382" y="2611373"/>
              <a:ext cx="5047420" cy="168770"/>
            </a:xfrm>
            <a:prstGeom prst="bentConnector5">
              <a:avLst>
                <a:gd name="adj1" fmla="val -18345"/>
                <a:gd name="adj2" fmla="val -1396702"/>
                <a:gd name="adj3" fmla="val 125852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DAE9359-7C80-44D9-B582-312F20122A35}"/>
                </a:ext>
              </a:extLst>
            </p:cNvPr>
            <p:cNvSpPr txBox="1"/>
            <p:nvPr/>
          </p:nvSpPr>
          <p:spPr>
            <a:xfrm>
              <a:off x="3126382" y="2380513"/>
              <a:ext cx="289577" cy="4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/>
                <a:t> 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72722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2159</TotalTime>
  <Words>716</Words>
  <Application>Microsoft Office PowerPoint</Application>
  <PresentationFormat>Grand écran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Rétrospective</vt:lpstr>
      <vt:lpstr>Coinbase Bot Description</vt:lpstr>
      <vt:lpstr>Objective</vt:lpstr>
      <vt:lpstr>Reinforcement Learning</vt:lpstr>
      <vt:lpstr>RL Proposed Solution -&gt; General</vt:lpstr>
      <vt:lpstr>RL Proposed Solution -&gt; Principle of Loop</vt:lpstr>
      <vt:lpstr>RL Proposed Solution -&gt; Train</vt:lpstr>
      <vt:lpstr>RL Proposed Solution -&gt; Train</vt:lpstr>
      <vt:lpstr>RL Proposed Solution -&gt; Train</vt:lpstr>
      <vt:lpstr>RL Proposed Solution -&gt; Test</vt:lpstr>
      <vt:lpstr>RL Proposed Solution -&gt; Real-Time</vt:lpstr>
      <vt:lpstr>Automatic Transaction -&gt; Scrapping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RL Inversed Fb/Google Algorithm</dc:title>
  <dc:creator>David Szmul</dc:creator>
  <cp:lastModifiedBy>David Szmul</cp:lastModifiedBy>
  <cp:revision>34</cp:revision>
  <dcterms:created xsi:type="dcterms:W3CDTF">2021-03-09T18:50:39Z</dcterms:created>
  <dcterms:modified xsi:type="dcterms:W3CDTF">2021-07-20T19:19:26Z</dcterms:modified>
</cp:coreProperties>
</file>