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Microsoft_Editor_de_ecuaciones1.bin" ContentType="application/vnd.openxmlformats-officedocument.oleObject"/>
  <Override PartName="/ppt/embeddings/oleObject11.bin" ContentType="application/vnd.openxmlformats-officedocument.oleObject"/>
  <Override PartName="/ppt/embeddings/Microsoft_Editor_de_ecuaciones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354" r:id="rId2"/>
    <p:sldId id="356" r:id="rId3"/>
    <p:sldId id="357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70" r:id="rId15"/>
    <p:sldId id="371" r:id="rId16"/>
    <p:sldId id="372" r:id="rId17"/>
    <p:sldId id="373" r:id="rId18"/>
    <p:sldId id="377" r:id="rId19"/>
    <p:sldId id="374" r:id="rId20"/>
    <p:sldId id="378" r:id="rId21"/>
    <p:sldId id="375" r:id="rId22"/>
    <p:sldId id="376" r:id="rId23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Énfasis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92" autoAdjust="0"/>
    <p:restoredTop sz="99538" autoAdjust="0"/>
  </p:normalViewPr>
  <p:slideViewPr>
    <p:cSldViewPr snapToObjects="1">
      <p:cViewPr>
        <p:scale>
          <a:sx n="200" d="100"/>
          <a:sy n="200" d="100"/>
        </p:scale>
        <p:origin x="-368" y="-72"/>
      </p:cViewPr>
      <p:guideLst>
        <p:guide orient="horz" pos="118"/>
        <p:guide pos="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00D40-DC69-A74F-A7C0-58244F099776}" type="datetimeFigureOut">
              <a:rPr lang="es-ES" smtClean="0"/>
              <a:t>08/04/19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72BB5-64E9-F144-B085-F375362A6E5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44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_tradnl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1592-BAE7-8F42-AC10-860D4DC0C307}" type="datetimeFigureOut">
              <a:rPr lang="es-ES_tradnl" smtClean="0"/>
              <a:pPr/>
              <a:t>08/04/19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1F52-C96C-A24C-AA84-FEC427EC4622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10" name="Rectá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1592-BAE7-8F42-AC10-860D4DC0C307}" type="datetimeFigureOut">
              <a:rPr lang="es-ES_tradnl" smtClean="0"/>
              <a:pPr/>
              <a:t>08/04/19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1F52-C96C-A24C-AA84-FEC427EC462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á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1592-BAE7-8F42-AC10-860D4DC0C307}" type="datetimeFigureOut">
              <a:rPr lang="es-ES_tradnl" smtClean="0"/>
              <a:pPr/>
              <a:t>08/04/19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1F52-C96C-A24C-AA84-FEC427EC462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1592-BAE7-8F42-AC10-860D4DC0C307}" type="datetimeFigureOut">
              <a:rPr lang="es-ES_tradnl" smtClean="0"/>
              <a:pPr/>
              <a:t>08/04/19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1F52-C96C-A24C-AA84-FEC427EC462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á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1592-BAE7-8F42-AC10-860D4DC0C307}" type="datetimeFigureOut">
              <a:rPr lang="es-ES_tradnl" smtClean="0"/>
              <a:pPr/>
              <a:t>08/04/19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1F52-C96C-A24C-AA84-FEC427EC462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1592-BAE7-8F42-AC10-860D4DC0C307}" type="datetimeFigureOut">
              <a:rPr lang="es-ES_tradnl" smtClean="0"/>
              <a:pPr/>
              <a:t>08/04/19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1F52-C96C-A24C-AA84-FEC427EC462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1592-BAE7-8F42-AC10-860D4DC0C307}" type="datetimeFigureOut">
              <a:rPr lang="es-ES_tradnl" smtClean="0"/>
              <a:pPr/>
              <a:t>08/04/19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1F52-C96C-A24C-AA84-FEC427EC462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1592-BAE7-8F42-AC10-860D4DC0C307}" type="datetimeFigureOut">
              <a:rPr lang="es-ES_tradnl" smtClean="0"/>
              <a:pPr/>
              <a:t>08/04/19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1F52-C96C-A24C-AA84-FEC427EC462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1592-BAE7-8F42-AC10-860D4DC0C307}" type="datetimeFigureOut">
              <a:rPr lang="es-ES_tradnl" smtClean="0"/>
              <a:pPr/>
              <a:t>08/04/19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1F52-C96C-A24C-AA84-FEC427EC462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1592-BAE7-8F42-AC10-860D4DC0C307}" type="datetimeFigureOut">
              <a:rPr lang="es-ES_tradnl" smtClean="0"/>
              <a:pPr/>
              <a:t>08/04/19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1F52-C96C-A24C-AA84-FEC427EC4622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12" name="Rectá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á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_tradnl" smtClean="0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1161592-BAE7-8F42-AC10-860D4DC0C307}" type="datetimeFigureOut">
              <a:rPr lang="es-ES_tradnl" smtClean="0"/>
              <a:pPr/>
              <a:t>08/04/19</a:t>
            </a:fld>
            <a:endParaRPr lang="es-ES_tradnl"/>
          </a:p>
        </p:txBody>
      </p:sp>
      <p:sp>
        <p:nvSpPr>
          <p:cNvPr id="11" name="Rectá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á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7351F52-C96C-A24C-AA84-FEC427EC462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á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 smtClean="0"/>
              <a:t>Segundo nivel</a:t>
            </a:r>
          </a:p>
          <a:p>
            <a:pPr lvl="2" eaLnBrk="1" latinLnBrk="0" hangingPunct="1"/>
            <a:r>
              <a:rPr kumimoji="0" lang="es-ES_tradnl" smtClean="0"/>
              <a:t>Tercer nivel</a:t>
            </a:r>
          </a:p>
          <a:p>
            <a:pPr lvl="3" eaLnBrk="1" latinLnBrk="0" hangingPunct="1"/>
            <a:r>
              <a:rPr kumimoji="0" lang="es-ES_tradnl" smtClean="0"/>
              <a:t>Cuarto nivel</a:t>
            </a:r>
          </a:p>
          <a:p>
            <a:pPr lvl="4" eaLnBrk="1" latinLnBrk="0" hangingPunct="1"/>
            <a:r>
              <a:rPr kumimoji="0"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1161592-BAE7-8F42-AC10-860D4DC0C307}" type="datetimeFigureOut">
              <a:rPr lang="es-ES_tradnl" smtClean="0"/>
              <a:pPr/>
              <a:t>08/04/19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7351F52-C96C-A24C-AA84-FEC427EC4622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esteve.acebo@udg.edu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5" Type="http://schemas.openxmlformats.org/officeDocument/2006/relationships/oleObject" Target="../embeddings/Microsoft_Editor_de_ecuaciones1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cFrtpT1mKy8?t=33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ditor_de_ecuaciones2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14111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s-ES_tradnl" dirty="0" err="1" smtClean="0"/>
              <a:t>Pràctica</a:t>
            </a:r>
            <a:r>
              <a:rPr lang="es-ES_tradnl" dirty="0" smtClean="0"/>
              <a:t>: </a:t>
            </a:r>
            <a:r>
              <a:rPr lang="es-ES_tradnl" dirty="0" err="1" smtClean="0"/>
              <a:t>Implementació</a:t>
            </a:r>
            <a:r>
              <a:rPr lang="es-ES_tradnl" dirty="0" smtClean="0"/>
              <a:t> </a:t>
            </a:r>
            <a:r>
              <a:rPr lang="es-ES_tradnl" dirty="0" err="1" smtClean="0"/>
              <a:t>d’un</a:t>
            </a:r>
            <a:r>
              <a:rPr lang="es-ES_tradnl" dirty="0" smtClean="0"/>
              <a:t> filtre </a:t>
            </a:r>
            <a:r>
              <a:rPr lang="es-ES_tradnl" dirty="0" err="1" smtClean="0"/>
              <a:t>d’spam</a:t>
            </a:r>
            <a:r>
              <a:rPr lang="es-ES_tradnl" dirty="0" smtClean="0"/>
              <a:t> </a:t>
            </a:r>
            <a:r>
              <a:rPr lang="es-ES_tradnl" dirty="0" err="1" smtClean="0"/>
              <a:t>pel</a:t>
            </a:r>
            <a:r>
              <a:rPr lang="es-ES_tradnl" dirty="0" smtClean="0"/>
              <a:t> </a:t>
            </a:r>
            <a:r>
              <a:rPr lang="es-ES_tradnl" dirty="0" err="1" smtClean="0"/>
              <a:t>mètode</a:t>
            </a:r>
            <a:r>
              <a:rPr lang="es-ES_tradnl" dirty="0" smtClean="0"/>
              <a:t> </a:t>
            </a:r>
            <a:r>
              <a:rPr lang="es-ES_tradnl" dirty="0" err="1" smtClean="0"/>
              <a:t>Naive</a:t>
            </a:r>
            <a:r>
              <a:rPr lang="es-ES_tradnl" dirty="0" smtClean="0"/>
              <a:t> </a:t>
            </a:r>
            <a:r>
              <a:rPr lang="es-ES_tradnl" dirty="0" err="1" smtClean="0"/>
              <a:t>Bayes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628800"/>
            <a:ext cx="8077200" cy="1499616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Intel·ligència</a:t>
            </a:r>
            <a:r>
              <a:rPr lang="es-ES_tradnl" dirty="0" smtClean="0"/>
              <a:t> Artificial</a:t>
            </a:r>
          </a:p>
          <a:p>
            <a:r>
              <a:rPr lang="es-ES_tradnl" dirty="0" smtClean="0"/>
              <a:t>2ª part. </a:t>
            </a:r>
            <a:r>
              <a:rPr lang="es-ES_tradnl" dirty="0" err="1" smtClean="0"/>
              <a:t>Representació</a:t>
            </a:r>
            <a:r>
              <a:rPr lang="es-ES_tradnl" dirty="0" smtClean="0"/>
              <a:t> del </a:t>
            </a:r>
            <a:r>
              <a:rPr lang="es-ES_tradnl" dirty="0" err="1" smtClean="0"/>
              <a:t>coneixement</a:t>
            </a:r>
            <a:r>
              <a:rPr lang="es-ES_tradnl" dirty="0" smtClean="0"/>
              <a:t> </a:t>
            </a:r>
            <a:r>
              <a:rPr lang="es-ES_tradnl" dirty="0" err="1" smtClean="0"/>
              <a:t>i</a:t>
            </a:r>
            <a:r>
              <a:rPr lang="es-ES_tradnl" dirty="0" smtClean="0"/>
              <a:t> </a:t>
            </a:r>
            <a:r>
              <a:rPr lang="es-ES_tradnl" dirty="0" err="1" smtClean="0"/>
              <a:t>raonament</a:t>
            </a:r>
            <a:r>
              <a:rPr lang="es-ES_tradnl" dirty="0" smtClean="0"/>
              <a:t>. </a:t>
            </a:r>
            <a:r>
              <a:rPr lang="es-ES_tradnl" dirty="0" err="1" smtClean="0"/>
              <a:t>Aprenentatge</a:t>
            </a: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5796136" y="5410200"/>
            <a:ext cx="2818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Professor</a:t>
            </a:r>
            <a:r>
              <a:rPr lang="es-ES_tradnl" dirty="0" smtClean="0"/>
              <a:t>: Esteve del Acebo</a:t>
            </a:r>
          </a:p>
          <a:p>
            <a:r>
              <a:rPr lang="es-ES_tradnl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CFFCC"/>
                </a:solidFill>
                <a:hlinkClick r:id="rId2"/>
              </a:rPr>
              <a:t>esteve.acebo@udg.edu</a:t>
            </a:r>
            <a:endParaRPr lang="es-ES_tradnl" dirty="0" smtClean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rgbClr val="CCFFCC"/>
              </a:solidFill>
            </a:endParaRPr>
          </a:p>
          <a:p>
            <a:r>
              <a:rPr lang="es-ES_tradnl" dirty="0" err="1" smtClean="0"/>
              <a:t>Desp</a:t>
            </a:r>
            <a:r>
              <a:rPr lang="es-ES_tradnl" dirty="0" smtClean="0"/>
              <a:t> 239  </a:t>
            </a:r>
            <a:r>
              <a:rPr lang="es-ES_tradnl" dirty="0" err="1" smtClean="0"/>
              <a:t>Edifici</a:t>
            </a:r>
            <a:r>
              <a:rPr lang="es-ES_tradnl" dirty="0" smtClean="0"/>
              <a:t> P4  </a:t>
            </a:r>
          </a:p>
          <a:p>
            <a:r>
              <a:rPr lang="es-ES_tradnl" dirty="0" err="1" smtClean="0"/>
              <a:t>Curs</a:t>
            </a:r>
            <a:r>
              <a:rPr lang="es-ES_tradnl" dirty="0" smtClean="0"/>
              <a:t> 2018-2019</a:t>
            </a:r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388311"/>
            <a:ext cx="3888432" cy="11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8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1043608" y="1661899"/>
            <a:ext cx="6840760" cy="2207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</a:t>
            </a:r>
            <a:endParaRPr lang="es-ES_tradnl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354757" y="2204864"/>
            <a:ext cx="2591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OFFER IS SECRET</a:t>
            </a:r>
          </a:p>
          <a:p>
            <a:r>
              <a:rPr lang="es-ES" sz="2000" dirty="0" smtClean="0"/>
              <a:t>CLICK SECRET LINK</a:t>
            </a:r>
          </a:p>
          <a:p>
            <a:r>
              <a:rPr lang="es-ES" sz="2000" dirty="0" smtClean="0"/>
              <a:t>SECRET SPORTS LINK</a:t>
            </a:r>
            <a:endParaRPr lang="es-ES" sz="2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860032" y="2132856"/>
            <a:ext cx="28209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PLAY SPORTS TODAY</a:t>
            </a:r>
          </a:p>
          <a:p>
            <a:r>
              <a:rPr lang="es-ES" sz="2000" dirty="0" smtClean="0"/>
              <a:t>WENT PLAY SPORTS</a:t>
            </a:r>
          </a:p>
          <a:p>
            <a:r>
              <a:rPr lang="es-ES" sz="2000" dirty="0" smtClean="0"/>
              <a:t>SECRET SPORTS EVENT</a:t>
            </a:r>
          </a:p>
          <a:p>
            <a:r>
              <a:rPr lang="es-ES" sz="2000" dirty="0" smtClean="0"/>
              <a:t>SPORT IS TODAY</a:t>
            </a:r>
          </a:p>
          <a:p>
            <a:r>
              <a:rPr lang="es-ES" sz="2000" dirty="0" smtClean="0"/>
              <a:t>SPORT COSTS MONEY</a:t>
            </a:r>
            <a:endParaRPr lang="es-ES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930821" y="1661899"/>
            <a:ext cx="97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SPAM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724128" y="1661899"/>
            <a:ext cx="85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s-ES" sz="2400" b="1" dirty="0" smtClean="0">
                <a:solidFill>
                  <a:schemeClr val="accent4">
                    <a:lumMod val="75000"/>
                  </a:schemeClr>
                </a:solidFill>
              </a:rPr>
              <a:t>AM</a:t>
            </a:r>
            <a:endParaRPr lang="es-E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893397"/>
              </p:ext>
            </p:extLst>
          </p:nvPr>
        </p:nvGraphicFramePr>
        <p:xfrm>
          <a:off x="179512" y="4365104"/>
          <a:ext cx="8798573" cy="168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3" name="EcuaciÛn" r:id="rId3" imgW="7848600" imgH="1511300" progId="Equation.3">
                  <p:embed/>
                </p:oleObj>
              </mc:Choice>
              <mc:Fallback>
                <p:oleObj name="EcuaciÛn" r:id="rId3" imgW="78486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365104"/>
                        <a:ext cx="8798573" cy="1686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7092280" y="4293096"/>
            <a:ext cx="13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Naive</a:t>
            </a:r>
            <a:r>
              <a:rPr lang="es-ES" dirty="0" smtClean="0"/>
              <a:t> </a:t>
            </a:r>
            <a:r>
              <a:rPr lang="es-ES" dirty="0" err="1" smtClean="0"/>
              <a:t>Bayes</a:t>
            </a:r>
            <a:endParaRPr lang="es-ES" dirty="0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6660232" y="4581128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6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1115616" y="2085816"/>
            <a:ext cx="6840760" cy="2207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</a:t>
            </a:r>
            <a:endParaRPr lang="es-ES_tradnl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354757" y="2636912"/>
            <a:ext cx="2591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OFFER IS SECRET</a:t>
            </a:r>
          </a:p>
          <a:p>
            <a:r>
              <a:rPr lang="es-ES" sz="2000" dirty="0" smtClean="0"/>
              <a:t>CLICK SECRET LINK</a:t>
            </a:r>
          </a:p>
          <a:p>
            <a:r>
              <a:rPr lang="es-ES" sz="2000" dirty="0" smtClean="0"/>
              <a:t>SECRET SPORTS LINK</a:t>
            </a:r>
            <a:endParaRPr lang="es-ES" sz="2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860032" y="2564904"/>
            <a:ext cx="28209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PLAY SPORTS TODAY</a:t>
            </a:r>
          </a:p>
          <a:p>
            <a:r>
              <a:rPr lang="es-ES" sz="2000" dirty="0" smtClean="0"/>
              <a:t>WENT PLAY SPORTS</a:t>
            </a:r>
          </a:p>
          <a:p>
            <a:r>
              <a:rPr lang="es-ES" sz="2000" dirty="0" smtClean="0"/>
              <a:t>SECRET SPORTS EVENT</a:t>
            </a:r>
          </a:p>
          <a:p>
            <a:r>
              <a:rPr lang="es-ES" sz="2000" dirty="0" smtClean="0"/>
              <a:t>SPORT IS TODAY</a:t>
            </a:r>
          </a:p>
          <a:p>
            <a:r>
              <a:rPr lang="es-ES" sz="2000" dirty="0" smtClean="0"/>
              <a:t>SPORT COSTS MONEY</a:t>
            </a:r>
            <a:endParaRPr lang="es-ES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930821" y="2093947"/>
            <a:ext cx="97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SPAM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724128" y="2093947"/>
            <a:ext cx="85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s-ES" sz="2400" b="1" dirty="0" smtClean="0">
                <a:solidFill>
                  <a:schemeClr val="accent4">
                    <a:lumMod val="75000"/>
                  </a:schemeClr>
                </a:solidFill>
              </a:rPr>
              <a:t>AM</a:t>
            </a:r>
            <a:endParaRPr lang="es-E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77484" y="4710335"/>
            <a:ext cx="7789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I si </a:t>
            </a:r>
            <a:r>
              <a:rPr lang="es-ES" sz="2400" dirty="0" err="1" smtClean="0"/>
              <a:t>rebem</a:t>
            </a:r>
            <a:r>
              <a:rPr lang="es-ES" sz="2400" dirty="0" smtClean="0"/>
              <a:t> el </a:t>
            </a:r>
            <a:r>
              <a:rPr lang="es-ES" sz="2400" dirty="0" err="1" smtClean="0"/>
              <a:t>missatge</a:t>
            </a:r>
            <a:r>
              <a:rPr lang="es-ES" sz="2400" dirty="0" smtClean="0"/>
              <a:t> M = “TODAY IS SECRET”?</a:t>
            </a:r>
            <a:endParaRPr lang="es-ES" sz="2400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29034"/>
              </p:ext>
            </p:extLst>
          </p:nvPr>
        </p:nvGraphicFramePr>
        <p:xfrm>
          <a:off x="763588" y="5589588"/>
          <a:ext cx="75819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7" name="EcuaciÛn" r:id="rId3" imgW="7785100" imgH="838200" progId="Equation.3">
                  <p:embed/>
                </p:oleObj>
              </mc:Choice>
              <mc:Fallback>
                <p:oleObj name="EcuaciÛn" r:id="rId3" imgW="7785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589588"/>
                        <a:ext cx="75819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3511511" y="5085184"/>
            <a:ext cx="30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3079463" y="5373216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8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Laplace </a:t>
            </a:r>
            <a:r>
              <a:rPr lang="es-ES_tradnl" sz="2800" dirty="0" err="1" smtClean="0"/>
              <a:t>smoothing</a:t>
            </a:r>
            <a:r>
              <a:rPr lang="es-ES_tradnl" sz="2800" dirty="0" smtClean="0"/>
              <a:t> </a:t>
            </a:r>
            <a:endParaRPr lang="es-ES_tradnl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77484" y="1916832"/>
            <a:ext cx="7767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El filtre </a:t>
            </a:r>
            <a:r>
              <a:rPr lang="es-ES" sz="2000" dirty="0" err="1" smtClean="0"/>
              <a:t>és</a:t>
            </a:r>
            <a:r>
              <a:rPr lang="es-ES" sz="2000" dirty="0" smtClean="0"/>
              <a:t> </a:t>
            </a:r>
            <a:r>
              <a:rPr lang="es-ES" sz="2000" dirty="0" err="1" smtClean="0"/>
              <a:t>massa</a:t>
            </a:r>
            <a:r>
              <a:rPr lang="es-ES" sz="2000" dirty="0" smtClean="0"/>
              <a:t> </a:t>
            </a:r>
            <a:r>
              <a:rPr lang="es-ES" sz="2000" dirty="0" err="1" smtClean="0"/>
              <a:t>agressiu</a:t>
            </a:r>
            <a:r>
              <a:rPr lang="es-ES" sz="2000" dirty="0" smtClean="0"/>
              <a:t>. Una sola </a:t>
            </a:r>
            <a:r>
              <a:rPr lang="es-ES" sz="2000" dirty="0" err="1" smtClean="0"/>
              <a:t>paraula</a:t>
            </a:r>
            <a:r>
              <a:rPr lang="es-ES" sz="2000" dirty="0" smtClean="0"/>
              <a:t> determina </a:t>
            </a:r>
            <a:r>
              <a:rPr lang="es-ES" sz="2000" dirty="0" err="1" smtClean="0"/>
              <a:t>completament</a:t>
            </a:r>
            <a:r>
              <a:rPr lang="es-ES" sz="2000" dirty="0" smtClean="0"/>
              <a:t> la </a:t>
            </a:r>
            <a:r>
              <a:rPr lang="es-ES" sz="2000" dirty="0" err="1" smtClean="0"/>
              <a:t>classe</a:t>
            </a:r>
            <a:r>
              <a:rPr lang="es-ES" sz="2000" dirty="0" smtClean="0"/>
              <a:t> a la que </a:t>
            </a:r>
            <a:r>
              <a:rPr lang="es-ES" sz="2000" dirty="0" err="1" smtClean="0"/>
              <a:t>pertany</a:t>
            </a:r>
            <a:r>
              <a:rPr lang="es-ES" sz="2000" dirty="0" smtClean="0"/>
              <a:t> el </a:t>
            </a:r>
            <a:r>
              <a:rPr lang="es-ES" sz="2000" dirty="0" err="1" smtClean="0"/>
              <a:t>missatge</a:t>
            </a:r>
            <a:r>
              <a:rPr lang="es-ES" sz="2000" dirty="0" smtClean="0"/>
              <a:t>. </a:t>
            </a:r>
            <a:r>
              <a:rPr lang="es-ES" sz="2000" dirty="0" err="1" smtClean="0"/>
              <a:t>Això</a:t>
            </a:r>
            <a:r>
              <a:rPr lang="es-ES" sz="2000" dirty="0" smtClean="0"/>
              <a:t> es </a:t>
            </a:r>
            <a:r>
              <a:rPr lang="es-ES" sz="2000" dirty="0" err="1" smtClean="0"/>
              <a:t>dèu</a:t>
            </a:r>
            <a:r>
              <a:rPr lang="es-ES" sz="2000" dirty="0" smtClean="0"/>
              <a:t> a la manera </a:t>
            </a:r>
            <a:r>
              <a:rPr lang="es-ES" sz="2000" dirty="0" err="1" smtClean="0"/>
              <a:t>com</a:t>
            </a:r>
            <a:r>
              <a:rPr lang="es-ES" sz="2000" dirty="0" smtClean="0"/>
              <a:t> </a:t>
            </a:r>
            <a:r>
              <a:rPr lang="es-ES" sz="2000" dirty="0" err="1" smtClean="0"/>
              <a:t>estimem</a:t>
            </a:r>
            <a:r>
              <a:rPr lang="es-ES" sz="2000" dirty="0" smtClean="0"/>
              <a:t> les </a:t>
            </a:r>
            <a:r>
              <a:rPr lang="es-ES" sz="2000" dirty="0" err="1" smtClean="0"/>
              <a:t>probabilitats</a:t>
            </a:r>
            <a:endParaRPr lang="es-ES" sz="2000" dirty="0" smtClean="0"/>
          </a:p>
          <a:p>
            <a:endParaRPr lang="es-ES" sz="2000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399872"/>
              </p:ext>
            </p:extLst>
          </p:nvPr>
        </p:nvGraphicFramePr>
        <p:xfrm>
          <a:off x="3113087" y="2940881"/>
          <a:ext cx="3416141" cy="11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9" name="EcuaciÛn" r:id="rId3" imgW="2501900" imgH="825500" progId="Equation.3">
                  <p:embed/>
                </p:oleObj>
              </mc:Choice>
              <mc:Fallback>
                <p:oleObj name="EcuaciÛn" r:id="rId3" imgW="25019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7" y="2940881"/>
                        <a:ext cx="3416141" cy="11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765404" y="4149080"/>
            <a:ext cx="7767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Podem</a:t>
            </a:r>
            <a:r>
              <a:rPr lang="es-ES" sz="2000" dirty="0" smtClean="0"/>
              <a:t> evitar </a:t>
            </a:r>
            <a:r>
              <a:rPr lang="es-ES" sz="2000" dirty="0" err="1" smtClean="0"/>
              <a:t>aquest</a:t>
            </a:r>
            <a:r>
              <a:rPr lang="es-ES" sz="2000" dirty="0" smtClean="0"/>
              <a:t> problema </a:t>
            </a:r>
            <a:r>
              <a:rPr lang="es-ES" sz="2000" dirty="0" err="1" smtClean="0"/>
              <a:t>introduint</a:t>
            </a:r>
            <a:r>
              <a:rPr lang="es-ES" sz="2000" dirty="0" smtClean="0"/>
              <a:t> un </a:t>
            </a:r>
            <a:r>
              <a:rPr lang="es-ES" sz="2000" dirty="0" err="1" smtClean="0"/>
              <a:t>paràmetre</a:t>
            </a:r>
            <a:r>
              <a:rPr lang="es-ES" sz="2000" dirty="0" smtClean="0"/>
              <a:t> de </a:t>
            </a:r>
            <a:r>
              <a:rPr lang="es-ES" sz="2000" dirty="0" err="1" smtClean="0"/>
              <a:t>suavitzat</a:t>
            </a:r>
            <a:endParaRPr lang="es-ES" sz="2000" dirty="0" smtClean="0"/>
          </a:p>
          <a:p>
            <a:endParaRPr lang="es-ES" sz="2000" dirty="0"/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77575"/>
              </p:ext>
            </p:extLst>
          </p:nvPr>
        </p:nvGraphicFramePr>
        <p:xfrm>
          <a:off x="3275857" y="4627165"/>
          <a:ext cx="2160240" cy="708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0" name="EcuaciÛn" r:id="rId5" imgW="1308100" imgH="431800" progId="Equation.3">
                  <p:embed/>
                </p:oleObj>
              </mc:Choice>
              <mc:Fallback>
                <p:oleObj name="EcuaciÛn" r:id="rId5" imgW="1308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7" y="4627165"/>
                        <a:ext cx="2160240" cy="708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837359" y="5457418"/>
            <a:ext cx="776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On</a:t>
            </a:r>
            <a:r>
              <a:rPr lang="es-ES" sz="2000" dirty="0" smtClean="0"/>
              <a:t> |X| representa el cardinal del </a:t>
            </a:r>
            <a:r>
              <a:rPr lang="es-ES" sz="2000" dirty="0" err="1" smtClean="0"/>
              <a:t>conjunt</a:t>
            </a:r>
            <a:r>
              <a:rPr lang="es-ES" sz="2000" dirty="0" smtClean="0"/>
              <a:t> de </a:t>
            </a:r>
            <a:r>
              <a:rPr lang="es-ES" sz="2000" dirty="0" err="1" smtClean="0"/>
              <a:t>valors</a:t>
            </a:r>
            <a:r>
              <a:rPr lang="es-ES" sz="2000" dirty="0" smtClean="0"/>
              <a:t> que </a:t>
            </a:r>
            <a:r>
              <a:rPr lang="es-ES" sz="2000" dirty="0" err="1" smtClean="0"/>
              <a:t>pot</a:t>
            </a:r>
            <a:r>
              <a:rPr lang="es-ES" sz="2000" dirty="0" smtClean="0"/>
              <a:t> </a:t>
            </a:r>
            <a:r>
              <a:rPr lang="es-ES" sz="2000" dirty="0" err="1" smtClean="0"/>
              <a:t>prendre</a:t>
            </a:r>
            <a:r>
              <a:rPr lang="es-ES" sz="2000" dirty="0" smtClean="0"/>
              <a:t> la variable X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16237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Laplace </a:t>
            </a:r>
            <a:r>
              <a:rPr lang="es-ES_tradnl" sz="2800" dirty="0" err="1" smtClean="0"/>
              <a:t>smoothing</a:t>
            </a:r>
            <a:r>
              <a:rPr lang="es-ES_tradnl" sz="2800" dirty="0" smtClean="0"/>
              <a:t> </a:t>
            </a:r>
            <a:endParaRPr lang="es-ES_tradnl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77484" y="1607612"/>
            <a:ext cx="82429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Per </a:t>
            </a:r>
            <a:r>
              <a:rPr lang="es-ES" sz="2000" dirty="0" err="1" smtClean="0"/>
              <a:t>exemple</a:t>
            </a:r>
            <a:r>
              <a:rPr lang="es-ES" sz="2000" dirty="0" smtClean="0"/>
              <a:t>, </a:t>
            </a:r>
            <a:r>
              <a:rPr lang="es-ES" sz="2000" dirty="0" err="1"/>
              <a:t>suposant</a:t>
            </a:r>
            <a:r>
              <a:rPr lang="es-ES" sz="2000" dirty="0"/>
              <a:t> que la </a:t>
            </a:r>
            <a:r>
              <a:rPr lang="es-ES" sz="2000" dirty="0" err="1"/>
              <a:t>nostra</a:t>
            </a:r>
            <a:r>
              <a:rPr lang="es-ES" sz="2000" dirty="0"/>
              <a:t> </a:t>
            </a:r>
            <a:r>
              <a:rPr lang="es-ES" sz="2000" dirty="0" err="1"/>
              <a:t>mostra</a:t>
            </a:r>
            <a:r>
              <a:rPr lang="es-ES" sz="2000" dirty="0"/>
              <a:t> </a:t>
            </a:r>
            <a:r>
              <a:rPr lang="es-ES" sz="2000" dirty="0" err="1"/>
              <a:t>està</a:t>
            </a:r>
            <a:r>
              <a:rPr lang="es-ES" sz="2000" dirty="0"/>
              <a:t> </a:t>
            </a:r>
            <a:r>
              <a:rPr lang="es-ES" sz="2000" dirty="0" err="1"/>
              <a:t>composada</a:t>
            </a:r>
            <a:r>
              <a:rPr lang="es-ES" sz="2000" dirty="0"/>
              <a:t> per tres </a:t>
            </a:r>
            <a:r>
              <a:rPr lang="es-ES" sz="2000" dirty="0" err="1"/>
              <a:t>missatges</a:t>
            </a:r>
            <a:r>
              <a:rPr lang="es-ES" sz="2000" dirty="0"/>
              <a:t> SPAM i cinc </a:t>
            </a:r>
            <a:r>
              <a:rPr lang="es-ES" sz="2000" dirty="0" err="1"/>
              <a:t>missatges</a:t>
            </a:r>
            <a:r>
              <a:rPr lang="es-ES" sz="2000" dirty="0"/>
              <a:t> </a:t>
            </a:r>
            <a:r>
              <a:rPr lang="es-ES" sz="2000" dirty="0" smtClean="0"/>
              <a:t>HAM, </a:t>
            </a:r>
            <a:r>
              <a:rPr lang="es-ES" sz="2000" dirty="0" err="1" smtClean="0"/>
              <a:t>estimarem</a:t>
            </a:r>
            <a:r>
              <a:rPr lang="es-ES" sz="2000" dirty="0" smtClean="0"/>
              <a:t> la </a:t>
            </a:r>
            <a:r>
              <a:rPr lang="es-ES" sz="2000" dirty="0" err="1" smtClean="0"/>
              <a:t>probabilitat</a:t>
            </a:r>
            <a:r>
              <a:rPr lang="es-ES" sz="2000" dirty="0" smtClean="0"/>
              <a:t> de que un </a:t>
            </a:r>
            <a:r>
              <a:rPr lang="es-ES" sz="2000" dirty="0" err="1" smtClean="0"/>
              <a:t>missatge</a:t>
            </a:r>
            <a:r>
              <a:rPr lang="es-ES" sz="2000" dirty="0" smtClean="0"/>
              <a:t> </a:t>
            </a:r>
            <a:r>
              <a:rPr lang="es-ES" sz="2000" dirty="0" err="1" smtClean="0"/>
              <a:t>triat</a:t>
            </a:r>
            <a:r>
              <a:rPr lang="es-ES" sz="2000" dirty="0" smtClean="0"/>
              <a:t> </a:t>
            </a:r>
            <a:r>
              <a:rPr lang="es-ES" sz="2000" dirty="0" err="1" smtClean="0"/>
              <a:t>aleatòriament</a:t>
            </a:r>
            <a:r>
              <a:rPr lang="es-ES" sz="2000" dirty="0" smtClean="0"/>
              <a:t> </a:t>
            </a:r>
            <a:r>
              <a:rPr lang="es-ES" sz="2000" dirty="0" err="1" smtClean="0"/>
              <a:t>sigui</a:t>
            </a:r>
            <a:r>
              <a:rPr lang="es-ES" sz="2000" dirty="0" smtClean="0"/>
              <a:t> SPAM </a:t>
            </a:r>
            <a:r>
              <a:rPr lang="es-ES" sz="2000" dirty="0" err="1" smtClean="0"/>
              <a:t>així</a:t>
            </a:r>
            <a:r>
              <a:rPr lang="es-ES" sz="2000" dirty="0" smtClean="0"/>
              <a:t> </a:t>
            </a:r>
          </a:p>
          <a:p>
            <a:endParaRPr lang="es-ES" sz="2000" dirty="0"/>
          </a:p>
          <a:p>
            <a:r>
              <a:rPr lang="es-ES" sz="2000" dirty="0" smtClean="0"/>
              <a:t>Per K igual a 0:</a:t>
            </a:r>
          </a:p>
          <a:p>
            <a:endParaRPr lang="es-ES" sz="2000" dirty="0"/>
          </a:p>
          <a:p>
            <a:endParaRPr lang="es-ES" sz="2000" dirty="0" smtClean="0"/>
          </a:p>
          <a:p>
            <a:r>
              <a:rPr lang="es-ES" sz="2000" dirty="0" smtClean="0"/>
              <a:t>per K igual a 1:</a:t>
            </a:r>
          </a:p>
          <a:p>
            <a:endParaRPr lang="es-ES" sz="2000" dirty="0"/>
          </a:p>
          <a:p>
            <a:endParaRPr lang="es-ES" sz="2000" dirty="0" smtClean="0"/>
          </a:p>
          <a:p>
            <a:r>
              <a:rPr lang="es-ES" sz="2000" dirty="0"/>
              <a:t>per K igual a </a:t>
            </a:r>
            <a:r>
              <a:rPr lang="es-ES" sz="2000" dirty="0" smtClean="0"/>
              <a:t>10:</a:t>
            </a:r>
          </a:p>
          <a:p>
            <a:endParaRPr lang="es-ES" sz="2000" dirty="0"/>
          </a:p>
          <a:p>
            <a:endParaRPr lang="es-ES" sz="2000" dirty="0" smtClean="0"/>
          </a:p>
          <a:p>
            <a:r>
              <a:rPr lang="es-ES" sz="2000" dirty="0"/>
              <a:t>El que </a:t>
            </a:r>
            <a:r>
              <a:rPr lang="es-ES" sz="2000" dirty="0" err="1"/>
              <a:t>estem</a:t>
            </a:r>
            <a:r>
              <a:rPr lang="es-ES" sz="2000" dirty="0"/>
              <a:t> </a:t>
            </a:r>
            <a:r>
              <a:rPr lang="es-ES" sz="2000" dirty="0" err="1"/>
              <a:t>fent</a:t>
            </a:r>
            <a:r>
              <a:rPr lang="es-ES" sz="2000" dirty="0"/>
              <a:t> </a:t>
            </a:r>
            <a:r>
              <a:rPr lang="es-ES" sz="2000" dirty="0" err="1"/>
              <a:t>amb</a:t>
            </a:r>
            <a:r>
              <a:rPr lang="es-ES" sz="2000" dirty="0"/>
              <a:t> el </a:t>
            </a:r>
            <a:r>
              <a:rPr lang="es-ES" sz="2000" dirty="0" err="1"/>
              <a:t>paràmetre</a:t>
            </a:r>
            <a:r>
              <a:rPr lang="es-ES" sz="2000" dirty="0"/>
              <a:t> K </a:t>
            </a:r>
            <a:r>
              <a:rPr lang="es-ES" sz="2000" dirty="0" err="1"/>
              <a:t>és</a:t>
            </a:r>
            <a:r>
              <a:rPr lang="es-ES" sz="2000" dirty="0"/>
              <a:t> </a:t>
            </a:r>
            <a:r>
              <a:rPr lang="es-ES" sz="2000" dirty="0" err="1"/>
              <a:t>equivalent</a:t>
            </a:r>
            <a:r>
              <a:rPr lang="es-ES" sz="2000" dirty="0"/>
              <a:t> a </a:t>
            </a:r>
            <a:r>
              <a:rPr lang="es-ES" sz="2000" dirty="0" err="1"/>
              <a:t>afegir</a:t>
            </a:r>
            <a:r>
              <a:rPr lang="es-ES" sz="2000" dirty="0"/>
              <a:t> </a:t>
            </a:r>
            <a:r>
              <a:rPr lang="es-ES" sz="2000" dirty="0" smtClean="0"/>
              <a:t>K </a:t>
            </a:r>
            <a:r>
              <a:rPr lang="es-ES" sz="2000" dirty="0" err="1"/>
              <a:t>exemples</a:t>
            </a:r>
            <a:r>
              <a:rPr lang="es-ES" sz="2000" dirty="0"/>
              <a:t> de </a:t>
            </a:r>
            <a:r>
              <a:rPr lang="es-ES" sz="2000" dirty="0" err="1"/>
              <a:t>cadascuna</a:t>
            </a:r>
            <a:r>
              <a:rPr lang="es-ES" sz="2000" dirty="0"/>
              <a:t> de les </a:t>
            </a:r>
            <a:r>
              <a:rPr lang="es-ES" sz="2000" dirty="0" err="1" smtClean="0"/>
              <a:t>classes</a:t>
            </a:r>
            <a:r>
              <a:rPr lang="es-ES" sz="2000" dirty="0" smtClean="0"/>
              <a:t> a </a:t>
            </a:r>
            <a:r>
              <a:rPr lang="es-ES" sz="2000" dirty="0"/>
              <a:t>la </a:t>
            </a:r>
            <a:r>
              <a:rPr lang="es-ES" sz="2000" dirty="0" err="1"/>
              <a:t>mostra</a:t>
            </a:r>
            <a:r>
              <a:rPr lang="es-ES" sz="2000" dirty="0"/>
              <a:t> </a:t>
            </a:r>
          </a:p>
          <a:p>
            <a:endParaRPr lang="es-ES" sz="2000" dirty="0"/>
          </a:p>
          <a:p>
            <a:endParaRPr lang="es-ES" sz="2000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927026"/>
              </p:ext>
            </p:extLst>
          </p:nvPr>
        </p:nvGraphicFramePr>
        <p:xfrm>
          <a:off x="2771800" y="2808288"/>
          <a:ext cx="2513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8" name="EcuaciÛn" r:id="rId3" imgW="1841500" imgH="393700" progId="Equation.3">
                  <p:embed/>
                </p:oleObj>
              </mc:Choice>
              <mc:Fallback>
                <p:oleObj name="EcuaciÛn" r:id="rId3" imgW="1841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808288"/>
                        <a:ext cx="25130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234683"/>
              </p:ext>
            </p:extLst>
          </p:nvPr>
        </p:nvGraphicFramePr>
        <p:xfrm>
          <a:off x="2771800" y="3687688"/>
          <a:ext cx="2444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9" name="EcuaciÛn" r:id="rId5" imgW="1790700" imgH="393700" progId="Equation.3">
                  <p:embed/>
                </p:oleObj>
              </mc:Choice>
              <mc:Fallback>
                <p:oleObj name="EcuaciÛn" r:id="rId5" imgW="1790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687688"/>
                        <a:ext cx="2444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298008"/>
              </p:ext>
            </p:extLst>
          </p:nvPr>
        </p:nvGraphicFramePr>
        <p:xfrm>
          <a:off x="2771800" y="4623792"/>
          <a:ext cx="2582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0" name="EcuaciÛn" r:id="rId7" imgW="1892300" imgH="393700" progId="Equation.3">
                  <p:embed/>
                </p:oleObj>
              </mc:Choice>
              <mc:Fallback>
                <p:oleObj name="EcuaciÛn" r:id="rId7" imgW="189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623792"/>
                        <a:ext cx="25828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287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Laplace </a:t>
            </a:r>
            <a:r>
              <a:rPr lang="es-ES_tradnl" sz="2800" dirty="0" err="1" smtClean="0"/>
              <a:t>smoothing</a:t>
            </a:r>
            <a:r>
              <a:rPr lang="es-ES_tradnl" sz="2800" dirty="0" smtClean="0"/>
              <a:t> </a:t>
            </a:r>
            <a:endParaRPr lang="es-ES_tradnl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57200" y="2060848"/>
            <a:ext cx="82429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Exemple</a:t>
            </a:r>
            <a:r>
              <a:rPr lang="es-ES" sz="2000" dirty="0" smtClean="0"/>
              <a:t>: </a:t>
            </a:r>
          </a:p>
          <a:p>
            <a:endParaRPr lang="es-ES" sz="2000" dirty="0"/>
          </a:p>
          <a:p>
            <a:r>
              <a:rPr lang="es-ES" sz="2000" dirty="0" smtClean="0"/>
              <a:t> Per K = 1</a:t>
            </a:r>
          </a:p>
          <a:p>
            <a:endParaRPr lang="es-ES" sz="2000" dirty="0"/>
          </a:p>
          <a:p>
            <a:r>
              <a:rPr lang="es-ES" sz="2000" dirty="0" smtClean="0"/>
              <a:t>o </a:t>
            </a:r>
            <a:r>
              <a:rPr lang="es-ES" sz="2000" dirty="0" err="1" smtClean="0"/>
              <a:t>missatges</a:t>
            </a:r>
            <a:r>
              <a:rPr lang="es-ES" sz="2000" dirty="0" smtClean="0"/>
              <a:t>. 0SPAM 0 HAM                         p(SPAM) =</a:t>
            </a:r>
          </a:p>
          <a:p>
            <a:endParaRPr lang="es-ES" sz="2000" dirty="0" smtClean="0"/>
          </a:p>
          <a:p>
            <a:r>
              <a:rPr lang="es-ES" sz="2000" dirty="0" smtClean="0"/>
              <a:t>1 </a:t>
            </a:r>
            <a:r>
              <a:rPr lang="es-ES" sz="2000" dirty="0" err="1" smtClean="0"/>
              <a:t>missatges</a:t>
            </a:r>
            <a:r>
              <a:rPr lang="es-ES" sz="2000" dirty="0" smtClean="0"/>
              <a:t>. 1 SPAM 0 HAM                         p(SPAM) =</a:t>
            </a:r>
          </a:p>
          <a:p>
            <a:endParaRPr lang="es-ES" sz="2000" dirty="0"/>
          </a:p>
          <a:p>
            <a:r>
              <a:rPr lang="es-ES" sz="2000" dirty="0" smtClean="0"/>
              <a:t>10 </a:t>
            </a:r>
            <a:r>
              <a:rPr lang="es-ES" sz="2000" dirty="0" err="1" smtClean="0"/>
              <a:t>missatges</a:t>
            </a:r>
            <a:r>
              <a:rPr lang="es-ES" sz="2000" dirty="0" smtClean="0"/>
              <a:t>. 6 </a:t>
            </a:r>
            <a:r>
              <a:rPr lang="es-ES" sz="2000" dirty="0"/>
              <a:t>SPAM </a:t>
            </a:r>
            <a:r>
              <a:rPr lang="es-ES" sz="2000" dirty="0" smtClean="0"/>
              <a:t>4 </a:t>
            </a:r>
            <a:r>
              <a:rPr lang="es-ES" sz="2000" dirty="0"/>
              <a:t>HAM               </a:t>
            </a:r>
            <a:r>
              <a:rPr lang="es-ES" sz="2000" dirty="0" smtClean="0"/>
              <a:t>       p</a:t>
            </a:r>
            <a:r>
              <a:rPr lang="es-ES" sz="2000" dirty="0"/>
              <a:t>(SPAM) =</a:t>
            </a:r>
          </a:p>
          <a:p>
            <a:endParaRPr lang="es-ES" sz="2000" dirty="0" smtClean="0"/>
          </a:p>
          <a:p>
            <a:r>
              <a:rPr lang="es-ES" sz="2000" dirty="0" smtClean="0"/>
              <a:t>100 </a:t>
            </a:r>
            <a:r>
              <a:rPr lang="es-ES" sz="2000" dirty="0" err="1" smtClean="0"/>
              <a:t>missatges</a:t>
            </a:r>
            <a:r>
              <a:rPr lang="es-ES" sz="2000" dirty="0" smtClean="0"/>
              <a:t>. 60 </a:t>
            </a:r>
            <a:r>
              <a:rPr lang="es-ES" sz="2000" dirty="0"/>
              <a:t>SPAM </a:t>
            </a:r>
            <a:r>
              <a:rPr lang="es-ES" sz="2000" dirty="0" smtClean="0"/>
              <a:t>40 </a:t>
            </a:r>
            <a:r>
              <a:rPr lang="es-ES" sz="2000" dirty="0"/>
              <a:t>HAM               p(SPAM) =</a:t>
            </a:r>
          </a:p>
          <a:p>
            <a:endParaRPr lang="es-ES" sz="2000" dirty="0"/>
          </a:p>
          <a:p>
            <a:endParaRPr lang="es-ES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940152" y="2956609"/>
            <a:ext cx="20882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000" dirty="0"/>
          </a:p>
          <a:p>
            <a:r>
              <a:rPr lang="es-ES" sz="2000" dirty="0" smtClean="0"/>
              <a:t>1/2</a:t>
            </a:r>
          </a:p>
          <a:p>
            <a:endParaRPr lang="es-ES" sz="2000" dirty="0" smtClean="0"/>
          </a:p>
          <a:p>
            <a:r>
              <a:rPr lang="es-ES" sz="2000" dirty="0" smtClean="0"/>
              <a:t>2/3</a:t>
            </a:r>
          </a:p>
          <a:p>
            <a:endParaRPr lang="es-ES" sz="2000" dirty="0"/>
          </a:p>
          <a:p>
            <a:r>
              <a:rPr lang="es-ES" sz="2000" dirty="0" smtClean="0"/>
              <a:t>7/12</a:t>
            </a:r>
            <a:endParaRPr lang="es-ES" sz="2000" dirty="0"/>
          </a:p>
          <a:p>
            <a:endParaRPr lang="es-ES" sz="2000" dirty="0" smtClean="0"/>
          </a:p>
          <a:p>
            <a:r>
              <a:rPr lang="es-ES" sz="2000" dirty="0" smtClean="0"/>
              <a:t>61/102</a:t>
            </a:r>
            <a:endParaRPr lang="es-ES" sz="2000" dirty="0"/>
          </a:p>
          <a:p>
            <a:endParaRPr lang="es-E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6045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Laplace </a:t>
            </a:r>
            <a:r>
              <a:rPr lang="es-ES_tradnl" sz="2800" dirty="0" err="1" smtClean="0"/>
              <a:t>smoothing</a:t>
            </a:r>
            <a:r>
              <a:rPr lang="es-ES_tradnl" sz="2800" dirty="0" smtClean="0"/>
              <a:t> </a:t>
            </a:r>
            <a:endParaRPr lang="es-ES_tradnl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08893" y="4293096"/>
            <a:ext cx="8928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K = 1</a:t>
            </a:r>
          </a:p>
          <a:p>
            <a:endParaRPr lang="es-ES" sz="2000" dirty="0" smtClean="0"/>
          </a:p>
          <a:p>
            <a:r>
              <a:rPr lang="es-ES" sz="2000" dirty="0" smtClean="0"/>
              <a:t>p(SPAM) =                   p(“SECRET”/SPAM) =                p</a:t>
            </a:r>
            <a:r>
              <a:rPr lang="es-ES" sz="2000" dirty="0"/>
              <a:t>(“</a:t>
            </a:r>
            <a:r>
              <a:rPr lang="es-ES" sz="2000" dirty="0" smtClean="0"/>
              <a:t>TODAY”</a:t>
            </a:r>
            <a:r>
              <a:rPr lang="es-ES" sz="2000" dirty="0"/>
              <a:t>/SPAM) = </a:t>
            </a:r>
            <a:r>
              <a:rPr lang="es-ES" sz="2000" dirty="0" smtClean="0"/>
              <a:t> </a:t>
            </a:r>
          </a:p>
          <a:p>
            <a:r>
              <a:rPr lang="es-ES" sz="2000" dirty="0" smtClean="0"/>
              <a:t>  </a:t>
            </a:r>
            <a:endParaRPr lang="es-ES" sz="2000" dirty="0"/>
          </a:p>
          <a:p>
            <a:r>
              <a:rPr lang="es-ES" sz="2000" dirty="0" smtClean="0"/>
              <a:t>p(HAM) =                     p(“SECRET”/HAM)  =                   p</a:t>
            </a:r>
            <a:r>
              <a:rPr lang="es-ES" sz="2000" dirty="0"/>
              <a:t>(“TODAY”</a:t>
            </a:r>
            <a:r>
              <a:rPr lang="es-ES" sz="2000" dirty="0" smtClean="0"/>
              <a:t>/</a:t>
            </a:r>
            <a:r>
              <a:rPr lang="es-ES" sz="2000" dirty="0"/>
              <a:t>H</a:t>
            </a:r>
            <a:r>
              <a:rPr lang="es-ES" sz="2000" dirty="0" smtClean="0"/>
              <a:t>AM</a:t>
            </a:r>
            <a:r>
              <a:rPr lang="es-ES" sz="2000" dirty="0"/>
              <a:t>) =</a:t>
            </a:r>
          </a:p>
          <a:p>
            <a:endParaRPr lang="es-ES" sz="2000" dirty="0"/>
          </a:p>
          <a:p>
            <a:endParaRPr lang="es-ES" sz="2000" dirty="0"/>
          </a:p>
        </p:txBody>
      </p:sp>
      <p:sp>
        <p:nvSpPr>
          <p:cNvPr id="5" name="Rectángulo 4"/>
          <p:cNvSpPr/>
          <p:nvPr/>
        </p:nvSpPr>
        <p:spPr>
          <a:xfrm>
            <a:off x="1115616" y="1916832"/>
            <a:ext cx="6840760" cy="2207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354757" y="2467928"/>
            <a:ext cx="2591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OFFER IS SECRET</a:t>
            </a:r>
          </a:p>
          <a:p>
            <a:r>
              <a:rPr lang="es-ES" sz="2000" dirty="0" smtClean="0"/>
              <a:t>CLICK SECRET LINK</a:t>
            </a:r>
          </a:p>
          <a:p>
            <a:r>
              <a:rPr lang="es-ES" sz="2000" dirty="0" smtClean="0"/>
              <a:t>SECRET SPORTS LINK</a:t>
            </a:r>
            <a:endParaRPr lang="es-ES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860032" y="2395920"/>
            <a:ext cx="28209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PLAY SPORTS TODAY</a:t>
            </a:r>
          </a:p>
          <a:p>
            <a:r>
              <a:rPr lang="es-ES" sz="2000" dirty="0" smtClean="0"/>
              <a:t>WENT PLAY SPORTS</a:t>
            </a:r>
          </a:p>
          <a:p>
            <a:r>
              <a:rPr lang="es-ES" sz="2000" dirty="0" smtClean="0"/>
              <a:t>SECRET SPORTS EVENT</a:t>
            </a:r>
          </a:p>
          <a:p>
            <a:r>
              <a:rPr lang="es-ES" sz="2000" dirty="0" smtClean="0"/>
              <a:t>SPORT IS TODAY</a:t>
            </a:r>
          </a:p>
          <a:p>
            <a:r>
              <a:rPr lang="es-ES" sz="2000" dirty="0" smtClean="0"/>
              <a:t>SPORT COSTS MONEY</a:t>
            </a:r>
            <a:endParaRPr lang="es-ES" sz="2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930821" y="1924963"/>
            <a:ext cx="97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SPAM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724128" y="1924963"/>
            <a:ext cx="85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s-ES" sz="2400" b="1" dirty="0" smtClean="0">
                <a:solidFill>
                  <a:schemeClr val="accent4">
                    <a:lumMod val="75000"/>
                  </a:schemeClr>
                </a:solidFill>
              </a:rPr>
              <a:t>AM</a:t>
            </a:r>
            <a:endParaRPr lang="es-E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547664" y="488512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2/5</a:t>
            </a:r>
            <a:endParaRPr lang="es-ES" sz="2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567984" y="5455384"/>
            <a:ext cx="55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3</a:t>
            </a:r>
            <a:r>
              <a:rPr lang="es-ES" sz="2000" dirty="0" smtClean="0"/>
              <a:t>/</a:t>
            </a:r>
            <a:r>
              <a:rPr lang="es-ES" sz="2000" dirty="0"/>
              <a:t>5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736832" y="4869160"/>
            <a:ext cx="62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4/21</a:t>
            </a:r>
            <a:endParaRPr lang="es-ES" sz="20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16016" y="547716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2</a:t>
            </a:r>
            <a:r>
              <a:rPr lang="es-ES" sz="2000" dirty="0" smtClean="0"/>
              <a:t>/27</a:t>
            </a:r>
            <a:endParaRPr lang="es-ES" sz="2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668344" y="486916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1/21</a:t>
            </a:r>
            <a:endParaRPr lang="es-ES" sz="20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689160" y="5477162"/>
            <a:ext cx="69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1/9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70105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</a:t>
            </a:r>
            <a:r>
              <a:rPr lang="es-ES_tradnl" sz="2800" dirty="0" err="1" smtClean="0"/>
              <a:t>Exemple</a:t>
            </a:r>
            <a:r>
              <a:rPr lang="es-ES_tradnl" sz="2800" dirty="0" smtClean="0"/>
              <a:t> </a:t>
            </a:r>
            <a:endParaRPr lang="es-ES_tradnl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08893" y="4293096"/>
            <a:ext cx="8835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Suposem</a:t>
            </a:r>
            <a:r>
              <a:rPr lang="es-ES" sz="2000" dirty="0" smtClean="0"/>
              <a:t> que </a:t>
            </a:r>
            <a:r>
              <a:rPr lang="es-ES" sz="2000" dirty="0" err="1" smtClean="0"/>
              <a:t>rebem</a:t>
            </a:r>
            <a:r>
              <a:rPr lang="es-ES" sz="2000" dirty="0" smtClean="0"/>
              <a:t> el </a:t>
            </a:r>
            <a:r>
              <a:rPr lang="es-ES" sz="2000" dirty="0" err="1" smtClean="0"/>
              <a:t>missatge</a:t>
            </a:r>
            <a:r>
              <a:rPr lang="es-ES" sz="2000" dirty="0" smtClean="0"/>
              <a:t> M = “TODAY IS SECRET”, </a:t>
            </a:r>
            <a:r>
              <a:rPr lang="es-ES" sz="2000" dirty="0" err="1" smtClean="0"/>
              <a:t>quines</a:t>
            </a:r>
            <a:r>
              <a:rPr lang="es-ES" sz="2000" dirty="0" smtClean="0"/>
              <a:t> </a:t>
            </a:r>
            <a:r>
              <a:rPr lang="es-ES" sz="2000" dirty="0" err="1" smtClean="0"/>
              <a:t>seran</a:t>
            </a:r>
            <a:r>
              <a:rPr lang="es-ES" sz="2000" dirty="0" smtClean="0"/>
              <a:t> les </a:t>
            </a:r>
            <a:r>
              <a:rPr lang="es-ES" sz="2000" dirty="0" err="1" smtClean="0"/>
              <a:t>probabilitat</a:t>
            </a:r>
            <a:r>
              <a:rPr lang="es-ES" sz="2000" dirty="0" smtClean="0"/>
              <a:t> de que M </a:t>
            </a:r>
            <a:r>
              <a:rPr lang="es-ES" sz="2000" dirty="0" err="1" smtClean="0"/>
              <a:t>sigui</a:t>
            </a:r>
            <a:r>
              <a:rPr lang="es-ES" sz="2000" dirty="0" smtClean="0"/>
              <a:t> </a:t>
            </a:r>
            <a:r>
              <a:rPr lang="es-ES" sz="2000" dirty="0" smtClean="0"/>
              <a:t>HAM o SPAM</a:t>
            </a:r>
            <a:r>
              <a:rPr lang="es-ES" sz="2000" dirty="0" smtClean="0"/>
              <a:t>? (K = 1)</a:t>
            </a:r>
          </a:p>
          <a:p>
            <a:endParaRPr lang="es-ES" sz="2000" dirty="0"/>
          </a:p>
          <a:p>
            <a:r>
              <a:rPr lang="es-ES" sz="2000" dirty="0" smtClean="0"/>
              <a:t>p(SPAM / M) = p(SPAM / “TODAY”, “IS”,  “SECRET”) =   ?</a:t>
            </a:r>
            <a:endParaRPr lang="es-ES" sz="2000" dirty="0"/>
          </a:p>
          <a:p>
            <a:r>
              <a:rPr lang="es-ES" sz="2000" dirty="0"/>
              <a:t>p</a:t>
            </a:r>
            <a:r>
              <a:rPr lang="es-ES" sz="2000" dirty="0" smtClean="0"/>
              <a:t>(</a:t>
            </a:r>
            <a:r>
              <a:rPr lang="es-ES" sz="2000" dirty="0"/>
              <a:t>H</a:t>
            </a:r>
            <a:r>
              <a:rPr lang="es-ES" sz="2000" dirty="0" smtClean="0"/>
              <a:t>AM </a:t>
            </a:r>
            <a:r>
              <a:rPr lang="es-ES" sz="2000" dirty="0"/>
              <a:t>/ M) = p</a:t>
            </a:r>
            <a:r>
              <a:rPr lang="es-ES" sz="2000" dirty="0" smtClean="0"/>
              <a:t>(</a:t>
            </a:r>
            <a:r>
              <a:rPr lang="es-ES" sz="2000" dirty="0"/>
              <a:t>H</a:t>
            </a:r>
            <a:r>
              <a:rPr lang="es-ES" sz="2000" dirty="0" smtClean="0"/>
              <a:t>AM </a:t>
            </a:r>
            <a:r>
              <a:rPr lang="es-ES" sz="2000" dirty="0"/>
              <a:t>/ “TODAY”, “IS”,  “SECRET”) =   ?</a:t>
            </a:r>
          </a:p>
          <a:p>
            <a:endParaRPr lang="es-ES" sz="2000" dirty="0"/>
          </a:p>
        </p:txBody>
      </p:sp>
      <p:sp>
        <p:nvSpPr>
          <p:cNvPr id="5" name="Rectángulo 4"/>
          <p:cNvSpPr/>
          <p:nvPr/>
        </p:nvSpPr>
        <p:spPr>
          <a:xfrm>
            <a:off x="1115616" y="1916832"/>
            <a:ext cx="6840760" cy="2207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354757" y="2467928"/>
            <a:ext cx="2591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OFFER IS SECRET</a:t>
            </a:r>
          </a:p>
          <a:p>
            <a:r>
              <a:rPr lang="es-ES" sz="2000" dirty="0" smtClean="0"/>
              <a:t>CLICK SECRET LINK</a:t>
            </a:r>
          </a:p>
          <a:p>
            <a:r>
              <a:rPr lang="es-ES" sz="2000" dirty="0" smtClean="0"/>
              <a:t>SECRET SPORTS LINK</a:t>
            </a:r>
            <a:endParaRPr lang="es-ES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860032" y="2395920"/>
            <a:ext cx="28209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PLAY SPORTS TODAY</a:t>
            </a:r>
          </a:p>
          <a:p>
            <a:r>
              <a:rPr lang="es-ES" sz="2000" dirty="0" smtClean="0"/>
              <a:t>WENT PLAY SPORTS</a:t>
            </a:r>
          </a:p>
          <a:p>
            <a:r>
              <a:rPr lang="es-ES" sz="2000" dirty="0" smtClean="0"/>
              <a:t>SECRET SPORTS EVENT</a:t>
            </a:r>
          </a:p>
          <a:p>
            <a:r>
              <a:rPr lang="es-ES" sz="2000" dirty="0" smtClean="0"/>
              <a:t>SPORT IS TODAY</a:t>
            </a:r>
          </a:p>
          <a:p>
            <a:r>
              <a:rPr lang="es-ES" sz="2000" dirty="0" smtClean="0"/>
              <a:t>SPORT COSTS MONEY</a:t>
            </a:r>
            <a:endParaRPr lang="es-ES" sz="2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930821" y="1924963"/>
            <a:ext cx="97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SPAM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724128" y="1924963"/>
            <a:ext cx="85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s-ES" sz="2400" b="1" dirty="0" smtClean="0">
                <a:solidFill>
                  <a:schemeClr val="accent4">
                    <a:lumMod val="75000"/>
                  </a:schemeClr>
                </a:solidFill>
              </a:rPr>
              <a:t>AM</a:t>
            </a:r>
            <a:endParaRPr lang="es-E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8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</a:t>
            </a:r>
            <a:r>
              <a:rPr lang="es-ES_tradnl" sz="2800" dirty="0" err="1" smtClean="0"/>
              <a:t>Exemple</a:t>
            </a:r>
            <a:r>
              <a:rPr lang="es-ES_tradnl" sz="2800" dirty="0" smtClean="0"/>
              <a:t> </a:t>
            </a:r>
            <a:endParaRPr lang="es-ES_tradnl" sz="2800" dirty="0"/>
          </a:p>
        </p:txBody>
      </p:sp>
      <p:sp>
        <p:nvSpPr>
          <p:cNvPr id="5" name="Rectángulo 4"/>
          <p:cNvSpPr/>
          <p:nvPr/>
        </p:nvSpPr>
        <p:spPr>
          <a:xfrm>
            <a:off x="281469" y="1700808"/>
            <a:ext cx="4551820" cy="1872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" name="CuadroTexto 5"/>
          <p:cNvSpPr txBox="1"/>
          <p:nvPr/>
        </p:nvSpPr>
        <p:spPr>
          <a:xfrm>
            <a:off x="323528" y="2315781"/>
            <a:ext cx="2110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OFFER IS SECRET</a:t>
            </a:r>
          </a:p>
          <a:p>
            <a:r>
              <a:rPr lang="es-ES" sz="1600" dirty="0" smtClean="0"/>
              <a:t>CLICK SECRET LINK</a:t>
            </a:r>
          </a:p>
          <a:p>
            <a:r>
              <a:rPr lang="es-ES" sz="1600" dirty="0" smtClean="0"/>
              <a:t>SECRET SPORTS LINK</a:t>
            </a:r>
            <a:endParaRPr lang="es-E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532659" y="2243773"/>
            <a:ext cx="23006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PLAY SPORTS TODAY</a:t>
            </a:r>
          </a:p>
          <a:p>
            <a:r>
              <a:rPr lang="es-ES" sz="1600" dirty="0" smtClean="0"/>
              <a:t>WENT PLAY SPORTS</a:t>
            </a:r>
          </a:p>
          <a:p>
            <a:r>
              <a:rPr lang="es-ES" sz="1600" dirty="0" smtClean="0"/>
              <a:t>SECRET SPORTS EVENT</a:t>
            </a:r>
          </a:p>
          <a:p>
            <a:r>
              <a:rPr lang="es-ES" sz="1600" dirty="0" smtClean="0"/>
              <a:t>SPORT IS TODAY</a:t>
            </a:r>
          </a:p>
          <a:p>
            <a:r>
              <a:rPr lang="es-ES" sz="1600" dirty="0" smtClean="0"/>
              <a:t>SPORT COSTS MONEY</a:t>
            </a:r>
            <a:endParaRPr lang="es-ES" sz="1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99592" y="1772816"/>
            <a:ext cx="78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SPAM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396755" y="1772816"/>
            <a:ext cx="68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AM</a:t>
            </a:r>
            <a:endParaRPr lang="es-E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788024" y="1798712"/>
            <a:ext cx="4355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K = 1</a:t>
            </a:r>
          </a:p>
          <a:p>
            <a:r>
              <a:rPr lang="es-ES" sz="1400" dirty="0" smtClean="0"/>
              <a:t>p(SPAM) = 2/5                               p</a:t>
            </a:r>
            <a:r>
              <a:rPr lang="es-ES" sz="1400" dirty="0"/>
              <a:t>(HAM) =   3/5 </a:t>
            </a:r>
            <a:endParaRPr lang="es-ES" sz="1400" dirty="0" smtClean="0"/>
          </a:p>
          <a:p>
            <a:r>
              <a:rPr lang="es-ES" sz="1400" dirty="0" smtClean="0"/>
              <a:t>p(“SECRET”/SPAM) =   4/21    p</a:t>
            </a:r>
            <a:r>
              <a:rPr lang="es-ES" sz="1400" dirty="0"/>
              <a:t>(“SECRET”/HAM)  =    </a:t>
            </a:r>
            <a:r>
              <a:rPr lang="es-ES" sz="1400" dirty="0" smtClean="0"/>
              <a:t>2/</a:t>
            </a:r>
            <a:r>
              <a:rPr lang="es-ES" sz="1400" dirty="0"/>
              <a:t>27 </a:t>
            </a:r>
            <a:endParaRPr lang="es-ES" sz="1400" dirty="0" smtClean="0"/>
          </a:p>
          <a:p>
            <a:r>
              <a:rPr lang="es-ES" sz="1400" dirty="0" smtClean="0"/>
              <a:t>p</a:t>
            </a:r>
            <a:r>
              <a:rPr lang="es-ES" sz="1400" dirty="0"/>
              <a:t>(“</a:t>
            </a:r>
            <a:r>
              <a:rPr lang="es-ES" sz="1400" dirty="0" smtClean="0"/>
              <a:t>TODAY”</a:t>
            </a:r>
            <a:r>
              <a:rPr lang="es-ES" sz="1400" dirty="0"/>
              <a:t>/SPAM) </a:t>
            </a:r>
            <a:r>
              <a:rPr lang="es-ES" sz="1400" dirty="0" smtClean="0"/>
              <a:t>=1/21         p</a:t>
            </a:r>
            <a:r>
              <a:rPr lang="es-ES" sz="1400" dirty="0"/>
              <a:t>(“TODAY”</a:t>
            </a:r>
            <a:r>
              <a:rPr lang="es-ES" sz="1400" dirty="0" smtClean="0"/>
              <a:t>/</a:t>
            </a:r>
            <a:r>
              <a:rPr lang="es-ES" sz="1400" dirty="0"/>
              <a:t>H</a:t>
            </a:r>
            <a:r>
              <a:rPr lang="es-ES" sz="1400" dirty="0" smtClean="0"/>
              <a:t>AM</a:t>
            </a:r>
            <a:r>
              <a:rPr lang="es-ES" sz="1400" dirty="0"/>
              <a:t>) </a:t>
            </a:r>
            <a:r>
              <a:rPr lang="es-ES" sz="1400" dirty="0" smtClean="0"/>
              <a:t>=1/9</a:t>
            </a:r>
            <a:endParaRPr lang="es-ES" sz="1400" dirty="0"/>
          </a:p>
          <a:p>
            <a:r>
              <a:rPr lang="es-ES" sz="1400" dirty="0"/>
              <a:t>p(“IS”</a:t>
            </a:r>
            <a:r>
              <a:rPr lang="es-ES" sz="1400" dirty="0" smtClean="0"/>
              <a:t>/SPAM) = 2/21                    p</a:t>
            </a:r>
            <a:r>
              <a:rPr lang="es-ES" sz="1400" dirty="0"/>
              <a:t>(</a:t>
            </a:r>
            <a:r>
              <a:rPr lang="es-ES" sz="1400" dirty="0" smtClean="0"/>
              <a:t>“IS”</a:t>
            </a:r>
            <a:r>
              <a:rPr lang="es-ES" sz="1400" dirty="0"/>
              <a:t>/HAM) </a:t>
            </a:r>
            <a:r>
              <a:rPr lang="es-ES" sz="1400" dirty="0" smtClean="0"/>
              <a:t>= 2/27</a:t>
            </a:r>
            <a:endParaRPr lang="es-ES" sz="1400" dirty="0"/>
          </a:p>
          <a:p>
            <a:endParaRPr lang="es-ES" sz="1400" dirty="0"/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362595"/>
              </p:ext>
            </p:extLst>
          </p:nvPr>
        </p:nvGraphicFramePr>
        <p:xfrm>
          <a:off x="214065" y="3834656"/>
          <a:ext cx="8726487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3" name="EcuaciÛn" r:id="rId3" imgW="7785100" imgH="1079500" progId="Equation.3">
                  <p:embed/>
                </p:oleObj>
              </mc:Choice>
              <mc:Fallback>
                <p:oleObj name="EcuaciÛn" r:id="rId3" imgW="77851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65" y="3834656"/>
                        <a:ext cx="8726487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521529"/>
              </p:ext>
            </p:extLst>
          </p:nvPr>
        </p:nvGraphicFramePr>
        <p:xfrm>
          <a:off x="117475" y="5300663"/>
          <a:ext cx="8847013" cy="117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4" name="EcuaciÛn" r:id="rId5" imgW="8077200" imgH="1079500" progId="Equation.3">
                  <p:embed/>
                </p:oleObj>
              </mc:Choice>
              <mc:Fallback>
                <p:oleObj name="EcuaciÛn" r:id="rId5" imgW="80772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5300663"/>
                        <a:ext cx="8847013" cy="117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23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</a:t>
            </a:r>
            <a:r>
              <a:rPr lang="es-ES_tradnl" sz="2800" dirty="0"/>
              <a:t> </a:t>
            </a:r>
            <a:r>
              <a:rPr lang="es-ES_tradnl" sz="2800" dirty="0" err="1" smtClean="0"/>
              <a:t>Classificació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d’un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missatge</a:t>
            </a:r>
            <a:r>
              <a:rPr lang="es-ES_tradnl" sz="2800" dirty="0" smtClean="0"/>
              <a:t>. </a:t>
            </a:r>
            <a:endParaRPr lang="es-ES_tradnl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72480" y="1772816"/>
            <a:ext cx="821431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600" dirty="0" smtClean="0"/>
              <a:t>Per </a:t>
            </a:r>
            <a:r>
              <a:rPr lang="es-ES" sz="1600" dirty="0" err="1" smtClean="0"/>
              <a:t>classificar</a:t>
            </a:r>
            <a:r>
              <a:rPr lang="es-ES" sz="1600" dirty="0" smtClean="0"/>
              <a:t> un </a:t>
            </a:r>
            <a:r>
              <a:rPr lang="es-ES" sz="1600" dirty="0" err="1" smtClean="0"/>
              <a:t>missatge</a:t>
            </a:r>
            <a:r>
              <a:rPr lang="es-ES" sz="1600" dirty="0" smtClean="0"/>
              <a:t> m </a:t>
            </a:r>
            <a:r>
              <a:rPr lang="es-ES" sz="1600" dirty="0" err="1" smtClean="0"/>
              <a:t>comparem</a:t>
            </a:r>
            <a:r>
              <a:rPr lang="es-ES" sz="1600" dirty="0" smtClean="0"/>
              <a:t> les </a:t>
            </a:r>
            <a:r>
              <a:rPr lang="es-ES" sz="1600" dirty="0" err="1" smtClean="0"/>
              <a:t>probabilitats</a:t>
            </a:r>
            <a:r>
              <a:rPr lang="es-ES" sz="1600" dirty="0" smtClean="0"/>
              <a:t> de que </a:t>
            </a:r>
            <a:r>
              <a:rPr lang="es-ES" sz="1600" dirty="0" err="1" smtClean="0"/>
              <a:t>sigui</a:t>
            </a:r>
            <a:r>
              <a:rPr lang="es-ES" sz="1600" dirty="0" smtClean="0"/>
              <a:t> SPAM (p(SPAM/m)) i de que </a:t>
            </a:r>
            <a:r>
              <a:rPr lang="es-ES" sz="1600" dirty="0" err="1" smtClean="0"/>
              <a:t>sigui</a:t>
            </a:r>
            <a:r>
              <a:rPr lang="es-ES" sz="1600" dirty="0" smtClean="0"/>
              <a:t> HAM (p(HAM/m)).</a:t>
            </a:r>
          </a:p>
          <a:p>
            <a:pPr marL="285750" indent="-285750">
              <a:buFont typeface="Arial"/>
              <a:buChar char="•"/>
            </a:pPr>
            <a:endParaRPr lang="es-ES" sz="1600" dirty="0"/>
          </a:p>
          <a:p>
            <a:pPr marL="285750" indent="-285750">
              <a:buFont typeface="Arial"/>
              <a:buChar char="•"/>
            </a:pPr>
            <a:endParaRPr lang="es-ES" sz="1600" dirty="0" smtClean="0"/>
          </a:p>
          <a:p>
            <a:pPr marL="285750" indent="-285750">
              <a:buFont typeface="Arial"/>
              <a:buChar char="•"/>
            </a:pPr>
            <a:endParaRPr lang="es-ES" sz="1600" dirty="0"/>
          </a:p>
          <a:p>
            <a:pPr marL="285750" indent="-285750">
              <a:buFont typeface="Arial"/>
              <a:buChar char="•"/>
            </a:pPr>
            <a:endParaRPr lang="es-ES" sz="1600" dirty="0" smtClean="0"/>
          </a:p>
          <a:p>
            <a:pPr marL="285750" indent="-285750">
              <a:buFont typeface="Arial"/>
              <a:buChar char="•"/>
            </a:pPr>
            <a:endParaRPr lang="es-ES" sz="1600" dirty="0"/>
          </a:p>
          <a:p>
            <a:pPr marL="285750" indent="-285750">
              <a:buFont typeface="Arial"/>
              <a:buChar char="•"/>
            </a:pPr>
            <a:r>
              <a:rPr lang="es-ES" sz="1600" dirty="0" smtClean="0"/>
              <a:t>La manera </a:t>
            </a:r>
            <a:r>
              <a:rPr lang="es-ES" sz="1600" dirty="0" err="1" smtClean="0"/>
              <a:t>més</a:t>
            </a:r>
            <a:r>
              <a:rPr lang="es-ES" sz="1600" dirty="0" smtClean="0"/>
              <a:t> </a:t>
            </a:r>
            <a:r>
              <a:rPr lang="es-ES" sz="1600" dirty="0" err="1" smtClean="0"/>
              <a:t>senzilla</a:t>
            </a:r>
            <a:r>
              <a:rPr lang="es-ES" sz="1600" dirty="0" smtClean="0"/>
              <a:t> </a:t>
            </a:r>
            <a:r>
              <a:rPr lang="es-ES" sz="1600" dirty="0" err="1" smtClean="0"/>
              <a:t>és</a:t>
            </a:r>
            <a:r>
              <a:rPr lang="es-ES" sz="1600" dirty="0" smtClean="0"/>
              <a:t> </a:t>
            </a:r>
            <a:r>
              <a:rPr lang="es-ES" sz="1600" dirty="0" err="1" smtClean="0"/>
              <a:t>classificar</a:t>
            </a:r>
            <a:r>
              <a:rPr lang="es-ES" sz="1600" dirty="0" smtClean="0"/>
              <a:t> el </a:t>
            </a:r>
            <a:r>
              <a:rPr lang="es-ES" sz="1600" dirty="0" err="1" smtClean="0"/>
              <a:t>missatge</a:t>
            </a:r>
            <a:r>
              <a:rPr lang="es-ES" sz="1600" dirty="0" smtClean="0"/>
              <a:t> </a:t>
            </a:r>
            <a:r>
              <a:rPr lang="es-ES" sz="1600" dirty="0" err="1" smtClean="0"/>
              <a:t>amb</a:t>
            </a:r>
            <a:r>
              <a:rPr lang="es-ES" sz="1600" dirty="0" smtClean="0"/>
              <a:t> la </a:t>
            </a:r>
            <a:r>
              <a:rPr lang="es-ES" sz="1600" dirty="0" err="1" smtClean="0"/>
              <a:t>classe</a:t>
            </a:r>
            <a:r>
              <a:rPr lang="es-ES" sz="1600" dirty="0" smtClean="0"/>
              <a:t> de </a:t>
            </a:r>
            <a:r>
              <a:rPr lang="es-ES" sz="1600" dirty="0" err="1" smtClean="0"/>
              <a:t>major</a:t>
            </a:r>
            <a:r>
              <a:rPr lang="es-ES" sz="1600" dirty="0" smtClean="0"/>
              <a:t> </a:t>
            </a:r>
            <a:r>
              <a:rPr lang="es-ES" sz="1600" dirty="0" err="1" smtClean="0"/>
              <a:t>probabilitat</a:t>
            </a:r>
            <a:r>
              <a:rPr lang="es-ES" sz="1600" dirty="0" smtClean="0"/>
              <a:t>. </a:t>
            </a:r>
            <a:r>
              <a:rPr lang="es-ES" sz="1600" dirty="0" err="1" smtClean="0"/>
              <a:t>És</a:t>
            </a:r>
            <a:r>
              <a:rPr lang="es-ES" sz="1600" dirty="0" smtClean="0"/>
              <a:t> </a:t>
            </a:r>
            <a:r>
              <a:rPr lang="es-ES" sz="1600" dirty="0" err="1" smtClean="0"/>
              <a:t>interessant</a:t>
            </a:r>
            <a:r>
              <a:rPr lang="es-ES" sz="1600" dirty="0" smtClean="0"/>
              <a:t> observar que no cal </a:t>
            </a:r>
            <a:r>
              <a:rPr lang="es-ES" sz="1600" dirty="0" err="1" smtClean="0"/>
              <a:t>fer</a:t>
            </a:r>
            <a:r>
              <a:rPr lang="es-ES" sz="1600" dirty="0" smtClean="0"/>
              <a:t> </a:t>
            </a:r>
            <a:r>
              <a:rPr lang="es-ES" sz="1600" dirty="0" err="1" smtClean="0"/>
              <a:t>tot</a:t>
            </a:r>
            <a:r>
              <a:rPr lang="es-ES" sz="1600" dirty="0" smtClean="0"/>
              <a:t> </a:t>
            </a:r>
            <a:r>
              <a:rPr lang="es-ES" sz="1600" dirty="0" err="1" smtClean="0"/>
              <a:t>els</a:t>
            </a:r>
            <a:r>
              <a:rPr lang="es-ES" sz="1600" dirty="0" smtClean="0"/>
              <a:t> </a:t>
            </a:r>
            <a:r>
              <a:rPr lang="es-ES" sz="1600" dirty="0" err="1" smtClean="0"/>
              <a:t>càlculs</a:t>
            </a:r>
            <a:r>
              <a:rPr lang="es-ES" sz="1600" dirty="0" smtClean="0"/>
              <a:t> per </a:t>
            </a:r>
            <a:r>
              <a:rPr lang="es-ES" sz="1600" dirty="0" err="1" smtClean="0"/>
              <a:t>trobar</a:t>
            </a:r>
            <a:r>
              <a:rPr lang="es-ES" sz="1600" dirty="0" smtClean="0"/>
              <a:t> les </a:t>
            </a:r>
            <a:r>
              <a:rPr lang="es-ES" sz="1600" dirty="0" err="1" smtClean="0"/>
              <a:t>probabilitats</a:t>
            </a:r>
            <a:r>
              <a:rPr lang="es-ES" sz="1600" dirty="0" smtClean="0"/>
              <a:t>. Les </a:t>
            </a:r>
            <a:r>
              <a:rPr lang="es-ES" sz="1600" dirty="0" err="1" smtClean="0"/>
              <a:t>dues</a:t>
            </a:r>
            <a:r>
              <a:rPr lang="es-ES" sz="1600" dirty="0" smtClean="0"/>
              <a:t> </a:t>
            </a:r>
            <a:r>
              <a:rPr lang="es-ES" sz="1600" dirty="0" err="1" smtClean="0"/>
              <a:t>quantitats</a:t>
            </a:r>
            <a:r>
              <a:rPr lang="es-ES" sz="1600" dirty="0" smtClean="0"/>
              <a:t> </a:t>
            </a:r>
            <a:r>
              <a:rPr lang="es-ES" sz="1600" dirty="0" err="1" smtClean="0"/>
              <a:t>tenen</a:t>
            </a:r>
            <a:r>
              <a:rPr lang="es-ES" sz="1600" dirty="0" smtClean="0"/>
              <a:t> el </a:t>
            </a:r>
            <a:r>
              <a:rPr lang="es-ES" sz="1600" dirty="0" err="1" smtClean="0"/>
              <a:t>mateix</a:t>
            </a:r>
            <a:r>
              <a:rPr lang="es-ES" sz="1600" dirty="0" smtClean="0"/>
              <a:t> denominador, per </a:t>
            </a:r>
            <a:r>
              <a:rPr lang="es-ES" sz="1600" dirty="0" err="1" smtClean="0"/>
              <a:t>tant</a:t>
            </a:r>
            <a:r>
              <a:rPr lang="es-ES" sz="1600" dirty="0" smtClean="0"/>
              <a:t> </a:t>
            </a:r>
            <a:r>
              <a:rPr lang="es-ES" sz="1600" dirty="0" err="1" smtClean="0"/>
              <a:t>bastarà</a:t>
            </a:r>
            <a:r>
              <a:rPr lang="es-ES" sz="1600" dirty="0" smtClean="0"/>
              <a:t> </a:t>
            </a:r>
            <a:r>
              <a:rPr lang="es-ES" sz="1600" dirty="0" err="1" smtClean="0"/>
              <a:t>amb</a:t>
            </a:r>
            <a:r>
              <a:rPr lang="es-ES" sz="1600" dirty="0" smtClean="0"/>
              <a:t> comparar </a:t>
            </a:r>
            <a:r>
              <a:rPr lang="es-ES" sz="1600" dirty="0" err="1" smtClean="0"/>
              <a:t>els</a:t>
            </a:r>
            <a:r>
              <a:rPr lang="es-ES" sz="1600" dirty="0" smtClean="0"/>
              <a:t> </a:t>
            </a:r>
            <a:r>
              <a:rPr lang="es-ES" sz="1600" dirty="0" err="1" smtClean="0"/>
              <a:t>numeradors</a:t>
            </a:r>
            <a:endParaRPr lang="es-ES" sz="1600" dirty="0" smtClean="0"/>
          </a:p>
          <a:p>
            <a:pPr marL="285750" indent="-285750">
              <a:buFont typeface="Arial"/>
              <a:buChar char="•"/>
            </a:pPr>
            <a:r>
              <a:rPr lang="es-ES" sz="1600" dirty="0" err="1"/>
              <a:t>A</a:t>
            </a:r>
            <a:r>
              <a:rPr lang="es-ES" sz="1600" dirty="0" err="1" smtClean="0"/>
              <a:t>ixò</a:t>
            </a:r>
            <a:r>
              <a:rPr lang="es-ES" sz="1600" dirty="0" smtClean="0"/>
              <a:t> </a:t>
            </a:r>
            <a:r>
              <a:rPr lang="es-ES" sz="1600" dirty="0" err="1" smtClean="0"/>
              <a:t>pot</a:t>
            </a:r>
            <a:r>
              <a:rPr lang="es-ES" sz="1600" dirty="0" smtClean="0"/>
              <a:t> no ser </a:t>
            </a:r>
            <a:r>
              <a:rPr lang="es-ES" sz="1600" dirty="0" err="1" smtClean="0"/>
              <a:t>convenient</a:t>
            </a:r>
            <a:r>
              <a:rPr lang="es-ES" sz="1600" dirty="0" smtClean="0"/>
              <a:t> si </a:t>
            </a:r>
            <a:r>
              <a:rPr lang="es-ES" sz="1600" dirty="0" err="1" smtClean="0"/>
              <a:t>volem</a:t>
            </a:r>
            <a:r>
              <a:rPr lang="es-ES" sz="1600" dirty="0" smtClean="0"/>
              <a:t> donar </a:t>
            </a:r>
            <a:r>
              <a:rPr lang="es-ES" sz="1600" dirty="0" err="1" smtClean="0"/>
              <a:t>més</a:t>
            </a:r>
            <a:r>
              <a:rPr lang="es-ES" sz="1600" dirty="0" smtClean="0"/>
              <a:t> </a:t>
            </a:r>
            <a:r>
              <a:rPr lang="es-ES" sz="1600" dirty="0" err="1" smtClean="0"/>
              <a:t>importància</a:t>
            </a:r>
            <a:r>
              <a:rPr lang="es-ES" sz="1600" dirty="0" err="1"/>
              <a:t>,</a:t>
            </a:r>
            <a:r>
              <a:rPr lang="es-ES" sz="1600" dirty="0" err="1" smtClean="0"/>
              <a:t>per</a:t>
            </a:r>
            <a:r>
              <a:rPr lang="es-ES" sz="1600" dirty="0" smtClean="0"/>
              <a:t> </a:t>
            </a:r>
            <a:r>
              <a:rPr lang="es-ES" sz="1600" dirty="0" err="1" smtClean="0"/>
              <a:t>exemple</a:t>
            </a:r>
            <a:r>
              <a:rPr lang="es-ES" sz="1600" dirty="0" smtClean="0"/>
              <a:t>, a no </a:t>
            </a:r>
            <a:r>
              <a:rPr lang="es-ES" sz="1600" dirty="0" err="1" smtClean="0"/>
              <a:t>perdre</a:t>
            </a:r>
            <a:r>
              <a:rPr lang="es-ES" sz="1600" dirty="0" smtClean="0"/>
              <a:t> </a:t>
            </a:r>
            <a:r>
              <a:rPr lang="es-ES" sz="1600" dirty="0" err="1" smtClean="0"/>
              <a:t>missatges</a:t>
            </a:r>
            <a:r>
              <a:rPr lang="es-ES" sz="1600" dirty="0" smtClean="0"/>
              <a:t>, </a:t>
            </a:r>
            <a:r>
              <a:rPr lang="es-ES" sz="1600" dirty="0" err="1" smtClean="0"/>
              <a:t>és</a:t>
            </a:r>
            <a:r>
              <a:rPr lang="es-ES" sz="1600" dirty="0" smtClean="0"/>
              <a:t> a </a:t>
            </a:r>
            <a:r>
              <a:rPr lang="es-ES" sz="1600" dirty="0" err="1" smtClean="0"/>
              <a:t>dir</a:t>
            </a:r>
            <a:r>
              <a:rPr lang="es-ES" sz="1600" dirty="0" smtClean="0"/>
              <a:t>,  que </a:t>
            </a:r>
            <a:r>
              <a:rPr lang="es-ES" sz="1600" dirty="0" err="1" smtClean="0"/>
              <a:t>hagi</a:t>
            </a:r>
            <a:r>
              <a:rPr lang="es-ES" sz="1600" dirty="0" smtClean="0"/>
              <a:t> </a:t>
            </a:r>
            <a:r>
              <a:rPr lang="es-ES" sz="1600" dirty="0" err="1" smtClean="0"/>
              <a:t>missatges</a:t>
            </a:r>
            <a:r>
              <a:rPr lang="es-ES" sz="1600" dirty="0" smtClean="0"/>
              <a:t> HAM </a:t>
            </a:r>
            <a:r>
              <a:rPr lang="es-ES" sz="1600" dirty="0" err="1" smtClean="0"/>
              <a:t>classificats</a:t>
            </a:r>
            <a:r>
              <a:rPr lang="es-ES" sz="1600" dirty="0" smtClean="0"/>
              <a:t> </a:t>
            </a:r>
            <a:r>
              <a:rPr lang="es-ES" sz="1600" dirty="0" err="1" smtClean="0"/>
              <a:t>com</a:t>
            </a:r>
            <a:r>
              <a:rPr lang="es-ES" sz="1600" dirty="0" smtClean="0"/>
              <a:t> SPAM (falsos </a:t>
            </a:r>
            <a:r>
              <a:rPr lang="es-ES" sz="1600" dirty="0" err="1" smtClean="0"/>
              <a:t>positius</a:t>
            </a:r>
            <a:r>
              <a:rPr lang="es-ES" sz="1600" dirty="0" smtClean="0"/>
              <a:t>), encara que </a:t>
            </a:r>
            <a:r>
              <a:rPr lang="es-ES" sz="1600" dirty="0" err="1" smtClean="0"/>
              <a:t>això</a:t>
            </a:r>
            <a:r>
              <a:rPr lang="es-ES" sz="1600" dirty="0" smtClean="0"/>
              <a:t> </a:t>
            </a:r>
            <a:r>
              <a:rPr lang="es-ES" sz="1600" dirty="0" err="1" smtClean="0"/>
              <a:t>comporti</a:t>
            </a:r>
            <a:r>
              <a:rPr lang="es-ES" sz="1600" dirty="0" smtClean="0"/>
              <a:t> que hi </a:t>
            </a:r>
            <a:r>
              <a:rPr lang="es-ES" sz="1600" dirty="0" err="1" smtClean="0"/>
              <a:t>hagi</a:t>
            </a:r>
            <a:r>
              <a:rPr lang="es-ES" sz="1600" dirty="0" smtClean="0"/>
              <a:t> un nombre </a:t>
            </a:r>
            <a:r>
              <a:rPr lang="es-ES" sz="1600" dirty="0" err="1" smtClean="0"/>
              <a:t>major</a:t>
            </a:r>
            <a:r>
              <a:rPr lang="es-ES" sz="1600" dirty="0" smtClean="0"/>
              <a:t> de </a:t>
            </a:r>
            <a:r>
              <a:rPr lang="es-ES" sz="1600" dirty="0" err="1" smtClean="0"/>
              <a:t>missatges</a:t>
            </a:r>
            <a:r>
              <a:rPr lang="es-ES" sz="1600" dirty="0" smtClean="0"/>
              <a:t> SPAM </a:t>
            </a:r>
            <a:r>
              <a:rPr lang="es-ES" sz="1600" dirty="0" err="1" smtClean="0"/>
              <a:t>classificats</a:t>
            </a:r>
            <a:r>
              <a:rPr lang="es-ES" sz="1600" dirty="0" smtClean="0"/>
              <a:t> </a:t>
            </a:r>
            <a:r>
              <a:rPr lang="es-ES" sz="1600" dirty="0" err="1" smtClean="0"/>
              <a:t>com</a:t>
            </a:r>
            <a:r>
              <a:rPr lang="es-ES" sz="1600" dirty="0" smtClean="0"/>
              <a:t> HAM (falsos </a:t>
            </a:r>
            <a:r>
              <a:rPr lang="es-ES" sz="1600" dirty="0" err="1" smtClean="0"/>
              <a:t>negatius</a:t>
            </a:r>
            <a:r>
              <a:rPr lang="es-ES" sz="1600" dirty="0" smtClean="0"/>
              <a:t>). 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 smtClean="0"/>
              <a:t>En el </a:t>
            </a:r>
            <a:r>
              <a:rPr lang="es-ES" sz="1600" dirty="0" err="1" smtClean="0"/>
              <a:t>nostre</a:t>
            </a:r>
            <a:r>
              <a:rPr lang="es-ES" sz="1600" dirty="0" smtClean="0"/>
              <a:t> cas, per a </a:t>
            </a:r>
            <a:r>
              <a:rPr lang="es-ES" sz="1600" dirty="0" err="1" smtClean="0"/>
              <a:t>classificar</a:t>
            </a:r>
            <a:r>
              <a:rPr lang="es-ES" sz="1600" dirty="0" smtClean="0"/>
              <a:t> un </a:t>
            </a:r>
            <a:r>
              <a:rPr lang="es-ES" sz="1600" dirty="0" err="1" smtClean="0"/>
              <a:t>missatge</a:t>
            </a:r>
            <a:r>
              <a:rPr lang="es-ES" sz="1600" dirty="0" smtClean="0"/>
              <a:t> m </a:t>
            </a:r>
            <a:r>
              <a:rPr lang="es-ES" sz="1600" dirty="0" err="1" smtClean="0"/>
              <a:t>com</a:t>
            </a:r>
            <a:r>
              <a:rPr lang="es-ES" sz="1600" dirty="0" smtClean="0"/>
              <a:t> a SPAM, </a:t>
            </a:r>
            <a:r>
              <a:rPr lang="es-ES" sz="1600" dirty="0" err="1" smtClean="0"/>
              <a:t>voldrem</a:t>
            </a:r>
            <a:r>
              <a:rPr lang="es-ES" sz="1600" dirty="0" smtClean="0"/>
              <a:t> estar </a:t>
            </a:r>
            <a:r>
              <a:rPr lang="es-ES" sz="1600" dirty="0" err="1" smtClean="0"/>
              <a:t>prou</a:t>
            </a:r>
            <a:r>
              <a:rPr lang="es-ES" sz="1600" dirty="0" smtClean="0"/>
              <a:t> </a:t>
            </a:r>
            <a:r>
              <a:rPr lang="es-ES" sz="1600" dirty="0" err="1" smtClean="0"/>
              <a:t>segurs</a:t>
            </a:r>
            <a:r>
              <a:rPr lang="es-ES" sz="1600" dirty="0" smtClean="0"/>
              <a:t>, i </a:t>
            </a:r>
            <a:r>
              <a:rPr lang="es-ES" sz="1600" dirty="0" err="1" smtClean="0"/>
              <a:t>ho</a:t>
            </a:r>
            <a:r>
              <a:rPr lang="es-ES" sz="1600" dirty="0" smtClean="0"/>
              <a:t> </a:t>
            </a:r>
            <a:r>
              <a:rPr lang="es-ES" sz="1600" dirty="0" err="1" smtClean="0"/>
              <a:t>aconseguirem</a:t>
            </a:r>
            <a:r>
              <a:rPr lang="es-ES" sz="1600" dirty="0" smtClean="0"/>
              <a:t> </a:t>
            </a:r>
            <a:r>
              <a:rPr lang="es-ES" sz="1600" dirty="0" err="1" smtClean="0"/>
              <a:t>definint</a:t>
            </a:r>
            <a:r>
              <a:rPr lang="es-ES" sz="1600" dirty="0" smtClean="0"/>
              <a:t> una </a:t>
            </a:r>
            <a:r>
              <a:rPr lang="es-ES" sz="1600" dirty="0" err="1" smtClean="0"/>
              <a:t>constant</a:t>
            </a:r>
            <a:r>
              <a:rPr lang="es-ES" sz="1600" dirty="0" smtClean="0"/>
              <a:t> PHI &gt; 1 i </a:t>
            </a:r>
            <a:r>
              <a:rPr lang="es-ES" sz="1600" dirty="0" err="1" smtClean="0"/>
              <a:t>classificant</a:t>
            </a:r>
            <a:r>
              <a:rPr lang="es-ES" sz="1600" dirty="0" smtClean="0"/>
              <a:t> un </a:t>
            </a:r>
            <a:r>
              <a:rPr lang="es-ES" sz="1600" dirty="0" err="1" smtClean="0"/>
              <a:t>missatge</a:t>
            </a:r>
            <a:r>
              <a:rPr lang="es-ES" sz="1600" dirty="0" smtClean="0"/>
              <a:t> </a:t>
            </a:r>
            <a:r>
              <a:rPr lang="es-ES" sz="1600" dirty="0" err="1" smtClean="0"/>
              <a:t>com</a:t>
            </a:r>
            <a:r>
              <a:rPr lang="es-ES" sz="1600" dirty="0" smtClean="0"/>
              <a:t> SPAM </a:t>
            </a:r>
            <a:r>
              <a:rPr lang="es-ES" sz="1600" dirty="0" err="1" smtClean="0"/>
              <a:t>nomès</a:t>
            </a:r>
            <a:r>
              <a:rPr lang="es-ES" sz="1600" dirty="0" smtClean="0"/>
              <a:t> si p</a:t>
            </a:r>
            <a:r>
              <a:rPr lang="es-ES" sz="1600" dirty="0"/>
              <a:t>(SPAM/m) </a:t>
            </a:r>
            <a:r>
              <a:rPr lang="es-ES" sz="1600" dirty="0" smtClean="0"/>
              <a:t>&gt; p</a:t>
            </a:r>
            <a:r>
              <a:rPr lang="es-ES" sz="1600" dirty="0"/>
              <a:t>(HAM/m)</a:t>
            </a:r>
            <a:r>
              <a:rPr lang="es-ES" sz="1600" dirty="0" smtClean="0"/>
              <a:t>  * PHI </a:t>
            </a:r>
          </a:p>
          <a:p>
            <a:pPr marL="285750" indent="-285750">
              <a:buFont typeface="Arial"/>
              <a:buChar char="•"/>
            </a:pPr>
            <a:endParaRPr lang="es-ES" sz="1600" dirty="0"/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912653"/>
              </p:ext>
            </p:extLst>
          </p:nvPr>
        </p:nvGraphicFramePr>
        <p:xfrm>
          <a:off x="2504088" y="2420888"/>
          <a:ext cx="38862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1" name="EcuaciÛn" r:id="rId3" imgW="3467100" imgH="863600" progId="Equation.3">
                  <p:embed/>
                </p:oleObj>
              </mc:Choice>
              <mc:Fallback>
                <p:oleObj name="EcuaciÛn" r:id="rId3" imgW="34671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088" y="2420888"/>
                        <a:ext cx="38862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21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</a:t>
            </a:r>
            <a:r>
              <a:rPr lang="es-ES_tradnl" sz="2800" dirty="0" err="1" smtClean="0"/>
              <a:t>Algorisme</a:t>
            </a:r>
            <a:r>
              <a:rPr lang="es-ES_tradnl" sz="2800" dirty="0" smtClean="0"/>
              <a:t> </a:t>
            </a:r>
            <a:endParaRPr lang="es-ES_tradnl" sz="2800" dirty="0"/>
          </a:p>
        </p:txBody>
      </p:sp>
      <p:sp>
        <p:nvSpPr>
          <p:cNvPr id="5" name="Rectángulo 4"/>
          <p:cNvSpPr/>
          <p:nvPr/>
        </p:nvSpPr>
        <p:spPr>
          <a:xfrm>
            <a:off x="1619672" y="1988840"/>
            <a:ext cx="5328592" cy="3888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" name="CuadroTexto 5"/>
          <p:cNvSpPr txBox="1"/>
          <p:nvPr/>
        </p:nvSpPr>
        <p:spPr>
          <a:xfrm>
            <a:off x="1619672" y="2204864"/>
            <a:ext cx="526498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Definir les </a:t>
            </a:r>
            <a:r>
              <a:rPr lang="es-ES" sz="1600" dirty="0" err="1" smtClean="0"/>
              <a:t>constants</a:t>
            </a:r>
            <a:r>
              <a:rPr lang="es-ES" sz="1600" dirty="0" smtClean="0"/>
              <a:t> K i PHI</a:t>
            </a:r>
          </a:p>
          <a:p>
            <a:endParaRPr lang="es-ES" sz="1600" dirty="0" smtClean="0"/>
          </a:p>
          <a:p>
            <a:r>
              <a:rPr lang="es-ES" sz="1600" dirty="0" smtClean="0"/>
              <a:t>A partir de les </a:t>
            </a:r>
            <a:r>
              <a:rPr lang="es-ES" sz="1600" dirty="0" err="1" smtClean="0"/>
              <a:t>dades</a:t>
            </a:r>
            <a:r>
              <a:rPr lang="es-ES" sz="1600" dirty="0" smtClean="0"/>
              <a:t>, crear les “bag of </a:t>
            </a:r>
            <a:r>
              <a:rPr lang="es-ES" sz="1600" dirty="0" err="1" smtClean="0"/>
              <a:t>words</a:t>
            </a:r>
            <a:r>
              <a:rPr lang="es-ES" sz="1600" dirty="0" smtClean="0"/>
              <a:t>” </a:t>
            </a:r>
            <a:r>
              <a:rPr lang="es-ES" sz="1600" dirty="0" err="1" smtClean="0"/>
              <a:t>d’SPAM</a:t>
            </a:r>
            <a:r>
              <a:rPr lang="es-ES" sz="1600" dirty="0" smtClean="0"/>
              <a:t> i HAM </a:t>
            </a:r>
          </a:p>
          <a:p>
            <a:r>
              <a:rPr lang="es-ES" sz="1600" dirty="0" smtClean="0"/>
              <a:t>i calcular el </a:t>
            </a:r>
            <a:r>
              <a:rPr lang="es-ES" sz="1600" dirty="0" err="1" smtClean="0"/>
              <a:t>conjunt</a:t>
            </a:r>
            <a:r>
              <a:rPr lang="es-ES" sz="1600" dirty="0" smtClean="0"/>
              <a:t> de </a:t>
            </a:r>
            <a:r>
              <a:rPr lang="es-ES" sz="1600" dirty="0" err="1" smtClean="0"/>
              <a:t>probabilitats</a:t>
            </a:r>
            <a:r>
              <a:rPr lang="es-ES" sz="1600" dirty="0" smtClean="0"/>
              <a:t> </a:t>
            </a:r>
          </a:p>
          <a:p>
            <a:endParaRPr lang="es-ES" sz="1600" dirty="0" smtClean="0"/>
          </a:p>
          <a:p>
            <a:r>
              <a:rPr lang="es-ES" sz="1600" dirty="0" smtClean="0"/>
              <a:t>Per a cada </a:t>
            </a:r>
            <a:r>
              <a:rPr lang="es-ES" sz="1600" dirty="0" err="1" smtClean="0"/>
              <a:t>missatge</a:t>
            </a:r>
            <a:r>
              <a:rPr lang="es-ES" sz="1600" dirty="0" smtClean="0"/>
              <a:t> m del </a:t>
            </a:r>
            <a:r>
              <a:rPr lang="es-ES" sz="1600" dirty="0" err="1" smtClean="0"/>
              <a:t>conjunt</a:t>
            </a:r>
            <a:r>
              <a:rPr lang="es-ES" sz="1600" dirty="0" smtClean="0"/>
              <a:t> de </a:t>
            </a:r>
            <a:r>
              <a:rPr lang="es-ES" sz="1600" dirty="0" err="1" smtClean="0"/>
              <a:t>prova</a:t>
            </a:r>
            <a:r>
              <a:rPr lang="es-ES" sz="1600" dirty="0" smtClean="0"/>
              <a:t>: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                   </a:t>
            </a:r>
            <a:r>
              <a:rPr lang="es-ES" sz="1600" dirty="0" err="1" smtClean="0"/>
              <a:t>classificar-ho</a:t>
            </a:r>
            <a:r>
              <a:rPr lang="es-ES" sz="1600" dirty="0" smtClean="0"/>
              <a:t> </a:t>
            </a:r>
          </a:p>
          <a:p>
            <a:r>
              <a:rPr lang="es-ES" sz="1600" dirty="0"/>
              <a:t>	 </a:t>
            </a:r>
            <a:r>
              <a:rPr lang="es-ES" sz="1600" dirty="0" smtClean="0"/>
              <a:t>        </a:t>
            </a:r>
            <a:r>
              <a:rPr lang="es-ES" sz="1600" dirty="0" err="1" smtClean="0"/>
              <a:t>actualitzar</a:t>
            </a:r>
            <a:r>
              <a:rPr lang="es-ES" sz="1600" dirty="0" smtClean="0"/>
              <a:t> </a:t>
            </a:r>
            <a:r>
              <a:rPr lang="es-ES" sz="1600" dirty="0" err="1" smtClean="0"/>
              <a:t>els</a:t>
            </a:r>
            <a:r>
              <a:rPr lang="es-ES" sz="1600" dirty="0" smtClean="0"/>
              <a:t> </a:t>
            </a:r>
            <a:r>
              <a:rPr lang="es-ES" sz="1600" dirty="0" err="1" smtClean="0"/>
              <a:t>comptadors</a:t>
            </a:r>
            <a:r>
              <a:rPr lang="es-ES" sz="1600" dirty="0" smtClean="0"/>
              <a:t> de 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  			true positives </a:t>
            </a:r>
          </a:p>
          <a:p>
            <a:r>
              <a:rPr lang="es-ES" sz="1600" dirty="0"/>
              <a:t>	</a:t>
            </a:r>
            <a:r>
              <a:rPr lang="es-ES" sz="1600" dirty="0" smtClean="0"/>
              <a:t>		false positives </a:t>
            </a:r>
          </a:p>
          <a:p>
            <a:r>
              <a:rPr lang="es-ES" sz="1600" dirty="0"/>
              <a:t>	</a:t>
            </a:r>
            <a:r>
              <a:rPr lang="es-ES" sz="1600" dirty="0" smtClean="0"/>
              <a:t>		true </a:t>
            </a:r>
            <a:r>
              <a:rPr lang="es-ES" sz="1600" dirty="0" err="1" smtClean="0"/>
              <a:t>negatives</a:t>
            </a:r>
            <a:r>
              <a:rPr lang="es-ES" sz="1600" dirty="0" smtClean="0"/>
              <a:t> </a:t>
            </a:r>
            <a:endParaRPr lang="es-ES" sz="1600" dirty="0"/>
          </a:p>
          <a:p>
            <a:r>
              <a:rPr lang="es-ES" sz="1600" dirty="0" smtClean="0"/>
              <a:t>			false </a:t>
            </a:r>
            <a:r>
              <a:rPr lang="es-ES" sz="1600" dirty="0" err="1" smtClean="0"/>
              <a:t>negatives</a:t>
            </a:r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	</a:t>
            </a:r>
            <a:endParaRPr lang="es-ES" sz="1600" dirty="0"/>
          </a:p>
          <a:p>
            <a:r>
              <a:rPr lang="es-ES" sz="1600" dirty="0" smtClean="0"/>
              <a:t>Calcular les </a:t>
            </a:r>
            <a:r>
              <a:rPr lang="es-ES" sz="1600" dirty="0" err="1" smtClean="0"/>
              <a:t>estadístiques</a:t>
            </a:r>
            <a:r>
              <a:rPr lang="es-ES" sz="1600" dirty="0" smtClean="0"/>
              <a:t> i </a:t>
            </a:r>
            <a:r>
              <a:rPr lang="es-ES" sz="1600" dirty="0" err="1" smtClean="0"/>
              <a:t>treure</a:t>
            </a:r>
            <a:r>
              <a:rPr lang="es-ES" sz="1600" dirty="0" smtClean="0"/>
              <a:t>-les per pantalla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1534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Spam</a:t>
            </a:r>
            <a:endParaRPr lang="es-ES_tradnl" dirty="0"/>
          </a:p>
        </p:txBody>
      </p:sp>
      <p:pic>
        <p:nvPicPr>
          <p:cNvPr id="13" name="Imagen 1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276872"/>
            <a:ext cx="3238500" cy="350520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456981" y="2420888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spam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derived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1970 </a:t>
            </a:r>
            <a:r>
              <a:rPr lang="es-ES" dirty="0" err="1"/>
              <a:t>Spam</a:t>
            </a:r>
            <a:r>
              <a:rPr lang="es-ES" dirty="0"/>
              <a:t> sketch of </a:t>
            </a:r>
            <a:r>
              <a:rPr lang="es-ES" dirty="0" err="1"/>
              <a:t>the</a:t>
            </a:r>
            <a:r>
              <a:rPr lang="es-ES" dirty="0"/>
              <a:t> BBC </a:t>
            </a:r>
            <a:r>
              <a:rPr lang="es-ES" dirty="0" err="1"/>
              <a:t>television</a:t>
            </a:r>
            <a:r>
              <a:rPr lang="es-ES" dirty="0"/>
              <a:t> </a:t>
            </a:r>
            <a:r>
              <a:rPr lang="es-ES" dirty="0" err="1"/>
              <a:t>comedy</a:t>
            </a:r>
            <a:r>
              <a:rPr lang="es-ES" dirty="0"/>
              <a:t> series </a:t>
            </a:r>
            <a:r>
              <a:rPr lang="es-ES" dirty="0" err="1"/>
              <a:t>Monty</a:t>
            </a:r>
            <a:r>
              <a:rPr lang="es-ES" dirty="0"/>
              <a:t> </a:t>
            </a:r>
            <a:r>
              <a:rPr lang="es-ES" dirty="0" err="1"/>
              <a:t>Python's</a:t>
            </a:r>
            <a:r>
              <a:rPr lang="es-ES" dirty="0"/>
              <a:t> </a:t>
            </a:r>
            <a:r>
              <a:rPr lang="es-ES" dirty="0" err="1"/>
              <a:t>Flying</a:t>
            </a:r>
            <a:r>
              <a:rPr lang="es-ES" dirty="0"/>
              <a:t> </a:t>
            </a:r>
            <a:r>
              <a:rPr lang="es-ES" dirty="0" err="1"/>
              <a:t>Circus</a:t>
            </a:r>
            <a:r>
              <a:rPr lang="es-ES" dirty="0" smtClean="0"/>
              <a:t>. </a:t>
            </a:r>
            <a:r>
              <a:rPr lang="es-ES" dirty="0" err="1"/>
              <a:t>The</a:t>
            </a:r>
            <a:r>
              <a:rPr lang="es-ES" dirty="0"/>
              <a:t> sketch </a:t>
            </a:r>
            <a:r>
              <a:rPr lang="es-ES" dirty="0" err="1"/>
              <a:t>is</a:t>
            </a:r>
            <a:r>
              <a:rPr lang="es-ES" dirty="0"/>
              <a:t> set in a </a:t>
            </a:r>
            <a:r>
              <a:rPr lang="es-ES" dirty="0" err="1"/>
              <a:t>cafe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nearly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item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menu</a:t>
            </a:r>
            <a:r>
              <a:rPr lang="es-ES" dirty="0"/>
              <a:t> </a:t>
            </a:r>
            <a:r>
              <a:rPr lang="es-ES" dirty="0" err="1"/>
              <a:t>includes</a:t>
            </a:r>
            <a:r>
              <a:rPr lang="es-ES" dirty="0"/>
              <a:t> </a:t>
            </a:r>
            <a:r>
              <a:rPr lang="es-ES" dirty="0" err="1"/>
              <a:t>Spam</a:t>
            </a:r>
            <a:r>
              <a:rPr lang="es-ES" dirty="0"/>
              <a:t> </a:t>
            </a:r>
            <a:r>
              <a:rPr lang="es-ES" dirty="0" err="1"/>
              <a:t>canned</a:t>
            </a:r>
            <a:r>
              <a:rPr lang="es-ES" dirty="0"/>
              <a:t> </a:t>
            </a:r>
            <a:r>
              <a:rPr lang="es-ES" dirty="0" err="1"/>
              <a:t>luncheon</a:t>
            </a:r>
            <a:r>
              <a:rPr lang="es-ES" dirty="0"/>
              <a:t> </a:t>
            </a:r>
            <a:r>
              <a:rPr lang="es-ES" dirty="0" err="1"/>
              <a:t>meat</a:t>
            </a:r>
            <a:r>
              <a:rPr lang="es-ES" dirty="0"/>
              <a:t>. </a:t>
            </a:r>
            <a:r>
              <a:rPr lang="es-ES" dirty="0" smtClean="0"/>
              <a:t>(Wikipedia)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611560" y="4908286"/>
            <a:ext cx="3570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err="1">
                <a:hlinkClick r:id="rId2"/>
              </a:rPr>
              <a:t>youtu.be</a:t>
            </a:r>
            <a:r>
              <a:rPr lang="es-ES" dirty="0">
                <a:hlinkClick r:id="rId2"/>
              </a:rPr>
              <a:t>/cFrtpT1mKy8?t=33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934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</a:t>
            </a:r>
            <a:r>
              <a:rPr lang="es-ES_tradnl" sz="2800" dirty="0"/>
              <a:t> </a:t>
            </a:r>
            <a:r>
              <a:rPr lang="es-ES_tradnl" sz="2800" dirty="0" err="1" smtClean="0"/>
              <a:t>Utilitzaci</a:t>
            </a:r>
            <a:r>
              <a:rPr lang="es-ES_tradnl" sz="2800" dirty="0" err="1" smtClean="0"/>
              <a:t>ó</a:t>
            </a:r>
            <a:r>
              <a:rPr lang="es-ES_tradnl" sz="2800" dirty="0" smtClean="0"/>
              <a:t> de </a:t>
            </a:r>
            <a:r>
              <a:rPr lang="es-ES_tradnl" sz="2800" dirty="0" err="1" smtClean="0"/>
              <a:t>logarismes</a:t>
            </a:r>
            <a:r>
              <a:rPr lang="es-ES_tradnl" sz="2800" dirty="0" smtClean="0"/>
              <a:t> per calcular </a:t>
            </a:r>
            <a:r>
              <a:rPr lang="es-ES_tradnl" sz="2800" dirty="0" err="1" smtClean="0"/>
              <a:t>probabilitats</a:t>
            </a:r>
            <a:r>
              <a:rPr lang="es-ES_tradnl" sz="2800" dirty="0" smtClean="0"/>
              <a:t>. </a:t>
            </a:r>
            <a:endParaRPr lang="es-ES_tradnl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57200" y="2204864"/>
            <a:ext cx="82143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600" dirty="0" smtClean="0"/>
              <a:t>Al </a:t>
            </a:r>
            <a:r>
              <a:rPr lang="es-ES" sz="1600" dirty="0" err="1" smtClean="0"/>
              <a:t>m</a:t>
            </a:r>
            <a:r>
              <a:rPr lang="es-ES" sz="1600" dirty="0" err="1" smtClean="0"/>
              <a:t>ètode</a:t>
            </a:r>
            <a:r>
              <a:rPr lang="es-ES" sz="1600" dirty="0" smtClean="0"/>
              <a:t> </a:t>
            </a:r>
            <a:r>
              <a:rPr lang="es-ES" sz="1600" dirty="0" err="1" smtClean="0"/>
              <a:t>Naive</a:t>
            </a:r>
            <a:r>
              <a:rPr lang="es-ES" sz="1600" dirty="0" smtClean="0"/>
              <a:t> </a:t>
            </a:r>
            <a:r>
              <a:rPr lang="es-ES" sz="1600" dirty="0" err="1" smtClean="0"/>
              <a:t>Bayes</a:t>
            </a:r>
            <a:r>
              <a:rPr lang="es-ES" sz="1600" dirty="0" smtClean="0"/>
              <a:t> per </a:t>
            </a:r>
            <a:r>
              <a:rPr lang="es-ES" sz="1600" dirty="0" err="1" smtClean="0"/>
              <a:t>classificar</a:t>
            </a:r>
            <a:r>
              <a:rPr lang="es-ES" sz="1600" dirty="0" smtClean="0"/>
              <a:t> </a:t>
            </a:r>
            <a:r>
              <a:rPr lang="es-ES" sz="1600" dirty="0" err="1" smtClean="0"/>
              <a:t>text</a:t>
            </a:r>
            <a:r>
              <a:rPr lang="es-ES" sz="1600" dirty="0" smtClean="0"/>
              <a:t>, </a:t>
            </a:r>
            <a:r>
              <a:rPr lang="es-ES" sz="1600" dirty="0" err="1" smtClean="0"/>
              <a:t>és</a:t>
            </a:r>
            <a:r>
              <a:rPr lang="es-ES" sz="1600" dirty="0" smtClean="0"/>
              <a:t> </a:t>
            </a:r>
            <a:r>
              <a:rPr lang="es-ES" sz="1600" dirty="0" err="1" smtClean="0"/>
              <a:t>necessari</a:t>
            </a:r>
            <a:r>
              <a:rPr lang="es-ES" sz="1600" dirty="0" smtClean="0"/>
              <a:t> multiplicar entre sí una </a:t>
            </a:r>
            <a:r>
              <a:rPr lang="es-ES" sz="1600" dirty="0" err="1" smtClean="0"/>
              <a:t>quantitat</a:t>
            </a:r>
            <a:r>
              <a:rPr lang="es-ES" sz="1600" dirty="0" smtClean="0"/>
              <a:t> elevada de </a:t>
            </a:r>
            <a:r>
              <a:rPr lang="es-ES" sz="1600" dirty="0" err="1" smtClean="0"/>
              <a:t>probabilitats</a:t>
            </a:r>
            <a:r>
              <a:rPr lang="es-ES" sz="1600" dirty="0" smtClean="0"/>
              <a:t> </a:t>
            </a:r>
            <a:r>
              <a:rPr lang="es-ES" sz="1600" dirty="0" err="1" smtClean="0"/>
              <a:t>petites</a:t>
            </a:r>
            <a:r>
              <a:rPr lang="es-ES" sz="1600" dirty="0" smtClean="0"/>
              <a:t> (les </a:t>
            </a:r>
            <a:r>
              <a:rPr lang="es-ES" sz="1600" dirty="0" err="1" smtClean="0"/>
              <a:t>probabilitats</a:t>
            </a:r>
            <a:r>
              <a:rPr lang="es-ES" sz="1600" dirty="0" smtClean="0"/>
              <a:t> </a:t>
            </a:r>
            <a:r>
              <a:rPr lang="es-ES" sz="1600" dirty="0" err="1" smtClean="0"/>
              <a:t>d’aparició</a:t>
            </a:r>
            <a:r>
              <a:rPr lang="es-ES" sz="1600" dirty="0" smtClean="0"/>
              <a:t> de cada </a:t>
            </a:r>
            <a:r>
              <a:rPr lang="es-ES" sz="1600" dirty="0" err="1" smtClean="0"/>
              <a:t>paraula</a:t>
            </a:r>
            <a:r>
              <a:rPr lang="es-ES" sz="1600" dirty="0" smtClean="0"/>
              <a:t> del </a:t>
            </a:r>
            <a:r>
              <a:rPr lang="es-ES" sz="1600" dirty="0" err="1" smtClean="0"/>
              <a:t>text</a:t>
            </a:r>
            <a:r>
              <a:rPr lang="es-ES" sz="1600" dirty="0" smtClean="0"/>
              <a:t>). 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 smtClean="0"/>
              <a:t>Si </a:t>
            </a:r>
            <a:r>
              <a:rPr lang="es-ES" sz="1600" dirty="0" err="1" smtClean="0"/>
              <a:t>ho</a:t>
            </a:r>
            <a:r>
              <a:rPr lang="es-ES" sz="1600" dirty="0" smtClean="0"/>
              <a:t> </a:t>
            </a:r>
            <a:r>
              <a:rPr lang="es-ES" sz="1600" dirty="0" err="1" smtClean="0"/>
              <a:t>fem</a:t>
            </a:r>
            <a:r>
              <a:rPr lang="es-ES" sz="1600" dirty="0" smtClean="0"/>
              <a:t> </a:t>
            </a:r>
            <a:r>
              <a:rPr lang="es-ES" sz="1600" dirty="0" err="1" smtClean="0"/>
              <a:t>multiplicant</a:t>
            </a:r>
            <a:r>
              <a:rPr lang="es-ES" sz="1600" dirty="0" smtClean="0"/>
              <a:t> </a:t>
            </a:r>
            <a:r>
              <a:rPr lang="es-ES" sz="1600" dirty="0" err="1" smtClean="0"/>
              <a:t>directament</a:t>
            </a:r>
            <a:r>
              <a:rPr lang="es-ES" sz="1600" dirty="0" smtClean="0"/>
              <a:t>, el </a:t>
            </a:r>
            <a:r>
              <a:rPr lang="es-ES" sz="1600" dirty="0" err="1" smtClean="0"/>
              <a:t>producte</a:t>
            </a:r>
            <a:r>
              <a:rPr lang="es-ES" sz="1600" dirty="0" smtClean="0"/>
              <a:t> es fa </a:t>
            </a:r>
            <a:r>
              <a:rPr lang="es-ES" sz="1600" dirty="0" err="1" smtClean="0"/>
              <a:t>tant</a:t>
            </a:r>
            <a:r>
              <a:rPr lang="es-ES" sz="1600" dirty="0" smtClean="0"/>
              <a:t> </a:t>
            </a:r>
            <a:r>
              <a:rPr lang="es-ES" sz="1600" dirty="0" err="1" smtClean="0"/>
              <a:t>petit</a:t>
            </a:r>
            <a:r>
              <a:rPr lang="es-ES" sz="1600" dirty="0" smtClean="0"/>
              <a:t> que es </a:t>
            </a:r>
            <a:r>
              <a:rPr lang="es-ES" sz="1600" dirty="0" err="1" smtClean="0"/>
              <a:t>produeix</a:t>
            </a:r>
            <a:r>
              <a:rPr lang="es-ES" sz="1600" dirty="0" smtClean="0"/>
              <a:t> un “</a:t>
            </a:r>
            <a:r>
              <a:rPr lang="es-ES" sz="1600" dirty="0" err="1" smtClean="0"/>
              <a:t>underflow</a:t>
            </a:r>
            <a:r>
              <a:rPr lang="es-ES" sz="1600" dirty="0" smtClean="0"/>
              <a:t>” i el </a:t>
            </a:r>
            <a:r>
              <a:rPr lang="es-ES" sz="1600" dirty="0" err="1" smtClean="0"/>
              <a:t>resultat</a:t>
            </a:r>
            <a:r>
              <a:rPr lang="es-ES" sz="1600" dirty="0" smtClean="0"/>
              <a:t> </a:t>
            </a:r>
            <a:r>
              <a:rPr lang="es-ES" sz="1600" dirty="0" err="1" smtClean="0"/>
              <a:t>és</a:t>
            </a:r>
            <a:r>
              <a:rPr lang="es-ES" sz="1600" dirty="0" smtClean="0"/>
              <a:t> </a:t>
            </a:r>
            <a:r>
              <a:rPr lang="es-ES" sz="1600" dirty="0" err="1" smtClean="0"/>
              <a:t>zero</a:t>
            </a:r>
            <a:endParaRPr lang="es-ES" sz="1600" dirty="0" smtClean="0"/>
          </a:p>
          <a:p>
            <a:pPr marL="285750" indent="-285750">
              <a:buFont typeface="Arial"/>
              <a:buChar char="•"/>
            </a:pPr>
            <a:r>
              <a:rPr lang="es-ES" sz="1600" dirty="0" smtClean="0"/>
              <a:t>La </a:t>
            </a:r>
            <a:r>
              <a:rPr lang="es-ES" sz="1600" dirty="0" err="1" smtClean="0"/>
              <a:t>solució</a:t>
            </a:r>
            <a:r>
              <a:rPr lang="es-ES" sz="1600" dirty="0" smtClean="0"/>
              <a:t> </a:t>
            </a:r>
            <a:r>
              <a:rPr lang="es-ES" sz="1600" dirty="0" err="1" smtClean="0"/>
              <a:t>consisteix</a:t>
            </a:r>
            <a:r>
              <a:rPr lang="es-ES" sz="1600" dirty="0" smtClean="0"/>
              <a:t> en </a:t>
            </a:r>
            <a:r>
              <a:rPr lang="es-ES" sz="1600" dirty="0" err="1" smtClean="0"/>
              <a:t>fer</a:t>
            </a:r>
            <a:r>
              <a:rPr lang="es-ES" sz="1600" dirty="0" smtClean="0"/>
              <a:t> servir </a:t>
            </a:r>
            <a:r>
              <a:rPr lang="es-ES" sz="1600" dirty="0" err="1" smtClean="0"/>
              <a:t>logaritmes</a:t>
            </a:r>
            <a:r>
              <a:rPr lang="es-ES" sz="1600" dirty="0" smtClean="0"/>
              <a:t> per calcular el </a:t>
            </a:r>
            <a:r>
              <a:rPr lang="es-ES" sz="1600" dirty="0" err="1" smtClean="0"/>
              <a:t>producte</a:t>
            </a:r>
            <a:r>
              <a:rPr lang="es-ES" sz="1600" dirty="0" smtClean="0"/>
              <a:t> </a:t>
            </a:r>
            <a:r>
              <a:rPr lang="es-ES" sz="1600" dirty="0" err="1" smtClean="0"/>
              <a:t>tenint</a:t>
            </a:r>
            <a:r>
              <a:rPr lang="es-ES" sz="1600" dirty="0" smtClean="0"/>
              <a:t> en </a:t>
            </a:r>
            <a:r>
              <a:rPr lang="es-ES" sz="1600" dirty="0" err="1" smtClean="0"/>
              <a:t>compte</a:t>
            </a:r>
            <a:r>
              <a:rPr lang="es-ES" sz="1600" dirty="0" smtClean="0"/>
              <a:t> que:</a:t>
            </a:r>
          </a:p>
          <a:p>
            <a:pPr marL="285750" indent="-285750">
              <a:buFont typeface="Arial"/>
              <a:buChar char="•"/>
            </a:pPr>
            <a:endParaRPr lang="es-ES" sz="1600" dirty="0" smtClean="0"/>
          </a:p>
          <a:p>
            <a:pPr marL="285750" indent="-285750">
              <a:buFont typeface="Arial"/>
              <a:buChar char="•"/>
            </a:pPr>
            <a:endParaRPr lang="es-ES" sz="1600" dirty="0"/>
          </a:p>
          <a:p>
            <a:pPr marL="285750" indent="-285750">
              <a:buFont typeface="Arial"/>
              <a:buChar char="•"/>
            </a:pPr>
            <a:endParaRPr lang="es-ES" sz="1600" dirty="0" smtClean="0"/>
          </a:p>
          <a:p>
            <a:pPr marL="285750" indent="-285750">
              <a:buFont typeface="Arial"/>
              <a:buChar char="•"/>
            </a:pPr>
            <a:endParaRPr lang="es-ES" sz="1600" dirty="0" smtClean="0"/>
          </a:p>
          <a:p>
            <a:pPr marL="285750" indent="-285750">
              <a:buFont typeface="Arial"/>
              <a:buChar char="•"/>
            </a:pPr>
            <a:r>
              <a:rPr lang="es-ES" sz="1600" dirty="0" smtClean="0"/>
              <a:t>De </a:t>
            </a:r>
            <a:r>
              <a:rPr lang="es-ES" sz="1600" dirty="0" err="1" smtClean="0"/>
              <a:t>fet</a:t>
            </a:r>
            <a:r>
              <a:rPr lang="es-ES" sz="1600" dirty="0" smtClean="0"/>
              <a:t>, </a:t>
            </a:r>
            <a:r>
              <a:rPr lang="es-ES" sz="1600" dirty="0" err="1" smtClean="0"/>
              <a:t>podem</a:t>
            </a:r>
            <a:r>
              <a:rPr lang="es-ES" sz="1600" dirty="0" smtClean="0"/>
              <a:t> comparar </a:t>
            </a:r>
            <a:r>
              <a:rPr lang="es-ES" sz="1600" dirty="0" err="1" smtClean="0"/>
              <a:t>directament</a:t>
            </a:r>
            <a:r>
              <a:rPr lang="es-ES" sz="1600" dirty="0" smtClean="0"/>
              <a:t> </a:t>
            </a:r>
            <a:r>
              <a:rPr lang="es-ES" sz="1600" dirty="0" err="1" smtClean="0"/>
              <a:t>els</a:t>
            </a:r>
            <a:r>
              <a:rPr lang="es-ES" sz="1600" dirty="0" smtClean="0"/>
              <a:t> </a:t>
            </a:r>
            <a:r>
              <a:rPr lang="es-ES" sz="1600" dirty="0" err="1" smtClean="0"/>
              <a:t>logaritmes</a:t>
            </a:r>
            <a:r>
              <a:rPr lang="es-ES" sz="1600" dirty="0" smtClean="0"/>
              <a:t> de les </a:t>
            </a:r>
            <a:r>
              <a:rPr lang="es-ES" sz="1600" dirty="0" err="1" smtClean="0"/>
              <a:t>probabilitats</a:t>
            </a:r>
            <a:endParaRPr lang="es-ES" sz="1600" dirty="0"/>
          </a:p>
          <a:p>
            <a:pPr marL="285750" indent="-285750">
              <a:buFont typeface="Arial"/>
              <a:buChar char="•"/>
            </a:pPr>
            <a:endParaRPr lang="es-ES" sz="1600" dirty="0" smtClean="0"/>
          </a:p>
          <a:p>
            <a:endParaRPr lang="es-ES" sz="1600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566216"/>
              </p:ext>
            </p:extLst>
          </p:nvPr>
        </p:nvGraphicFramePr>
        <p:xfrm>
          <a:off x="2236788" y="3681028"/>
          <a:ext cx="434797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cuaciÛn" r:id="rId3" imgW="3136900" imgH="469900" progId="Equation.3">
                  <p:embed/>
                </p:oleObj>
              </mc:Choice>
              <mc:Fallback>
                <p:oleObj name="EcuaciÛn" r:id="rId3" imgW="3136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3681028"/>
                        <a:ext cx="4347974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92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 smtClean="0"/>
              <a:t>Naive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</a:t>
            </a:r>
            <a:r>
              <a:rPr lang="es-ES_tradnl" sz="2800" dirty="0" err="1" smtClean="0"/>
              <a:t>Aplicacions</a:t>
            </a:r>
            <a:endParaRPr lang="es-ES_tradnl" sz="2800" dirty="0"/>
          </a:p>
        </p:txBody>
      </p:sp>
      <p:sp>
        <p:nvSpPr>
          <p:cNvPr id="4" name="Rectángulo 3"/>
          <p:cNvSpPr/>
          <p:nvPr/>
        </p:nvSpPr>
        <p:spPr>
          <a:xfrm>
            <a:off x="457200" y="2132856"/>
            <a:ext cx="81472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/>
              <a:buChar char="•"/>
            </a:pPr>
            <a:r>
              <a:rPr lang="es-ES" sz="2000" b="1" dirty="0" err="1" smtClean="0"/>
              <a:t>Classificació</a:t>
            </a:r>
            <a:r>
              <a:rPr lang="es-ES" sz="2000" b="1" dirty="0" smtClean="0"/>
              <a:t> </a:t>
            </a:r>
            <a:r>
              <a:rPr lang="es-ES" sz="2000" b="1" dirty="0"/>
              <a:t>de </a:t>
            </a:r>
            <a:r>
              <a:rPr lang="es-ES" sz="2000" b="1" dirty="0" err="1"/>
              <a:t>text</a:t>
            </a:r>
            <a:r>
              <a:rPr lang="es-ES" sz="2000" dirty="0"/>
              <a:t>: </a:t>
            </a:r>
            <a:r>
              <a:rPr lang="es-ES" sz="2000" dirty="0" smtClean="0"/>
              <a:t>El </a:t>
            </a:r>
            <a:r>
              <a:rPr lang="es-ES" sz="2000" dirty="0" err="1" smtClean="0"/>
              <a:t>mètode</a:t>
            </a:r>
            <a:r>
              <a:rPr lang="es-ES" sz="2000" dirty="0" smtClean="0"/>
              <a:t> </a:t>
            </a:r>
            <a:r>
              <a:rPr lang="es-ES" sz="2000" dirty="0" err="1" smtClean="0"/>
              <a:t>Naive</a:t>
            </a:r>
            <a:r>
              <a:rPr lang="es-ES" sz="2000" dirty="0" smtClean="0"/>
              <a:t> </a:t>
            </a:r>
            <a:r>
              <a:rPr lang="es-ES" sz="2000" dirty="0" err="1" smtClean="0"/>
              <a:t>Bayes</a:t>
            </a:r>
            <a:r>
              <a:rPr lang="es-ES" sz="2000" dirty="0" smtClean="0"/>
              <a:t> </a:t>
            </a:r>
            <a:r>
              <a:rPr lang="es-ES" sz="2000" dirty="0" err="1" smtClean="0"/>
              <a:t>és</a:t>
            </a:r>
            <a:r>
              <a:rPr lang="es-ES" sz="2000" dirty="0" smtClean="0"/>
              <a:t> </a:t>
            </a:r>
            <a:r>
              <a:rPr lang="es-ES" sz="2000" dirty="0"/>
              <a:t>un </a:t>
            </a:r>
            <a:r>
              <a:rPr lang="es-ES" sz="2000" dirty="0" err="1"/>
              <a:t>dels</a:t>
            </a:r>
            <a:r>
              <a:rPr lang="es-ES" sz="2000" dirty="0"/>
              <a:t> </a:t>
            </a:r>
            <a:r>
              <a:rPr lang="es-ES" sz="2000" dirty="0" err="1"/>
              <a:t>algoritmes</a:t>
            </a:r>
            <a:r>
              <a:rPr lang="es-ES" sz="2000" dirty="0"/>
              <a:t> </a:t>
            </a:r>
            <a:r>
              <a:rPr lang="es-ES" sz="2000" dirty="0" err="1"/>
              <a:t>coneguts</a:t>
            </a:r>
            <a:r>
              <a:rPr lang="es-ES" sz="2000" dirty="0"/>
              <a:t> de </a:t>
            </a:r>
            <a:r>
              <a:rPr lang="es-ES" sz="2000" dirty="0" err="1"/>
              <a:t>més</a:t>
            </a:r>
            <a:r>
              <a:rPr lang="es-ES" sz="2000" dirty="0"/>
              <a:t> </a:t>
            </a:r>
            <a:r>
              <a:rPr lang="es-ES" sz="2000" dirty="0" err="1"/>
              <a:t>èxit</a:t>
            </a:r>
            <a:r>
              <a:rPr lang="es-ES" sz="2000" dirty="0"/>
              <a:t> </a:t>
            </a:r>
            <a:r>
              <a:rPr lang="es-ES" sz="2000" dirty="0" err="1"/>
              <a:t>quan</a:t>
            </a:r>
            <a:r>
              <a:rPr lang="es-ES" sz="2000" dirty="0"/>
              <a:t> es </a:t>
            </a:r>
            <a:r>
              <a:rPr lang="es-ES" sz="2000" dirty="0" err="1"/>
              <a:t>tracta</a:t>
            </a:r>
            <a:r>
              <a:rPr lang="es-ES" sz="2000" dirty="0"/>
              <a:t> de </a:t>
            </a:r>
            <a:r>
              <a:rPr lang="es-ES" sz="2000" dirty="0" err="1" smtClean="0"/>
              <a:t>fer</a:t>
            </a:r>
            <a:r>
              <a:rPr lang="es-ES" sz="2000" dirty="0" smtClean="0"/>
              <a:t> </a:t>
            </a:r>
            <a:r>
              <a:rPr lang="es-ES" sz="2000" dirty="0" err="1"/>
              <a:t>classificació</a:t>
            </a:r>
            <a:r>
              <a:rPr lang="es-ES" sz="2000" dirty="0"/>
              <a:t> de </a:t>
            </a:r>
            <a:r>
              <a:rPr lang="es-ES" sz="2000" dirty="0" err="1"/>
              <a:t>documents</a:t>
            </a:r>
            <a:r>
              <a:rPr lang="es-ES" sz="2000" dirty="0"/>
              <a:t> de </a:t>
            </a:r>
            <a:r>
              <a:rPr lang="es-ES" sz="2000" dirty="0" err="1"/>
              <a:t>text</a:t>
            </a:r>
            <a:r>
              <a:rPr lang="es-ES" sz="2000" dirty="0"/>
              <a:t>, </a:t>
            </a:r>
            <a:r>
              <a:rPr lang="es-ES" sz="2000" dirty="0" err="1"/>
              <a:t>és</a:t>
            </a:r>
            <a:r>
              <a:rPr lang="es-ES" sz="2000" dirty="0"/>
              <a:t> a </a:t>
            </a:r>
            <a:r>
              <a:rPr lang="es-ES" sz="2000" dirty="0" err="1"/>
              <a:t>dir</a:t>
            </a:r>
            <a:r>
              <a:rPr lang="es-ES" sz="2000" dirty="0"/>
              <a:t>, </a:t>
            </a:r>
            <a:r>
              <a:rPr lang="es-ES" sz="2000" dirty="0" smtClean="0"/>
              <a:t>determinar si </a:t>
            </a:r>
            <a:r>
              <a:rPr lang="es-ES" sz="2000" dirty="0"/>
              <a:t>un </a:t>
            </a:r>
            <a:r>
              <a:rPr lang="es-ES" sz="2000" dirty="0" err="1"/>
              <a:t>document</a:t>
            </a:r>
            <a:r>
              <a:rPr lang="es-ES" sz="2000" dirty="0"/>
              <a:t> de </a:t>
            </a:r>
            <a:r>
              <a:rPr lang="es-ES" sz="2000" dirty="0" err="1"/>
              <a:t>text</a:t>
            </a:r>
            <a:r>
              <a:rPr lang="es-ES" sz="2000" dirty="0"/>
              <a:t> </a:t>
            </a:r>
            <a:r>
              <a:rPr lang="es-ES" sz="2000" dirty="0" err="1"/>
              <a:t>pertany</a:t>
            </a:r>
            <a:r>
              <a:rPr lang="es-ES" sz="2000" dirty="0"/>
              <a:t> a una o </a:t>
            </a:r>
            <a:r>
              <a:rPr lang="es-ES" sz="2000" dirty="0" err="1"/>
              <a:t>més</a:t>
            </a:r>
            <a:r>
              <a:rPr lang="es-ES" sz="2000" dirty="0"/>
              <a:t> </a:t>
            </a:r>
            <a:r>
              <a:rPr lang="es-ES" sz="2000" dirty="0" err="1"/>
              <a:t>categories</a:t>
            </a:r>
            <a:r>
              <a:rPr lang="es-ES" sz="2000" dirty="0"/>
              <a:t> (</a:t>
            </a:r>
            <a:r>
              <a:rPr lang="es-ES" sz="2000" dirty="0" err="1"/>
              <a:t>classes</a:t>
            </a:r>
            <a:r>
              <a:rPr lang="es-ES" sz="2000" dirty="0"/>
              <a:t>)</a:t>
            </a:r>
            <a:r>
              <a:rPr lang="es-ES" sz="2000" dirty="0" smtClean="0"/>
              <a:t>.</a:t>
            </a:r>
            <a:r>
              <a:rPr lang="es-ES" sz="2000" dirty="0" err="1" smtClean="0"/>
              <a:t>Molts</a:t>
            </a:r>
            <a:r>
              <a:rPr lang="es-ES" sz="2000" dirty="0" smtClean="0"/>
              <a:t> </a:t>
            </a:r>
            <a:r>
              <a:rPr lang="es-ES" sz="2000" dirty="0" err="1"/>
              <a:t>dels</a:t>
            </a:r>
            <a:r>
              <a:rPr lang="es-ES" sz="2000" dirty="0"/>
              <a:t> filtres de </a:t>
            </a:r>
            <a:r>
              <a:rPr lang="es-ES" sz="2000" dirty="0" err="1"/>
              <a:t>correu</a:t>
            </a:r>
            <a:r>
              <a:rPr lang="es-ES" sz="2000" dirty="0"/>
              <a:t> </a:t>
            </a:r>
            <a:r>
              <a:rPr lang="es-ES" sz="2000" dirty="0" err="1"/>
              <a:t>electrònic</a:t>
            </a:r>
            <a:r>
              <a:rPr lang="es-ES" sz="2000" dirty="0"/>
              <a:t> del </a:t>
            </a:r>
            <a:r>
              <a:rPr lang="es-ES" sz="2000" dirty="0" err="1"/>
              <a:t>costat</a:t>
            </a:r>
            <a:r>
              <a:rPr lang="es-ES" sz="2000" dirty="0"/>
              <a:t> del servidor, </a:t>
            </a:r>
            <a:r>
              <a:rPr lang="es-ES" sz="2000" dirty="0" err="1"/>
              <a:t>com</a:t>
            </a:r>
            <a:r>
              <a:rPr lang="es-ES" sz="2000" dirty="0"/>
              <a:t> ara DSPAM, </a:t>
            </a:r>
            <a:r>
              <a:rPr lang="es-ES" sz="2000" dirty="0" err="1"/>
              <a:t>SpamBayes</a:t>
            </a:r>
            <a:r>
              <a:rPr lang="es-ES" sz="2000" dirty="0"/>
              <a:t>, </a:t>
            </a:r>
            <a:r>
              <a:rPr lang="es-ES" sz="2000" dirty="0" err="1"/>
              <a:t>SpamAssassin</a:t>
            </a:r>
            <a:r>
              <a:rPr lang="es-ES" sz="2000" dirty="0"/>
              <a:t>, </a:t>
            </a:r>
            <a:r>
              <a:rPr lang="es-ES" sz="2000" dirty="0" err="1"/>
              <a:t>Bogofilter</a:t>
            </a:r>
            <a:r>
              <a:rPr lang="es-ES" sz="2000" dirty="0"/>
              <a:t> i ASSP, </a:t>
            </a:r>
            <a:r>
              <a:rPr lang="es-ES" sz="2000" dirty="0" err="1"/>
              <a:t>utilitzen</a:t>
            </a:r>
            <a:r>
              <a:rPr lang="es-ES" sz="2000" dirty="0"/>
              <a:t> </a:t>
            </a:r>
            <a:r>
              <a:rPr lang="es-ES" sz="2000" dirty="0" err="1" smtClean="0"/>
              <a:t>aquest</a:t>
            </a:r>
            <a:r>
              <a:rPr lang="es-ES" sz="2000" dirty="0" smtClean="0"/>
              <a:t> </a:t>
            </a:r>
            <a:r>
              <a:rPr lang="es-ES" sz="2000" dirty="0" err="1" smtClean="0"/>
              <a:t>mètode</a:t>
            </a:r>
            <a:r>
              <a:rPr lang="es-ES" sz="2000" dirty="0" smtClean="0"/>
              <a:t>.</a:t>
            </a:r>
            <a:endParaRPr lang="es-ES" sz="2000" dirty="0"/>
          </a:p>
          <a:p>
            <a:pPr marL="285750" indent="-285750" algn="just">
              <a:spcAft>
                <a:spcPts val="1200"/>
              </a:spcAft>
              <a:buFont typeface="Arial"/>
              <a:buChar char="•"/>
            </a:pPr>
            <a:r>
              <a:rPr lang="es-ES" sz="2000" b="1" dirty="0" err="1" smtClean="0"/>
              <a:t>Anàlisi</a:t>
            </a:r>
            <a:r>
              <a:rPr lang="es-ES" sz="2000" b="1" dirty="0" smtClean="0"/>
              <a:t> </a:t>
            </a:r>
            <a:r>
              <a:rPr lang="es-ES" sz="2000" b="1" dirty="0"/>
              <a:t>de </a:t>
            </a:r>
            <a:r>
              <a:rPr lang="es-ES" sz="2000" b="1" dirty="0" err="1"/>
              <a:t>sentiments</a:t>
            </a:r>
            <a:r>
              <a:rPr lang="es-ES" sz="2000" dirty="0"/>
              <a:t>: </a:t>
            </a:r>
            <a:r>
              <a:rPr lang="es-ES" sz="2000" dirty="0" err="1"/>
              <a:t>Pot</a:t>
            </a:r>
            <a:r>
              <a:rPr lang="es-ES" sz="2000" dirty="0"/>
              <a:t> ser </a:t>
            </a:r>
            <a:r>
              <a:rPr lang="es-ES" sz="2000" dirty="0" err="1"/>
              <a:t>utilitzat</a:t>
            </a:r>
            <a:r>
              <a:rPr lang="es-ES" sz="2000" dirty="0"/>
              <a:t> per </a:t>
            </a:r>
            <a:r>
              <a:rPr lang="es-ES" sz="2000" dirty="0" err="1"/>
              <a:t>analitzar</a:t>
            </a:r>
            <a:r>
              <a:rPr lang="es-ES" sz="2000" dirty="0"/>
              <a:t> el </a:t>
            </a:r>
            <a:r>
              <a:rPr lang="es-ES" sz="2000" dirty="0" err="1"/>
              <a:t>to</a:t>
            </a:r>
            <a:r>
              <a:rPr lang="es-ES" sz="2000" dirty="0"/>
              <a:t> de </a:t>
            </a:r>
            <a:r>
              <a:rPr lang="es-ES" sz="2000" dirty="0" err="1"/>
              <a:t>tweets</a:t>
            </a:r>
            <a:r>
              <a:rPr lang="es-ES" sz="2000" dirty="0"/>
              <a:t>, </a:t>
            </a:r>
            <a:r>
              <a:rPr lang="es-ES" sz="2000" dirty="0" err="1"/>
              <a:t>comentaris</a:t>
            </a:r>
            <a:r>
              <a:rPr lang="es-ES" sz="2000" dirty="0"/>
              <a:t> i </a:t>
            </a:r>
            <a:r>
              <a:rPr lang="es-ES" sz="2000" dirty="0" err="1" smtClean="0"/>
              <a:t>opinions</a:t>
            </a:r>
            <a:r>
              <a:rPr lang="es-ES" sz="2000" dirty="0" smtClean="0"/>
              <a:t> per </a:t>
            </a:r>
            <a:r>
              <a:rPr lang="es-ES" sz="2000" dirty="0" err="1" smtClean="0"/>
              <a:t>veure</a:t>
            </a:r>
            <a:r>
              <a:rPr lang="es-ES" sz="2000" dirty="0" smtClean="0"/>
              <a:t> si </a:t>
            </a:r>
            <a:r>
              <a:rPr lang="es-ES" sz="2000" dirty="0" err="1" smtClean="0"/>
              <a:t>són</a:t>
            </a:r>
            <a:r>
              <a:rPr lang="es-ES" sz="2000" dirty="0" smtClean="0"/>
              <a:t> </a:t>
            </a:r>
            <a:r>
              <a:rPr lang="es-ES" sz="2000" dirty="0" err="1"/>
              <a:t>negatius</a:t>
            </a:r>
            <a:r>
              <a:rPr lang="es-ES" sz="2000" dirty="0"/>
              <a:t>, </a:t>
            </a:r>
            <a:r>
              <a:rPr lang="es-ES" sz="2000" dirty="0" err="1"/>
              <a:t>positius</a:t>
            </a:r>
            <a:r>
              <a:rPr lang="es-ES" sz="2000" dirty="0"/>
              <a:t> o </a:t>
            </a:r>
            <a:r>
              <a:rPr lang="es-ES" sz="2000" dirty="0" err="1"/>
              <a:t>neutres</a:t>
            </a:r>
            <a:r>
              <a:rPr lang="es-ES" sz="2000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Arial"/>
              <a:buChar char="•"/>
            </a:pPr>
            <a:r>
              <a:rPr lang="es-ES" sz="2000" b="1" dirty="0" err="1" smtClean="0"/>
              <a:t>Sistemes</a:t>
            </a:r>
            <a:r>
              <a:rPr lang="es-ES" sz="2000" b="1" dirty="0" smtClean="0"/>
              <a:t> </a:t>
            </a:r>
            <a:r>
              <a:rPr lang="es-ES" sz="2000" b="1" dirty="0"/>
              <a:t>de </a:t>
            </a:r>
            <a:r>
              <a:rPr lang="es-ES" sz="2000" b="1" dirty="0" err="1" smtClean="0"/>
              <a:t>Recomanadors</a:t>
            </a:r>
            <a:r>
              <a:rPr lang="es-ES" sz="2000" dirty="0" smtClean="0"/>
              <a:t>: El </a:t>
            </a:r>
            <a:r>
              <a:rPr lang="es-ES" sz="2000" dirty="0" err="1" smtClean="0"/>
              <a:t>mètode</a:t>
            </a:r>
            <a:r>
              <a:rPr lang="es-ES" sz="2000" dirty="0" smtClean="0"/>
              <a:t> </a:t>
            </a:r>
            <a:r>
              <a:rPr lang="es-ES" sz="2000" dirty="0" err="1"/>
              <a:t>Naive</a:t>
            </a:r>
            <a:r>
              <a:rPr lang="es-ES" sz="2000" dirty="0"/>
              <a:t> </a:t>
            </a:r>
            <a:r>
              <a:rPr lang="es-ES" sz="2000" dirty="0" err="1" smtClean="0"/>
              <a:t>Bayes</a:t>
            </a:r>
            <a:r>
              <a:rPr lang="es-ES" sz="2000" dirty="0" smtClean="0"/>
              <a:t>, en </a:t>
            </a:r>
            <a:r>
              <a:rPr lang="es-ES" sz="2000" dirty="0" err="1"/>
              <a:t>combinació</a:t>
            </a:r>
            <a:r>
              <a:rPr lang="es-ES" sz="2000" dirty="0"/>
              <a:t> </a:t>
            </a:r>
            <a:r>
              <a:rPr lang="es-ES" sz="2000" dirty="0" err="1"/>
              <a:t>amb</a:t>
            </a:r>
            <a:r>
              <a:rPr lang="es-ES" sz="2000" dirty="0"/>
              <a:t> el </a:t>
            </a:r>
            <a:r>
              <a:rPr lang="es-ES" sz="2000" dirty="0" err="1"/>
              <a:t>filtrat</a:t>
            </a:r>
            <a:r>
              <a:rPr lang="es-ES" sz="2000" dirty="0"/>
              <a:t> </a:t>
            </a:r>
            <a:r>
              <a:rPr lang="es-ES" sz="2000" dirty="0" err="1"/>
              <a:t>col·laboratiu</a:t>
            </a:r>
            <a:r>
              <a:rPr lang="es-ES" sz="2000" dirty="0"/>
              <a:t> </a:t>
            </a:r>
            <a:r>
              <a:rPr lang="es-ES" sz="2000" dirty="0" err="1"/>
              <a:t>s'utilitza</a:t>
            </a:r>
            <a:r>
              <a:rPr lang="es-ES" sz="2000" dirty="0"/>
              <a:t> per construir </a:t>
            </a:r>
            <a:r>
              <a:rPr lang="es-ES" sz="2000" dirty="0" err="1" smtClean="0"/>
              <a:t>sistemes</a:t>
            </a:r>
            <a:r>
              <a:rPr lang="es-ES" sz="2000" dirty="0" smtClean="0"/>
              <a:t> </a:t>
            </a:r>
            <a:r>
              <a:rPr lang="es-ES" sz="2000" dirty="0" err="1" smtClean="0"/>
              <a:t>recomanadors</a:t>
            </a:r>
            <a:r>
              <a:rPr lang="es-ES" sz="2000" dirty="0" smtClean="0"/>
              <a:t> </a:t>
            </a:r>
            <a:r>
              <a:rPr lang="es-ES" sz="2000" dirty="0" err="1"/>
              <a:t>híbrids</a:t>
            </a:r>
            <a:r>
              <a:rPr lang="es-ES" sz="2000" dirty="0"/>
              <a:t> que </a:t>
            </a:r>
            <a:r>
              <a:rPr lang="es-ES" sz="2000" dirty="0" err="1"/>
              <a:t>ajuden</a:t>
            </a:r>
            <a:r>
              <a:rPr lang="es-ES" sz="2000" dirty="0"/>
              <a:t> a </a:t>
            </a:r>
            <a:r>
              <a:rPr lang="es-ES" sz="2000" dirty="0" err="1"/>
              <a:t>predir</a:t>
            </a:r>
            <a:r>
              <a:rPr lang="es-ES" sz="2000" dirty="0"/>
              <a:t> si un </a:t>
            </a:r>
            <a:r>
              <a:rPr lang="es-ES" sz="2000" dirty="0" err="1"/>
              <a:t>usuari</a:t>
            </a:r>
            <a:r>
              <a:rPr lang="es-ES" sz="2000" dirty="0"/>
              <a:t> </a:t>
            </a:r>
            <a:r>
              <a:rPr lang="es-ES" sz="2000" dirty="0" err="1" smtClean="0"/>
              <a:t>voldrà</a:t>
            </a:r>
            <a:r>
              <a:rPr lang="es-ES" sz="2000" dirty="0" smtClean="0"/>
              <a:t> </a:t>
            </a:r>
            <a:r>
              <a:rPr lang="es-ES" sz="2000" dirty="0"/>
              <a:t>un </a:t>
            </a:r>
            <a:r>
              <a:rPr lang="es-ES" sz="2000" dirty="0" err="1"/>
              <a:t>determinat</a:t>
            </a:r>
            <a:r>
              <a:rPr lang="es-ES" sz="2000" dirty="0"/>
              <a:t> </a:t>
            </a:r>
            <a:r>
              <a:rPr lang="es-ES" sz="2000" dirty="0" err="1" smtClean="0"/>
              <a:t>producte</a:t>
            </a:r>
            <a:r>
              <a:rPr lang="es-ES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2470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 smtClean="0"/>
              <a:t>Naive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</a:t>
            </a:r>
            <a:r>
              <a:rPr lang="es-ES_tradnl" sz="2800" dirty="0" err="1" smtClean="0"/>
              <a:t>Avantatges</a:t>
            </a:r>
            <a:r>
              <a:rPr lang="es-ES_tradnl" sz="2800" dirty="0" smtClean="0"/>
              <a:t> i </a:t>
            </a:r>
            <a:r>
              <a:rPr lang="es-ES_tradnl" sz="2800" dirty="0" err="1" smtClean="0"/>
              <a:t>inconvenients</a:t>
            </a:r>
            <a:endParaRPr lang="es-ES_tradnl" sz="2800" dirty="0"/>
          </a:p>
        </p:txBody>
      </p:sp>
      <p:sp>
        <p:nvSpPr>
          <p:cNvPr id="4" name="Rectángulo 3"/>
          <p:cNvSpPr/>
          <p:nvPr/>
        </p:nvSpPr>
        <p:spPr>
          <a:xfrm>
            <a:off x="457200" y="2006640"/>
            <a:ext cx="81472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r>
              <a:rPr lang="es-ES" dirty="0" err="1" smtClean="0"/>
              <a:t>Avantatges</a:t>
            </a:r>
            <a:endParaRPr lang="es-ES" dirty="0" smtClean="0"/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 err="1" smtClean="0"/>
              <a:t>És</a:t>
            </a:r>
            <a:r>
              <a:rPr lang="es-ES" dirty="0" smtClean="0"/>
              <a:t> </a:t>
            </a:r>
            <a:r>
              <a:rPr lang="es-ES" dirty="0"/>
              <a:t>un </a:t>
            </a:r>
            <a:r>
              <a:rPr lang="es-ES" dirty="0" err="1"/>
              <a:t>algoritme</a:t>
            </a:r>
            <a:r>
              <a:rPr lang="es-ES" dirty="0"/>
              <a:t> </a:t>
            </a:r>
            <a:r>
              <a:rPr lang="es-ES" dirty="0" err="1"/>
              <a:t>relativament</a:t>
            </a:r>
            <a:r>
              <a:rPr lang="es-ES" dirty="0"/>
              <a:t> </a:t>
            </a:r>
            <a:r>
              <a:rPr lang="es-ES" dirty="0" err="1"/>
              <a:t>fàcil</a:t>
            </a:r>
            <a:r>
              <a:rPr lang="es-ES" dirty="0"/>
              <a:t> de construir i </a:t>
            </a:r>
            <a:r>
              <a:rPr lang="es-ES" dirty="0" err="1" smtClean="0"/>
              <a:t>entendre</a:t>
            </a:r>
            <a:r>
              <a:rPr lang="es-ES" dirty="0" smtClean="0"/>
              <a:t>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 err="1"/>
              <a:t>És</a:t>
            </a:r>
            <a:r>
              <a:rPr lang="es-ES" dirty="0"/>
              <a:t> </a:t>
            </a:r>
            <a:r>
              <a:rPr lang="es-ES" dirty="0" err="1"/>
              <a:t>més</a:t>
            </a:r>
            <a:r>
              <a:rPr lang="es-ES" dirty="0"/>
              <a:t> </a:t>
            </a:r>
            <a:r>
              <a:rPr lang="es-ES" dirty="0" err="1"/>
              <a:t>ràpid</a:t>
            </a:r>
            <a:r>
              <a:rPr lang="es-ES" dirty="0"/>
              <a:t> </a:t>
            </a:r>
            <a:r>
              <a:rPr lang="es-ES" dirty="0" smtClean="0"/>
              <a:t>que </a:t>
            </a:r>
            <a:r>
              <a:rPr lang="es-ES" dirty="0" err="1"/>
              <a:t>molts</a:t>
            </a:r>
            <a:r>
              <a:rPr lang="es-ES" dirty="0"/>
              <a:t> </a:t>
            </a:r>
            <a:r>
              <a:rPr lang="es-ES" dirty="0" err="1"/>
              <a:t>altres</a:t>
            </a:r>
            <a:r>
              <a:rPr lang="es-ES" dirty="0"/>
              <a:t> </a:t>
            </a:r>
            <a:r>
              <a:rPr lang="es-ES" dirty="0" err="1"/>
              <a:t>algoritmes</a:t>
            </a:r>
            <a:r>
              <a:rPr lang="es-ES" dirty="0"/>
              <a:t> de </a:t>
            </a:r>
            <a:r>
              <a:rPr lang="es-ES" dirty="0" err="1" smtClean="0"/>
              <a:t>classificació</a:t>
            </a:r>
            <a:r>
              <a:rPr lang="es-ES" dirty="0" smtClean="0"/>
              <a:t> i </a:t>
            </a:r>
            <a:r>
              <a:rPr lang="es-ES" dirty="0" err="1" smtClean="0"/>
              <a:t>sovint</a:t>
            </a:r>
            <a:r>
              <a:rPr lang="es-ES" dirty="0" smtClean="0"/>
              <a:t> proporciona </a:t>
            </a:r>
            <a:r>
              <a:rPr lang="es-ES" dirty="0" err="1" smtClean="0"/>
              <a:t>bons</a:t>
            </a:r>
            <a:r>
              <a:rPr lang="es-ES" dirty="0" smtClean="0"/>
              <a:t> </a:t>
            </a:r>
            <a:r>
              <a:rPr lang="es-ES" dirty="0" err="1" smtClean="0"/>
              <a:t>resultats</a:t>
            </a:r>
            <a:r>
              <a:rPr lang="es-ES" dirty="0" smtClean="0"/>
              <a:t>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 err="1"/>
              <a:t>Pot</a:t>
            </a:r>
            <a:r>
              <a:rPr lang="es-ES" dirty="0"/>
              <a:t> ser </a:t>
            </a:r>
            <a:r>
              <a:rPr lang="es-ES" dirty="0" err="1"/>
              <a:t>fàcilment</a:t>
            </a:r>
            <a:r>
              <a:rPr lang="es-ES" dirty="0"/>
              <a:t> </a:t>
            </a:r>
            <a:r>
              <a:rPr lang="es-ES" dirty="0" err="1"/>
              <a:t>entrenat</a:t>
            </a:r>
            <a:r>
              <a:rPr lang="es-ES" dirty="0"/>
              <a:t> </a:t>
            </a:r>
            <a:r>
              <a:rPr lang="es-ES" dirty="0" err="1"/>
              <a:t>utilitzant</a:t>
            </a:r>
            <a:r>
              <a:rPr lang="es-ES" dirty="0"/>
              <a:t> un </a:t>
            </a:r>
            <a:r>
              <a:rPr lang="es-ES" dirty="0" err="1"/>
              <a:t>petit</a:t>
            </a:r>
            <a:r>
              <a:rPr lang="es-ES" dirty="0"/>
              <a:t> </a:t>
            </a:r>
            <a:r>
              <a:rPr lang="es-ES" dirty="0" err="1"/>
              <a:t>conjunt</a:t>
            </a:r>
            <a:r>
              <a:rPr lang="es-ES" dirty="0"/>
              <a:t> de </a:t>
            </a:r>
            <a:r>
              <a:rPr lang="es-ES" dirty="0" err="1"/>
              <a:t>dades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 smtClean="0"/>
              <a:t>Inconvenients</a:t>
            </a:r>
            <a:endParaRPr lang="es-ES" dirty="0"/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 err="1" smtClean="0"/>
              <a:t>Forta</a:t>
            </a:r>
            <a:r>
              <a:rPr lang="es-ES" dirty="0" smtClean="0"/>
              <a:t> </a:t>
            </a:r>
            <a:r>
              <a:rPr lang="es-ES" dirty="0" err="1" smtClean="0"/>
              <a:t>assumpció</a:t>
            </a:r>
            <a:r>
              <a:rPr lang="es-ES" dirty="0" smtClean="0"/>
              <a:t> que fa </a:t>
            </a:r>
            <a:r>
              <a:rPr lang="es-ES" dirty="0" err="1" smtClean="0"/>
              <a:t>d'independència</a:t>
            </a:r>
            <a:r>
              <a:rPr lang="es-ES" dirty="0" smtClean="0"/>
              <a:t> entre les </a:t>
            </a:r>
            <a:r>
              <a:rPr lang="es-ES" dirty="0" err="1" smtClean="0"/>
              <a:t>carácterístiques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exemples</a:t>
            </a:r>
            <a:r>
              <a:rPr lang="es-ES" dirty="0" smtClean="0"/>
              <a:t>. </a:t>
            </a:r>
            <a:r>
              <a:rPr lang="es-ES" dirty="0" err="1"/>
              <a:t>És</a:t>
            </a:r>
            <a:r>
              <a:rPr lang="es-ES" dirty="0"/>
              <a:t> </a:t>
            </a:r>
            <a:r>
              <a:rPr lang="es-ES" dirty="0" err="1"/>
              <a:t>gairebé</a:t>
            </a:r>
            <a:r>
              <a:rPr lang="es-ES" dirty="0"/>
              <a:t> </a:t>
            </a:r>
            <a:r>
              <a:rPr lang="es-ES" dirty="0" err="1"/>
              <a:t>impossible</a:t>
            </a:r>
            <a:r>
              <a:rPr lang="es-ES" dirty="0"/>
              <a:t> </a:t>
            </a:r>
            <a:r>
              <a:rPr lang="es-ES" dirty="0" err="1"/>
              <a:t>trobar</a:t>
            </a:r>
            <a:r>
              <a:rPr lang="es-ES" dirty="0"/>
              <a:t> </a:t>
            </a:r>
            <a:r>
              <a:rPr lang="es-ES" dirty="0" err="1"/>
              <a:t>aquest</a:t>
            </a:r>
            <a:r>
              <a:rPr lang="es-ES" dirty="0"/>
              <a:t> </a:t>
            </a:r>
            <a:r>
              <a:rPr lang="es-ES" dirty="0" err="1"/>
              <a:t>tipus</a:t>
            </a:r>
            <a:r>
              <a:rPr lang="es-ES" dirty="0"/>
              <a:t> de </a:t>
            </a:r>
            <a:r>
              <a:rPr lang="es-ES" dirty="0" err="1"/>
              <a:t>conjunts</a:t>
            </a:r>
            <a:r>
              <a:rPr lang="es-ES" dirty="0"/>
              <a:t> de </a:t>
            </a:r>
            <a:r>
              <a:rPr lang="es-ES" dirty="0" err="1"/>
              <a:t>dades</a:t>
            </a:r>
            <a:r>
              <a:rPr lang="es-ES" dirty="0"/>
              <a:t> en la vida real</a:t>
            </a:r>
            <a:r>
              <a:rPr lang="es-E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No dona </a:t>
            </a:r>
            <a:r>
              <a:rPr lang="es-ES" dirty="0" err="1" smtClean="0"/>
              <a:t>bons</a:t>
            </a:r>
            <a:r>
              <a:rPr lang="es-ES" dirty="0" smtClean="0"/>
              <a:t> </a:t>
            </a:r>
            <a:r>
              <a:rPr lang="es-ES" dirty="0" err="1" smtClean="0"/>
              <a:t>resultats</a:t>
            </a:r>
            <a:r>
              <a:rPr lang="es-ES" dirty="0" smtClean="0"/>
              <a:t> si el que </a:t>
            </a:r>
            <a:r>
              <a:rPr lang="es-ES" dirty="0" err="1" smtClean="0"/>
              <a:t>volem</a:t>
            </a:r>
            <a:r>
              <a:rPr lang="es-ES" dirty="0" smtClean="0"/>
              <a:t> </a:t>
            </a:r>
            <a:r>
              <a:rPr lang="es-ES" dirty="0" err="1" smtClean="0"/>
              <a:t>és</a:t>
            </a:r>
            <a:r>
              <a:rPr lang="es-ES" dirty="0" smtClean="0"/>
              <a:t> estimar les </a:t>
            </a:r>
            <a:r>
              <a:rPr lang="es-ES" dirty="0" err="1" smtClean="0"/>
              <a:t>probabilitats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3801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Spam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108" y="0"/>
            <a:ext cx="3879197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79512" y="1803605"/>
            <a:ext cx="482453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L’spam</a:t>
            </a:r>
            <a:r>
              <a:rPr lang="es-ES" dirty="0" smtClean="0"/>
              <a:t> </a:t>
            </a:r>
            <a:r>
              <a:rPr lang="es-ES" dirty="0" err="1" smtClean="0"/>
              <a:t>és</a:t>
            </a:r>
            <a:r>
              <a:rPr lang="es-ES" dirty="0" smtClean="0"/>
              <a:t> </a:t>
            </a:r>
            <a:r>
              <a:rPr lang="es-ES" dirty="0" err="1" smtClean="0"/>
              <a:t>correu</a:t>
            </a:r>
            <a:r>
              <a:rPr lang="es-ES" dirty="0" smtClean="0"/>
              <a:t> no </a:t>
            </a:r>
            <a:r>
              <a:rPr lang="es-ES" dirty="0" err="1" smtClean="0"/>
              <a:t>desitjat</a:t>
            </a:r>
            <a:r>
              <a:rPr lang="es-ES" dirty="0" smtClean="0"/>
              <a:t>. La gran </a:t>
            </a:r>
            <a:r>
              <a:rPr lang="es-ES" dirty="0" err="1" smtClean="0"/>
              <a:t>majoria</a:t>
            </a:r>
            <a:r>
              <a:rPr lang="es-ES" dirty="0" smtClean="0"/>
              <a:t> de </a:t>
            </a:r>
            <a:r>
              <a:rPr lang="es-ES" dirty="0" err="1" smtClean="0"/>
              <a:t>clients</a:t>
            </a:r>
            <a:r>
              <a:rPr lang="es-ES" dirty="0" smtClean="0"/>
              <a:t> de </a:t>
            </a:r>
            <a:r>
              <a:rPr lang="es-ES" dirty="0" err="1" smtClean="0"/>
              <a:t>correu</a:t>
            </a:r>
            <a:r>
              <a:rPr lang="es-ES" dirty="0" smtClean="0"/>
              <a:t> </a:t>
            </a:r>
            <a:r>
              <a:rPr lang="es-ES" dirty="0" err="1" smtClean="0"/>
              <a:t>inclouen</a:t>
            </a:r>
            <a:r>
              <a:rPr lang="es-ES" dirty="0" smtClean="0"/>
              <a:t> filtres </a:t>
            </a:r>
            <a:r>
              <a:rPr lang="es-ES" dirty="0" err="1" smtClean="0"/>
              <a:t>d’spam</a:t>
            </a:r>
            <a:r>
              <a:rPr lang="es-ES" dirty="0" smtClean="0"/>
              <a:t> que </a:t>
            </a:r>
            <a:r>
              <a:rPr lang="es-ES" dirty="0" err="1" smtClean="0"/>
              <a:t>s’encarreguen</a:t>
            </a:r>
            <a:r>
              <a:rPr lang="es-ES" dirty="0" smtClean="0"/>
              <a:t> </a:t>
            </a:r>
            <a:r>
              <a:rPr lang="es-ES" dirty="0" err="1" smtClean="0"/>
              <a:t>d’identificar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missatges</a:t>
            </a:r>
            <a:r>
              <a:rPr lang="es-ES" dirty="0" smtClean="0"/>
              <a:t> no </a:t>
            </a:r>
            <a:r>
              <a:rPr lang="es-ES" dirty="0" err="1" smtClean="0"/>
              <a:t>desitjats</a:t>
            </a:r>
            <a:r>
              <a:rPr lang="es-ES" dirty="0" smtClean="0"/>
              <a:t>. </a:t>
            </a:r>
          </a:p>
          <a:p>
            <a:endParaRPr lang="es-ES" dirty="0"/>
          </a:p>
          <a:p>
            <a:r>
              <a:rPr lang="es-ES" dirty="0" smtClean="0"/>
              <a:t>Una </a:t>
            </a:r>
            <a:r>
              <a:rPr lang="es-ES" dirty="0" err="1" smtClean="0"/>
              <a:t>part</a:t>
            </a:r>
            <a:r>
              <a:rPr lang="es-ES" dirty="0" smtClean="0"/>
              <a:t> del </a:t>
            </a:r>
            <a:r>
              <a:rPr lang="es-ES" dirty="0" err="1" smtClean="0"/>
              <a:t>funcionament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filtres de </a:t>
            </a:r>
            <a:r>
              <a:rPr lang="es-ES" dirty="0" err="1" smtClean="0"/>
              <a:t>correu</a:t>
            </a:r>
            <a:r>
              <a:rPr lang="es-ES" dirty="0" smtClean="0"/>
              <a:t> no </a:t>
            </a:r>
            <a:r>
              <a:rPr lang="es-ES" dirty="0" err="1" smtClean="0"/>
              <a:t>desitjat</a:t>
            </a:r>
            <a:r>
              <a:rPr lang="es-ES" dirty="0" smtClean="0"/>
              <a:t> </a:t>
            </a:r>
            <a:r>
              <a:rPr lang="es-ES" dirty="0" err="1" smtClean="0"/>
              <a:t>consisteix</a:t>
            </a:r>
            <a:r>
              <a:rPr lang="es-ES" dirty="0" smtClean="0"/>
              <a:t> en </a:t>
            </a:r>
            <a:r>
              <a:rPr lang="es-ES" dirty="0" err="1" smtClean="0"/>
              <a:t>aprendre</a:t>
            </a:r>
            <a:r>
              <a:rPr lang="es-ES" dirty="0" smtClean="0"/>
              <a:t> de </a:t>
            </a:r>
            <a:r>
              <a:rPr lang="es-ES" dirty="0" err="1" smtClean="0"/>
              <a:t>l’usuari</a:t>
            </a:r>
            <a:r>
              <a:rPr lang="es-ES" dirty="0" smtClean="0"/>
              <a:t> </a:t>
            </a:r>
            <a:r>
              <a:rPr lang="es-ES" dirty="0" err="1" smtClean="0"/>
              <a:t>quins</a:t>
            </a:r>
            <a:r>
              <a:rPr lang="es-ES" dirty="0" smtClean="0"/>
              <a:t> </a:t>
            </a:r>
            <a:r>
              <a:rPr lang="es-ES" dirty="0" err="1" smtClean="0"/>
              <a:t>tipus</a:t>
            </a:r>
            <a:r>
              <a:rPr lang="es-ES" dirty="0" smtClean="0"/>
              <a:t> de </a:t>
            </a:r>
            <a:r>
              <a:rPr lang="es-ES" dirty="0" err="1" smtClean="0"/>
              <a:t>missatges</a:t>
            </a:r>
            <a:r>
              <a:rPr lang="es-ES" dirty="0" smtClean="0"/>
              <a:t> considera </a:t>
            </a:r>
            <a:r>
              <a:rPr lang="es-ES" dirty="0" err="1" smtClean="0"/>
              <a:t>spam</a:t>
            </a:r>
            <a:r>
              <a:rPr lang="es-ES" dirty="0" smtClean="0"/>
              <a:t>. </a:t>
            </a:r>
            <a:r>
              <a:rPr lang="es-ES" dirty="0" err="1" smtClean="0"/>
              <a:t>Aquesta</a:t>
            </a:r>
            <a:r>
              <a:rPr lang="es-ES" dirty="0" smtClean="0"/>
              <a:t> </a:t>
            </a:r>
            <a:r>
              <a:rPr lang="es-ES" dirty="0" err="1" smtClean="0"/>
              <a:t>informació</a:t>
            </a:r>
            <a:r>
              <a:rPr lang="es-ES" dirty="0" smtClean="0"/>
              <a:t> la proporciona </a:t>
            </a:r>
            <a:r>
              <a:rPr lang="es-ES" dirty="0" err="1" smtClean="0"/>
              <a:t>l’usuari</a:t>
            </a:r>
            <a:r>
              <a:rPr lang="es-ES" dirty="0" smtClean="0"/>
              <a:t> </a:t>
            </a:r>
            <a:r>
              <a:rPr lang="es-ES" dirty="0" err="1" smtClean="0"/>
              <a:t>classificant</a:t>
            </a:r>
            <a:r>
              <a:rPr lang="es-ES" dirty="0" smtClean="0"/>
              <a:t> una </a:t>
            </a:r>
            <a:r>
              <a:rPr lang="es-ES" dirty="0" err="1" smtClean="0"/>
              <a:t>quantitat</a:t>
            </a:r>
            <a:r>
              <a:rPr lang="es-ES" dirty="0" smtClean="0"/>
              <a:t> de </a:t>
            </a:r>
            <a:r>
              <a:rPr lang="es-ES" dirty="0" err="1" smtClean="0"/>
              <a:t>missatges</a:t>
            </a:r>
            <a:r>
              <a:rPr lang="es-ES" dirty="0" smtClean="0"/>
              <a:t> </a:t>
            </a:r>
            <a:r>
              <a:rPr lang="es-ES" dirty="0" err="1" smtClean="0"/>
              <a:t>com</a:t>
            </a:r>
            <a:r>
              <a:rPr lang="es-ES" dirty="0" smtClean="0"/>
              <a:t> a </a:t>
            </a:r>
            <a:r>
              <a:rPr lang="es-ES" dirty="0" err="1" smtClean="0"/>
              <a:t>spam</a:t>
            </a:r>
            <a:r>
              <a:rPr lang="es-ES" dirty="0" smtClean="0"/>
              <a:t> o </a:t>
            </a:r>
            <a:r>
              <a:rPr lang="es-ES" dirty="0" err="1" smtClean="0"/>
              <a:t>ham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La </a:t>
            </a:r>
            <a:r>
              <a:rPr lang="es-ES" dirty="0" err="1" smtClean="0"/>
              <a:t>majoria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filtres de </a:t>
            </a:r>
            <a:r>
              <a:rPr lang="es-ES" dirty="0" err="1" smtClean="0"/>
              <a:t>correu</a:t>
            </a:r>
            <a:r>
              <a:rPr lang="es-ES" dirty="0" smtClean="0"/>
              <a:t> no </a:t>
            </a:r>
            <a:r>
              <a:rPr lang="es-ES" dirty="0" err="1" smtClean="0"/>
              <a:t>desitjat</a:t>
            </a:r>
            <a:r>
              <a:rPr lang="es-ES" dirty="0" smtClean="0"/>
              <a:t> fan servir </a:t>
            </a:r>
            <a:r>
              <a:rPr lang="es-ES" dirty="0" err="1" smtClean="0"/>
              <a:t>aquesta</a:t>
            </a:r>
            <a:r>
              <a:rPr lang="es-ES" dirty="0" smtClean="0"/>
              <a:t> </a:t>
            </a:r>
            <a:r>
              <a:rPr lang="es-ES" dirty="0" err="1" smtClean="0"/>
              <a:t>informació</a:t>
            </a:r>
            <a:r>
              <a:rPr lang="es-ES" dirty="0" smtClean="0"/>
              <a:t> per implementar un </a:t>
            </a:r>
            <a:r>
              <a:rPr lang="es-ES" dirty="0" err="1" smtClean="0"/>
              <a:t>mètode</a:t>
            </a:r>
            <a:r>
              <a:rPr lang="es-ES" dirty="0" smtClean="0"/>
              <a:t> </a:t>
            </a:r>
            <a:r>
              <a:rPr lang="es-ES" dirty="0" err="1" smtClean="0"/>
              <a:t>anomenat</a:t>
            </a:r>
            <a:r>
              <a:rPr lang="es-ES" dirty="0" smtClean="0"/>
              <a:t> “</a:t>
            </a:r>
            <a:r>
              <a:rPr lang="es-ES" dirty="0" err="1" smtClean="0"/>
              <a:t>Naive</a:t>
            </a:r>
            <a:r>
              <a:rPr lang="es-ES" dirty="0" smtClean="0"/>
              <a:t> </a:t>
            </a:r>
            <a:r>
              <a:rPr lang="es-ES" dirty="0" err="1" smtClean="0"/>
              <a:t>Bayes</a:t>
            </a:r>
            <a:r>
              <a:rPr lang="es-ES" dirty="0" smtClean="0"/>
              <a:t>”, que fa servir el </a:t>
            </a:r>
            <a:r>
              <a:rPr lang="es-ES" dirty="0" err="1" smtClean="0"/>
              <a:t>Toerema</a:t>
            </a:r>
            <a:r>
              <a:rPr lang="es-ES" dirty="0" smtClean="0"/>
              <a:t> de </a:t>
            </a:r>
            <a:r>
              <a:rPr lang="es-ES" dirty="0" err="1" smtClean="0"/>
              <a:t>Bayes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56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</a:t>
            </a:r>
            <a:r>
              <a:rPr lang="es-ES_tradnl" sz="2800" dirty="0" err="1" smtClean="0"/>
              <a:t>Representació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dels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missatges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mitjançant</a:t>
            </a:r>
            <a:r>
              <a:rPr lang="es-ES_tradnl" sz="2800" dirty="0" smtClean="0"/>
              <a:t> “bag of </a:t>
            </a:r>
            <a:r>
              <a:rPr lang="es-ES_tradnl" sz="2800" dirty="0" err="1" smtClean="0"/>
              <a:t>words</a:t>
            </a:r>
            <a:r>
              <a:rPr lang="es-ES_tradnl" sz="2800" dirty="0" smtClean="0"/>
              <a:t>”</a:t>
            </a:r>
            <a:endParaRPr lang="es-ES_tradnl" sz="2800" dirty="0"/>
          </a:p>
        </p:txBody>
      </p:sp>
      <p:sp>
        <p:nvSpPr>
          <p:cNvPr id="7" name="Rectángulo 6"/>
          <p:cNvSpPr/>
          <p:nvPr/>
        </p:nvSpPr>
        <p:spPr>
          <a:xfrm>
            <a:off x="453256" y="1803605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Per representar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missatges</a:t>
            </a:r>
            <a:r>
              <a:rPr lang="es-ES" dirty="0" smtClean="0"/>
              <a:t> </a:t>
            </a:r>
            <a:r>
              <a:rPr lang="es-ES" dirty="0" err="1" smtClean="0"/>
              <a:t>farem</a:t>
            </a:r>
            <a:r>
              <a:rPr lang="es-ES" dirty="0" smtClean="0"/>
              <a:t> servir “</a:t>
            </a:r>
            <a:r>
              <a:rPr lang="es-ES" dirty="0"/>
              <a:t>b</a:t>
            </a:r>
            <a:r>
              <a:rPr lang="es-ES" dirty="0" smtClean="0"/>
              <a:t>ags of </a:t>
            </a:r>
            <a:r>
              <a:rPr lang="es-ES" dirty="0" err="1" smtClean="0"/>
              <a:t>words</a:t>
            </a:r>
            <a:r>
              <a:rPr lang="es-ES" dirty="0" smtClean="0"/>
              <a:t>”. </a:t>
            </a:r>
            <a:r>
              <a:rPr lang="es-ES" dirty="0" err="1" smtClean="0"/>
              <a:t>Donat</a:t>
            </a:r>
            <a:r>
              <a:rPr lang="es-ES" dirty="0" smtClean="0"/>
              <a:t> un </a:t>
            </a:r>
            <a:r>
              <a:rPr lang="es-ES" dirty="0" err="1" smtClean="0"/>
              <a:t>vocabulari</a:t>
            </a:r>
            <a:r>
              <a:rPr lang="es-ES" dirty="0" smtClean="0"/>
              <a:t> (un </a:t>
            </a:r>
            <a:r>
              <a:rPr lang="es-ES" dirty="0" err="1" smtClean="0"/>
              <a:t>conjunt</a:t>
            </a:r>
            <a:r>
              <a:rPr lang="es-ES" dirty="0" smtClean="0"/>
              <a:t> de </a:t>
            </a:r>
            <a:r>
              <a:rPr lang="es-ES" dirty="0" err="1" smtClean="0"/>
              <a:t>paraules</a:t>
            </a:r>
            <a:r>
              <a:rPr lang="es-ES" dirty="0" smtClean="0"/>
              <a:t>), un </a:t>
            </a:r>
            <a:r>
              <a:rPr lang="es-ES" dirty="0" err="1" smtClean="0"/>
              <a:t>missatge</a:t>
            </a:r>
            <a:r>
              <a:rPr lang="es-ES" dirty="0" smtClean="0"/>
              <a:t> o </a:t>
            </a:r>
            <a:r>
              <a:rPr lang="es-ES" dirty="0" err="1" smtClean="0"/>
              <a:t>conjunt</a:t>
            </a:r>
            <a:r>
              <a:rPr lang="es-ES" dirty="0" smtClean="0"/>
              <a:t> de </a:t>
            </a:r>
            <a:r>
              <a:rPr lang="es-ES" dirty="0" err="1" smtClean="0"/>
              <a:t>missatges</a:t>
            </a:r>
            <a:r>
              <a:rPr lang="es-ES" dirty="0" smtClean="0"/>
              <a:t> es representa </a:t>
            </a:r>
            <a:r>
              <a:rPr lang="es-ES" dirty="0" err="1" smtClean="0"/>
              <a:t>com</a:t>
            </a:r>
            <a:r>
              <a:rPr lang="es-ES" dirty="0" smtClean="0"/>
              <a:t> una </a:t>
            </a:r>
            <a:r>
              <a:rPr lang="es-ES" dirty="0" err="1" smtClean="0"/>
              <a:t>llista</a:t>
            </a:r>
            <a:r>
              <a:rPr lang="es-ES" dirty="0" smtClean="0"/>
              <a:t> de les </a:t>
            </a:r>
            <a:r>
              <a:rPr lang="es-ES" dirty="0" err="1" smtClean="0"/>
              <a:t>freqüències</a:t>
            </a:r>
            <a:r>
              <a:rPr lang="es-ES" dirty="0" smtClean="0"/>
              <a:t> de </a:t>
            </a:r>
            <a:r>
              <a:rPr lang="es-ES" dirty="0" err="1" smtClean="0"/>
              <a:t>cadascuna</a:t>
            </a:r>
            <a:r>
              <a:rPr lang="es-ES" dirty="0" smtClean="0"/>
              <a:t> de les </a:t>
            </a:r>
            <a:r>
              <a:rPr lang="es-ES" dirty="0" err="1" smtClean="0"/>
              <a:t>paraules</a:t>
            </a:r>
            <a:r>
              <a:rPr lang="es-ES" dirty="0" smtClean="0"/>
              <a:t> del </a:t>
            </a:r>
            <a:r>
              <a:rPr lang="es-ES" dirty="0" err="1" smtClean="0"/>
              <a:t>vocabulari</a:t>
            </a:r>
            <a:r>
              <a:rPr lang="es-ES" dirty="0" smtClean="0"/>
              <a:t> </a:t>
            </a:r>
            <a:r>
              <a:rPr lang="es-ES" dirty="0"/>
              <a:t>al </a:t>
            </a:r>
            <a:r>
              <a:rPr lang="es-ES" dirty="0" err="1"/>
              <a:t>missatge</a:t>
            </a:r>
            <a:r>
              <a:rPr lang="es-ES" dirty="0"/>
              <a:t> o </a:t>
            </a:r>
            <a:r>
              <a:rPr lang="es-ES" dirty="0" err="1"/>
              <a:t>conjunt</a:t>
            </a:r>
            <a:r>
              <a:rPr lang="es-ES" dirty="0"/>
              <a:t> de </a:t>
            </a:r>
            <a:r>
              <a:rPr lang="es-ES" dirty="0" err="1"/>
              <a:t>missatges</a:t>
            </a:r>
            <a:r>
              <a:rPr lang="es-ES" dirty="0"/>
              <a:t> 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Exemple</a:t>
            </a:r>
            <a:r>
              <a:rPr lang="es-ES" dirty="0" smtClean="0"/>
              <a:t>:</a:t>
            </a: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80688" y="3645024"/>
            <a:ext cx="802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vocabulari</a:t>
            </a:r>
            <a:r>
              <a:rPr lang="es-ES" dirty="0" smtClean="0"/>
              <a:t> = {CLICK, IS, GOLF, LINK, OFFER, PLAY, SECRET, SPORTS}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11560" y="4365104"/>
            <a:ext cx="2351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OFFER IS SECRET</a:t>
            </a:r>
          </a:p>
          <a:p>
            <a:r>
              <a:rPr lang="es-ES" dirty="0" smtClean="0"/>
              <a:t>CLICK SECRET LINK</a:t>
            </a:r>
          </a:p>
          <a:p>
            <a:r>
              <a:rPr lang="es-ES" dirty="0" smtClean="0"/>
              <a:t>SECRET SPORTS LINK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991847" y="4365104"/>
            <a:ext cx="802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{CLICK: 0, IS: 1, GOLF: 0, LINK: 0, OFFER: 1, PLAY:0, SECRET:1, SPORTS:0}</a:t>
            </a:r>
            <a:endParaRPr lang="es-ES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2987824" y="4649584"/>
            <a:ext cx="802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{CLICK: 1, IS: 0, GOLF: 0, LINK: 1, OFFER: 0, PLAY:0, SECRET:1, SPORTS:0}</a:t>
            </a:r>
            <a:endParaRPr lang="es-ES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998480" y="4941168"/>
            <a:ext cx="802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{CLICK: 0, IS: 0, GOLF: 0, LINK: 1, OFFER: 0, PLAY:0, SECRET:1, SPORTS:1}</a:t>
            </a:r>
            <a:endParaRPr lang="es-ES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17384" y="5445224"/>
            <a:ext cx="8023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</a:t>
            </a:r>
            <a:r>
              <a:rPr lang="es-ES" dirty="0" smtClean="0"/>
              <a:t>, si </a:t>
            </a:r>
            <a:r>
              <a:rPr lang="es-ES" dirty="0" err="1" smtClean="0"/>
              <a:t>representem</a:t>
            </a:r>
            <a:r>
              <a:rPr lang="es-ES" dirty="0" smtClean="0"/>
              <a:t> </a:t>
            </a:r>
            <a:r>
              <a:rPr lang="es-ES" dirty="0" err="1" smtClean="0"/>
              <a:t>tots</a:t>
            </a:r>
            <a:r>
              <a:rPr lang="es-ES" dirty="0" smtClean="0"/>
              <a:t> tres </a:t>
            </a:r>
            <a:r>
              <a:rPr lang="es-ES" dirty="0" err="1" smtClean="0"/>
              <a:t>missatges</a:t>
            </a:r>
            <a:r>
              <a:rPr lang="es-ES" dirty="0" smtClean="0"/>
              <a:t> </a:t>
            </a:r>
            <a:r>
              <a:rPr lang="es-ES" dirty="0" err="1" smtClean="0"/>
              <a:t>junts</a:t>
            </a:r>
            <a:r>
              <a:rPr lang="es-ES" dirty="0" smtClean="0"/>
              <a:t>:</a:t>
            </a:r>
          </a:p>
          <a:p>
            <a:endParaRPr lang="es-ES" sz="1400" dirty="0" smtClean="0"/>
          </a:p>
          <a:p>
            <a:r>
              <a:rPr lang="es-ES" sz="1400" dirty="0" smtClean="0"/>
              <a:t>		{CLICK: 1, IS: 1, GOLF: 0, LINK: 2, OFFER: 1, PLAY:0, SECRET:3, SPORTS:1}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47646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1115616" y="2832457"/>
            <a:ext cx="6840760" cy="24687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</a:t>
            </a:r>
            <a:endParaRPr lang="es-ES_tradnl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354757" y="3568244"/>
            <a:ext cx="2591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OFFER IS SECRET</a:t>
            </a:r>
          </a:p>
          <a:p>
            <a:r>
              <a:rPr lang="es-ES" sz="2000" dirty="0" smtClean="0"/>
              <a:t>CLICK SECRET LINK</a:t>
            </a:r>
          </a:p>
          <a:p>
            <a:r>
              <a:rPr lang="es-ES" sz="2000" dirty="0" smtClean="0"/>
              <a:t>SECRET SPORTS LINK</a:t>
            </a:r>
            <a:endParaRPr lang="es-ES" sz="2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860032" y="3541296"/>
            <a:ext cx="28209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PLAY SPORTS TODAY</a:t>
            </a:r>
          </a:p>
          <a:p>
            <a:r>
              <a:rPr lang="es-ES" sz="2000" dirty="0" smtClean="0"/>
              <a:t>WENT PLAY SPORTS</a:t>
            </a:r>
          </a:p>
          <a:p>
            <a:r>
              <a:rPr lang="es-ES" sz="2000" dirty="0" smtClean="0"/>
              <a:t>SECRET SPORTS EVENT</a:t>
            </a:r>
          </a:p>
          <a:p>
            <a:r>
              <a:rPr lang="es-ES" sz="2000" dirty="0" smtClean="0"/>
              <a:t>SPORT IS TODAY</a:t>
            </a:r>
          </a:p>
          <a:p>
            <a:r>
              <a:rPr lang="es-ES" sz="2000" dirty="0" smtClean="0"/>
              <a:t>SPORT COSTS MONEY</a:t>
            </a:r>
            <a:endParaRPr lang="es-ES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930821" y="2852936"/>
            <a:ext cx="97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SPAM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724128" y="2852936"/>
            <a:ext cx="85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s-ES" sz="2400" b="1" dirty="0" smtClean="0">
                <a:solidFill>
                  <a:schemeClr val="accent4">
                    <a:lumMod val="75000"/>
                  </a:schemeClr>
                </a:solidFill>
              </a:rPr>
              <a:t>AM</a:t>
            </a:r>
            <a:endParaRPr lang="es-E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3360" y="1872764"/>
            <a:ext cx="7503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Suposem</a:t>
            </a:r>
            <a:r>
              <a:rPr lang="es-ES" sz="2400" dirty="0" smtClean="0"/>
              <a:t> que </a:t>
            </a:r>
            <a:r>
              <a:rPr lang="es-ES" sz="2400" dirty="0" err="1" smtClean="0"/>
              <a:t>tenim</a:t>
            </a:r>
            <a:r>
              <a:rPr lang="es-ES" sz="2400" dirty="0" smtClean="0"/>
              <a:t> una  </a:t>
            </a:r>
            <a:r>
              <a:rPr lang="es-ES" sz="2400" dirty="0" err="1" smtClean="0"/>
              <a:t>mostra</a:t>
            </a:r>
            <a:r>
              <a:rPr lang="es-ES" sz="2400" dirty="0" smtClean="0"/>
              <a:t> </a:t>
            </a:r>
            <a:r>
              <a:rPr lang="es-ES" sz="2400" dirty="0" err="1" smtClean="0"/>
              <a:t>aleatòria</a:t>
            </a:r>
            <a:r>
              <a:rPr lang="es-ES" sz="2400" dirty="0" smtClean="0"/>
              <a:t> de </a:t>
            </a:r>
            <a:r>
              <a:rPr lang="es-ES" sz="2400" dirty="0" err="1" smtClean="0"/>
              <a:t>missatges</a:t>
            </a:r>
            <a:r>
              <a:rPr lang="es-ES" sz="2400" dirty="0" smtClean="0"/>
              <a:t>, </a:t>
            </a:r>
            <a:r>
              <a:rPr lang="es-ES" sz="2400" dirty="0" err="1" smtClean="0"/>
              <a:t>triats</a:t>
            </a:r>
            <a:r>
              <a:rPr lang="es-ES" sz="2400" dirty="0" smtClean="0"/>
              <a:t> de la </a:t>
            </a:r>
            <a:r>
              <a:rPr lang="es-ES" sz="2400" dirty="0" err="1" smtClean="0"/>
              <a:t>nostra</a:t>
            </a:r>
            <a:r>
              <a:rPr lang="es-ES" sz="2400" dirty="0" smtClean="0"/>
              <a:t> </a:t>
            </a:r>
            <a:r>
              <a:rPr lang="es-ES" sz="2400" dirty="0" err="1" smtClean="0"/>
              <a:t>bústia</a:t>
            </a:r>
            <a:r>
              <a:rPr lang="es-ES" sz="2400" dirty="0" smtClean="0"/>
              <a:t> i </a:t>
            </a:r>
            <a:r>
              <a:rPr lang="es-ES" sz="2400" dirty="0" err="1" smtClean="0"/>
              <a:t>classificats</a:t>
            </a:r>
            <a:r>
              <a:rPr lang="es-ES" sz="2400" dirty="0" smtClean="0"/>
              <a:t>:</a:t>
            </a:r>
            <a:endParaRPr lang="es-ES" sz="2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26684" y="6071810"/>
            <a:ext cx="836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 {CLICK, COSTS, EVENT, IS, LINK, MONEY, OFFER, PLAY, SECRET, SPORTS, TODAY, WENT }</a:t>
            </a:r>
            <a:endParaRPr lang="es-ES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26684" y="5517232"/>
            <a:ext cx="293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Quin</a:t>
            </a:r>
            <a:r>
              <a:rPr lang="es-ES" sz="2400" dirty="0" smtClean="0"/>
              <a:t> </a:t>
            </a:r>
            <a:r>
              <a:rPr lang="es-ES" sz="2400" dirty="0" err="1" smtClean="0"/>
              <a:t>és</a:t>
            </a:r>
            <a:r>
              <a:rPr lang="es-ES" sz="2400" dirty="0" smtClean="0"/>
              <a:t> el </a:t>
            </a:r>
            <a:r>
              <a:rPr lang="es-ES" sz="2400" dirty="0" err="1" smtClean="0"/>
              <a:t>vocabulari</a:t>
            </a:r>
            <a:r>
              <a:rPr lang="es-ES" sz="2400" dirty="0" smtClean="0"/>
              <a:t>?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2989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1115616" y="2531805"/>
            <a:ext cx="6840760" cy="24687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</a:t>
            </a:r>
            <a:endParaRPr lang="es-ES_tradnl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354757" y="3352220"/>
            <a:ext cx="2591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OFFER IS SECRET</a:t>
            </a:r>
          </a:p>
          <a:p>
            <a:r>
              <a:rPr lang="es-ES" sz="2000" dirty="0" smtClean="0"/>
              <a:t>CLICK SECRET LINK</a:t>
            </a:r>
          </a:p>
          <a:p>
            <a:r>
              <a:rPr lang="es-ES" sz="2000" dirty="0" smtClean="0"/>
              <a:t>SECRET SPORTS LINK</a:t>
            </a:r>
            <a:endParaRPr lang="es-ES" sz="2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860032" y="3325272"/>
            <a:ext cx="28209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PLAY SPORTS TODAY</a:t>
            </a:r>
          </a:p>
          <a:p>
            <a:r>
              <a:rPr lang="es-ES" sz="2000" dirty="0" smtClean="0"/>
              <a:t>WENT PLAY SPORTS</a:t>
            </a:r>
          </a:p>
          <a:p>
            <a:r>
              <a:rPr lang="es-ES" sz="2000" dirty="0" smtClean="0"/>
              <a:t>SECRET SPORTS EVENT</a:t>
            </a:r>
          </a:p>
          <a:p>
            <a:r>
              <a:rPr lang="es-ES" sz="2000" dirty="0" smtClean="0"/>
              <a:t>SPORT IS TODAY</a:t>
            </a:r>
          </a:p>
          <a:p>
            <a:r>
              <a:rPr lang="es-ES" sz="2000" dirty="0" smtClean="0"/>
              <a:t>SPORT COSTS MONEY</a:t>
            </a:r>
            <a:endParaRPr lang="es-ES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930821" y="2636912"/>
            <a:ext cx="97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SPAM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724128" y="2636912"/>
            <a:ext cx="85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s-ES" sz="2400" b="1" dirty="0" smtClean="0">
                <a:solidFill>
                  <a:schemeClr val="accent4">
                    <a:lumMod val="75000"/>
                  </a:schemeClr>
                </a:solidFill>
              </a:rPr>
              <a:t>AM</a:t>
            </a:r>
            <a:endParaRPr lang="es-E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1424" y="1700808"/>
            <a:ext cx="7503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Suposem</a:t>
            </a:r>
            <a:r>
              <a:rPr lang="es-ES" sz="2400" dirty="0" smtClean="0"/>
              <a:t> que </a:t>
            </a:r>
            <a:r>
              <a:rPr lang="es-ES" sz="2400" dirty="0" err="1" smtClean="0"/>
              <a:t>tenim</a:t>
            </a:r>
            <a:r>
              <a:rPr lang="es-ES" sz="2400" dirty="0" smtClean="0"/>
              <a:t> una  </a:t>
            </a:r>
            <a:r>
              <a:rPr lang="es-ES" sz="2400" dirty="0" err="1" smtClean="0"/>
              <a:t>mostra</a:t>
            </a:r>
            <a:r>
              <a:rPr lang="es-ES" sz="2400" dirty="0" smtClean="0"/>
              <a:t> </a:t>
            </a:r>
            <a:r>
              <a:rPr lang="es-ES" sz="2400" dirty="0" err="1" smtClean="0"/>
              <a:t>aleatòria</a:t>
            </a:r>
            <a:r>
              <a:rPr lang="es-ES" sz="2400" dirty="0" smtClean="0"/>
              <a:t> de </a:t>
            </a:r>
            <a:r>
              <a:rPr lang="es-ES" sz="2400" dirty="0" err="1" smtClean="0"/>
              <a:t>missatges</a:t>
            </a:r>
            <a:r>
              <a:rPr lang="es-ES" sz="2400" dirty="0" smtClean="0"/>
              <a:t>, </a:t>
            </a:r>
            <a:r>
              <a:rPr lang="es-ES" sz="2400" dirty="0" err="1" smtClean="0"/>
              <a:t>triats</a:t>
            </a:r>
            <a:r>
              <a:rPr lang="es-ES" sz="2400" dirty="0" smtClean="0"/>
              <a:t> de la </a:t>
            </a:r>
            <a:r>
              <a:rPr lang="es-ES" sz="2400" dirty="0" err="1" smtClean="0"/>
              <a:t>nostra</a:t>
            </a:r>
            <a:r>
              <a:rPr lang="es-ES" sz="2400" dirty="0" smtClean="0"/>
              <a:t> </a:t>
            </a:r>
            <a:r>
              <a:rPr lang="es-ES" sz="2400" dirty="0" err="1" smtClean="0"/>
              <a:t>bústia</a:t>
            </a:r>
            <a:r>
              <a:rPr lang="es-ES" sz="2400" dirty="0" smtClean="0"/>
              <a:t> i </a:t>
            </a:r>
            <a:r>
              <a:rPr lang="es-ES" sz="2400" dirty="0" err="1" smtClean="0"/>
              <a:t>classificats</a:t>
            </a:r>
            <a:r>
              <a:rPr lang="es-ES" sz="2400" dirty="0" smtClean="0"/>
              <a:t>:</a:t>
            </a:r>
            <a:endParaRPr lang="es-ES" sz="2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910476" y="593273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p(SPAM) = 3/8</a:t>
            </a:r>
            <a:endParaRPr lang="es-ES" sz="2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26684" y="5101733"/>
            <a:ext cx="7789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Podem</a:t>
            </a:r>
            <a:r>
              <a:rPr lang="es-ES" sz="2400" dirty="0" smtClean="0"/>
              <a:t> estimar la </a:t>
            </a:r>
            <a:r>
              <a:rPr lang="es-ES" sz="2400" dirty="0" err="1" smtClean="0"/>
              <a:t>probabilitat</a:t>
            </a:r>
            <a:r>
              <a:rPr lang="es-ES" sz="2400" dirty="0" smtClean="0"/>
              <a:t> de que un </a:t>
            </a:r>
            <a:r>
              <a:rPr lang="es-ES" sz="2400" dirty="0" err="1" smtClean="0"/>
              <a:t>missatge</a:t>
            </a:r>
            <a:r>
              <a:rPr lang="es-ES" sz="2400" dirty="0" smtClean="0"/>
              <a:t> </a:t>
            </a:r>
            <a:r>
              <a:rPr lang="es-ES" sz="2400" dirty="0" err="1" smtClean="0"/>
              <a:t>triat</a:t>
            </a:r>
            <a:r>
              <a:rPr lang="es-ES" sz="2400" dirty="0" smtClean="0"/>
              <a:t> a </a:t>
            </a:r>
            <a:r>
              <a:rPr lang="es-ES" sz="2400" dirty="0" err="1" smtClean="0"/>
              <a:t>l’atzar</a:t>
            </a:r>
            <a:r>
              <a:rPr lang="es-ES" sz="2400" dirty="0" smtClean="0"/>
              <a:t> </a:t>
            </a:r>
            <a:r>
              <a:rPr lang="es-ES" sz="2400" dirty="0" err="1" smtClean="0"/>
              <a:t>sigui</a:t>
            </a:r>
            <a:r>
              <a:rPr lang="es-ES" sz="2400" dirty="0" smtClean="0"/>
              <a:t> </a:t>
            </a:r>
            <a:r>
              <a:rPr lang="es-ES" sz="2400" dirty="0" err="1" smtClean="0"/>
              <a:t>spam</a:t>
            </a:r>
            <a:r>
              <a:rPr lang="es-ES" sz="2400" dirty="0" smtClean="0"/>
              <a:t>?</a:t>
            </a:r>
            <a:endParaRPr lang="es-E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004048" y="6025063"/>
            <a:ext cx="375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(estimador de </a:t>
            </a:r>
            <a:r>
              <a:rPr lang="es-ES" dirty="0" err="1" smtClean="0"/>
              <a:t>màxima</a:t>
            </a:r>
            <a:r>
              <a:rPr lang="es-ES" dirty="0" smtClean="0"/>
              <a:t> </a:t>
            </a:r>
            <a:r>
              <a:rPr lang="es-ES" dirty="0" err="1" smtClean="0"/>
              <a:t>versemblança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003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1115616" y="1556792"/>
            <a:ext cx="6840760" cy="24687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</a:t>
            </a:r>
            <a:endParaRPr lang="es-ES_tradnl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354757" y="2377207"/>
            <a:ext cx="2591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OFFER IS SECRET</a:t>
            </a:r>
          </a:p>
          <a:p>
            <a:r>
              <a:rPr lang="es-ES" sz="2000" dirty="0" smtClean="0"/>
              <a:t>CLICK SECRET LINK</a:t>
            </a:r>
          </a:p>
          <a:p>
            <a:r>
              <a:rPr lang="es-ES" sz="2000" dirty="0" smtClean="0"/>
              <a:t>SECRET SPORTS LINK</a:t>
            </a:r>
            <a:endParaRPr lang="es-ES" sz="2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860032" y="2350259"/>
            <a:ext cx="28209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PLAY SPORTS TODAY</a:t>
            </a:r>
          </a:p>
          <a:p>
            <a:r>
              <a:rPr lang="es-ES" sz="2000" dirty="0" smtClean="0"/>
              <a:t>WENT PLAY SPORTS</a:t>
            </a:r>
          </a:p>
          <a:p>
            <a:r>
              <a:rPr lang="es-ES" sz="2000" dirty="0" smtClean="0"/>
              <a:t>SECRET SPORTS EVENT</a:t>
            </a:r>
          </a:p>
          <a:p>
            <a:r>
              <a:rPr lang="es-ES" sz="2000" dirty="0" smtClean="0"/>
              <a:t>SPORT IS TODAY</a:t>
            </a:r>
          </a:p>
          <a:p>
            <a:r>
              <a:rPr lang="es-ES" sz="2000" dirty="0" smtClean="0"/>
              <a:t>SPORT COSTS MONEY</a:t>
            </a:r>
            <a:endParaRPr lang="es-ES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930821" y="1661899"/>
            <a:ext cx="97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SPAM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724128" y="1661899"/>
            <a:ext cx="85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s-ES" sz="2400" b="1" dirty="0" smtClean="0">
                <a:solidFill>
                  <a:schemeClr val="accent4">
                    <a:lumMod val="75000"/>
                  </a:schemeClr>
                </a:solidFill>
              </a:rPr>
              <a:t>AM</a:t>
            </a:r>
            <a:endParaRPr lang="es-E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763688" y="4980077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p(“SECRET”/SPAM) = </a:t>
            </a:r>
            <a:endParaRPr lang="es-ES" sz="2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45620" y="4149080"/>
            <a:ext cx="7789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Quina </a:t>
            </a:r>
            <a:r>
              <a:rPr lang="es-ES" sz="2400" dirty="0" err="1" smtClean="0"/>
              <a:t>és</a:t>
            </a:r>
            <a:r>
              <a:rPr lang="es-ES" sz="2400" dirty="0" smtClean="0"/>
              <a:t> la </a:t>
            </a:r>
            <a:r>
              <a:rPr lang="es-ES" sz="2400" dirty="0" err="1" smtClean="0"/>
              <a:t>probabilitat</a:t>
            </a:r>
            <a:r>
              <a:rPr lang="es-ES" sz="2400" dirty="0" smtClean="0"/>
              <a:t> de que una </a:t>
            </a:r>
            <a:r>
              <a:rPr lang="es-ES" sz="2400" dirty="0" err="1" smtClean="0"/>
              <a:t>paraula</a:t>
            </a:r>
            <a:r>
              <a:rPr lang="es-ES" sz="2400" dirty="0" smtClean="0"/>
              <a:t> </a:t>
            </a:r>
            <a:r>
              <a:rPr lang="es-ES" sz="2400" dirty="0" err="1" smtClean="0"/>
              <a:t>d’un</a:t>
            </a:r>
            <a:r>
              <a:rPr lang="es-ES" sz="2400" dirty="0" smtClean="0"/>
              <a:t> </a:t>
            </a:r>
            <a:r>
              <a:rPr lang="es-ES" sz="2400" dirty="0" err="1" smtClean="0"/>
              <a:t>missatge</a:t>
            </a:r>
            <a:r>
              <a:rPr lang="es-ES" sz="2400" dirty="0" smtClean="0"/>
              <a:t> SPAM </a:t>
            </a:r>
            <a:r>
              <a:rPr lang="es-ES" sz="2400" dirty="0" err="1" smtClean="0"/>
              <a:t>sigui</a:t>
            </a:r>
            <a:r>
              <a:rPr lang="es-ES" sz="2400" dirty="0" smtClean="0"/>
              <a:t> “SECRET”?</a:t>
            </a:r>
            <a:endParaRPr lang="es-ES" sz="2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910893" y="603643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p(“SECRET”/HAM) = </a:t>
            </a:r>
            <a:endParaRPr lang="es-ES" sz="2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560" y="5574773"/>
            <a:ext cx="7789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I </a:t>
            </a:r>
            <a:r>
              <a:rPr lang="es-ES" sz="2400" dirty="0" err="1" smtClean="0"/>
              <a:t>d’un</a:t>
            </a:r>
            <a:r>
              <a:rPr lang="es-ES" sz="2400" dirty="0" smtClean="0"/>
              <a:t> </a:t>
            </a:r>
            <a:r>
              <a:rPr lang="es-ES" sz="2400" dirty="0" err="1" smtClean="0"/>
              <a:t>missatge</a:t>
            </a:r>
            <a:r>
              <a:rPr lang="es-ES" sz="2400" dirty="0" smtClean="0"/>
              <a:t> HAM?</a:t>
            </a:r>
            <a:endParaRPr lang="es-ES" sz="2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367025" y="496227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1/3</a:t>
            </a:r>
            <a:endParaRPr lang="es-ES" sz="2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397505" y="601611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1/15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9280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1115616" y="1556792"/>
            <a:ext cx="6840760" cy="24687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</a:t>
            </a:r>
            <a:endParaRPr lang="es-ES_tradnl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354757" y="2377207"/>
            <a:ext cx="2591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OFFER IS SECRET</a:t>
            </a:r>
          </a:p>
          <a:p>
            <a:r>
              <a:rPr lang="es-ES" sz="2000" dirty="0" smtClean="0"/>
              <a:t>CLICK SECRET LINK</a:t>
            </a:r>
          </a:p>
          <a:p>
            <a:r>
              <a:rPr lang="es-ES" sz="2000" dirty="0" smtClean="0"/>
              <a:t>SECRET SPORTS LINK</a:t>
            </a:r>
            <a:endParaRPr lang="es-ES" sz="2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860032" y="2350259"/>
            <a:ext cx="28209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PLAY SPORTS TODAY</a:t>
            </a:r>
          </a:p>
          <a:p>
            <a:r>
              <a:rPr lang="es-ES" sz="2000" dirty="0" smtClean="0"/>
              <a:t>WENT PLAY SPORTS</a:t>
            </a:r>
          </a:p>
          <a:p>
            <a:r>
              <a:rPr lang="es-ES" sz="2000" dirty="0" smtClean="0"/>
              <a:t>SECRET SPORTS EVENT</a:t>
            </a:r>
          </a:p>
          <a:p>
            <a:r>
              <a:rPr lang="es-ES" sz="2000" dirty="0" smtClean="0"/>
              <a:t>SPORT IS TODAY</a:t>
            </a:r>
          </a:p>
          <a:p>
            <a:r>
              <a:rPr lang="es-ES" sz="2000" dirty="0" smtClean="0"/>
              <a:t>SPORT COSTS MONEY</a:t>
            </a:r>
            <a:endParaRPr lang="es-ES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930821" y="1661899"/>
            <a:ext cx="97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SPAM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724128" y="1661899"/>
            <a:ext cx="85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s-ES" sz="2400" b="1" dirty="0" smtClean="0">
                <a:solidFill>
                  <a:schemeClr val="accent4">
                    <a:lumMod val="75000"/>
                  </a:schemeClr>
                </a:solidFill>
              </a:rPr>
              <a:t>AM</a:t>
            </a:r>
            <a:endParaRPr lang="es-E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45620" y="4149080"/>
            <a:ext cx="77897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Suposem</a:t>
            </a:r>
            <a:r>
              <a:rPr lang="es-ES" sz="2400" dirty="0" smtClean="0"/>
              <a:t> que </a:t>
            </a:r>
            <a:r>
              <a:rPr lang="es-ES" sz="2400" dirty="0" err="1" smtClean="0"/>
              <a:t>rebem</a:t>
            </a:r>
            <a:r>
              <a:rPr lang="es-ES" sz="2400" dirty="0" smtClean="0"/>
              <a:t> un </a:t>
            </a:r>
            <a:r>
              <a:rPr lang="es-ES" sz="2400" dirty="0" err="1" smtClean="0"/>
              <a:t>missatge</a:t>
            </a:r>
            <a:r>
              <a:rPr lang="es-ES" sz="2400" dirty="0" smtClean="0"/>
              <a:t> que </a:t>
            </a:r>
            <a:r>
              <a:rPr lang="es-ES" sz="2400" dirty="0" err="1" smtClean="0"/>
              <a:t>nomès</a:t>
            </a:r>
            <a:r>
              <a:rPr lang="es-ES" sz="2400" dirty="0" smtClean="0"/>
              <a:t> conté la </a:t>
            </a:r>
            <a:r>
              <a:rPr lang="es-ES" sz="2400" dirty="0" err="1" smtClean="0"/>
              <a:t>paraula</a:t>
            </a:r>
            <a:r>
              <a:rPr lang="es-ES" sz="2400" dirty="0" smtClean="0"/>
              <a:t> “SPORTS”. </a:t>
            </a:r>
            <a:r>
              <a:rPr lang="es-ES" sz="2400" dirty="0" err="1" smtClean="0"/>
              <a:t>Podem</a:t>
            </a:r>
            <a:r>
              <a:rPr lang="es-ES" sz="2400" dirty="0" smtClean="0"/>
              <a:t> </a:t>
            </a:r>
            <a:r>
              <a:rPr lang="es-ES" sz="2400" dirty="0" err="1" smtClean="0"/>
              <a:t>fer</a:t>
            </a:r>
            <a:r>
              <a:rPr lang="es-ES" sz="2400" dirty="0" smtClean="0"/>
              <a:t> servir el Teorema de </a:t>
            </a:r>
            <a:r>
              <a:rPr lang="es-ES" sz="2400" dirty="0" err="1" smtClean="0"/>
              <a:t>Bayes</a:t>
            </a:r>
            <a:r>
              <a:rPr lang="es-ES" sz="2400" dirty="0" smtClean="0"/>
              <a:t> per calcular la </a:t>
            </a:r>
            <a:r>
              <a:rPr lang="es-ES" sz="2400" dirty="0" err="1" smtClean="0"/>
              <a:t>probabilitat</a:t>
            </a:r>
            <a:r>
              <a:rPr lang="es-ES" sz="2400" dirty="0" smtClean="0"/>
              <a:t> de que </a:t>
            </a:r>
            <a:r>
              <a:rPr lang="es-ES" sz="2400" dirty="0" err="1" smtClean="0"/>
              <a:t>sigui</a:t>
            </a:r>
            <a:r>
              <a:rPr lang="es-ES" sz="2400" dirty="0" smtClean="0"/>
              <a:t> SPAM:</a:t>
            </a:r>
            <a:endParaRPr lang="es-ES" sz="2400" dirty="0"/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033280"/>
              </p:ext>
            </p:extLst>
          </p:nvPr>
        </p:nvGraphicFramePr>
        <p:xfrm>
          <a:off x="2916692" y="5489575"/>
          <a:ext cx="52038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6" name="EcuaciÛn" r:id="rId3" imgW="3708400" imgH="863600" progId="Equation.3">
                  <p:embed/>
                </p:oleObj>
              </mc:Choice>
              <mc:Fallback>
                <p:oleObj name="EcuaciÛn" r:id="rId3" imgW="37084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692" y="5489575"/>
                        <a:ext cx="52038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19538"/>
              </p:ext>
            </p:extLst>
          </p:nvPr>
        </p:nvGraphicFramePr>
        <p:xfrm>
          <a:off x="819150" y="5668963"/>
          <a:ext cx="199866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7" name="EcuaciÛn" r:id="rId5" imgW="1397000" imgH="190500" progId="Equation.3">
                  <p:embed/>
                </p:oleObj>
              </mc:Choice>
              <mc:Fallback>
                <p:oleObj name="EcuaciÛn" r:id="rId5" imgW="1397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5668963"/>
                        <a:ext cx="199866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91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1115616" y="2085816"/>
            <a:ext cx="6840760" cy="2207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Implementació</a:t>
            </a:r>
            <a:r>
              <a:rPr lang="es-ES_tradnl" sz="2800" dirty="0"/>
              <a:t> </a:t>
            </a:r>
            <a:r>
              <a:rPr lang="es-ES_tradnl" sz="2800" dirty="0" err="1"/>
              <a:t>d’un</a:t>
            </a:r>
            <a:r>
              <a:rPr lang="es-ES_tradnl" sz="2800" dirty="0"/>
              <a:t> filtre </a:t>
            </a:r>
            <a:r>
              <a:rPr lang="es-ES_tradnl" sz="2800" dirty="0" err="1"/>
              <a:t>d’spam</a:t>
            </a:r>
            <a:r>
              <a:rPr lang="es-ES_tradnl" sz="2800" dirty="0"/>
              <a:t> </a:t>
            </a:r>
            <a:r>
              <a:rPr lang="es-ES_tradnl" sz="2800" dirty="0" err="1"/>
              <a:t>pel</a:t>
            </a:r>
            <a:r>
              <a:rPr lang="es-ES_tradnl" sz="2800" dirty="0"/>
              <a:t> </a:t>
            </a:r>
            <a:r>
              <a:rPr lang="es-ES_tradnl" sz="2800" dirty="0" err="1"/>
              <a:t>mètode</a:t>
            </a:r>
            <a:r>
              <a:rPr lang="es-ES_tradnl" sz="2800" dirty="0"/>
              <a:t>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. </a:t>
            </a:r>
            <a:endParaRPr lang="es-ES_tradnl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354757" y="2636912"/>
            <a:ext cx="2591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OFFER IS SECRET</a:t>
            </a:r>
          </a:p>
          <a:p>
            <a:r>
              <a:rPr lang="es-ES" sz="2000" dirty="0" smtClean="0"/>
              <a:t>CLICK SECRET LINK</a:t>
            </a:r>
          </a:p>
          <a:p>
            <a:r>
              <a:rPr lang="es-ES" sz="2000" dirty="0" smtClean="0"/>
              <a:t>SECRET SPORTS LINK</a:t>
            </a:r>
            <a:endParaRPr lang="es-ES" sz="2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860032" y="2564904"/>
            <a:ext cx="28209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PLAY SPORTS TODAY</a:t>
            </a:r>
          </a:p>
          <a:p>
            <a:r>
              <a:rPr lang="es-ES" sz="2000" dirty="0" smtClean="0"/>
              <a:t>WENT PLAY SPORTS</a:t>
            </a:r>
          </a:p>
          <a:p>
            <a:r>
              <a:rPr lang="es-ES" sz="2000" dirty="0" smtClean="0"/>
              <a:t>SECRET SPORTS EVENT</a:t>
            </a:r>
          </a:p>
          <a:p>
            <a:r>
              <a:rPr lang="es-ES" sz="2000" dirty="0" smtClean="0"/>
              <a:t>SPORT IS TODAY</a:t>
            </a:r>
          </a:p>
          <a:p>
            <a:r>
              <a:rPr lang="es-ES" sz="2000" dirty="0" smtClean="0"/>
              <a:t>SPORT COSTS MONEY</a:t>
            </a:r>
            <a:endParaRPr lang="es-ES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930821" y="2093947"/>
            <a:ext cx="97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SPAM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724128" y="2093947"/>
            <a:ext cx="85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s-ES" sz="2400" b="1" dirty="0" smtClean="0">
                <a:solidFill>
                  <a:schemeClr val="accent4">
                    <a:lumMod val="75000"/>
                  </a:schemeClr>
                </a:solidFill>
              </a:rPr>
              <a:t>AM</a:t>
            </a:r>
            <a:endParaRPr lang="es-E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77484" y="4941168"/>
            <a:ext cx="7789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I si </a:t>
            </a:r>
            <a:r>
              <a:rPr lang="es-ES" sz="2400" dirty="0" err="1" smtClean="0"/>
              <a:t>rebem</a:t>
            </a:r>
            <a:r>
              <a:rPr lang="es-ES" sz="2400" dirty="0" smtClean="0"/>
              <a:t> el </a:t>
            </a:r>
            <a:r>
              <a:rPr lang="es-ES" sz="2400" dirty="0" err="1" smtClean="0"/>
              <a:t>missatge</a:t>
            </a:r>
            <a:r>
              <a:rPr lang="es-ES" sz="2400" dirty="0" smtClean="0"/>
              <a:t> M = “SECRET IS SECRET”?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470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Módulo.thmx</Template>
  <TotalTime>24213</TotalTime>
  <Words>1977</Words>
  <Application>Microsoft Macintosh PowerPoint</Application>
  <PresentationFormat>Presentación en pantalla (4:3)</PresentationFormat>
  <Paragraphs>265</Paragraphs>
  <Slides>22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Módulo</vt:lpstr>
      <vt:lpstr>EcuaciÛn</vt:lpstr>
      <vt:lpstr>Microsoft Editor de ecuaciones</vt:lpstr>
      <vt:lpstr>Pràctica: Implementació d’un filtre d’spam pel mètode Naive Bayes</vt:lpstr>
      <vt:lpstr>Spam</vt:lpstr>
      <vt:lpstr>Spam</vt:lpstr>
      <vt:lpstr>Implementació d’un filtre d’spam pel mètode Naive Bayes. Representació dels missatges mitjançant “bag of words”</vt:lpstr>
      <vt:lpstr>Implementació d’un filtre d’spam pel mètode Naive Bayes. </vt:lpstr>
      <vt:lpstr>Implementació d’un filtre d’spam pel mètode Naive Bayes. </vt:lpstr>
      <vt:lpstr>Implementació d’un filtre d’spam pel mètode Naive Bayes. </vt:lpstr>
      <vt:lpstr>Implementació d’un filtre d’spam pel mètode Naive Bayes. </vt:lpstr>
      <vt:lpstr>Implementació d’un filtre d’spam pel mètode Naive Bayes. </vt:lpstr>
      <vt:lpstr>Implementació d’un filtre d’spam pel mètode Naive Bayes. </vt:lpstr>
      <vt:lpstr>Implementació d’un filtre d’spam pel mètode Naive Bayes. </vt:lpstr>
      <vt:lpstr>Implementació d’un filtre d’spam pel mètode Naive Bayes. Laplace smoothing </vt:lpstr>
      <vt:lpstr>Implementació d’un filtre d’spam pel mètode Naive Bayes. Laplace smoothing </vt:lpstr>
      <vt:lpstr>Implementació d’un filtre d’spam pel mètode Naive Bayes. Laplace smoothing </vt:lpstr>
      <vt:lpstr>Implementació d’un filtre d’spam pel mètode Naive Bayes. Laplace smoothing </vt:lpstr>
      <vt:lpstr>Implementació d’un filtre d’spam pel mètode Naive Bayes. Exemple </vt:lpstr>
      <vt:lpstr>Implementació d’un filtre d’spam pel mètode Naive Bayes. Exemple </vt:lpstr>
      <vt:lpstr>Implementació d’un filtre d’spam pel mètode Naive Bayes.  Classificació d’un missatge. </vt:lpstr>
      <vt:lpstr>Implementació d’un filtre d’spam pel mètode Naive Bayes. Algorisme </vt:lpstr>
      <vt:lpstr>Implementació d’un filtre d’spam pel mètode Naive Bayes.  Utilització de logarismes per calcular probabilitats. </vt:lpstr>
      <vt:lpstr>Naive Bayes. Aplicacions</vt:lpstr>
      <vt:lpstr>Naive Bayes. Avantatges i inconvenients</vt:lpstr>
    </vt:vector>
  </TitlesOfParts>
  <Company>Universitat de Girona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Recordatori de probabilitat elemental</dc:title>
  <dc:creator>Esteve del Acebo</dc:creator>
  <cp:lastModifiedBy>Esteve del Acebo Peña</cp:lastModifiedBy>
  <cp:revision>1499</cp:revision>
  <dcterms:created xsi:type="dcterms:W3CDTF">2014-05-15T08:20:13Z</dcterms:created>
  <dcterms:modified xsi:type="dcterms:W3CDTF">2019-04-08T13:21:25Z</dcterms:modified>
</cp:coreProperties>
</file>