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3"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4035BA3-6713-D94B-801C-33D1410FC924}">
          <p14:sldIdLst>
            <p14:sldId id="256"/>
            <p14:sldId id="257"/>
            <p14:sldId id="258"/>
            <p14:sldId id="259"/>
            <p14:sldId id="260"/>
            <p14:sldId id="263"/>
            <p14:sldId id="262"/>
            <p14:sldId id="264"/>
            <p14:sldId id="265"/>
            <p14:sldId id="266"/>
            <p14:sldId id="267"/>
            <p14:sldId id="268"/>
            <p14:sldId id="269"/>
            <p14:sldId id="270"/>
            <p14:sldId id="271"/>
            <p14:sldId id="272"/>
            <p14:sldId id="273"/>
            <p14:sldId id="274"/>
            <p14:sldId id="275"/>
            <p14:sldId id="27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875"/>
    <p:restoredTop sz="95909"/>
  </p:normalViewPr>
  <p:slideViewPr>
    <p:cSldViewPr snapToGrid="0" snapToObjects="1">
      <p:cViewPr varScale="1">
        <p:scale>
          <a:sx n="129" d="100"/>
          <a:sy n="129" d="100"/>
        </p:scale>
        <p:origin x="38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4/16/25</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4/16/25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4/16/25</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4/16/25</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4/16/25</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4/16/25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4/16/25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4/16/25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4/16/25</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4/16/25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4/16/25</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4/16/25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4/16/25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4/16/25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4/16/25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4/16/25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4/16/25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4/16/25</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BB2A7-E260-0F47-A28C-C6ECD80D9783}"/>
              </a:ext>
            </a:extLst>
          </p:cNvPr>
          <p:cNvSpPr>
            <a:spLocks noGrp="1"/>
          </p:cNvSpPr>
          <p:nvPr>
            <p:ph type="ctrTitle"/>
          </p:nvPr>
        </p:nvSpPr>
        <p:spPr/>
        <p:txBody>
          <a:bodyPr/>
          <a:lstStyle/>
          <a:p>
            <a:r>
              <a:rPr lang="en-US" dirty="0"/>
              <a:t>ENGLISH Premier league</a:t>
            </a:r>
          </a:p>
        </p:txBody>
      </p:sp>
      <p:sp>
        <p:nvSpPr>
          <p:cNvPr id="3" name="Subtitle 2">
            <a:extLst>
              <a:ext uri="{FF2B5EF4-FFF2-40B4-BE49-F238E27FC236}">
                <a16:creationId xmlns:a16="http://schemas.microsoft.com/office/drawing/2014/main" id="{0AC274A2-86E4-3440-A5DF-7C61EBC40BE2}"/>
              </a:ext>
            </a:extLst>
          </p:cNvPr>
          <p:cNvSpPr>
            <a:spLocks noGrp="1"/>
          </p:cNvSpPr>
          <p:nvPr>
            <p:ph type="subTitle" idx="1"/>
          </p:nvPr>
        </p:nvSpPr>
        <p:spPr/>
        <p:txBody>
          <a:bodyPr>
            <a:normAutofit/>
          </a:bodyPr>
          <a:lstStyle/>
          <a:p>
            <a:r>
              <a:rPr lang="en-US" dirty="0"/>
              <a:t>SUCCESS PARAMETERS IN THE ENGLISH PREMIER LEAGUE(A DETAILED ANALYSIS)</a:t>
            </a:r>
          </a:p>
        </p:txBody>
      </p:sp>
    </p:spTree>
    <p:extLst>
      <p:ext uri="{BB962C8B-B14F-4D97-AF65-F5344CB8AC3E}">
        <p14:creationId xmlns:p14="http://schemas.microsoft.com/office/powerpoint/2010/main" val="2071581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D4BFEB-4866-F247-BC47-6D72C56DEAE8}"/>
              </a:ext>
            </a:extLst>
          </p:cNvPr>
          <p:cNvSpPr>
            <a:spLocks noGrp="1"/>
          </p:cNvSpPr>
          <p:nvPr>
            <p:ph idx="1"/>
          </p:nvPr>
        </p:nvSpPr>
        <p:spPr>
          <a:xfrm>
            <a:off x="685800" y="1411358"/>
            <a:ext cx="10820400" cy="4807328"/>
          </a:xfrm>
        </p:spPr>
        <p:txBody>
          <a:bodyPr>
            <a:normAutofit/>
          </a:bodyPr>
          <a:lstStyle/>
          <a:p>
            <a:pPr marL="0" indent="0">
              <a:buNone/>
            </a:pPr>
            <a:r>
              <a:rPr lang="en-US" dirty="0"/>
              <a:t>All top teams tend to have very good Home form meaning they displayed home dominance across the entirety of the season. In fact only twice in 60 outcomes did teams have better away form than home form and one team barely made top 5 while the other team didn’t make top 5(Manchester united for the first time in 10 years didn’t make top 5). This shows the importance of home form and how rare it is to see away form be better than home form.</a:t>
            </a:r>
          </a:p>
          <a:p>
            <a:pPr marL="0" indent="0">
              <a:buNone/>
            </a:pPr>
            <a:endParaRPr lang="en-US" dirty="0"/>
          </a:p>
          <a:p>
            <a:pPr marL="0" indent="0">
              <a:buNone/>
            </a:pPr>
            <a:r>
              <a:rPr lang="en-US" dirty="0"/>
              <a:t>All title winning teams are dominant at home than away, ALWAYS. Top 5 teams are dominant at home, even mid table teams are usually dominant at home. The difference between Title winners and other teams is how well they perform at AWAY games, it is also the difference between top 5 and mid level teams </a:t>
            </a:r>
            <a:r>
              <a:rPr lang="en-US" dirty="0" err="1"/>
              <a:t>i.e</a:t>
            </a:r>
            <a:r>
              <a:rPr lang="en-US" dirty="0"/>
              <a:t> Man city had better home games than Chelsea and Arsenal in 2008/2009 but failed to finish above them or even in top 5 (FINISHED 10</a:t>
            </a:r>
            <a:r>
              <a:rPr lang="en-US" baseline="30000" dirty="0"/>
              <a:t>TH</a:t>
            </a:r>
            <a:r>
              <a:rPr lang="en-US" dirty="0"/>
              <a:t>) because of a poor 11 point away record.</a:t>
            </a:r>
          </a:p>
        </p:txBody>
      </p:sp>
    </p:spTree>
    <p:extLst>
      <p:ext uri="{BB962C8B-B14F-4D97-AF65-F5344CB8AC3E}">
        <p14:creationId xmlns:p14="http://schemas.microsoft.com/office/powerpoint/2010/main" val="3410833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788C92-9723-304A-9DAA-ED56134AC44D}"/>
              </a:ext>
            </a:extLst>
          </p:cNvPr>
          <p:cNvSpPr>
            <a:spLocks noGrp="1"/>
          </p:cNvSpPr>
          <p:nvPr>
            <p:ph idx="1"/>
          </p:nvPr>
        </p:nvSpPr>
        <p:spPr/>
        <p:txBody>
          <a:bodyPr>
            <a:normAutofit lnSpcReduction="10000"/>
          </a:bodyPr>
          <a:lstStyle/>
          <a:p>
            <a:pPr marL="0" indent="0">
              <a:buNone/>
            </a:pPr>
            <a:r>
              <a:rPr lang="en-US" dirty="0"/>
              <a:t>In Summary</a:t>
            </a:r>
          </a:p>
          <a:p>
            <a:pPr marL="0" indent="0">
              <a:buNone/>
            </a:pPr>
            <a:r>
              <a:rPr lang="en-US" dirty="0"/>
              <a:t>-Home form is Foundational (Most teams tend to win at home)</a:t>
            </a:r>
          </a:p>
          <a:p>
            <a:pPr marL="0" indent="0">
              <a:buNone/>
            </a:pPr>
            <a:r>
              <a:rPr lang="en-US" dirty="0"/>
              <a:t>-Away form is the separator (Title winners have very good home form, top 4 teams have decent away form, mid level teams struggle with away form.</a:t>
            </a:r>
          </a:p>
          <a:p>
            <a:pPr marL="0" indent="0">
              <a:buNone/>
            </a:pPr>
            <a:r>
              <a:rPr lang="en-US" dirty="0"/>
              <a:t>-Elite teams dominate Both while relegation teams fail everywhere.</a:t>
            </a:r>
          </a:p>
          <a:p>
            <a:pPr marL="0" indent="0">
              <a:buNone/>
            </a:pPr>
            <a:r>
              <a:rPr lang="en-US" dirty="0"/>
              <a:t>- clubs with poor home performance rarely break into top 6 except they have overperformed away which is rare</a:t>
            </a:r>
          </a:p>
          <a:p>
            <a:pPr marL="0" indent="0">
              <a:buNone/>
            </a:pPr>
            <a:endParaRPr lang="en-US" dirty="0"/>
          </a:p>
          <a:p>
            <a:pPr marL="0" indent="0">
              <a:buNone/>
            </a:pPr>
            <a:r>
              <a:rPr lang="en-US" dirty="0"/>
              <a:t>CLUBS PERFORM BETTER AT HOME BECAUSE OF FAN SUPPORT AND TACTICAL ADVANTAGE.</a:t>
            </a:r>
            <a:br>
              <a:rPr lang="en-US" dirty="0"/>
            </a:br>
            <a:endParaRPr lang="en-US" dirty="0"/>
          </a:p>
        </p:txBody>
      </p:sp>
    </p:spTree>
    <p:extLst>
      <p:ext uri="{BB962C8B-B14F-4D97-AF65-F5344CB8AC3E}">
        <p14:creationId xmlns:p14="http://schemas.microsoft.com/office/powerpoint/2010/main" val="2735792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B565B-EE0C-B84A-A305-94D25ED5EAD9}"/>
              </a:ext>
            </a:extLst>
          </p:cNvPr>
          <p:cNvSpPr>
            <a:spLocks noGrp="1"/>
          </p:cNvSpPr>
          <p:nvPr>
            <p:ph type="title"/>
          </p:nvPr>
        </p:nvSpPr>
        <p:spPr/>
        <p:txBody>
          <a:bodyPr/>
          <a:lstStyle/>
          <a:p>
            <a:r>
              <a:rPr lang="en-US" dirty="0"/>
              <a:t>Yellow and red cards</a:t>
            </a:r>
          </a:p>
        </p:txBody>
      </p:sp>
      <p:sp>
        <p:nvSpPr>
          <p:cNvPr id="3" name="Content Placeholder 2">
            <a:extLst>
              <a:ext uri="{FF2B5EF4-FFF2-40B4-BE49-F238E27FC236}">
                <a16:creationId xmlns:a16="http://schemas.microsoft.com/office/drawing/2014/main" id="{5E336429-830F-D04F-AF83-537E385CC9E9}"/>
              </a:ext>
            </a:extLst>
          </p:cNvPr>
          <p:cNvSpPr>
            <a:spLocks noGrp="1"/>
          </p:cNvSpPr>
          <p:nvPr>
            <p:ph idx="1"/>
          </p:nvPr>
        </p:nvSpPr>
        <p:spPr/>
        <p:txBody>
          <a:bodyPr/>
          <a:lstStyle/>
          <a:p>
            <a:pPr marL="0" indent="0">
              <a:buNone/>
            </a:pPr>
            <a:r>
              <a:rPr lang="en-US" dirty="0"/>
              <a:t>Discipline isn’t a big nor deciding factor when it comes to success in the premier league but the presence of a good number of yellow cards has shown a teams physicality and no nonsense defending but just like the game of football cautions against excessive physicality, so does this analysis. Teams that tend to go over board with yellow cards usually get affected by suspensions.</a:t>
            </a:r>
          </a:p>
          <a:p>
            <a:pPr marL="0" indent="0">
              <a:buNone/>
            </a:pPr>
            <a:r>
              <a:rPr lang="en-US" dirty="0"/>
              <a:t>Top teams avoid extremes(they are not the most disciplined but they are not reckless)</a:t>
            </a:r>
          </a:p>
          <a:p>
            <a:pPr marL="0" indent="0">
              <a:buNone/>
            </a:pPr>
            <a:r>
              <a:rPr lang="en-US" dirty="0"/>
              <a:t>Red cards getting into 4 or 5 can derail a season</a:t>
            </a:r>
          </a:p>
          <a:p>
            <a:pPr marL="0" indent="0">
              <a:buNone/>
            </a:pPr>
            <a:r>
              <a:rPr lang="en-US" dirty="0"/>
              <a:t>Relegation teams are either too soft(too disciplined) or too hard(too reckless)</a:t>
            </a:r>
          </a:p>
        </p:txBody>
      </p:sp>
    </p:spTree>
    <p:extLst>
      <p:ext uri="{BB962C8B-B14F-4D97-AF65-F5344CB8AC3E}">
        <p14:creationId xmlns:p14="http://schemas.microsoft.com/office/powerpoint/2010/main" val="405929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3AD70-04C8-F046-8C6B-E36E9A0D727D}"/>
              </a:ext>
            </a:extLst>
          </p:cNvPr>
          <p:cNvSpPr>
            <a:spLocks noGrp="1"/>
          </p:cNvSpPr>
          <p:nvPr>
            <p:ph type="title"/>
          </p:nvPr>
        </p:nvSpPr>
        <p:spPr/>
        <p:txBody>
          <a:bodyPr/>
          <a:lstStyle/>
          <a:p>
            <a:r>
              <a:rPr lang="en-US" dirty="0"/>
              <a:t>Total scoring attempt and shooting percentage </a:t>
            </a:r>
          </a:p>
        </p:txBody>
      </p:sp>
      <p:sp>
        <p:nvSpPr>
          <p:cNvPr id="3" name="Text Placeholder 2">
            <a:extLst>
              <a:ext uri="{FF2B5EF4-FFF2-40B4-BE49-F238E27FC236}">
                <a16:creationId xmlns:a16="http://schemas.microsoft.com/office/drawing/2014/main" id="{DBF40C46-5B35-0B41-9012-58DBA6A46329}"/>
              </a:ext>
            </a:extLst>
          </p:cNvPr>
          <p:cNvSpPr>
            <a:spLocks noGrp="1"/>
          </p:cNvSpPr>
          <p:nvPr>
            <p:ph type="body" idx="1"/>
          </p:nvPr>
        </p:nvSpPr>
        <p:spPr>
          <a:xfrm>
            <a:off x="914409" y="2183802"/>
            <a:ext cx="5079991" cy="420250"/>
          </a:xfrm>
        </p:spPr>
        <p:txBody>
          <a:bodyPr>
            <a:normAutofit fontScale="92500" lnSpcReduction="10000"/>
          </a:bodyPr>
          <a:lstStyle/>
          <a:p>
            <a:r>
              <a:rPr lang="en-US" dirty="0"/>
              <a:t>Total scoring attempt</a:t>
            </a:r>
          </a:p>
        </p:txBody>
      </p:sp>
      <p:sp>
        <p:nvSpPr>
          <p:cNvPr id="5" name="Text Placeholder 4">
            <a:extLst>
              <a:ext uri="{FF2B5EF4-FFF2-40B4-BE49-F238E27FC236}">
                <a16:creationId xmlns:a16="http://schemas.microsoft.com/office/drawing/2014/main" id="{C28F7017-EB57-5743-842E-29047B138B57}"/>
              </a:ext>
            </a:extLst>
          </p:cNvPr>
          <p:cNvSpPr>
            <a:spLocks noGrp="1"/>
          </p:cNvSpPr>
          <p:nvPr>
            <p:ph type="body" sz="quarter" idx="3"/>
          </p:nvPr>
        </p:nvSpPr>
        <p:spPr>
          <a:xfrm>
            <a:off x="6400800" y="2183802"/>
            <a:ext cx="5105400" cy="420250"/>
          </a:xfrm>
        </p:spPr>
        <p:txBody>
          <a:bodyPr>
            <a:normAutofit fontScale="92500" lnSpcReduction="10000"/>
          </a:bodyPr>
          <a:lstStyle/>
          <a:p>
            <a:r>
              <a:rPr lang="en-US" dirty="0"/>
              <a:t>Shooting Percentage</a:t>
            </a:r>
          </a:p>
        </p:txBody>
      </p:sp>
      <p:pic>
        <p:nvPicPr>
          <p:cNvPr id="7" name="slide9" descr="Story 18">
            <a:extLst>
              <a:ext uri="{FF2B5EF4-FFF2-40B4-BE49-F238E27FC236}">
                <a16:creationId xmlns:a16="http://schemas.microsoft.com/office/drawing/2014/main" id="{0C1C528A-F168-014F-BE32-245439D47733}"/>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15024"/>
          <a:stretch/>
        </p:blipFill>
        <p:spPr>
          <a:xfrm>
            <a:off x="150241" y="2604052"/>
            <a:ext cx="5640960" cy="4134678"/>
          </a:xfrm>
          <a:prstGeom prst="rect">
            <a:avLst/>
          </a:prstGeom>
        </p:spPr>
      </p:pic>
      <p:pic>
        <p:nvPicPr>
          <p:cNvPr id="8" name="slide10" descr="Story 19">
            <a:extLst>
              <a:ext uri="{FF2B5EF4-FFF2-40B4-BE49-F238E27FC236}">
                <a16:creationId xmlns:a16="http://schemas.microsoft.com/office/drawing/2014/main" id="{9CB8CA3B-374C-E54C-A4DF-C87AF45CFB34}"/>
              </a:ext>
            </a:extLst>
          </p:cNvPr>
          <p:cNvPicPr>
            <a:picLocks noGrp="1" noChangeAspect="1"/>
          </p:cNvPicPr>
          <p:nvPr>
            <p:ph sz="quarter" idx="4"/>
          </p:nvPr>
        </p:nvPicPr>
        <p:blipFill rotWithShape="1">
          <a:blip r:embed="rId3">
            <a:extLst>
              <a:ext uri="{28A0092B-C50C-407E-A947-70E740481C1C}">
                <a14:useLocalDpi xmlns:a14="http://schemas.microsoft.com/office/drawing/2010/main" val="0"/>
              </a:ext>
            </a:extLst>
          </a:blip>
          <a:srcRect t="14927" b="34928"/>
          <a:stretch/>
        </p:blipFill>
        <p:spPr>
          <a:xfrm>
            <a:off x="5865240" y="2604052"/>
            <a:ext cx="6091534" cy="4134678"/>
          </a:xfrm>
          <a:prstGeom prst="rect">
            <a:avLst/>
          </a:prstGeom>
        </p:spPr>
      </p:pic>
    </p:spTree>
    <p:extLst>
      <p:ext uri="{BB962C8B-B14F-4D97-AF65-F5344CB8AC3E}">
        <p14:creationId xmlns:p14="http://schemas.microsoft.com/office/powerpoint/2010/main" val="1452127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B25531-D118-5E4E-8B4D-D83D371E2157}"/>
              </a:ext>
            </a:extLst>
          </p:cNvPr>
          <p:cNvSpPr>
            <a:spLocks noGrp="1"/>
          </p:cNvSpPr>
          <p:nvPr>
            <p:ph idx="1"/>
          </p:nvPr>
        </p:nvSpPr>
        <p:spPr>
          <a:xfrm>
            <a:off x="685800" y="1321904"/>
            <a:ext cx="10820400" cy="4896782"/>
          </a:xfrm>
        </p:spPr>
        <p:txBody>
          <a:bodyPr>
            <a:normAutofit fontScale="92500" lnSpcReduction="20000"/>
          </a:bodyPr>
          <a:lstStyle/>
          <a:p>
            <a:pPr marL="0" indent="0">
              <a:buNone/>
            </a:pPr>
            <a:r>
              <a:rPr lang="en-US" dirty="0"/>
              <a:t>Title winning teams dominate total scoring attempt</a:t>
            </a:r>
          </a:p>
          <a:p>
            <a:pPr marL="0" indent="0">
              <a:buNone/>
            </a:pPr>
            <a:r>
              <a:rPr lang="en-US" b="1" dirty="0"/>
              <a:t>Manchester United (2006–09, 2010–13)</a:t>
            </a:r>
            <a:r>
              <a:rPr lang="en-US" dirty="0"/>
              <a:t>:</a:t>
            </a:r>
          </a:p>
          <a:p>
            <a:pPr lvl="1"/>
            <a:r>
              <a:rPr lang="en-US" b="1" dirty="0"/>
              <a:t>2006–07</a:t>
            </a:r>
            <a:r>
              <a:rPr lang="en-US" dirty="0"/>
              <a:t>: 698 attempts (1st in league).</a:t>
            </a:r>
          </a:p>
          <a:p>
            <a:pPr lvl="1"/>
            <a:r>
              <a:rPr lang="en-US" b="1" dirty="0"/>
              <a:t>2008–09</a:t>
            </a:r>
            <a:r>
              <a:rPr lang="en-US" dirty="0"/>
              <a:t>: 715 attempts (1st in league).</a:t>
            </a:r>
          </a:p>
          <a:p>
            <a:pPr marL="0" indent="0">
              <a:buNone/>
            </a:pPr>
            <a:r>
              <a:rPr lang="en-US" b="1" dirty="0"/>
              <a:t>Chelsea (2009–10, 2014–15, 2016–17)</a:t>
            </a:r>
            <a:r>
              <a:rPr lang="en-US" dirty="0"/>
              <a:t>:</a:t>
            </a:r>
          </a:p>
          <a:p>
            <a:pPr lvl="1"/>
            <a:r>
              <a:rPr lang="en-US" b="1" dirty="0"/>
              <a:t>2009–10</a:t>
            </a:r>
            <a:r>
              <a:rPr lang="en-US" dirty="0"/>
              <a:t>: 834 attempts (1st in league).</a:t>
            </a:r>
          </a:p>
          <a:p>
            <a:pPr lvl="1"/>
            <a:r>
              <a:rPr lang="en-US" b="1" dirty="0"/>
              <a:t>2016–17</a:t>
            </a:r>
            <a:r>
              <a:rPr lang="en-US" dirty="0"/>
              <a:t>: 580 attempts (1st in league).</a:t>
            </a:r>
          </a:p>
          <a:p>
            <a:pPr marL="0" indent="0">
              <a:buNone/>
            </a:pPr>
            <a:r>
              <a:rPr lang="en-US" b="1" dirty="0"/>
              <a:t>Manchester City (2011–12, 2017–18)</a:t>
            </a:r>
            <a:r>
              <a:rPr lang="en-US" dirty="0"/>
              <a:t>:</a:t>
            </a:r>
          </a:p>
          <a:p>
            <a:pPr lvl="1"/>
            <a:r>
              <a:rPr lang="en-US" b="1" dirty="0"/>
              <a:t>2017–18</a:t>
            </a:r>
            <a:r>
              <a:rPr lang="en-US" dirty="0"/>
              <a:t>: 665 attempts (1st in league).</a:t>
            </a:r>
          </a:p>
          <a:p>
            <a:pPr marL="457200" lvl="1" indent="0">
              <a:buNone/>
            </a:pPr>
            <a:endParaRPr lang="en-US" dirty="0"/>
          </a:p>
          <a:p>
            <a:pPr marL="0" indent="0">
              <a:buNone/>
            </a:pPr>
            <a:r>
              <a:rPr lang="en-US" dirty="0"/>
              <a:t>Top 2 highest teams in scoring attempts won the league 8 out of 12 seasons</a:t>
            </a:r>
          </a:p>
          <a:p>
            <a:pPr marL="0" indent="0">
              <a:buNone/>
            </a:pPr>
            <a:r>
              <a:rPr lang="en-US" dirty="0"/>
              <a:t>Top 5 teams usually rank high in attempts</a:t>
            </a:r>
          </a:p>
          <a:p>
            <a:pPr marL="0" indent="0">
              <a:buNone/>
            </a:pPr>
            <a:r>
              <a:rPr lang="en-US" dirty="0"/>
              <a:t>Relegated teams usually rank bottom 3 in attempts</a:t>
            </a:r>
          </a:p>
          <a:p>
            <a:pPr marL="0" indent="0">
              <a:buNone/>
            </a:pPr>
            <a:endParaRPr lang="en-US" dirty="0"/>
          </a:p>
          <a:p>
            <a:pPr marL="0" indent="0">
              <a:buNone/>
            </a:pPr>
            <a:r>
              <a:rPr lang="en-US" dirty="0"/>
              <a:t>BUT EFFICIENCY (SHOOTING PERCENTAGE) MATTERS MORE AND SO DOES A SOLID DEFENSE</a:t>
            </a:r>
          </a:p>
        </p:txBody>
      </p:sp>
    </p:spTree>
    <p:extLst>
      <p:ext uri="{BB962C8B-B14F-4D97-AF65-F5344CB8AC3E}">
        <p14:creationId xmlns:p14="http://schemas.microsoft.com/office/powerpoint/2010/main" val="25904841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6E229B-8246-DA49-A4D3-AABCBAF420C6}"/>
              </a:ext>
            </a:extLst>
          </p:cNvPr>
          <p:cNvSpPr>
            <a:spLocks noGrp="1"/>
          </p:cNvSpPr>
          <p:nvPr>
            <p:ph idx="1"/>
          </p:nvPr>
        </p:nvSpPr>
        <p:spPr>
          <a:xfrm>
            <a:off x="685800" y="1341783"/>
            <a:ext cx="10820400" cy="5317433"/>
          </a:xfrm>
        </p:spPr>
        <p:txBody>
          <a:bodyPr>
            <a:normAutofit fontScale="92500" lnSpcReduction="10000"/>
          </a:bodyPr>
          <a:lstStyle/>
          <a:p>
            <a:pPr marL="0" indent="0">
              <a:buNone/>
            </a:pPr>
            <a:r>
              <a:rPr lang="en-US" b="1" dirty="0"/>
              <a:t>Efficiency Separates Elite Teams</a:t>
            </a:r>
            <a:r>
              <a:rPr lang="en-US" dirty="0"/>
              <a:t>:</a:t>
            </a:r>
          </a:p>
          <a:p>
            <a:pPr lvl="1"/>
            <a:r>
              <a:rPr lang="en-US" b="1" dirty="0"/>
              <a:t>Chelsea (2016–17)</a:t>
            </a:r>
            <a:r>
              <a:rPr lang="en-US" dirty="0"/>
              <a:t>: 580 attempts but </a:t>
            </a:r>
            <a:r>
              <a:rPr lang="en-US" b="1" dirty="0"/>
              <a:t>85 goals</a:t>
            </a:r>
            <a:r>
              <a:rPr lang="en-US" dirty="0"/>
              <a:t> (best conversion rate).</a:t>
            </a:r>
          </a:p>
          <a:p>
            <a:pPr lvl="1"/>
            <a:r>
              <a:rPr lang="en-US" b="1" dirty="0"/>
              <a:t>Arsenal (2015–16)</a:t>
            </a:r>
            <a:r>
              <a:rPr lang="en-US" dirty="0"/>
              <a:t>: 571 attempts but </a:t>
            </a:r>
            <a:r>
              <a:rPr lang="en-US" b="1" dirty="0"/>
              <a:t>65 goals</a:t>
            </a:r>
            <a:r>
              <a:rPr lang="en-US" dirty="0"/>
              <a:t> (poor efficiency).</a:t>
            </a:r>
          </a:p>
          <a:p>
            <a:pPr marL="457200" lvl="1" indent="0">
              <a:buNone/>
            </a:pPr>
            <a:endParaRPr lang="en-US" dirty="0"/>
          </a:p>
          <a:p>
            <a:pPr marL="0" indent="0">
              <a:buNone/>
            </a:pPr>
            <a:r>
              <a:rPr lang="en-US" dirty="0"/>
              <a:t>Top teams consistently have high conversion rates meaning they don’t just have more on target attempts but they convert them to goals more efficiently.</a:t>
            </a:r>
          </a:p>
          <a:p>
            <a:r>
              <a:rPr lang="en-US" b="1" dirty="0"/>
              <a:t>Manchester United (2012-2013)</a:t>
            </a:r>
            <a:r>
              <a:rPr lang="en-US" dirty="0"/>
              <a:t>: 40.38% conversion rate.</a:t>
            </a:r>
          </a:p>
          <a:p>
            <a:r>
              <a:rPr lang="en-US" b="1" dirty="0"/>
              <a:t>Chelsea (2016-2017)</a:t>
            </a:r>
            <a:r>
              <a:rPr lang="en-US" dirty="0"/>
              <a:t>: 41.67% conversion rate.</a:t>
            </a:r>
          </a:p>
          <a:p>
            <a:r>
              <a:rPr lang="en-US" b="1" dirty="0"/>
              <a:t>Manchester City (2017-2018)</a:t>
            </a:r>
            <a:r>
              <a:rPr lang="en-US" dirty="0"/>
              <a:t>: 40% conversion rate.</a:t>
            </a:r>
          </a:p>
          <a:p>
            <a:pPr marL="0" indent="0">
              <a:buNone/>
            </a:pPr>
            <a:r>
              <a:rPr lang="en-US" b="1" dirty="0"/>
              <a:t>Manchester City’s Rise</a:t>
            </a:r>
            <a:r>
              <a:rPr lang="en-US" dirty="0"/>
              <a:t>: Their conversion rate improved significantly from 19.73% (2006-2007) to 40% (2017-2018), mirroring their transformation into a dominant force.</a:t>
            </a:r>
          </a:p>
          <a:p>
            <a:pPr marL="0" indent="0">
              <a:buNone/>
            </a:pPr>
            <a:r>
              <a:rPr lang="en-US" dirty="0"/>
              <a:t>Even Leicester city unlikely title winning season showed very significant improvements in shooting percentage/efficiency over their previous poor years.</a:t>
            </a:r>
          </a:p>
          <a:p>
            <a:pPr marL="0" indent="0">
              <a:buNone/>
            </a:pPr>
            <a:endParaRPr lang="en-US" dirty="0"/>
          </a:p>
          <a:p>
            <a:pPr marL="0" indent="0">
              <a:buNone/>
            </a:pPr>
            <a:r>
              <a:rPr lang="en-US" dirty="0"/>
              <a:t>The conversion rate is a strong  and clear indicator of success in the EPL</a:t>
            </a:r>
          </a:p>
        </p:txBody>
      </p:sp>
    </p:spTree>
    <p:extLst>
      <p:ext uri="{BB962C8B-B14F-4D97-AF65-F5344CB8AC3E}">
        <p14:creationId xmlns:p14="http://schemas.microsoft.com/office/powerpoint/2010/main" val="3557560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F9EEE-9451-F246-8CAF-9C66C57C6E19}"/>
              </a:ext>
            </a:extLst>
          </p:cNvPr>
          <p:cNvSpPr>
            <a:spLocks noGrp="1"/>
          </p:cNvSpPr>
          <p:nvPr>
            <p:ph type="title"/>
          </p:nvPr>
        </p:nvSpPr>
        <p:spPr>
          <a:xfrm>
            <a:off x="2895600" y="0"/>
            <a:ext cx="8610600" cy="695739"/>
          </a:xfrm>
        </p:spPr>
        <p:txBody>
          <a:bodyPr>
            <a:normAutofit/>
          </a:bodyPr>
          <a:lstStyle/>
          <a:p>
            <a:r>
              <a:rPr lang="en-US" dirty="0"/>
              <a:t>CLEAN SHEETS</a:t>
            </a:r>
          </a:p>
        </p:txBody>
      </p:sp>
      <p:sp>
        <p:nvSpPr>
          <p:cNvPr id="3" name="Content Placeholder 2">
            <a:extLst>
              <a:ext uri="{FF2B5EF4-FFF2-40B4-BE49-F238E27FC236}">
                <a16:creationId xmlns:a16="http://schemas.microsoft.com/office/drawing/2014/main" id="{2094A99A-4D40-F94A-BBCC-ED1AB5846655}"/>
              </a:ext>
            </a:extLst>
          </p:cNvPr>
          <p:cNvSpPr>
            <a:spLocks noGrp="1"/>
          </p:cNvSpPr>
          <p:nvPr>
            <p:ph idx="1"/>
          </p:nvPr>
        </p:nvSpPr>
        <p:spPr>
          <a:xfrm>
            <a:off x="685800" y="606287"/>
            <a:ext cx="10820400" cy="6251713"/>
          </a:xfrm>
        </p:spPr>
        <p:txBody>
          <a:bodyPr>
            <a:normAutofit fontScale="77500" lnSpcReduction="20000"/>
          </a:bodyPr>
          <a:lstStyle/>
          <a:p>
            <a:pPr marL="0" indent="0">
              <a:buNone/>
            </a:pPr>
            <a:r>
              <a:rPr lang="en-US" dirty="0"/>
              <a:t>Title winning teams dominate clean sheet rankings</a:t>
            </a:r>
          </a:p>
          <a:p>
            <a:r>
              <a:rPr lang="en-US" b="1" dirty="0"/>
              <a:t>Manchester United (2008–09)</a:t>
            </a:r>
            <a:r>
              <a:rPr lang="en-US" dirty="0"/>
              <a:t> – </a:t>
            </a:r>
            <a:r>
              <a:rPr lang="en-US" b="1" dirty="0"/>
              <a:t>24 clean sheets</a:t>
            </a:r>
            <a:r>
              <a:rPr lang="en-US" dirty="0"/>
              <a:t> (league record in this era).</a:t>
            </a:r>
          </a:p>
          <a:p>
            <a:r>
              <a:rPr lang="en-US" b="1" dirty="0"/>
              <a:t>Chelsea (2006–07, 2007–08, 2014–15)</a:t>
            </a:r>
            <a:r>
              <a:rPr lang="en-US" dirty="0"/>
              <a:t> – Consistently topped clean sheet charts (e.g., </a:t>
            </a:r>
            <a:r>
              <a:rPr lang="en-US" b="1" dirty="0"/>
              <a:t>22</a:t>
            </a:r>
            <a:r>
              <a:rPr lang="en-US" dirty="0"/>
              <a:t> in 2006–07).</a:t>
            </a:r>
          </a:p>
          <a:p>
            <a:r>
              <a:rPr lang="en-US" b="1" dirty="0"/>
              <a:t>Manchester City (2011–12, 2017–18)</a:t>
            </a:r>
            <a:r>
              <a:rPr lang="en-US" dirty="0"/>
              <a:t> – </a:t>
            </a:r>
            <a:r>
              <a:rPr lang="en-US" b="1" dirty="0"/>
              <a:t>17+ clean sheets</a:t>
            </a:r>
            <a:r>
              <a:rPr lang="en-US" dirty="0"/>
              <a:t> in title-winning seasons.</a:t>
            </a:r>
          </a:p>
          <a:p>
            <a:r>
              <a:rPr lang="en-US" b="1" dirty="0"/>
              <a:t>Leicester City (2015–16)</a:t>
            </a:r>
            <a:r>
              <a:rPr lang="en-US" dirty="0"/>
              <a:t> – </a:t>
            </a:r>
            <a:r>
              <a:rPr lang="en-US" b="1" dirty="0"/>
              <a:t>15 clean sheets</a:t>
            </a:r>
            <a:r>
              <a:rPr lang="en-US" dirty="0"/>
              <a:t> (key to their shock title win).</a:t>
            </a:r>
          </a:p>
          <a:p>
            <a:pPr marL="0" indent="0">
              <a:buNone/>
            </a:pPr>
            <a:endParaRPr lang="en-US" dirty="0"/>
          </a:p>
          <a:p>
            <a:pPr marL="0" indent="0">
              <a:buNone/>
            </a:pPr>
            <a:r>
              <a:rPr lang="en-US" dirty="0"/>
              <a:t>One of the Top 2 Teams in Clean Sheet are usually league winners, happened 9 out of 12 seasons</a:t>
            </a:r>
          </a:p>
          <a:p>
            <a:pPr marL="0" indent="0">
              <a:buNone/>
            </a:pPr>
            <a:r>
              <a:rPr lang="en-US" dirty="0"/>
              <a:t>-A minimum of 12 clean sheets was usually needed for a top 5 Position.</a:t>
            </a:r>
          </a:p>
          <a:p>
            <a:pPr marL="0" indent="0">
              <a:buNone/>
            </a:pPr>
            <a:r>
              <a:rPr lang="en-US" dirty="0"/>
              <a:t>-Teams with fewer than 10 clean sheets rarely qualified for CL Qualification</a:t>
            </a:r>
          </a:p>
          <a:p>
            <a:pPr marL="0" indent="0">
              <a:buNone/>
            </a:pPr>
            <a:r>
              <a:rPr lang="en-US" dirty="0"/>
              <a:t>-Relegated teams had the fewest clean sheets(Teams with less than 7 clean sheets were relegated in 10 out of 12 seasons)</a:t>
            </a:r>
          </a:p>
          <a:p>
            <a:pPr marL="0" indent="0">
              <a:buNone/>
            </a:pPr>
            <a:r>
              <a:rPr lang="en-US" b="1" dirty="0"/>
              <a:t>Defensive Consistency Separates Elite Teams and clearly indicates title challenging seasons</a:t>
            </a:r>
          </a:p>
          <a:p>
            <a:r>
              <a:rPr lang="en-US" b="1" dirty="0"/>
              <a:t>Chelsea &amp; Man United</a:t>
            </a:r>
            <a:r>
              <a:rPr lang="en-US" dirty="0"/>
              <a:t> – Averaged </a:t>
            </a:r>
            <a:r>
              <a:rPr lang="en-US" b="1" dirty="0"/>
              <a:t>16–20 clean sheets</a:t>
            </a:r>
            <a:r>
              <a:rPr lang="en-US" dirty="0"/>
              <a:t> per title-winning season.</a:t>
            </a:r>
          </a:p>
          <a:p>
            <a:r>
              <a:rPr lang="en-US" b="1" dirty="0"/>
              <a:t>Man City’s Rise</a:t>
            </a:r>
            <a:r>
              <a:rPr lang="en-US" dirty="0"/>
              <a:t> – Improved from </a:t>
            </a:r>
            <a:r>
              <a:rPr lang="en-US" b="1" dirty="0"/>
              <a:t>10 clean sheets (2008–09)</a:t>
            </a:r>
            <a:r>
              <a:rPr lang="en-US" dirty="0"/>
              <a:t> to </a:t>
            </a:r>
            <a:r>
              <a:rPr lang="en-US" b="1" dirty="0"/>
              <a:t>18 (2017–18)</a:t>
            </a:r>
            <a:r>
              <a:rPr lang="en-US" dirty="0"/>
              <a:t> as they became dominant.</a:t>
            </a:r>
          </a:p>
          <a:p>
            <a:r>
              <a:rPr lang="en-US" b="1" dirty="0"/>
              <a:t>Liverpool’s Progress</a:t>
            </a:r>
            <a:r>
              <a:rPr lang="en-US" dirty="0"/>
              <a:t> – Jumped from </a:t>
            </a:r>
            <a:r>
              <a:rPr lang="en-US" b="1" dirty="0"/>
              <a:t>10 (2013–14)</a:t>
            </a:r>
            <a:r>
              <a:rPr lang="en-US" dirty="0"/>
              <a:t> to </a:t>
            </a:r>
            <a:r>
              <a:rPr lang="en-US" b="1" dirty="0"/>
              <a:t>17 (2017–18)</a:t>
            </a:r>
            <a:r>
              <a:rPr lang="en-US" dirty="0"/>
              <a:t> as they challenged for titles.</a:t>
            </a:r>
          </a:p>
          <a:p>
            <a:pPr marL="0" indent="0">
              <a:buNone/>
            </a:pPr>
            <a:endParaRPr lang="en-US" dirty="0"/>
          </a:p>
          <a:p>
            <a:pPr marL="0" indent="0">
              <a:buNone/>
            </a:pPr>
            <a:r>
              <a:rPr lang="en-US" dirty="0"/>
              <a:t>Clean sheets are more important than goals because a clean sheet guarantees at least a draw and 3 points if they win. TO WIN THE LEAGUE, PRIRIOTISE A WORLD CLASS KEEPER AND ORGANIZED DEFENSE OVER SIGNING A STAR STRIKER</a:t>
            </a:r>
            <a:br>
              <a:rPr lang="en-US" dirty="0"/>
            </a:br>
            <a:endParaRPr lang="en-US" dirty="0"/>
          </a:p>
        </p:txBody>
      </p:sp>
    </p:spTree>
    <p:extLst>
      <p:ext uri="{BB962C8B-B14F-4D97-AF65-F5344CB8AC3E}">
        <p14:creationId xmlns:p14="http://schemas.microsoft.com/office/powerpoint/2010/main" val="1272629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3CFD6-77DD-5F4F-BA63-10C0973B1D12}"/>
              </a:ext>
            </a:extLst>
          </p:cNvPr>
          <p:cNvSpPr>
            <a:spLocks noGrp="1"/>
          </p:cNvSpPr>
          <p:nvPr>
            <p:ph type="title"/>
          </p:nvPr>
        </p:nvSpPr>
        <p:spPr/>
        <p:txBody>
          <a:bodyPr>
            <a:normAutofit/>
          </a:bodyPr>
          <a:lstStyle/>
          <a:p>
            <a:r>
              <a:rPr lang="en-US" dirty="0"/>
              <a:t>POSSESSION(USING TOTAL NUMBER OF PASSES)</a:t>
            </a:r>
          </a:p>
        </p:txBody>
      </p:sp>
      <p:pic>
        <p:nvPicPr>
          <p:cNvPr id="4" name="slide12" descr="Story 111">
            <a:extLst>
              <a:ext uri="{FF2B5EF4-FFF2-40B4-BE49-F238E27FC236}">
                <a16:creationId xmlns:a16="http://schemas.microsoft.com/office/drawing/2014/main" id="{3B55F84A-96B4-4547-81B3-5E3A9CECC75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5217"/>
          <a:stretch/>
        </p:blipFill>
        <p:spPr>
          <a:xfrm>
            <a:off x="2895600" y="1948070"/>
            <a:ext cx="6437243" cy="4731026"/>
          </a:xfrm>
          <a:prstGeom prst="rect">
            <a:avLst/>
          </a:prstGeom>
        </p:spPr>
      </p:pic>
    </p:spTree>
    <p:extLst>
      <p:ext uri="{BB962C8B-B14F-4D97-AF65-F5344CB8AC3E}">
        <p14:creationId xmlns:p14="http://schemas.microsoft.com/office/powerpoint/2010/main" val="1411230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3445AF-E448-C74C-815C-102D4B4418EE}"/>
              </a:ext>
            </a:extLst>
          </p:cNvPr>
          <p:cNvSpPr>
            <a:spLocks noGrp="1"/>
          </p:cNvSpPr>
          <p:nvPr>
            <p:ph idx="1"/>
          </p:nvPr>
        </p:nvSpPr>
        <p:spPr>
          <a:xfrm>
            <a:off x="685800" y="1321904"/>
            <a:ext cx="10820400" cy="5148470"/>
          </a:xfrm>
        </p:spPr>
        <p:txBody>
          <a:bodyPr>
            <a:normAutofit/>
          </a:bodyPr>
          <a:lstStyle/>
          <a:p>
            <a:pPr marL="0" indent="0">
              <a:buNone/>
            </a:pPr>
            <a:r>
              <a:rPr lang="en-US" dirty="0"/>
              <a:t>Title winning teams Dominate possession</a:t>
            </a:r>
          </a:p>
          <a:p>
            <a:pPr marL="0" indent="0">
              <a:buNone/>
            </a:pPr>
            <a:r>
              <a:rPr lang="en-US" dirty="0"/>
              <a:t>Top 3 teams in passes each season won the league 9 out of 12 seasons</a:t>
            </a:r>
          </a:p>
          <a:p>
            <a:pPr marL="0" indent="0">
              <a:buNone/>
            </a:pPr>
            <a:r>
              <a:rPr lang="en-US" dirty="0"/>
              <a:t>Top 4 teams are always usually top 5 highest passing teams per season, they average 18,000-23,000 passes per season.</a:t>
            </a:r>
          </a:p>
          <a:p>
            <a:pPr marL="0" indent="0">
              <a:buNone/>
            </a:pPr>
            <a:r>
              <a:rPr lang="en-US" dirty="0"/>
              <a:t>But possession is never enough to make any difference, chance creation is very important, Everton averaged 14,000-18,000 passes from 2006-2018 but remained mid table same with Swansea who averaged 20,795 passes in 2011-2012(second in volume but still finished 11</a:t>
            </a:r>
            <a:r>
              <a:rPr lang="en-US" baseline="30000" dirty="0"/>
              <a:t>th</a:t>
            </a:r>
            <a:r>
              <a:rPr lang="en-US" dirty="0"/>
              <a:t>) because of the lack of a good striker.</a:t>
            </a:r>
          </a:p>
          <a:p>
            <a:pPr marL="0" indent="0">
              <a:buNone/>
            </a:pPr>
            <a:r>
              <a:rPr lang="en-US" dirty="0"/>
              <a:t>Teams with </a:t>
            </a:r>
            <a:r>
              <a:rPr lang="en-US" b="1" dirty="0"/>
              <a:t>≤14,000 passes</a:t>
            </a:r>
            <a:r>
              <a:rPr lang="en-US" dirty="0"/>
              <a:t> were relegated in </a:t>
            </a:r>
            <a:r>
              <a:rPr lang="en-US" b="1" dirty="0"/>
              <a:t>8 of 12 seasons</a:t>
            </a:r>
            <a:r>
              <a:rPr lang="en-US" dirty="0"/>
              <a:t>.</a:t>
            </a:r>
          </a:p>
          <a:p>
            <a:pPr marL="0" indent="0">
              <a:buNone/>
            </a:pPr>
            <a:endParaRPr lang="en-US" dirty="0"/>
          </a:p>
          <a:p>
            <a:pPr marL="0" indent="0">
              <a:buNone/>
            </a:pPr>
            <a:r>
              <a:rPr lang="en-US" dirty="0"/>
              <a:t>Possession is important because it reduces the number of attacks the opponent can throw at you but you must make forward passes rather than side passes to increase your chance creation</a:t>
            </a:r>
          </a:p>
          <a:p>
            <a:pPr marL="0" indent="0">
              <a:buNone/>
            </a:pPr>
            <a:endParaRPr lang="en-US" dirty="0"/>
          </a:p>
        </p:txBody>
      </p:sp>
    </p:spTree>
    <p:extLst>
      <p:ext uri="{BB962C8B-B14F-4D97-AF65-F5344CB8AC3E}">
        <p14:creationId xmlns:p14="http://schemas.microsoft.com/office/powerpoint/2010/main" val="2553431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CE6AA-B5A8-DB4E-AF16-9D964DA6A656}"/>
              </a:ext>
            </a:extLst>
          </p:cNvPr>
          <p:cNvSpPr>
            <a:spLocks noGrp="1"/>
          </p:cNvSpPr>
          <p:nvPr>
            <p:ph type="title"/>
          </p:nvPr>
        </p:nvSpPr>
        <p:spPr>
          <a:xfrm>
            <a:off x="2895600" y="298175"/>
            <a:ext cx="8610600" cy="546651"/>
          </a:xfrm>
        </p:spPr>
        <p:txBody>
          <a:bodyPr>
            <a:normAutofit fontScale="90000"/>
          </a:bodyPr>
          <a:lstStyle/>
          <a:p>
            <a:r>
              <a:rPr lang="en-US" dirty="0"/>
              <a:t>FINAL SUMMARY</a:t>
            </a:r>
          </a:p>
        </p:txBody>
      </p:sp>
      <p:sp>
        <p:nvSpPr>
          <p:cNvPr id="3" name="Content Placeholder 2">
            <a:extLst>
              <a:ext uri="{FF2B5EF4-FFF2-40B4-BE49-F238E27FC236}">
                <a16:creationId xmlns:a16="http://schemas.microsoft.com/office/drawing/2014/main" id="{9B37CC3F-714E-D14B-BB77-A12AD3A3A84E}"/>
              </a:ext>
            </a:extLst>
          </p:cNvPr>
          <p:cNvSpPr>
            <a:spLocks noGrp="1"/>
          </p:cNvSpPr>
          <p:nvPr>
            <p:ph idx="1"/>
          </p:nvPr>
        </p:nvSpPr>
        <p:spPr>
          <a:xfrm>
            <a:off x="685800" y="1341784"/>
            <a:ext cx="10820400" cy="5516216"/>
          </a:xfrm>
        </p:spPr>
        <p:txBody>
          <a:bodyPr>
            <a:normAutofit lnSpcReduction="10000"/>
          </a:bodyPr>
          <a:lstStyle/>
          <a:p>
            <a:pPr marL="0" indent="0">
              <a:buNone/>
            </a:pPr>
            <a:r>
              <a:rPr lang="en-US" dirty="0"/>
              <a:t>FACTORS THAT DIRECTLY INFLUENCE SUCCESS IN THE ENGLISH PREMIER LEAGUE</a:t>
            </a:r>
          </a:p>
          <a:p>
            <a:pPr marL="0" indent="0">
              <a:buNone/>
            </a:pPr>
            <a:r>
              <a:rPr lang="en-US" dirty="0"/>
              <a:t>-Consistency Over Big Wins</a:t>
            </a:r>
          </a:p>
          <a:p>
            <a:pPr marL="0" indent="0">
              <a:buNone/>
            </a:pPr>
            <a:r>
              <a:rPr lang="en-US" dirty="0"/>
              <a:t>-Keep Home form but put more effort into Away form, that’s where title winners shine</a:t>
            </a:r>
          </a:p>
          <a:p>
            <a:pPr marL="0" indent="0">
              <a:buNone/>
            </a:pPr>
            <a:r>
              <a:rPr lang="en-US" dirty="0"/>
              <a:t>-Hold more possession because it reduces defensive errors and defensive work but MOST IMPORTANTLY play a more direct style of play so passes don’t just go back and sideways(focus on players and talents that can cut through defenses and have vision)</a:t>
            </a:r>
          </a:p>
          <a:p>
            <a:pPr marL="0" indent="0">
              <a:buNone/>
            </a:pPr>
            <a:r>
              <a:rPr lang="en-US" dirty="0"/>
              <a:t>-Be more clinical and efficient with chances</a:t>
            </a:r>
          </a:p>
          <a:p>
            <a:pPr marL="0" indent="0">
              <a:buNone/>
            </a:pPr>
            <a:r>
              <a:rPr lang="en-US" dirty="0"/>
              <a:t>-Clean sheets guarantee a draw(1 point) at the least</a:t>
            </a:r>
          </a:p>
          <a:p>
            <a:pPr marL="0" indent="0">
              <a:buNone/>
            </a:pPr>
            <a:r>
              <a:rPr lang="en-US" dirty="0"/>
              <a:t>-Financial investments transform teams into title winners, Money buys top ranked players and coaches(this is why many small and middle level clubs have never had top level success) </a:t>
            </a:r>
            <a:r>
              <a:rPr lang="en-US" dirty="0" err="1"/>
              <a:t>i.e</a:t>
            </a:r>
            <a:r>
              <a:rPr lang="en-US" dirty="0"/>
              <a:t> Man city post 2010 after Etihad investments and Newcastle in recent years after investments show that money is the biggest factor to guarantee Success. Big teams have commercial revenue and broadcasting money and that’s why they remain top.</a:t>
            </a:r>
          </a:p>
        </p:txBody>
      </p:sp>
    </p:spTree>
    <p:extLst>
      <p:ext uri="{BB962C8B-B14F-4D97-AF65-F5344CB8AC3E}">
        <p14:creationId xmlns:p14="http://schemas.microsoft.com/office/powerpoint/2010/main" val="4029827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8316E-4BD6-ED4B-AE50-91042FB38C69}"/>
              </a:ext>
            </a:extLst>
          </p:cNvPr>
          <p:cNvSpPr>
            <a:spLocks noGrp="1"/>
          </p:cNvSpPr>
          <p:nvPr>
            <p:ph type="title"/>
          </p:nvPr>
        </p:nvSpPr>
        <p:spPr/>
        <p:txBody>
          <a:bodyPr/>
          <a:lstStyle/>
          <a:p>
            <a:r>
              <a:rPr lang="en-US" dirty="0"/>
              <a:t> INTRODUCTION </a:t>
            </a:r>
          </a:p>
        </p:txBody>
      </p:sp>
      <p:sp>
        <p:nvSpPr>
          <p:cNvPr id="3" name="Content Placeholder 2">
            <a:extLst>
              <a:ext uri="{FF2B5EF4-FFF2-40B4-BE49-F238E27FC236}">
                <a16:creationId xmlns:a16="http://schemas.microsoft.com/office/drawing/2014/main" id="{C222B92C-29D3-1042-938B-FE4893529D4F}"/>
              </a:ext>
            </a:extLst>
          </p:cNvPr>
          <p:cNvSpPr>
            <a:spLocks noGrp="1"/>
          </p:cNvSpPr>
          <p:nvPr>
            <p:ph idx="1"/>
          </p:nvPr>
        </p:nvSpPr>
        <p:spPr/>
        <p:txBody>
          <a:bodyPr>
            <a:normAutofit fontScale="85000" lnSpcReduction="20000"/>
          </a:bodyPr>
          <a:lstStyle/>
          <a:p>
            <a:r>
              <a:rPr lang="en-US" b="1" dirty="0"/>
              <a:t>The Toughness of the English Premier League</a:t>
            </a:r>
            <a:endParaRPr lang="en-US" dirty="0"/>
          </a:p>
          <a:p>
            <a:pPr marL="0" indent="0">
              <a:buNone/>
            </a:pPr>
            <a:r>
              <a:rPr lang="en-US" dirty="0"/>
              <a:t>  The English Premier League (EPL) is widely regarded as one of the toughest and most competitive football leagues in the world. From the intensity of the fixtures to the unpredictable nature of the results, the EPL presents a unique challenge to clubs, managers, and players alike.</a:t>
            </a:r>
          </a:p>
          <a:p>
            <a:r>
              <a:rPr lang="en-US" b="1" dirty="0"/>
              <a:t>Relentless Competition</a:t>
            </a:r>
          </a:p>
          <a:p>
            <a:pPr marL="0" indent="0">
              <a:buNone/>
            </a:pPr>
            <a:r>
              <a:rPr lang="en-US" dirty="0"/>
              <a:t> One of the defining characteristics of the EPL is the sheer level of competition. Unlike other leagues where a few dominant teams routinely claim the title, the Premier League has seen a more even spread of success, with surprise outcomes and underdog stories like Leicester City’s 2015–16 title win capturing global attention. Even teams in the lower half of the table are capable of beating the top sides on any given day, making every match a potential upset.</a:t>
            </a:r>
          </a:p>
          <a:p>
            <a:pPr marL="0" indent="0">
              <a:buNone/>
            </a:pPr>
            <a:endParaRPr lang="en-US" dirty="0"/>
          </a:p>
          <a:p>
            <a:pPr marL="0" indent="0">
              <a:buNone/>
            </a:pPr>
            <a:r>
              <a:rPr lang="en-US" dirty="0"/>
              <a:t>Many factors dictate the tough nature of the EPL such as High End physicality and pace, Fixture congestion, Fan pressure and media scrutiny, high-caliber talent and tactics amongst many others.</a:t>
            </a:r>
          </a:p>
          <a:p>
            <a:endParaRPr lang="en-US" dirty="0"/>
          </a:p>
        </p:txBody>
      </p:sp>
    </p:spTree>
    <p:extLst>
      <p:ext uri="{BB962C8B-B14F-4D97-AF65-F5344CB8AC3E}">
        <p14:creationId xmlns:p14="http://schemas.microsoft.com/office/powerpoint/2010/main" val="22383142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6AE873-950C-644D-A433-9628D09CC7CE}"/>
              </a:ext>
            </a:extLst>
          </p:cNvPr>
          <p:cNvSpPr>
            <a:spLocks noGrp="1"/>
          </p:cNvSpPr>
          <p:nvPr>
            <p:ph idx="1"/>
          </p:nvPr>
        </p:nvSpPr>
        <p:spPr>
          <a:xfrm>
            <a:off x="685800" y="1540566"/>
            <a:ext cx="10820400" cy="4678120"/>
          </a:xfrm>
        </p:spPr>
        <p:txBody>
          <a:bodyPr>
            <a:normAutofit fontScale="92500"/>
          </a:bodyPr>
          <a:lstStyle/>
          <a:p>
            <a:pPr marL="0" indent="0">
              <a:buNone/>
            </a:pPr>
            <a:r>
              <a:rPr lang="en-US" dirty="0"/>
              <a:t>Other things Investment and Revenue can provide that guarantees success are</a:t>
            </a:r>
          </a:p>
          <a:p>
            <a:pPr marL="0" indent="0">
              <a:buNone/>
            </a:pPr>
            <a:r>
              <a:rPr lang="en-US" dirty="0"/>
              <a:t>-World class infrastructure and facilities such as stadiums, youth academy, training grounds</a:t>
            </a:r>
          </a:p>
          <a:p>
            <a:pPr marL="0" indent="0">
              <a:buNone/>
            </a:pPr>
            <a:r>
              <a:rPr lang="en-US" dirty="0"/>
              <a:t>-Global branding and fan engagement </a:t>
            </a:r>
          </a:p>
          <a:p>
            <a:pPr marL="0" indent="0">
              <a:buNone/>
            </a:pPr>
            <a:r>
              <a:rPr lang="en-US" dirty="0"/>
              <a:t>-Data driven scouting, selling for profit, and Academy success</a:t>
            </a:r>
          </a:p>
          <a:p>
            <a:pPr marL="0" indent="0">
              <a:buNone/>
            </a:pPr>
            <a:endParaRPr lang="en-US" dirty="0"/>
          </a:p>
          <a:p>
            <a:pPr marL="0" indent="0">
              <a:buNone/>
            </a:pPr>
            <a:r>
              <a:rPr lang="en-US" b="1" dirty="0"/>
              <a:t>Future Predictions</a:t>
            </a:r>
            <a:r>
              <a:rPr lang="en-US" dirty="0"/>
              <a:t>:</a:t>
            </a:r>
          </a:p>
          <a:p>
            <a:r>
              <a:rPr lang="en-US" b="1" dirty="0"/>
              <a:t>Man City &amp; Liverpool</a:t>
            </a:r>
            <a:r>
              <a:rPr lang="en-US" dirty="0"/>
              <a:t> will stay at the top due to financial and structural advantages, balanced performances, and squad depth.</a:t>
            </a:r>
          </a:p>
          <a:p>
            <a:r>
              <a:rPr lang="en-US" b="1" dirty="0"/>
              <a:t>Newcastle</a:t>
            </a:r>
            <a:r>
              <a:rPr lang="en-US" dirty="0"/>
              <a:t> could rise if they spend wisely post-takeover.</a:t>
            </a:r>
          </a:p>
          <a:p>
            <a:r>
              <a:rPr lang="en-US" b="1" dirty="0"/>
              <a:t>Brighton &amp; </a:t>
            </a:r>
            <a:r>
              <a:rPr lang="en-US" b="1" dirty="0" err="1"/>
              <a:t>Brentford</a:t>
            </a:r>
            <a:r>
              <a:rPr lang="en-US" dirty="0"/>
              <a:t> will remain smart overachievers.</a:t>
            </a:r>
          </a:p>
          <a:p>
            <a:r>
              <a:rPr lang="en-US" b="1" dirty="0"/>
              <a:t>Man United &amp; Chelsea</a:t>
            </a:r>
            <a:r>
              <a:rPr lang="en-US" dirty="0"/>
              <a:t> need stability to return to dominance.</a:t>
            </a:r>
          </a:p>
          <a:p>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1429948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D1298-5DCB-F847-AC92-8B2122CC76FB}"/>
              </a:ext>
            </a:extLst>
          </p:cNvPr>
          <p:cNvSpPr>
            <a:spLocks noGrp="1"/>
          </p:cNvSpPr>
          <p:nvPr>
            <p:ph type="title"/>
          </p:nvPr>
        </p:nvSpPr>
        <p:spPr/>
        <p:txBody>
          <a:bodyPr/>
          <a:lstStyle/>
          <a:p>
            <a:r>
              <a:rPr lang="en-US" dirty="0"/>
              <a:t>Goals of this analysis</a:t>
            </a:r>
          </a:p>
        </p:txBody>
      </p:sp>
      <p:sp>
        <p:nvSpPr>
          <p:cNvPr id="3" name="Content Placeholder 2">
            <a:extLst>
              <a:ext uri="{FF2B5EF4-FFF2-40B4-BE49-F238E27FC236}">
                <a16:creationId xmlns:a16="http://schemas.microsoft.com/office/drawing/2014/main" id="{4C6A4469-D632-0D47-8869-0FBC053827F5}"/>
              </a:ext>
            </a:extLst>
          </p:cNvPr>
          <p:cNvSpPr>
            <a:spLocks noGrp="1"/>
          </p:cNvSpPr>
          <p:nvPr>
            <p:ph idx="1"/>
          </p:nvPr>
        </p:nvSpPr>
        <p:spPr/>
        <p:txBody>
          <a:bodyPr/>
          <a:lstStyle/>
          <a:p>
            <a:pPr marL="457200" indent="-457200">
              <a:buAutoNum type="arabicPeriod"/>
            </a:pPr>
            <a:r>
              <a:rPr lang="en-US" dirty="0"/>
              <a:t>Determine what factors guarantee winning the premier league.</a:t>
            </a:r>
          </a:p>
          <a:p>
            <a:pPr marL="457200" indent="-457200">
              <a:buAutoNum type="arabicPeriod"/>
            </a:pPr>
            <a:r>
              <a:rPr lang="en-US" dirty="0"/>
              <a:t>What factors are consistent with the top teams that keep them considered top teams.</a:t>
            </a:r>
          </a:p>
          <a:p>
            <a:pPr marL="457200" indent="-457200">
              <a:buAutoNum type="arabicPeriod"/>
            </a:pPr>
            <a:r>
              <a:rPr lang="en-US" dirty="0"/>
              <a:t>Analyzing trends over the years and Predict what top teams are likely to keep succeeding.</a:t>
            </a:r>
          </a:p>
        </p:txBody>
      </p:sp>
    </p:spTree>
    <p:extLst>
      <p:ext uri="{BB962C8B-B14F-4D97-AF65-F5344CB8AC3E}">
        <p14:creationId xmlns:p14="http://schemas.microsoft.com/office/powerpoint/2010/main" val="3209697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5A98C-8A52-7D4E-B9DD-1958CBD5534E}"/>
              </a:ext>
            </a:extLst>
          </p:cNvPr>
          <p:cNvSpPr>
            <a:spLocks noGrp="1"/>
          </p:cNvSpPr>
          <p:nvPr>
            <p:ph type="title"/>
          </p:nvPr>
        </p:nvSpPr>
        <p:spPr/>
        <p:txBody>
          <a:bodyPr/>
          <a:lstStyle/>
          <a:p>
            <a:r>
              <a:rPr lang="en-US" dirty="0"/>
              <a:t>Steps taken in this analysis</a:t>
            </a:r>
            <a:br>
              <a:rPr lang="en-US" dirty="0"/>
            </a:br>
            <a:endParaRPr lang="en-US" dirty="0"/>
          </a:p>
        </p:txBody>
      </p:sp>
      <p:sp>
        <p:nvSpPr>
          <p:cNvPr id="3" name="Content Placeholder 2">
            <a:extLst>
              <a:ext uri="{FF2B5EF4-FFF2-40B4-BE49-F238E27FC236}">
                <a16:creationId xmlns:a16="http://schemas.microsoft.com/office/drawing/2014/main" id="{15472FB3-EECA-FB48-957C-7291636FC649}"/>
              </a:ext>
            </a:extLst>
          </p:cNvPr>
          <p:cNvSpPr>
            <a:spLocks noGrp="1"/>
          </p:cNvSpPr>
          <p:nvPr>
            <p:ph idx="1"/>
          </p:nvPr>
        </p:nvSpPr>
        <p:spPr/>
        <p:txBody>
          <a:bodyPr>
            <a:normAutofit fontScale="70000" lnSpcReduction="20000"/>
          </a:bodyPr>
          <a:lstStyle/>
          <a:p>
            <a:pPr marL="457200" indent="-457200">
              <a:buAutoNum type="arabicPeriod"/>
            </a:pPr>
            <a:r>
              <a:rPr lang="en-US" dirty="0"/>
              <a:t>Defining the objective</a:t>
            </a:r>
          </a:p>
          <a:p>
            <a:pPr marL="457200" indent="-457200">
              <a:buAutoNum type="arabicPeriod"/>
            </a:pPr>
            <a:r>
              <a:rPr lang="en-US" dirty="0"/>
              <a:t>Data collection: in this case, Kaggle was the source for the raw data</a:t>
            </a:r>
          </a:p>
          <a:p>
            <a:pPr marL="457200" indent="-457200">
              <a:buAutoNum type="arabicPeriod"/>
            </a:pPr>
            <a:r>
              <a:rPr lang="en-US" dirty="0"/>
              <a:t>Data cleaning</a:t>
            </a:r>
          </a:p>
          <a:p>
            <a:pPr marL="0" indent="0">
              <a:buNone/>
            </a:pPr>
            <a:r>
              <a:rPr lang="en-US" dirty="0"/>
              <a:t>       -Handle missing values</a:t>
            </a:r>
          </a:p>
          <a:p>
            <a:pPr marL="0" indent="0">
              <a:buNone/>
            </a:pPr>
            <a:r>
              <a:rPr lang="en-US" dirty="0"/>
              <a:t>       -Handle missing rows</a:t>
            </a:r>
          </a:p>
          <a:p>
            <a:pPr marL="0" indent="0">
              <a:buNone/>
            </a:pPr>
            <a:r>
              <a:rPr lang="en-US" dirty="0"/>
              <a:t>       -Correcting data types(converting home win, draw or away win to 3 points for wins and 1 points for draws)                         Home wins were recorded as ‘W’, Away wins as ‘A’ and draws as ‘D’</a:t>
            </a:r>
          </a:p>
          <a:p>
            <a:pPr marL="0" indent="0">
              <a:buNone/>
            </a:pPr>
            <a:r>
              <a:rPr lang="en-US" dirty="0"/>
              <a:t> 4.  Data Exploration(EDA)</a:t>
            </a:r>
          </a:p>
          <a:p>
            <a:pPr marL="0" indent="0">
              <a:buNone/>
            </a:pPr>
            <a:r>
              <a:rPr lang="en-US" dirty="0"/>
              <a:t>       -Using SQL to collate home and away wins/draws for each teams to understand home and away form</a:t>
            </a:r>
          </a:p>
          <a:p>
            <a:pPr marL="0" indent="0">
              <a:buNone/>
            </a:pPr>
            <a:r>
              <a:rPr lang="en-US" dirty="0"/>
              <a:t>       -Query for Parameters such as yellow and red card, total scoring attempt, clean sheets and many more</a:t>
            </a:r>
          </a:p>
          <a:p>
            <a:pPr marL="0" indent="0">
              <a:buNone/>
            </a:pPr>
            <a:r>
              <a:rPr lang="en-US" dirty="0"/>
              <a:t> 5.   Data  Transformation</a:t>
            </a:r>
          </a:p>
          <a:p>
            <a:pPr marL="0" indent="0">
              <a:buNone/>
            </a:pPr>
            <a:r>
              <a:rPr lang="en-US" dirty="0"/>
              <a:t>       - Create and Join home and away Tables to get summary for each team.</a:t>
            </a:r>
          </a:p>
          <a:p>
            <a:pPr marL="0" indent="0">
              <a:buNone/>
            </a:pPr>
            <a:r>
              <a:rPr lang="en-US" dirty="0"/>
              <a:t>       -Create new variables like shooting percentage and Goal Difference</a:t>
            </a:r>
          </a:p>
          <a:p>
            <a:pPr marL="0" indent="0">
              <a:buNone/>
            </a:pPr>
            <a:r>
              <a:rPr lang="en-US" dirty="0"/>
              <a:t> 6. Interpretation and visualization</a:t>
            </a:r>
          </a:p>
        </p:txBody>
      </p:sp>
    </p:spTree>
    <p:extLst>
      <p:ext uri="{BB962C8B-B14F-4D97-AF65-F5344CB8AC3E}">
        <p14:creationId xmlns:p14="http://schemas.microsoft.com/office/powerpoint/2010/main" val="2937445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55AA-E953-9644-A866-5265C52507FE}"/>
              </a:ext>
            </a:extLst>
          </p:cNvPr>
          <p:cNvSpPr>
            <a:spLocks noGrp="1"/>
          </p:cNvSpPr>
          <p:nvPr>
            <p:ph type="title"/>
          </p:nvPr>
        </p:nvSpPr>
        <p:spPr>
          <a:xfrm>
            <a:off x="1560443" y="3292221"/>
            <a:ext cx="9279835" cy="914401"/>
          </a:xfrm>
        </p:spPr>
        <p:txBody>
          <a:bodyPr>
            <a:noAutofit/>
          </a:bodyPr>
          <a:lstStyle/>
          <a:p>
            <a:pPr algn="l"/>
            <a:r>
              <a:rPr lang="en-US" sz="5000" dirty="0"/>
              <a:t>LETS GET INTO VISIALIZATION AND INTERPRETATION OF DATA</a:t>
            </a:r>
            <a:br>
              <a:rPr lang="en-US" sz="5000" dirty="0"/>
            </a:br>
            <a:endParaRPr lang="en-US" sz="5000" dirty="0"/>
          </a:p>
        </p:txBody>
      </p:sp>
    </p:spTree>
    <p:extLst>
      <p:ext uri="{BB962C8B-B14F-4D97-AF65-F5344CB8AC3E}">
        <p14:creationId xmlns:p14="http://schemas.microsoft.com/office/powerpoint/2010/main" val="2109471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F0349-B1A4-3B41-AC6E-CB228379FAE7}"/>
              </a:ext>
            </a:extLst>
          </p:cNvPr>
          <p:cNvSpPr>
            <a:spLocks noGrp="1"/>
          </p:cNvSpPr>
          <p:nvPr>
            <p:ph type="title"/>
          </p:nvPr>
        </p:nvSpPr>
        <p:spPr/>
        <p:txBody>
          <a:bodyPr>
            <a:normAutofit fontScale="90000"/>
          </a:bodyPr>
          <a:lstStyle/>
          <a:p>
            <a:r>
              <a:rPr lang="en-US" dirty="0"/>
              <a:t>TOP FIVE TEAMS HOME AND AWAY FORM AGAINST THEMSELVES(BIG six)</a:t>
            </a:r>
          </a:p>
        </p:txBody>
      </p:sp>
      <p:sp>
        <p:nvSpPr>
          <p:cNvPr id="3" name="Text Placeholder 2">
            <a:extLst>
              <a:ext uri="{FF2B5EF4-FFF2-40B4-BE49-F238E27FC236}">
                <a16:creationId xmlns:a16="http://schemas.microsoft.com/office/drawing/2014/main" id="{A1D1987D-02F3-6149-AA2D-7E467EAB65FC}"/>
              </a:ext>
            </a:extLst>
          </p:cNvPr>
          <p:cNvSpPr>
            <a:spLocks noGrp="1"/>
          </p:cNvSpPr>
          <p:nvPr>
            <p:ph type="body" idx="1"/>
          </p:nvPr>
        </p:nvSpPr>
        <p:spPr/>
        <p:txBody>
          <a:bodyPr/>
          <a:lstStyle/>
          <a:p>
            <a:r>
              <a:rPr lang="en-US" dirty="0"/>
              <a:t>Home Form</a:t>
            </a:r>
          </a:p>
        </p:txBody>
      </p:sp>
      <p:sp>
        <p:nvSpPr>
          <p:cNvPr id="5" name="Text Placeholder 4">
            <a:extLst>
              <a:ext uri="{FF2B5EF4-FFF2-40B4-BE49-F238E27FC236}">
                <a16:creationId xmlns:a16="http://schemas.microsoft.com/office/drawing/2014/main" id="{DBAF7FB7-E115-1E44-B2AF-60DECDDEAF1F}"/>
              </a:ext>
            </a:extLst>
          </p:cNvPr>
          <p:cNvSpPr>
            <a:spLocks noGrp="1"/>
          </p:cNvSpPr>
          <p:nvPr>
            <p:ph type="body" sz="quarter" idx="3"/>
          </p:nvPr>
        </p:nvSpPr>
        <p:spPr/>
        <p:txBody>
          <a:bodyPr/>
          <a:lstStyle/>
          <a:p>
            <a:r>
              <a:rPr lang="en-US" dirty="0"/>
              <a:t>Away Form</a:t>
            </a:r>
          </a:p>
        </p:txBody>
      </p:sp>
      <p:pic>
        <p:nvPicPr>
          <p:cNvPr id="7" name="Content Placeholder 4">
            <a:extLst>
              <a:ext uri="{FF2B5EF4-FFF2-40B4-BE49-F238E27FC236}">
                <a16:creationId xmlns:a16="http://schemas.microsoft.com/office/drawing/2014/main" id="{8ED68817-BAD4-B741-91B5-59CB171271CC}"/>
              </a:ext>
            </a:extLst>
          </p:cNvPr>
          <p:cNvPicPr>
            <a:picLocks noGrp="1" noChangeAspect="1"/>
          </p:cNvPicPr>
          <p:nvPr>
            <p:ph sz="half" idx="2"/>
          </p:nvPr>
        </p:nvPicPr>
        <p:blipFill rotWithShape="1">
          <a:blip r:embed="rId2"/>
          <a:srcRect t="14557"/>
          <a:stretch/>
        </p:blipFill>
        <p:spPr>
          <a:xfrm>
            <a:off x="377687" y="3007715"/>
            <a:ext cx="5079991" cy="3721076"/>
          </a:xfrm>
        </p:spPr>
      </p:pic>
      <p:pic>
        <p:nvPicPr>
          <p:cNvPr id="8" name="slide3" descr="Story 12">
            <a:extLst>
              <a:ext uri="{FF2B5EF4-FFF2-40B4-BE49-F238E27FC236}">
                <a16:creationId xmlns:a16="http://schemas.microsoft.com/office/drawing/2014/main" id="{D9FC77EA-0B8C-2F44-BFB1-48AC582CAC8B}"/>
              </a:ext>
            </a:extLst>
          </p:cNvPr>
          <p:cNvPicPr>
            <a:picLocks noGrp="1" noChangeAspect="1"/>
          </p:cNvPicPr>
          <p:nvPr>
            <p:ph sz="quarter" idx="4"/>
          </p:nvPr>
        </p:nvPicPr>
        <p:blipFill rotWithShape="1">
          <a:blip r:embed="rId3">
            <a:extLst>
              <a:ext uri="{28A0092B-C50C-407E-A947-70E740481C1C}">
                <a14:useLocalDpi xmlns:a14="http://schemas.microsoft.com/office/drawing/2010/main" val="0"/>
              </a:ext>
            </a:extLst>
          </a:blip>
          <a:srcRect t="13913"/>
          <a:stretch/>
        </p:blipFill>
        <p:spPr>
          <a:xfrm>
            <a:off x="5874026" y="3007714"/>
            <a:ext cx="5426765" cy="3721076"/>
          </a:xfrm>
          <a:prstGeom prst="rect">
            <a:avLst/>
          </a:prstGeom>
        </p:spPr>
      </p:pic>
    </p:spTree>
    <p:extLst>
      <p:ext uri="{BB962C8B-B14F-4D97-AF65-F5344CB8AC3E}">
        <p14:creationId xmlns:p14="http://schemas.microsoft.com/office/powerpoint/2010/main" val="1910254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0753C25-61D7-4841-9C0B-A0ADD07E46D5}"/>
              </a:ext>
            </a:extLst>
          </p:cNvPr>
          <p:cNvSpPr>
            <a:spLocks noGrp="1"/>
          </p:cNvSpPr>
          <p:nvPr>
            <p:ph idx="1"/>
          </p:nvPr>
        </p:nvSpPr>
        <p:spPr>
          <a:xfrm>
            <a:off x="685800" y="1490870"/>
            <a:ext cx="10820400" cy="4727815"/>
          </a:xfrm>
        </p:spPr>
        <p:txBody>
          <a:bodyPr>
            <a:normAutofit lnSpcReduction="10000"/>
          </a:bodyPr>
          <a:lstStyle/>
          <a:p>
            <a:pPr marL="0" indent="0">
              <a:buNone/>
            </a:pPr>
            <a:r>
              <a:rPr lang="en-US" dirty="0"/>
              <a:t>Home and away form against the top 5 teams isn’t usually a clear, direct or the most important factor to who wins the premier league, teams might not necessarily do well against all the top teams but having a positive consistent form against every other team(low and mid class teams) could ensure one wins the league(Manchester united won the 08/09 while taking only 5 points out of possible 15 points against top teams away and 15 points total out possible 30 points, BUT they ended up with 50 HOME POINTS out of Possible 57 and 40 points Away(similar situations were Manchester united 12/13 season, </a:t>
            </a:r>
            <a:r>
              <a:rPr lang="en-US" dirty="0" err="1"/>
              <a:t>chelsea</a:t>
            </a:r>
            <a:r>
              <a:rPr lang="en-US" dirty="0"/>
              <a:t> 2016/2018 with 51 home points and 42 away points despite winning only 4 points against big teams away.</a:t>
            </a:r>
          </a:p>
          <a:p>
            <a:pPr marL="0" indent="0">
              <a:buNone/>
            </a:pPr>
            <a:endParaRPr lang="en-US" dirty="0"/>
          </a:p>
          <a:p>
            <a:pPr marL="0" indent="0">
              <a:buNone/>
            </a:pPr>
            <a:r>
              <a:rPr lang="en-US" dirty="0"/>
              <a:t>I did discover that Home and away form against big teams wasn’t a strong factor to decide who finishes strong in the league(Top 5), while many top teams have decent record against their top counterparts many times teams have poor performance against big teams but still finished top 5 because of excellent form against every other middle/low class teams. </a:t>
            </a:r>
          </a:p>
        </p:txBody>
      </p:sp>
    </p:spTree>
    <p:extLst>
      <p:ext uri="{BB962C8B-B14F-4D97-AF65-F5344CB8AC3E}">
        <p14:creationId xmlns:p14="http://schemas.microsoft.com/office/powerpoint/2010/main" val="4188682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A84FD0-2100-CE44-B719-042A3AAFDF5B}"/>
              </a:ext>
            </a:extLst>
          </p:cNvPr>
          <p:cNvSpPr>
            <a:spLocks noGrp="1"/>
          </p:cNvSpPr>
          <p:nvPr>
            <p:ph idx="1"/>
          </p:nvPr>
        </p:nvSpPr>
        <p:spPr>
          <a:xfrm>
            <a:off x="566530" y="1033669"/>
            <a:ext cx="10820400" cy="5744817"/>
          </a:xfrm>
        </p:spPr>
        <p:txBody>
          <a:bodyPr>
            <a:normAutofit/>
          </a:bodyPr>
          <a:lstStyle/>
          <a:p>
            <a:pPr marL="0" indent="0">
              <a:spcBef>
                <a:spcPts val="1600"/>
              </a:spcBef>
              <a:buNone/>
            </a:pPr>
            <a:r>
              <a:rPr lang="en-US" sz="1500" dirty="0"/>
              <a:t>-For instance over the years analyzed(12 seasons) Arsenal featured the highest in the top 5 picking a spot in the top 5 for 11 years out of possible 12(finishing 3rd 4 times, 4th 5 times, and 5th once), but they have the lowest points accumulated over the 12 year period, meaning even if they performed poorly against the top teams over the home and away course, they did fairly well against the other teams each season.</a:t>
            </a:r>
          </a:p>
          <a:p>
            <a:pPr marL="0" indent="0">
              <a:spcBef>
                <a:spcPts val="1600"/>
              </a:spcBef>
              <a:buNone/>
            </a:pPr>
            <a:r>
              <a:rPr lang="en-US" sz="1500" dirty="0"/>
              <a:t>-Man city with the second lowest points across the 12 seasons managed to feature in the top five 9 times out of 12, whilst winning the league 3 times and finishing second 2 times.</a:t>
            </a:r>
          </a:p>
          <a:p>
            <a:pPr marL="0" indent="0">
              <a:spcBef>
                <a:spcPts val="1600"/>
              </a:spcBef>
              <a:buNone/>
            </a:pPr>
            <a:r>
              <a:rPr lang="en-US" sz="1500" dirty="0"/>
              <a:t>-Liverpool had the 3rd highest points H2H against other top 5 teams across the 12 seasons but were still last placed(6th) in number of times they appeared in in top 5, only 6 out of 12. This indicates that points against top six is not as important as consistency against all teams. CONSISTENCY BEATS BIG WINS.</a:t>
            </a:r>
          </a:p>
          <a:p>
            <a:pPr marL="0" indent="0">
              <a:spcBef>
                <a:spcPts val="1600"/>
              </a:spcBef>
              <a:buNone/>
            </a:pPr>
            <a:endParaRPr lang="en-US" sz="1500" dirty="0"/>
          </a:p>
          <a:p>
            <a:pPr marL="0" indent="0">
              <a:spcBef>
                <a:spcPts val="1600"/>
              </a:spcBef>
              <a:buNone/>
            </a:pPr>
            <a:r>
              <a:rPr lang="en-US" sz="1500" dirty="0"/>
              <a:t>While Big Wins may not be the all important or deciding factor in who finishes top 5, it certainly plays a minor part, because a win against a top rival not only gives a big 3 point to the victor but deprives the loser of an important 3 point in the race for top 5(once again, this loss or win can be offset by good performance against all other teams). </a:t>
            </a:r>
          </a:p>
          <a:p>
            <a:pPr marL="0" indent="0">
              <a:spcBef>
                <a:spcPts val="1600"/>
              </a:spcBef>
              <a:buNone/>
            </a:pPr>
            <a:r>
              <a:rPr lang="en-US" sz="1500" dirty="0"/>
              <a:t>Teams that end up in top 5 usually get (11)and above of the possible (30) points available from big teams home and away. Going below 11 points would mean the team wont end up in the top 5. EACH 6 TEAMS HAVE 12 SEASONS WHICH IS 72 OUTCOMES IN TOTAL, ONLY IN 7 EXCEPTIONS(9.7%) DID A TEAM GO BELOW 11 POINTS A SEASON AND STILL MADE TOP 5</a:t>
            </a:r>
          </a:p>
          <a:p>
            <a:pPr marL="0" indent="0">
              <a:spcBef>
                <a:spcPts val="1600"/>
              </a:spcBef>
              <a:buNone/>
            </a:pPr>
            <a:endParaRPr lang="en-US" sz="1500" dirty="0"/>
          </a:p>
          <a:p>
            <a:pPr marL="0" indent="0">
              <a:spcBef>
                <a:spcPts val="1600"/>
              </a:spcBef>
              <a:buNone/>
            </a:pPr>
            <a:br>
              <a:rPr lang="en-US" sz="1500" dirty="0"/>
            </a:br>
            <a:endParaRPr lang="en-US" sz="1500" dirty="0"/>
          </a:p>
        </p:txBody>
      </p:sp>
    </p:spTree>
    <p:extLst>
      <p:ext uri="{BB962C8B-B14F-4D97-AF65-F5344CB8AC3E}">
        <p14:creationId xmlns:p14="http://schemas.microsoft.com/office/powerpoint/2010/main" val="1013026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D3A6B-5DE4-3446-81A7-3AEDA8E70684}"/>
              </a:ext>
            </a:extLst>
          </p:cNvPr>
          <p:cNvSpPr>
            <a:spLocks noGrp="1"/>
          </p:cNvSpPr>
          <p:nvPr>
            <p:ph type="title"/>
          </p:nvPr>
        </p:nvSpPr>
        <p:spPr/>
        <p:txBody>
          <a:bodyPr/>
          <a:lstStyle/>
          <a:p>
            <a:r>
              <a:rPr lang="en-US" dirty="0"/>
              <a:t>TOP FIVE HOME AND AWAY FORM AGAINST ALL TEAMS</a:t>
            </a:r>
          </a:p>
        </p:txBody>
      </p:sp>
      <p:sp>
        <p:nvSpPr>
          <p:cNvPr id="3" name="Text Placeholder 2">
            <a:extLst>
              <a:ext uri="{FF2B5EF4-FFF2-40B4-BE49-F238E27FC236}">
                <a16:creationId xmlns:a16="http://schemas.microsoft.com/office/drawing/2014/main" id="{7D4ABEC6-2B14-4848-8C9D-7AE83CC1D1A4}"/>
              </a:ext>
            </a:extLst>
          </p:cNvPr>
          <p:cNvSpPr>
            <a:spLocks noGrp="1"/>
          </p:cNvSpPr>
          <p:nvPr>
            <p:ph type="body" idx="1"/>
          </p:nvPr>
        </p:nvSpPr>
        <p:spPr/>
        <p:txBody>
          <a:bodyPr/>
          <a:lstStyle/>
          <a:p>
            <a:r>
              <a:rPr lang="en-US" dirty="0"/>
              <a:t>HOME FORM</a:t>
            </a:r>
          </a:p>
        </p:txBody>
      </p:sp>
      <p:sp>
        <p:nvSpPr>
          <p:cNvPr id="5" name="Text Placeholder 4">
            <a:extLst>
              <a:ext uri="{FF2B5EF4-FFF2-40B4-BE49-F238E27FC236}">
                <a16:creationId xmlns:a16="http://schemas.microsoft.com/office/drawing/2014/main" id="{1B039422-41F4-1F48-89DC-AB6DB59A8F68}"/>
              </a:ext>
            </a:extLst>
          </p:cNvPr>
          <p:cNvSpPr>
            <a:spLocks noGrp="1"/>
          </p:cNvSpPr>
          <p:nvPr>
            <p:ph type="body" sz="quarter" idx="3"/>
          </p:nvPr>
        </p:nvSpPr>
        <p:spPr/>
        <p:txBody>
          <a:bodyPr/>
          <a:lstStyle/>
          <a:p>
            <a:r>
              <a:rPr lang="en-US" dirty="0"/>
              <a:t>AWAY FORM</a:t>
            </a:r>
          </a:p>
        </p:txBody>
      </p:sp>
      <p:pic>
        <p:nvPicPr>
          <p:cNvPr id="7" name="slide4" descr="Story 13">
            <a:extLst>
              <a:ext uri="{FF2B5EF4-FFF2-40B4-BE49-F238E27FC236}">
                <a16:creationId xmlns:a16="http://schemas.microsoft.com/office/drawing/2014/main" id="{E585404B-50A7-3C41-B7F5-BEB3743A30A8}"/>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15024"/>
          <a:stretch/>
        </p:blipFill>
        <p:spPr>
          <a:xfrm>
            <a:off x="1252331" y="3132138"/>
            <a:ext cx="4003310" cy="3086100"/>
          </a:xfrm>
          <a:prstGeom prst="rect">
            <a:avLst/>
          </a:prstGeom>
        </p:spPr>
      </p:pic>
      <p:pic>
        <p:nvPicPr>
          <p:cNvPr id="8" name="slide5" descr="Story 14">
            <a:extLst>
              <a:ext uri="{FF2B5EF4-FFF2-40B4-BE49-F238E27FC236}">
                <a16:creationId xmlns:a16="http://schemas.microsoft.com/office/drawing/2014/main" id="{84CAAA23-7324-DF41-97CB-2C3807F7F334}"/>
              </a:ext>
            </a:extLst>
          </p:cNvPr>
          <p:cNvPicPr>
            <a:picLocks noGrp="1" noChangeAspect="1"/>
          </p:cNvPicPr>
          <p:nvPr>
            <p:ph sz="quarter" idx="4"/>
          </p:nvPr>
        </p:nvPicPr>
        <p:blipFill rotWithShape="1">
          <a:blip r:embed="rId3">
            <a:extLst>
              <a:ext uri="{28A0092B-C50C-407E-A947-70E740481C1C}">
                <a14:useLocalDpi xmlns:a14="http://schemas.microsoft.com/office/drawing/2010/main" val="0"/>
              </a:ext>
            </a:extLst>
          </a:blip>
          <a:srcRect t="14638"/>
          <a:stretch/>
        </p:blipFill>
        <p:spPr>
          <a:xfrm>
            <a:off x="6933902" y="3132138"/>
            <a:ext cx="3810595" cy="3086100"/>
          </a:xfrm>
          <a:prstGeom prst="rect">
            <a:avLst/>
          </a:prstGeom>
        </p:spPr>
      </p:pic>
    </p:spTree>
    <p:extLst>
      <p:ext uri="{BB962C8B-B14F-4D97-AF65-F5344CB8AC3E}">
        <p14:creationId xmlns:p14="http://schemas.microsoft.com/office/powerpoint/2010/main" val="62553283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4815</TotalTime>
  <Words>1876</Words>
  <Application>Microsoft Macintosh PowerPoint</Application>
  <PresentationFormat>Widescreen</PresentationFormat>
  <Paragraphs>135</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Century Gothic</vt:lpstr>
      <vt:lpstr>Vapor Trail</vt:lpstr>
      <vt:lpstr>ENGLISH Premier league</vt:lpstr>
      <vt:lpstr> INTRODUCTION </vt:lpstr>
      <vt:lpstr>Goals of this analysis</vt:lpstr>
      <vt:lpstr>Steps taken in this analysis </vt:lpstr>
      <vt:lpstr>LETS GET INTO VISIALIZATION AND INTERPRETATION OF DATA </vt:lpstr>
      <vt:lpstr>TOP FIVE TEAMS HOME AND AWAY FORM AGAINST THEMSELVES(BIG six)</vt:lpstr>
      <vt:lpstr>PowerPoint Presentation</vt:lpstr>
      <vt:lpstr>PowerPoint Presentation</vt:lpstr>
      <vt:lpstr>TOP FIVE HOME AND AWAY FORM AGAINST ALL TEAMS</vt:lpstr>
      <vt:lpstr>PowerPoint Presentation</vt:lpstr>
      <vt:lpstr>PowerPoint Presentation</vt:lpstr>
      <vt:lpstr>Yellow and red cards</vt:lpstr>
      <vt:lpstr>Total scoring attempt and shooting percentage </vt:lpstr>
      <vt:lpstr>PowerPoint Presentation</vt:lpstr>
      <vt:lpstr>PowerPoint Presentation</vt:lpstr>
      <vt:lpstr>CLEAN SHEETS</vt:lpstr>
      <vt:lpstr>POSSESSION(USING TOTAL NUMBER OF PASSES)</vt:lpstr>
      <vt:lpstr>PowerPoint Presentation</vt:lpstr>
      <vt:lpstr>FINAL 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ENGLISH Premier league</dc:title>
  <dc:creator>Microsoft Office User</dc:creator>
  <cp:lastModifiedBy>Microsoft Office User</cp:lastModifiedBy>
  <cp:revision>44</cp:revision>
  <dcterms:created xsi:type="dcterms:W3CDTF">2025-04-16T18:02:01Z</dcterms:created>
  <dcterms:modified xsi:type="dcterms:W3CDTF">2025-04-20T02:17:41Z</dcterms:modified>
</cp:coreProperties>
</file>