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b-cb7efb0b-9WsULO"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AF1FF4-00AD-4C45-A239-DE02BA73F647}">
          <p14:sldIdLst>
            <p14:sldId id="256"/>
            <p14:sldId id="257"/>
            <p14:sldId id="258"/>
            <p14:sldId id="259"/>
            <p14:sldId id="260"/>
            <p14:sldId id="261"/>
            <p14:sldId id="262"/>
            <p14:sldId id="263"/>
            <p14:sldId id="264"/>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60"/>
    <p:restoredTop sz="95909"/>
  </p:normalViewPr>
  <p:slideViewPr>
    <p:cSldViewPr snapToGrid="0" snapToObjects="1">
      <p:cViewPr varScale="1">
        <p:scale>
          <a:sx n="57" d="100"/>
          <a:sy n="57" d="100"/>
        </p:scale>
        <p:origin x="168" y="1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Users/david/c:\users\david\desktop"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Continuation</a:t>
            </a:r>
            <a:r>
              <a:rPr lang="en-US" baseline="0" dirty="0"/>
              <a:t> rates from received DP to four other months</a:t>
            </a:r>
          </a:p>
          <a:p>
            <a:pPr>
              <a:defRPr/>
            </a:pPr>
            <a:endParaRPr lang="en-US" dirty="0"/>
          </a:p>
        </c:rich>
      </c:tx>
      <c:layout>
        <c:manualLayout>
          <c:xMode val="edge"/>
          <c:yMode val="edge"/>
          <c:x val="0.12554155730533686"/>
          <c:y val="2.4405311857909227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2703696412948381"/>
          <c:y val="0.19520851560221639"/>
          <c:w val="0.87296303587051616"/>
          <c:h val="0.72124234470691162"/>
        </c:manualLayout>
      </c:layout>
      <c:barChart>
        <c:barDir val="col"/>
        <c:grouping val="clustered"/>
        <c:varyColors val="0"/>
        <c:ser>
          <c:idx val="0"/>
          <c:order val="0"/>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Sheet1!$N$5315:$V$5315</c:f>
              <c:numCache>
                <c:formatCode>General</c:formatCode>
                <c:ptCount val="9"/>
                <c:pt idx="0">
                  <c:v>5310</c:v>
                </c:pt>
                <c:pt idx="1">
                  <c:v>5310</c:v>
                </c:pt>
                <c:pt idx="2">
                  <c:v>3068</c:v>
                </c:pt>
                <c:pt idx="3">
                  <c:v>2020</c:v>
                </c:pt>
                <c:pt idx="4">
                  <c:v>744</c:v>
                </c:pt>
                <c:pt idx="8">
                  <c:v>2.0983050847457627</c:v>
                </c:pt>
              </c:numCache>
            </c:numRef>
          </c:val>
          <c:extLst>
            <c:ext xmlns:c16="http://schemas.microsoft.com/office/drawing/2014/chart" uri="{C3380CC4-5D6E-409C-BE32-E72D297353CC}">
              <c16:uniqueId val="{00000000-C604-1F43-ACA9-A30970BF2FBE}"/>
            </c:ext>
          </c:extLst>
        </c:ser>
        <c:dLbls>
          <c:showLegendKey val="0"/>
          <c:showVal val="0"/>
          <c:showCatName val="0"/>
          <c:showSerName val="0"/>
          <c:showPercent val="0"/>
          <c:showBubbleSize val="0"/>
        </c:dLbls>
        <c:gapWidth val="219"/>
        <c:overlap val="-27"/>
        <c:axId val="749544175"/>
        <c:axId val="755356655"/>
      </c:barChart>
      <c:catAx>
        <c:axId val="749544175"/>
        <c:scaling>
          <c:orientation val="minMax"/>
        </c:scaling>
        <c:delete val="0"/>
        <c:axPos val="b"/>
        <c:majorTickMark val="none"/>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55356655"/>
        <c:crosses val="autoZero"/>
        <c:auto val="1"/>
        <c:lblAlgn val="ctr"/>
        <c:lblOffset val="100"/>
        <c:noMultiLvlLbl val="0"/>
      </c:catAx>
      <c:valAx>
        <c:axId val="75535665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49544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4/15/25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4/15/25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4/15/25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4/15/25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4/15/25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4/15/25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4/15/25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4/15/25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4/15/25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4/15/25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4/15/25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4/15/25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4/15/25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4/15/25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4/15/25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4/15/25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4/15/25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4/15/25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sb-cb7efb0b-9WsULO"/><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FCB20-E7DB-F142-AB1E-BCD5C0F58999}"/>
              </a:ext>
            </a:extLst>
          </p:cNvPr>
          <p:cNvSpPr>
            <a:spLocks noGrp="1"/>
          </p:cNvSpPr>
          <p:nvPr>
            <p:ph type="ctrTitle"/>
          </p:nvPr>
        </p:nvSpPr>
        <p:spPr/>
        <p:txBody>
          <a:bodyPr/>
          <a:lstStyle/>
          <a:p>
            <a:r>
              <a:rPr lang="en-US" dirty="0"/>
              <a:t>DP DRUG DISTRIBUTION</a:t>
            </a:r>
          </a:p>
        </p:txBody>
      </p:sp>
      <p:sp>
        <p:nvSpPr>
          <p:cNvPr id="3" name="Subtitle 2">
            <a:extLst>
              <a:ext uri="{FF2B5EF4-FFF2-40B4-BE49-F238E27FC236}">
                <a16:creationId xmlns:a16="http://schemas.microsoft.com/office/drawing/2014/main" id="{A42EC947-51B2-6F46-93BB-4C44714AC4BA}"/>
              </a:ext>
            </a:extLst>
          </p:cNvPr>
          <p:cNvSpPr>
            <a:spLocks noGrp="1"/>
          </p:cNvSpPr>
          <p:nvPr>
            <p:ph type="subTitle" idx="1"/>
          </p:nvPr>
        </p:nvSpPr>
        <p:spPr/>
        <p:txBody>
          <a:bodyPr/>
          <a:lstStyle/>
          <a:p>
            <a:r>
              <a:rPr lang="en-US" dirty="0"/>
              <a:t>PRESENTED BY OLUGBENRO DAVID</a:t>
            </a:r>
          </a:p>
          <a:p>
            <a:endParaRPr lang="en-US" dirty="0"/>
          </a:p>
        </p:txBody>
      </p:sp>
      <p:sp>
        <p:nvSpPr>
          <p:cNvPr id="4" name="TextBox 3">
            <a:extLst>
              <a:ext uri="{FF2B5EF4-FFF2-40B4-BE49-F238E27FC236}">
                <a16:creationId xmlns:a16="http://schemas.microsoft.com/office/drawing/2014/main" id="{65D8827D-577D-6046-A0AA-9A47CCA6A25E}"/>
              </a:ext>
            </a:extLst>
          </p:cNvPr>
          <p:cNvSpPr txBox="1"/>
          <p:nvPr/>
        </p:nvSpPr>
        <p:spPr>
          <a:xfrm>
            <a:off x="3629025" y="945926"/>
            <a:ext cx="184731" cy="707886"/>
          </a:xfrm>
          <a:prstGeom prst="rect">
            <a:avLst/>
          </a:prstGeom>
          <a:noFill/>
        </p:spPr>
        <p:txBody>
          <a:bodyPr wrap="none" rtlCol="0">
            <a:spAutoFit/>
          </a:bodyPr>
          <a:lstStyle/>
          <a:p>
            <a:endParaRPr lang="en-US" sz="4000" dirty="0">
              <a:solidFill>
                <a:schemeClr val="bg1"/>
              </a:solidFill>
              <a:latin typeface="Constantia" panose="02030602050306030303" pitchFamily="18" charset="0"/>
            </a:endParaRPr>
          </a:p>
        </p:txBody>
      </p:sp>
    </p:spTree>
    <p:extLst>
      <p:ext uri="{BB962C8B-B14F-4D97-AF65-F5344CB8AC3E}">
        <p14:creationId xmlns:p14="http://schemas.microsoft.com/office/powerpoint/2010/main" val="3286681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animEffect transition="in" filter="blinds(horizontal)">
                                      <p:cBhvr>
                                        <p:cTn id="1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11A86-C277-724B-9BD1-3C413059F9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D994A28-1528-EF4B-803B-00EC59DE1D44}"/>
              </a:ext>
            </a:extLst>
          </p:cNvPr>
          <p:cNvSpPr>
            <a:spLocks noGrp="1"/>
          </p:cNvSpPr>
          <p:nvPr>
            <p:ph idx="1"/>
          </p:nvPr>
        </p:nvSpPr>
        <p:spPr/>
        <p:txBody>
          <a:bodyPr/>
          <a:lstStyle/>
          <a:p>
            <a:r>
              <a:rPr lang="en-US" dirty="0"/>
              <a:t>THANK YOU FOR LISTENING!!!</a:t>
            </a:r>
          </a:p>
        </p:txBody>
      </p:sp>
    </p:spTree>
    <p:extLst>
      <p:ext uri="{BB962C8B-B14F-4D97-AF65-F5344CB8AC3E}">
        <p14:creationId xmlns:p14="http://schemas.microsoft.com/office/powerpoint/2010/main" val="1725943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92FC9-8BE6-1243-B2FB-4B3FEFAAA8B1}"/>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E8A15092-A7AC-FD47-8FE9-8B19200240DF}"/>
              </a:ext>
            </a:extLst>
          </p:cNvPr>
          <p:cNvSpPr>
            <a:spLocks noGrp="1"/>
          </p:cNvSpPr>
          <p:nvPr>
            <p:ph idx="1"/>
          </p:nvPr>
        </p:nvSpPr>
        <p:spPr/>
        <p:txBody>
          <a:bodyPr>
            <a:normAutofit/>
          </a:bodyPr>
          <a:lstStyle/>
          <a:p>
            <a:r>
              <a:rPr lang="en-US" dirty="0"/>
              <a:t>What are we talking about?</a:t>
            </a:r>
          </a:p>
          <a:p>
            <a:pPr>
              <a:buFontTx/>
              <a:buChar char="-"/>
            </a:pPr>
            <a:r>
              <a:rPr lang="en-US" dirty="0"/>
              <a:t>Cleaning Data</a:t>
            </a:r>
          </a:p>
          <a:p>
            <a:pPr>
              <a:buFontTx/>
              <a:buChar char="-"/>
            </a:pPr>
            <a:r>
              <a:rPr lang="en-US" dirty="0"/>
              <a:t>Understanding continuation rates of existing clients</a:t>
            </a:r>
          </a:p>
          <a:p>
            <a:pPr>
              <a:buFontTx/>
              <a:buChar char="-"/>
            </a:pPr>
            <a:r>
              <a:rPr lang="en-US" dirty="0"/>
              <a:t>Identify the major factors that contribute to the distribution of DP drug(Receiving and Refilling on this Drug over time)</a:t>
            </a:r>
          </a:p>
          <a:p>
            <a:pPr>
              <a:buFontTx/>
              <a:buChar char="-"/>
            </a:pPr>
            <a:r>
              <a:rPr lang="en-US" dirty="0"/>
              <a:t>What Solutions or Interventions can we apply to bolster both the receiving and refilling of the drug in Kenya.</a:t>
            </a:r>
          </a:p>
          <a:p>
            <a:pPr>
              <a:buFontTx/>
              <a:buChar char="-"/>
            </a:pPr>
            <a:endParaRPr lang="en-US" dirty="0"/>
          </a:p>
        </p:txBody>
      </p:sp>
    </p:spTree>
    <p:extLst>
      <p:ext uri="{BB962C8B-B14F-4D97-AF65-F5344CB8AC3E}">
        <p14:creationId xmlns:p14="http://schemas.microsoft.com/office/powerpoint/2010/main" val="497806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E3D1D-64F6-144C-9E0D-759DA7F5B85B}"/>
              </a:ext>
            </a:extLst>
          </p:cNvPr>
          <p:cNvSpPr>
            <a:spLocks noGrp="1"/>
          </p:cNvSpPr>
          <p:nvPr>
            <p:ph type="title"/>
          </p:nvPr>
        </p:nvSpPr>
        <p:spPr/>
        <p:txBody>
          <a:bodyPr/>
          <a:lstStyle/>
          <a:p>
            <a:r>
              <a:rPr lang="en-US" dirty="0"/>
              <a:t>CLEANING DATA</a:t>
            </a:r>
          </a:p>
        </p:txBody>
      </p:sp>
      <p:sp>
        <p:nvSpPr>
          <p:cNvPr id="3" name="Content Placeholder 2">
            <a:extLst>
              <a:ext uri="{FF2B5EF4-FFF2-40B4-BE49-F238E27FC236}">
                <a16:creationId xmlns:a16="http://schemas.microsoft.com/office/drawing/2014/main" id="{33D9C437-A827-3F4F-B26A-04682F8E7D99}"/>
              </a:ext>
            </a:extLst>
          </p:cNvPr>
          <p:cNvSpPr>
            <a:spLocks noGrp="1"/>
          </p:cNvSpPr>
          <p:nvPr>
            <p:ph idx="1"/>
          </p:nvPr>
        </p:nvSpPr>
        <p:spPr/>
        <p:txBody>
          <a:bodyPr/>
          <a:lstStyle/>
          <a:p>
            <a:r>
              <a:rPr lang="en-US" dirty="0"/>
              <a:t>Steps taken to Clean Data</a:t>
            </a:r>
          </a:p>
          <a:p>
            <a:pPr marL="0" indent="0">
              <a:buNone/>
            </a:pPr>
            <a:r>
              <a:rPr lang="en-US" dirty="0"/>
              <a:t>-     Remove cells with missing values, Null Values, or Zero</a:t>
            </a:r>
          </a:p>
          <a:p>
            <a:pPr>
              <a:buFontTx/>
              <a:buChar char="-"/>
            </a:pPr>
            <a:r>
              <a:rPr lang="en-US" dirty="0"/>
              <a:t>Check for repeated entries</a:t>
            </a:r>
          </a:p>
          <a:p>
            <a:pPr>
              <a:buFontTx/>
              <a:buChar char="-"/>
            </a:pPr>
            <a:r>
              <a:rPr lang="en-US" dirty="0"/>
              <a:t>Eliminating extra spaces </a:t>
            </a:r>
          </a:p>
          <a:p>
            <a:pPr>
              <a:buFontTx/>
              <a:buChar char="-"/>
            </a:pPr>
            <a:r>
              <a:rPr lang="en-US" dirty="0" err="1"/>
              <a:t>Seperating</a:t>
            </a:r>
            <a:r>
              <a:rPr lang="en-US" dirty="0"/>
              <a:t> Blood pressure variables into two different columns to clean properly(systolic and Diastolic). </a:t>
            </a:r>
          </a:p>
          <a:p>
            <a:pPr>
              <a:buFontTx/>
              <a:buChar char="-"/>
            </a:pPr>
            <a:r>
              <a:rPr lang="en-US" dirty="0" err="1"/>
              <a:t>Flitering</a:t>
            </a:r>
            <a:r>
              <a:rPr lang="en-US" dirty="0"/>
              <a:t> Entries with Absurd Values like too high or too low blood pressure, low ages and impossibly high ages, Absurd weights and Heights</a:t>
            </a:r>
          </a:p>
        </p:txBody>
      </p:sp>
    </p:spTree>
    <p:extLst>
      <p:ext uri="{BB962C8B-B14F-4D97-AF65-F5344CB8AC3E}">
        <p14:creationId xmlns:p14="http://schemas.microsoft.com/office/powerpoint/2010/main" val="11419227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0" dur="500"/>
                                        <p:tgtEl>
                                          <p:spTgt spid="3">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3" dur="500"/>
                                        <p:tgtEl>
                                          <p:spTgt spid="3">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6" dur="500"/>
                                        <p:tgtEl>
                                          <p:spTgt spid="3">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19" dur="500"/>
                                        <p:tgtEl>
                                          <p:spTgt spid="3">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CE08-BDD0-6849-A264-CFD0A6C91565}"/>
              </a:ext>
            </a:extLst>
          </p:cNvPr>
          <p:cNvSpPr>
            <a:spLocks noGrp="1"/>
          </p:cNvSpPr>
          <p:nvPr>
            <p:ph type="title"/>
          </p:nvPr>
        </p:nvSpPr>
        <p:spPr>
          <a:xfrm>
            <a:off x="1154954" y="973668"/>
            <a:ext cx="8761413" cy="706964"/>
          </a:xfrm>
        </p:spPr>
        <p:txBody>
          <a:bodyPr/>
          <a:lstStyle/>
          <a:p>
            <a:r>
              <a:rPr lang="en-US" dirty="0"/>
              <a:t>Understanding Continuation Rates</a:t>
            </a:r>
          </a:p>
        </p:txBody>
      </p:sp>
      <p:sp>
        <p:nvSpPr>
          <p:cNvPr id="3" name="Content Placeholder 2">
            <a:extLst>
              <a:ext uri="{FF2B5EF4-FFF2-40B4-BE49-F238E27FC236}">
                <a16:creationId xmlns:a16="http://schemas.microsoft.com/office/drawing/2014/main" id="{9AE5A7BF-E271-8D45-B9D8-0EABD65ED2FC}"/>
              </a:ext>
            </a:extLst>
          </p:cNvPr>
          <p:cNvSpPr>
            <a:spLocks noGrp="1"/>
          </p:cNvSpPr>
          <p:nvPr>
            <p:ph idx="1"/>
          </p:nvPr>
        </p:nvSpPr>
        <p:spPr>
          <a:xfrm>
            <a:off x="1154955" y="2603500"/>
            <a:ext cx="4587924" cy="3416300"/>
          </a:xfrm>
        </p:spPr>
        <p:txBody>
          <a:bodyPr>
            <a:normAutofit fontScale="85000" lnSpcReduction="20000"/>
          </a:bodyPr>
          <a:lstStyle/>
          <a:p>
            <a:r>
              <a:rPr lang="en-US" dirty="0"/>
              <a:t>Continuation rates measure how many times clients come back for a refill over the four(4) months in the Dataset</a:t>
            </a:r>
          </a:p>
          <a:p>
            <a:pPr>
              <a:buFontTx/>
              <a:buChar char="-"/>
            </a:pPr>
            <a:r>
              <a:rPr lang="en-US" dirty="0"/>
              <a:t>The chart tells us that there was a 100% return rate for the first month</a:t>
            </a:r>
          </a:p>
          <a:p>
            <a:pPr>
              <a:buFontTx/>
              <a:buChar char="-"/>
            </a:pPr>
            <a:r>
              <a:rPr lang="en-US" dirty="0"/>
              <a:t>From the second month there was a continuous decline up till the 6</a:t>
            </a:r>
            <a:r>
              <a:rPr lang="en-US" baseline="30000" dirty="0"/>
              <a:t>th</a:t>
            </a:r>
            <a:r>
              <a:rPr lang="en-US" dirty="0"/>
              <a:t> month.</a:t>
            </a:r>
          </a:p>
          <a:p>
            <a:pPr>
              <a:buFontTx/>
              <a:buChar char="-"/>
            </a:pPr>
            <a:r>
              <a:rPr lang="en-US" dirty="0"/>
              <a:t>There was a 42.4% decrease in the 2</a:t>
            </a:r>
            <a:r>
              <a:rPr lang="en-US" baseline="30000" dirty="0"/>
              <a:t>nd</a:t>
            </a:r>
            <a:r>
              <a:rPr lang="en-US" dirty="0"/>
              <a:t>  month and 34.1% decrease in the 3</a:t>
            </a:r>
            <a:r>
              <a:rPr lang="en-US" baseline="30000" dirty="0"/>
              <a:t>rd</a:t>
            </a:r>
            <a:r>
              <a:rPr lang="en-US" dirty="0"/>
              <a:t> month.</a:t>
            </a:r>
          </a:p>
          <a:p>
            <a:pPr>
              <a:buFontTx/>
              <a:buChar char="-"/>
            </a:pPr>
            <a:r>
              <a:rPr lang="en-US" dirty="0"/>
              <a:t>I created a new column to calculate the summary of each client for the 4 refill months  and the mean of all clients was 2.09(meaning on the average, clients came back only 2.09 times)</a:t>
            </a:r>
          </a:p>
          <a:p>
            <a:pPr>
              <a:buFontTx/>
              <a:buChar char="-"/>
            </a:pPr>
            <a:endParaRPr lang="en-US" dirty="0"/>
          </a:p>
          <a:p>
            <a:pPr>
              <a:buFontTx/>
              <a:buChar char="-"/>
            </a:pPr>
            <a:endParaRPr lang="en-US" dirty="0"/>
          </a:p>
        </p:txBody>
      </p:sp>
      <p:graphicFrame>
        <p:nvGraphicFramePr>
          <p:cNvPr id="4" name="Chart 3" descr="Received_dp" title="Received_dp">
            <a:extLst>
              <a:ext uri="{FF2B5EF4-FFF2-40B4-BE49-F238E27FC236}">
                <a16:creationId xmlns:a16="http://schemas.microsoft.com/office/drawing/2014/main" id="{9B73C822-68C8-7F48-8662-14029F7EAE41}"/>
              </a:ext>
            </a:extLst>
          </p:cNvPr>
          <p:cNvGraphicFramePr>
            <a:graphicFrameLocks/>
          </p:cNvGraphicFramePr>
          <p:nvPr>
            <p:extLst>
              <p:ext uri="{D42A27DB-BD31-4B8C-83A1-F6EECF244321}">
                <p14:modId xmlns:p14="http://schemas.microsoft.com/office/powerpoint/2010/main" val="2132971687"/>
              </p:ext>
            </p:extLst>
          </p:nvPr>
        </p:nvGraphicFramePr>
        <p:xfrm>
          <a:off x="6787375" y="2603500"/>
          <a:ext cx="4572000" cy="362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5947479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19AA8-6B0B-5344-B975-E84C18F55E2D}"/>
              </a:ext>
            </a:extLst>
          </p:cNvPr>
          <p:cNvSpPr>
            <a:spLocks noGrp="1"/>
          </p:cNvSpPr>
          <p:nvPr>
            <p:ph type="title"/>
          </p:nvPr>
        </p:nvSpPr>
        <p:spPr/>
        <p:txBody>
          <a:bodyPr/>
          <a:lstStyle/>
          <a:p>
            <a:r>
              <a:rPr lang="en-US" dirty="0"/>
              <a:t>How does continuation Rate vary by county?</a:t>
            </a:r>
          </a:p>
        </p:txBody>
      </p:sp>
      <p:sp>
        <p:nvSpPr>
          <p:cNvPr id="3" name="Content Placeholder 2">
            <a:extLst>
              <a:ext uri="{FF2B5EF4-FFF2-40B4-BE49-F238E27FC236}">
                <a16:creationId xmlns:a16="http://schemas.microsoft.com/office/drawing/2014/main" id="{5E093D93-2220-5A44-8DF9-5F7D6AD4C40A}"/>
              </a:ext>
            </a:extLst>
          </p:cNvPr>
          <p:cNvSpPr>
            <a:spLocks noGrp="1"/>
          </p:cNvSpPr>
          <p:nvPr>
            <p:ph idx="1"/>
          </p:nvPr>
        </p:nvSpPr>
        <p:spPr>
          <a:xfrm>
            <a:off x="1154955" y="2603500"/>
            <a:ext cx="3932860" cy="3416300"/>
          </a:xfrm>
        </p:spPr>
        <p:txBody>
          <a:bodyPr>
            <a:normAutofit fontScale="70000" lnSpcReduction="20000"/>
          </a:bodyPr>
          <a:lstStyle/>
          <a:p>
            <a:r>
              <a:rPr lang="en-US" dirty="0"/>
              <a:t>While we cant list all 34 counties thereabout, we will show which counties had highest continuation rates and which had the lowest.</a:t>
            </a:r>
          </a:p>
          <a:p>
            <a:pPr marL="0" indent="0">
              <a:buNone/>
            </a:pPr>
            <a:r>
              <a:rPr lang="en-US" dirty="0"/>
              <a:t>First Five Counties from the highest    continuation rates to lowest</a:t>
            </a:r>
          </a:p>
          <a:p>
            <a:pPr marL="0" indent="0">
              <a:buNone/>
            </a:pPr>
            <a:r>
              <a:rPr lang="en-US" dirty="0"/>
              <a:t>Mandera, </a:t>
            </a:r>
            <a:r>
              <a:rPr lang="en-US" b="1" dirty="0" err="1"/>
              <a:t>Marsabit</a:t>
            </a:r>
            <a:r>
              <a:rPr lang="en-US" dirty="0"/>
              <a:t>, Meru, </a:t>
            </a:r>
            <a:r>
              <a:rPr lang="en-US" dirty="0" err="1"/>
              <a:t>Kisii</a:t>
            </a:r>
            <a:r>
              <a:rPr lang="en-US" dirty="0"/>
              <a:t>, </a:t>
            </a:r>
            <a:r>
              <a:rPr lang="en-US" dirty="0" err="1"/>
              <a:t>Nyamira</a:t>
            </a:r>
            <a:endParaRPr lang="en-US" dirty="0"/>
          </a:p>
          <a:p>
            <a:pPr marL="0" indent="0">
              <a:buNone/>
            </a:pPr>
            <a:r>
              <a:rPr lang="en-US" dirty="0"/>
              <a:t>(We used Multi Linear Regression in R Programming to arrive at counties with lowest P values when matched against the Sum of all 4 Refill months)</a:t>
            </a:r>
          </a:p>
          <a:p>
            <a:pPr marL="0" indent="0">
              <a:buNone/>
            </a:pPr>
            <a:r>
              <a:rPr lang="en-US" dirty="0"/>
              <a:t>- First Five counties with Lowest continuation rates </a:t>
            </a:r>
          </a:p>
          <a:p>
            <a:pPr marL="0" indent="0">
              <a:buNone/>
            </a:pPr>
            <a:r>
              <a:rPr lang="en-US" b="1" dirty="0"/>
              <a:t>Laikipia</a:t>
            </a:r>
            <a:r>
              <a:rPr lang="en-US" dirty="0"/>
              <a:t>- Lowest continuation rates in Kenya, followed by</a:t>
            </a:r>
          </a:p>
          <a:p>
            <a:pPr marL="0" indent="0">
              <a:buNone/>
            </a:pPr>
            <a:r>
              <a:rPr lang="en-US" dirty="0"/>
              <a:t>Siaya, Nyeri, Garissa, Nairobi </a:t>
            </a:r>
          </a:p>
        </p:txBody>
      </p:sp>
      <p:pic>
        <p:nvPicPr>
          <p:cNvPr id="7" name="Picture 6">
            <a:extLst>
              <a:ext uri="{FF2B5EF4-FFF2-40B4-BE49-F238E27FC236}">
                <a16:creationId xmlns:a16="http://schemas.microsoft.com/office/drawing/2014/main" id="{A6E14A89-8BB6-4141-A5B9-9B879C1962D8}"/>
              </a:ext>
            </a:extLst>
          </p:cNvPr>
          <p:cNvPicPr>
            <a:picLocks noChangeAspect="1"/>
          </p:cNvPicPr>
          <p:nvPr/>
        </p:nvPicPr>
        <p:blipFill rotWithShape="1">
          <a:blip r:embed="rId2"/>
          <a:srcRect l="66027" t="33163" r="-1" b="32477"/>
          <a:stretch/>
        </p:blipFill>
        <p:spPr>
          <a:xfrm>
            <a:off x="7866185" y="2250831"/>
            <a:ext cx="3727938" cy="2356338"/>
          </a:xfrm>
          <a:prstGeom prst="rect">
            <a:avLst/>
          </a:prstGeom>
        </p:spPr>
      </p:pic>
      <p:pic>
        <p:nvPicPr>
          <p:cNvPr id="9" name="Picture 8">
            <a:extLst>
              <a:ext uri="{FF2B5EF4-FFF2-40B4-BE49-F238E27FC236}">
                <a16:creationId xmlns:a16="http://schemas.microsoft.com/office/drawing/2014/main" id="{665C0449-76EB-5E4D-B1D6-DD3906842B08}"/>
              </a:ext>
            </a:extLst>
          </p:cNvPr>
          <p:cNvPicPr>
            <a:picLocks noChangeAspect="1"/>
          </p:cNvPicPr>
          <p:nvPr/>
        </p:nvPicPr>
        <p:blipFill rotWithShape="1">
          <a:blip r:embed="rId2"/>
          <a:srcRect r="67029" b="65217"/>
          <a:stretch/>
        </p:blipFill>
        <p:spPr>
          <a:xfrm>
            <a:off x="7866185" y="4489938"/>
            <a:ext cx="3727938" cy="2180493"/>
          </a:xfrm>
          <a:prstGeom prst="rect">
            <a:avLst/>
          </a:prstGeom>
        </p:spPr>
      </p:pic>
    </p:spTree>
    <p:extLst>
      <p:ext uri="{BB962C8B-B14F-4D97-AF65-F5344CB8AC3E}">
        <p14:creationId xmlns:p14="http://schemas.microsoft.com/office/powerpoint/2010/main" val="2756704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6247E5-8ECB-3640-8BDF-24687D0A998B}"/>
              </a:ext>
            </a:extLst>
          </p:cNvPr>
          <p:cNvSpPr>
            <a:spLocks noGrp="1"/>
          </p:cNvSpPr>
          <p:nvPr>
            <p:ph type="title"/>
          </p:nvPr>
        </p:nvSpPr>
        <p:spPr/>
        <p:txBody>
          <a:bodyPr/>
          <a:lstStyle/>
          <a:p>
            <a:r>
              <a:rPr lang="en-US" dirty="0"/>
              <a:t>INTERVENTION TO THE PROBLEM FACED</a:t>
            </a:r>
          </a:p>
        </p:txBody>
      </p:sp>
      <p:pic>
        <p:nvPicPr>
          <p:cNvPr id="5" name="Content Placeholder 4">
            <a:extLst>
              <a:ext uri="{FF2B5EF4-FFF2-40B4-BE49-F238E27FC236}">
                <a16:creationId xmlns:a16="http://schemas.microsoft.com/office/drawing/2014/main" id="{B011FD67-DF2D-F84F-84CB-0EC168422345}"/>
              </a:ext>
            </a:extLst>
          </p:cNvPr>
          <p:cNvPicPr>
            <a:picLocks noGrp="1" noChangeAspect="1"/>
          </p:cNvPicPr>
          <p:nvPr>
            <p:ph idx="1"/>
          </p:nvPr>
        </p:nvPicPr>
        <p:blipFill rotWithShape="1">
          <a:blip r:embed="rId2"/>
          <a:srcRect b="31451"/>
          <a:stretch/>
        </p:blipFill>
        <p:spPr>
          <a:xfrm>
            <a:off x="3516923" y="2344615"/>
            <a:ext cx="7772399" cy="4032739"/>
          </a:xfrm>
        </p:spPr>
      </p:pic>
      <p:sp>
        <p:nvSpPr>
          <p:cNvPr id="6" name="TextBox 5">
            <a:extLst>
              <a:ext uri="{FF2B5EF4-FFF2-40B4-BE49-F238E27FC236}">
                <a16:creationId xmlns:a16="http://schemas.microsoft.com/office/drawing/2014/main" id="{86BFB880-EC03-C04A-8894-149A32FC1E76}"/>
              </a:ext>
            </a:extLst>
          </p:cNvPr>
          <p:cNvSpPr txBox="1"/>
          <p:nvPr/>
        </p:nvSpPr>
        <p:spPr>
          <a:xfrm>
            <a:off x="44498" y="2344615"/>
            <a:ext cx="2893741" cy="1477328"/>
          </a:xfrm>
          <a:prstGeom prst="rect">
            <a:avLst/>
          </a:prstGeom>
          <a:noFill/>
        </p:spPr>
        <p:txBody>
          <a:bodyPr wrap="none" rtlCol="0">
            <a:spAutoFit/>
          </a:bodyPr>
          <a:lstStyle/>
          <a:p>
            <a:r>
              <a:rPr lang="en-US" dirty="0"/>
              <a:t>FOUR VARIABLES THAT </a:t>
            </a:r>
          </a:p>
          <a:p>
            <a:r>
              <a:rPr lang="en-US" dirty="0"/>
              <a:t>HAVE THE MOST IMPACT</a:t>
            </a:r>
          </a:p>
          <a:p>
            <a:r>
              <a:rPr lang="en-US" dirty="0"/>
              <a:t>ON THE COMTINUATION </a:t>
            </a:r>
          </a:p>
          <a:p>
            <a:r>
              <a:rPr lang="en-US" dirty="0"/>
              <a:t>AND RECEIVING OF THE</a:t>
            </a:r>
          </a:p>
          <a:p>
            <a:r>
              <a:rPr lang="en-US" dirty="0"/>
              <a:t>DRUG.</a:t>
            </a:r>
          </a:p>
        </p:txBody>
      </p:sp>
      <p:sp>
        <p:nvSpPr>
          <p:cNvPr id="7" name="TextBox 6">
            <a:extLst>
              <a:ext uri="{FF2B5EF4-FFF2-40B4-BE49-F238E27FC236}">
                <a16:creationId xmlns:a16="http://schemas.microsoft.com/office/drawing/2014/main" id="{2EBD2A34-53B6-EA49-B940-11A16AD07A2F}"/>
              </a:ext>
            </a:extLst>
          </p:cNvPr>
          <p:cNvSpPr txBox="1"/>
          <p:nvPr/>
        </p:nvSpPr>
        <p:spPr>
          <a:xfrm>
            <a:off x="2414132" y="6377354"/>
            <a:ext cx="9050876" cy="369332"/>
          </a:xfrm>
          <a:prstGeom prst="rect">
            <a:avLst/>
          </a:prstGeom>
          <a:noFill/>
        </p:spPr>
        <p:txBody>
          <a:bodyPr wrap="none" rtlCol="0">
            <a:spAutoFit/>
          </a:bodyPr>
          <a:lstStyle/>
          <a:p>
            <a:r>
              <a:rPr lang="en-US" dirty="0"/>
              <a:t>Multi linear regression plot of factors plotted against the sum of all 4 refill months </a:t>
            </a:r>
          </a:p>
        </p:txBody>
      </p:sp>
    </p:spTree>
    <p:extLst>
      <p:ext uri="{BB962C8B-B14F-4D97-AF65-F5344CB8AC3E}">
        <p14:creationId xmlns:p14="http://schemas.microsoft.com/office/powerpoint/2010/main" val="120359962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C030C-D5B3-ED4B-8C1B-038C0EF5EE4C}"/>
              </a:ext>
            </a:extLst>
          </p:cNvPr>
          <p:cNvSpPr>
            <a:spLocks noGrp="1"/>
          </p:cNvSpPr>
          <p:nvPr>
            <p:ph type="title"/>
          </p:nvPr>
        </p:nvSpPr>
        <p:spPr/>
        <p:txBody>
          <a:bodyPr/>
          <a:lstStyle/>
          <a:p>
            <a:r>
              <a:rPr lang="en-US" dirty="0"/>
              <a:t>INTERVENTION TO THE PROBLEM FACED</a:t>
            </a:r>
          </a:p>
        </p:txBody>
      </p:sp>
      <p:sp>
        <p:nvSpPr>
          <p:cNvPr id="3" name="Content Placeholder 2">
            <a:extLst>
              <a:ext uri="{FF2B5EF4-FFF2-40B4-BE49-F238E27FC236}">
                <a16:creationId xmlns:a16="http://schemas.microsoft.com/office/drawing/2014/main" id="{DFBD7A64-8C51-9149-996E-25545812AC4B}"/>
              </a:ext>
            </a:extLst>
          </p:cNvPr>
          <p:cNvSpPr>
            <a:spLocks noGrp="1"/>
          </p:cNvSpPr>
          <p:nvPr>
            <p:ph idx="1"/>
          </p:nvPr>
        </p:nvSpPr>
        <p:spPr/>
        <p:txBody>
          <a:bodyPr>
            <a:noAutofit/>
          </a:bodyPr>
          <a:lstStyle/>
          <a:p>
            <a:r>
              <a:rPr lang="en-US" sz="1400" dirty="0"/>
              <a:t>There are four Variables that seem to determine the rate of Drug Received and its continuance, only three(3) are actionable, which are Age, Sign of STI and Receiving Counselling.</a:t>
            </a:r>
          </a:p>
          <a:p>
            <a:r>
              <a:rPr lang="en-US" sz="1400" dirty="0"/>
              <a:t>According to Relevant literature on the topic of behavioral sciences, understanding what tends to impact decisions of people may help in swaying their actions in the right direction and in the case of this Study sway them on to the path of Healthy Sexual Practices.(According to an article published by Ohio University’s College of Health Sciences: “</a:t>
            </a:r>
            <a:r>
              <a:rPr lang="en-US" sz="1400" b="1" dirty="0"/>
              <a:t>What Is Behavioral Science &amp; How Does It Relate to Public Health”</a:t>
            </a:r>
            <a:r>
              <a:rPr lang="en-US" sz="1400" dirty="0"/>
              <a:t>).</a:t>
            </a:r>
          </a:p>
          <a:p>
            <a:pPr marL="0" indent="0">
              <a:buNone/>
            </a:pPr>
            <a:r>
              <a:rPr lang="en-US" sz="1400" dirty="0"/>
              <a:t>Therefore I Propose that the intervention introduced should be </a:t>
            </a:r>
            <a:r>
              <a:rPr lang="en-US" sz="1400" b="1" dirty="0"/>
              <a:t>Counselling</a:t>
            </a:r>
            <a:r>
              <a:rPr lang="en-US" sz="1400" dirty="0"/>
              <a:t> because based on data analyzed, It has a strong relationship with Receiving and Continuance of the drug JP, and from a literature point of view of the article cited above and </a:t>
            </a:r>
            <a:r>
              <a:rPr lang="en-US" sz="1400" b="1" dirty="0"/>
              <a:t>thalers evolution of behavioral econo</a:t>
            </a:r>
            <a:r>
              <a:rPr lang="en-US" sz="1400" dirty="0"/>
              <a:t>mics what better way to sway human behavior than the implementation of </a:t>
            </a:r>
            <a:r>
              <a:rPr lang="en-US" sz="1400" b="1" dirty="0"/>
              <a:t>Sound Counselling.</a:t>
            </a:r>
          </a:p>
          <a:p>
            <a:pPr marL="0" indent="0">
              <a:buNone/>
            </a:pPr>
            <a:r>
              <a:rPr lang="en-US" sz="1400" b="1" dirty="0"/>
              <a:t>Cashew to </a:t>
            </a:r>
            <a:r>
              <a:rPr lang="en-US" sz="1400" b="1" dirty="0" err="1"/>
              <a:t>Nuggests</a:t>
            </a:r>
            <a:r>
              <a:rPr lang="en-US" sz="1400" b="1" dirty="0"/>
              <a:t> by Thaler </a:t>
            </a:r>
            <a:r>
              <a:rPr lang="en-US" sz="1400" dirty="0"/>
              <a:t>explains drastic measures that humans need to take to curb their desires </a:t>
            </a:r>
            <a:r>
              <a:rPr lang="en-US" sz="1400" dirty="0" err="1"/>
              <a:t>i.e</a:t>
            </a:r>
            <a:r>
              <a:rPr lang="en-US" sz="1400" dirty="0"/>
              <a:t> the bowl of cashew and </a:t>
            </a:r>
            <a:r>
              <a:rPr lang="en-US" sz="1400" dirty="0" err="1"/>
              <a:t>odysseus</a:t>
            </a:r>
            <a:r>
              <a:rPr lang="en-US" sz="1400" dirty="0"/>
              <a:t> tying himself to a ship post. Counselling persuades human behavior to pursue that drastic measure drug which is free, and easily accessible while emphasizing on the “lack of risk or side effects” of said drug.</a:t>
            </a:r>
          </a:p>
        </p:txBody>
      </p:sp>
    </p:spTree>
    <p:extLst>
      <p:ext uri="{BB962C8B-B14F-4D97-AF65-F5344CB8AC3E}">
        <p14:creationId xmlns:p14="http://schemas.microsoft.com/office/powerpoint/2010/main" val="310474979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1E978-FD37-0646-BFE0-9844F86623C2}"/>
              </a:ext>
            </a:extLst>
          </p:cNvPr>
          <p:cNvSpPr>
            <a:spLocks noGrp="1"/>
          </p:cNvSpPr>
          <p:nvPr>
            <p:ph type="title"/>
          </p:nvPr>
        </p:nvSpPr>
        <p:spPr/>
        <p:txBody>
          <a:bodyPr/>
          <a:lstStyle/>
          <a:p>
            <a:r>
              <a:rPr lang="en-US" dirty="0"/>
              <a:t>EVALUATING INTERVENTIONS</a:t>
            </a:r>
          </a:p>
        </p:txBody>
      </p:sp>
      <p:sp>
        <p:nvSpPr>
          <p:cNvPr id="3" name="Content Placeholder 2">
            <a:extLst>
              <a:ext uri="{FF2B5EF4-FFF2-40B4-BE49-F238E27FC236}">
                <a16:creationId xmlns:a16="http://schemas.microsoft.com/office/drawing/2014/main" id="{FF5D8AB8-9472-CF40-9CB3-E930D57812FE}"/>
              </a:ext>
            </a:extLst>
          </p:cNvPr>
          <p:cNvSpPr>
            <a:spLocks noGrp="1"/>
          </p:cNvSpPr>
          <p:nvPr>
            <p:ph idx="1"/>
          </p:nvPr>
        </p:nvSpPr>
        <p:spPr/>
        <p:txBody>
          <a:bodyPr>
            <a:normAutofit fontScale="70000" lnSpcReduction="20000"/>
          </a:bodyPr>
          <a:lstStyle/>
          <a:p>
            <a:r>
              <a:rPr lang="en-US" dirty="0"/>
              <a:t>Over the past one(1) Year we have implemented the Counselling Intervention and we have also seen a 25% increase in the clients that have received </a:t>
            </a:r>
            <a:r>
              <a:rPr lang="en-US" dirty="0" err="1"/>
              <a:t>Dp</a:t>
            </a:r>
            <a:r>
              <a:rPr lang="en-US" dirty="0"/>
              <a:t> and a 30% increase in those clients continuously refilling.</a:t>
            </a:r>
          </a:p>
          <a:p>
            <a:pPr marL="0" indent="0">
              <a:buNone/>
            </a:pPr>
            <a:r>
              <a:rPr lang="en-US" dirty="0"/>
              <a:t>Can we say Counselling has caused the increase? YES</a:t>
            </a:r>
          </a:p>
          <a:p>
            <a:pPr marL="0" indent="0">
              <a:buNone/>
            </a:pPr>
            <a:r>
              <a:rPr lang="en-US" dirty="0"/>
              <a:t>We have used counselling to target other factors that affected continuation rates </a:t>
            </a:r>
            <a:r>
              <a:rPr lang="en-US" dirty="0" err="1"/>
              <a:t>i.e</a:t>
            </a:r>
            <a:r>
              <a:rPr lang="en-US" dirty="0"/>
              <a:t> Age and Sign of STI</a:t>
            </a:r>
          </a:p>
          <a:p>
            <a:pPr>
              <a:buFontTx/>
              <a:buChar char="-"/>
            </a:pPr>
            <a:r>
              <a:rPr lang="en-US" dirty="0"/>
              <a:t>Age: Younger sexually inactive participants and married participants tend to back away from the drug, but counselling helps them understand that being sexually inactive or having one partner in marriage doesn’t eliminate the risk of HIV hence they shouldn’t eliminate the free HIV preventive drug.</a:t>
            </a:r>
          </a:p>
          <a:p>
            <a:pPr>
              <a:buFontTx/>
              <a:buChar char="-"/>
            </a:pPr>
            <a:r>
              <a:rPr lang="en-US" dirty="0"/>
              <a:t>Sign of STI: HIV has the ability to live in ones body unnoticed for up to 2 years before becoming AIDS, so its not until one sees signs before one starts taking precautions, Prevention is better than cure.</a:t>
            </a:r>
          </a:p>
          <a:p>
            <a:pPr marL="0" indent="0">
              <a:buNone/>
            </a:pPr>
            <a:r>
              <a:rPr lang="en-US" dirty="0"/>
              <a:t>We used targeted Counselling at different age groups and their different thoughts on HIV using Pamphlets, fliers and other advertisement platforms both on media and Clinics all around Kenya, and at the same time offering free counselling sessions at schools and hospitals.</a:t>
            </a:r>
          </a:p>
          <a:p>
            <a:pPr marL="0" indent="0">
              <a:buNone/>
            </a:pPr>
            <a:r>
              <a:rPr lang="en-US" dirty="0"/>
              <a:t>Our counselling also covered getting numbers/mails of clients to send reminders that our drugs are </a:t>
            </a:r>
            <a:r>
              <a:rPr lang="en-US" b="1" dirty="0"/>
              <a:t>Risk Free </a:t>
            </a:r>
            <a:r>
              <a:rPr lang="en-US" dirty="0"/>
              <a:t>therefore eliminating any thoughts of “drug risk” that may affect their behavior.</a:t>
            </a:r>
          </a:p>
        </p:txBody>
      </p:sp>
    </p:spTree>
    <p:extLst>
      <p:ext uri="{BB962C8B-B14F-4D97-AF65-F5344CB8AC3E}">
        <p14:creationId xmlns:p14="http://schemas.microsoft.com/office/powerpoint/2010/main" val="2307880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1FB-74C8-4043-B4C1-2B810863B777}"/>
              </a:ext>
            </a:extLst>
          </p:cNvPr>
          <p:cNvSpPr>
            <a:spLocks noGrp="1"/>
          </p:cNvSpPr>
          <p:nvPr>
            <p:ph type="title"/>
          </p:nvPr>
        </p:nvSpPr>
        <p:spPr/>
        <p:txBody>
          <a:bodyPr/>
          <a:lstStyle/>
          <a:p>
            <a:r>
              <a:rPr lang="en-US" dirty="0"/>
              <a:t>ASSESING THE EFFECTIVENESS OF THE INTERVENTION</a:t>
            </a:r>
          </a:p>
        </p:txBody>
      </p:sp>
      <p:sp>
        <p:nvSpPr>
          <p:cNvPr id="3" name="Content Placeholder 2">
            <a:extLst>
              <a:ext uri="{FF2B5EF4-FFF2-40B4-BE49-F238E27FC236}">
                <a16:creationId xmlns:a16="http://schemas.microsoft.com/office/drawing/2014/main" id="{6D8C1C39-A917-6A40-BE01-73EFE5DD79D6}"/>
              </a:ext>
            </a:extLst>
          </p:cNvPr>
          <p:cNvSpPr>
            <a:spLocks noGrp="1"/>
          </p:cNvSpPr>
          <p:nvPr>
            <p:ph idx="1"/>
          </p:nvPr>
        </p:nvSpPr>
        <p:spPr/>
        <p:txBody>
          <a:bodyPr>
            <a:normAutofit fontScale="85000" lnSpcReduction="10000"/>
          </a:bodyPr>
          <a:lstStyle/>
          <a:p>
            <a:pPr marL="0" indent="0">
              <a:buNone/>
            </a:pPr>
            <a:r>
              <a:rPr lang="en-US" dirty="0"/>
              <a:t>The key to the success or effectiveness of any intervention is the measure of outcome throughout the process or better still before and after the implementation of such measure.</a:t>
            </a:r>
          </a:p>
          <a:p>
            <a:pPr marL="0" indent="0">
              <a:buNone/>
            </a:pPr>
            <a:r>
              <a:rPr lang="en-US" dirty="0"/>
              <a:t>One method out of many that an ascertain the effectiveness of this intervention I have proposed is “Behavioral Changes”</a:t>
            </a:r>
          </a:p>
          <a:p>
            <a:pPr marL="0" indent="0">
              <a:buNone/>
            </a:pPr>
            <a:r>
              <a:rPr lang="en-US" dirty="0"/>
              <a:t>We measure the new and refilling clients, using avenues like questionnaires to determine </a:t>
            </a:r>
          </a:p>
          <a:p>
            <a:pPr>
              <a:buFontTx/>
              <a:buChar char="-"/>
            </a:pPr>
            <a:r>
              <a:rPr lang="en-US" dirty="0"/>
              <a:t>Where did they hear about the drug </a:t>
            </a:r>
          </a:p>
          <a:p>
            <a:pPr>
              <a:buFontTx/>
              <a:buChar char="-"/>
            </a:pPr>
            <a:r>
              <a:rPr lang="en-US" dirty="0"/>
              <a:t>How many times have they returned for a refill and have they been counselled or come across any of the counselling/informative platforms  </a:t>
            </a:r>
          </a:p>
          <a:p>
            <a:pPr>
              <a:buFontTx/>
              <a:buChar char="-"/>
            </a:pPr>
            <a:r>
              <a:rPr lang="en-US" dirty="0"/>
              <a:t>Also cross check frequency of clients continuation before and after we rolled out counselling intervention.</a:t>
            </a:r>
          </a:p>
          <a:p>
            <a:pPr>
              <a:buFontTx/>
              <a:buChar char="-"/>
            </a:pPr>
            <a:r>
              <a:rPr lang="en-US" dirty="0"/>
              <a:t>Pay attention to the age group of constant and new clients to ascertain that targeted counselling has affected all groups of persons</a:t>
            </a:r>
          </a:p>
        </p:txBody>
      </p:sp>
    </p:spTree>
    <p:extLst>
      <p:ext uri="{BB962C8B-B14F-4D97-AF65-F5344CB8AC3E}">
        <p14:creationId xmlns:p14="http://schemas.microsoft.com/office/powerpoint/2010/main" val="1104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heel(1)">
                                      <p:cBhvr>
                                        <p:cTn id="10" dur="2000"/>
                                        <p:tgtEl>
                                          <p:spTgt spid="3">
                                            <p:txEl>
                                              <p:pRg st="1" end="1"/>
                                            </p:txEl>
                                          </p:spTgt>
                                        </p:tgtEl>
                                      </p:cBhvr>
                                    </p:animEffect>
                                  </p:childTnLst>
                                </p:cTn>
                              </p:par>
                              <p:par>
                                <p:cTn id="11" presetID="21" presetClass="entr" presetSubtype="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heel(1)">
                                      <p:cBhvr>
                                        <p:cTn id="13" dur="2000"/>
                                        <p:tgtEl>
                                          <p:spTgt spid="3">
                                            <p:txEl>
                                              <p:pRg st="2" end="2"/>
                                            </p:txEl>
                                          </p:spTgt>
                                        </p:tgtEl>
                                      </p:cBhvr>
                                    </p:animEffect>
                                  </p:childTnLst>
                                </p:cTn>
                              </p:par>
                              <p:par>
                                <p:cTn id="14" presetID="21" presetClass="entr" presetSubtype="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wheel(1)">
                                      <p:cBhvr>
                                        <p:cTn id="16" dur="2000"/>
                                        <p:tgtEl>
                                          <p:spTgt spid="3">
                                            <p:txEl>
                                              <p:pRg st="3" end="3"/>
                                            </p:txEl>
                                          </p:spTgt>
                                        </p:tgtEl>
                                      </p:cBhvr>
                                    </p:animEffect>
                                  </p:childTnLst>
                                </p:cTn>
                              </p:par>
                              <p:par>
                                <p:cTn id="17" presetID="21" presetClass="entr" presetSubtype="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wheel(1)">
                                      <p:cBhvr>
                                        <p:cTn id="19" dur="2000"/>
                                        <p:tgtEl>
                                          <p:spTgt spid="3">
                                            <p:txEl>
                                              <p:pRg st="4" end="4"/>
                                            </p:txEl>
                                          </p:spTgt>
                                        </p:tgtEl>
                                      </p:cBhvr>
                                    </p:animEffect>
                                  </p:childTnLst>
                                </p:cTn>
                              </p:par>
                              <p:par>
                                <p:cTn id="20" presetID="21" presetClass="entr" presetSubtype="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wheel(1)">
                                      <p:cBhvr>
                                        <p:cTn id="22" dur="2000"/>
                                        <p:tgtEl>
                                          <p:spTgt spid="3">
                                            <p:txEl>
                                              <p:pRg st="5" end="5"/>
                                            </p:txEl>
                                          </p:spTgt>
                                        </p:tgtEl>
                                      </p:cBhvr>
                                    </p:animEffect>
                                  </p:childTnLst>
                                </p:cTn>
                              </p:par>
                              <p:par>
                                <p:cTn id="23" presetID="21" presetClass="entr" presetSubtype="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wheel(1)">
                                      <p:cBhvr>
                                        <p:cTn id="25" dur="2000"/>
                                        <p:tgtEl>
                                          <p:spTgt spid="3">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heel(1)">
                                      <p:cBhvr>
                                        <p:cTn id="30"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305</TotalTime>
  <Words>1022</Words>
  <Application>Microsoft Macintosh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Century Gothic</vt:lpstr>
      <vt:lpstr>Constantia</vt:lpstr>
      <vt:lpstr>Wingdings 3</vt:lpstr>
      <vt:lpstr>Ion Boardroom</vt:lpstr>
      <vt:lpstr>DP DRUG DISTRIBUTION</vt:lpstr>
      <vt:lpstr>OBJECTIVES</vt:lpstr>
      <vt:lpstr>CLEANING DATA</vt:lpstr>
      <vt:lpstr>Understanding Continuation Rates</vt:lpstr>
      <vt:lpstr>How does continuation Rate vary by county?</vt:lpstr>
      <vt:lpstr>INTERVENTION TO THE PROBLEM FACED</vt:lpstr>
      <vt:lpstr>INTERVENTION TO THE PROBLEM FACED</vt:lpstr>
      <vt:lpstr>EVALUATING INTERVENTIONS</vt:lpstr>
      <vt:lpstr>ASSESING THE EFFECTIVENESS OF THE INTERVENTION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DP DRUG DISTRIBUTION</dc:title>
  <dc:creator>Microsoft Office User</dc:creator>
  <cp:lastModifiedBy>Microsoft Office User</cp:lastModifiedBy>
  <cp:revision>22</cp:revision>
  <dcterms:created xsi:type="dcterms:W3CDTF">2022-09-04T21:49:20Z</dcterms:created>
  <dcterms:modified xsi:type="dcterms:W3CDTF">2025-04-15T07:56:20Z</dcterms:modified>
</cp:coreProperties>
</file>