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54DCB60-6FC7-4192-9B51-5A913153FE82}">
  <a:tblStyle styleId="{654DCB60-6FC7-4192-9B51-5A913153FE8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b959d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b959d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10 minutes of material</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0b959d5b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0b959d5b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b959d5b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b959d5b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0b959d5b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0b959d5b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b959d5b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0b959d5b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a:p>
            <a:pPr indent="0" lvl="0" marL="0" rtl="0" algn="l">
              <a:spcBef>
                <a:spcPts val="0"/>
              </a:spcBef>
              <a:spcAft>
                <a:spcPts val="0"/>
              </a:spcAft>
              <a:buNone/>
            </a:pPr>
            <a:r>
              <a:rPr lang="en"/>
              <a:t>Define what we mean by false negatives and false positives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Describe the process we took to create the list of possible user actions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0b959d5b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0b959d5b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0b959d5b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0b959d5b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b959d5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b959d5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a:p>
            <a:pPr indent="0" lvl="0" marL="0" rtl="0" algn="l">
              <a:spcBef>
                <a:spcPts val="0"/>
              </a:spcBef>
              <a:spcAft>
                <a:spcPts val="0"/>
              </a:spcAft>
              <a:buNone/>
            </a:pPr>
            <a:r>
              <a:rPr lang="en"/>
              <a:t>One of the best ways to discover new features is to have a friend/colleague watch you code and point out features you could be using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0b959d5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0b959d5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a:p>
            <a:pPr indent="0" lvl="0" marL="0" rtl="0" algn="l">
              <a:spcBef>
                <a:spcPts val="0"/>
              </a:spcBef>
              <a:spcAft>
                <a:spcPts val="0"/>
              </a:spcAft>
              <a:buNone/>
            </a:pPr>
            <a:r>
              <a:rPr lang="en"/>
              <a:t>That colleague who watches you code and tells you about features? The goal of IDE-IT is to automate that process. IDE-IT is that colleague.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0b959d5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0b959d5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a:p>
            <a:pPr indent="0" lvl="0" marL="0" rtl="0" algn="l">
              <a:spcBef>
                <a:spcPts val="0"/>
              </a:spcBef>
              <a:spcAft>
                <a:spcPts val="0"/>
              </a:spcAft>
              <a:buNone/>
            </a:pPr>
            <a:r>
              <a:rPr lang="en"/>
              <a:t>Paper gives recommendations based on sequences of commands; really useful for things like commiting to VCS or making systematic changes, but falls short on the coding part of the development process. More easily extensible</a:t>
            </a:r>
            <a:endParaRPr/>
          </a:p>
          <a:p>
            <a:pPr indent="0" lvl="0" marL="0" rtl="0" algn="l">
              <a:spcBef>
                <a:spcPts val="0"/>
              </a:spcBef>
              <a:spcAft>
                <a:spcPts val="0"/>
              </a:spcAft>
              <a:buNone/>
            </a:pPr>
            <a:r>
              <a:rPr lang="en"/>
              <a:t>Feature Suggester works based on editor changes, but was made during a hackathon, buggy and only maintained enough to keep it running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0b959d5b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0b959d5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0b959d5b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0b959d5b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0b959d5b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0b959d5b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b959d5b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b959d5b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0b959d5b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0b959d5b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i.org/10.1145/2393596.239364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IDE-IT (Backend)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Eric Wahlquist, John Barcellos, David Thien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 trailing whitespaces on save</a:t>
            </a:r>
            <a:endParaRPr/>
          </a:p>
        </p:txBody>
      </p:sp>
      <p:pic>
        <p:nvPicPr>
          <p:cNvPr id="114" name="Google Shape;114;p22"/>
          <p:cNvPicPr preferRelativeResize="0"/>
          <p:nvPr/>
        </p:nvPicPr>
        <p:blipFill>
          <a:blip r:embed="rId3">
            <a:alphaModFix/>
          </a:blip>
          <a:stretch>
            <a:fillRect/>
          </a:stretch>
        </p:blipFill>
        <p:spPr>
          <a:xfrm>
            <a:off x="698725" y="1745975"/>
            <a:ext cx="7746550" cy="165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Imports Evaluator</a:t>
            </a:r>
            <a:endParaRPr/>
          </a:p>
        </p:txBody>
      </p:sp>
      <p:pic>
        <p:nvPicPr>
          <p:cNvPr id="120" name="Google Shape;120;p23"/>
          <p:cNvPicPr preferRelativeResize="0"/>
          <p:nvPr/>
        </p:nvPicPr>
        <p:blipFill>
          <a:blip r:embed="rId3">
            <a:alphaModFix/>
          </a:blip>
          <a:stretch>
            <a:fillRect/>
          </a:stretch>
        </p:blipFill>
        <p:spPr>
          <a:xfrm>
            <a:off x="1109550" y="1093925"/>
            <a:ext cx="6924890"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Success Metrics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focus:</a:t>
            </a:r>
            <a:endParaRPr/>
          </a:p>
          <a:p>
            <a:pPr indent="-342900" lvl="0" marL="457200" rtl="0" algn="l">
              <a:spcBef>
                <a:spcPts val="1600"/>
              </a:spcBef>
              <a:spcAft>
                <a:spcPts val="0"/>
              </a:spcAft>
              <a:buSzPts val="1800"/>
              <a:buChar char="-"/>
            </a:pPr>
            <a:r>
              <a:rPr lang="en"/>
              <a:t>Maximize true positives (minimize false negatives)</a:t>
            </a:r>
            <a:endParaRPr/>
          </a:p>
          <a:p>
            <a:pPr indent="-342900" lvl="0" marL="457200" rtl="0" algn="l">
              <a:spcBef>
                <a:spcPts val="0"/>
              </a:spcBef>
              <a:spcAft>
                <a:spcPts val="0"/>
              </a:spcAft>
              <a:buSzPts val="1800"/>
              <a:buChar char="-"/>
            </a:pPr>
            <a:r>
              <a:rPr lang="en"/>
              <a:t>Keep false positives low, but less of a concern</a:t>
            </a:r>
            <a:endParaRPr/>
          </a:p>
          <a:p>
            <a:pPr indent="0" lvl="0" marL="0" rtl="0" algn="l">
              <a:spcBef>
                <a:spcPts val="1600"/>
              </a:spcBef>
              <a:spcAft>
                <a:spcPts val="0"/>
              </a:spcAft>
              <a:buNone/>
            </a:pPr>
            <a:r>
              <a:rPr lang="en"/>
              <a:t>Evaluate against a list of possible user actions for each feature</a:t>
            </a:r>
            <a:endParaRPr/>
          </a:p>
          <a:p>
            <a:pPr indent="-342900" lvl="0" marL="457200" rtl="0" algn="l">
              <a:spcBef>
                <a:spcPts val="1600"/>
              </a:spcBef>
              <a:spcAft>
                <a:spcPts val="0"/>
              </a:spcAft>
              <a:buSzPts val="1800"/>
              <a:buChar char="-"/>
            </a:pPr>
            <a:r>
              <a:rPr lang="en"/>
              <a:t>Ask users to find all ways they can to circumvent using a feature</a:t>
            </a:r>
            <a:endParaRPr/>
          </a:p>
          <a:p>
            <a:pPr indent="-342900" lvl="0" marL="457200" rtl="0" algn="l">
              <a:spcBef>
                <a:spcPts val="0"/>
              </a:spcBef>
              <a:spcAft>
                <a:spcPts val="0"/>
              </a:spcAft>
              <a:buSzPts val="1800"/>
              <a:buChar char="-"/>
            </a:pPr>
            <a:r>
              <a:rPr lang="en"/>
              <a:t>Compile results into a list of “cases”</a:t>
            </a:r>
            <a:endParaRPr/>
          </a:p>
          <a:p>
            <a:pPr indent="-342900" lvl="0" marL="457200" rtl="0" algn="l">
              <a:spcBef>
                <a:spcPts val="0"/>
              </a:spcBef>
              <a:spcAft>
                <a:spcPts val="0"/>
              </a:spcAft>
              <a:buSzPts val="1800"/>
              <a:buChar char="-"/>
            </a:pPr>
            <a:r>
              <a:rPr lang="en"/>
              <a:t>Compare # of cases our evaluators cover to the total # of cases</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Evaluator Function Testing</a:t>
            </a:r>
            <a:endParaRPr/>
          </a:p>
        </p:txBody>
      </p:sp>
      <p:graphicFrame>
        <p:nvGraphicFramePr>
          <p:cNvPr id="137" name="Google Shape;137;p26"/>
          <p:cNvGraphicFramePr/>
          <p:nvPr/>
        </p:nvGraphicFramePr>
        <p:xfrm>
          <a:off x="1482300" y="1359950"/>
          <a:ext cx="3000000" cy="3000000"/>
        </p:xfrm>
        <a:graphic>
          <a:graphicData uri="http://schemas.openxmlformats.org/drawingml/2006/table">
            <a:tbl>
              <a:tblPr>
                <a:noFill/>
                <a:tableStyleId>{654DCB60-6FC7-4192-9B51-5A913153FE82}</a:tableStyleId>
              </a:tblPr>
              <a:tblGrid>
                <a:gridCol w="2781300"/>
                <a:gridCol w="2799100"/>
              </a:tblGrid>
              <a:tr h="297625">
                <a:tc gridSpan="2">
                  <a:txBody>
                    <a:bodyPr>
                      <a:noAutofit/>
                    </a:bodyPr>
                    <a:lstStyle/>
                    <a:p>
                      <a:pPr indent="0" lvl="0" marL="0" rtl="0" algn="ctr">
                        <a:spcBef>
                          <a:spcPts val="0"/>
                        </a:spcBef>
                        <a:spcAft>
                          <a:spcPts val="0"/>
                        </a:spcAft>
                        <a:buNone/>
                      </a:pPr>
                      <a:r>
                        <a:rPr b="1" lang="en" sz="1000"/>
                        <a:t>Tests of true positive cases (cases where the feature evaluator should trigger)</a:t>
                      </a:r>
                      <a:endParaRPr b="1" sz="1000"/>
                    </a:p>
                  </a:txBody>
                  <a:tcPr marT="63500" marB="63500" marR="63500" marL="63500"/>
                </a:tc>
                <a:tc hMerge="1"/>
              </a:tr>
              <a:tr h="297625">
                <a:tc>
                  <a:txBody>
                    <a:bodyPr>
                      <a:noAutofit/>
                    </a:bodyPr>
                    <a:lstStyle/>
                    <a:p>
                      <a:pPr indent="0" lvl="0" marL="0" rtl="0" algn="ctr">
                        <a:spcBef>
                          <a:spcPts val="0"/>
                        </a:spcBef>
                        <a:spcAft>
                          <a:spcPts val="0"/>
                        </a:spcAft>
                        <a:buNone/>
                      </a:pPr>
                      <a:r>
                        <a:rPr b="1" lang="en" sz="1000"/>
                        <a:t>FeatureEvaluator</a:t>
                      </a:r>
                      <a:endParaRPr b="1" sz="1000"/>
                    </a:p>
                  </a:txBody>
                  <a:tcPr marT="63500" marB="63500" marR="63500" marL="63500"/>
                </a:tc>
                <a:tc>
                  <a:txBody>
                    <a:bodyPr>
                      <a:noAutofit/>
                    </a:bodyPr>
                    <a:lstStyle/>
                    <a:p>
                      <a:pPr indent="0" lvl="0" marL="0" rtl="0" algn="ctr">
                        <a:spcBef>
                          <a:spcPts val="0"/>
                        </a:spcBef>
                        <a:spcAft>
                          <a:spcPts val="0"/>
                        </a:spcAft>
                        <a:buNone/>
                      </a:pPr>
                      <a:r>
                        <a:rPr b="1" lang="en" sz="1000"/>
                        <a:t>Percentage Covered</a:t>
                      </a:r>
                      <a:endParaRPr b="1" sz="1000"/>
                    </a:p>
                  </a:txBody>
                  <a:tcPr marT="63500" marB="63500" marR="63500" marL="63500"/>
                </a:tc>
              </a:tr>
              <a:tr h="459950">
                <a:tc>
                  <a:txBody>
                    <a:bodyPr>
                      <a:noAutofit/>
                    </a:bodyPr>
                    <a:lstStyle/>
                    <a:p>
                      <a:pPr indent="0" lvl="0" marL="0" rtl="0" algn="ctr">
                        <a:spcBef>
                          <a:spcPts val="0"/>
                        </a:spcBef>
                        <a:spcAft>
                          <a:spcPts val="0"/>
                        </a:spcAft>
                        <a:buNone/>
                      </a:pPr>
                      <a:r>
                        <a:rPr lang="en" sz="1000"/>
                        <a:t>AddImport</a:t>
                      </a:r>
                      <a:endParaRPr sz="1000"/>
                    </a:p>
                    <a:p>
                      <a:pPr indent="0" lvl="0" marL="0" rtl="0" algn="ctr">
                        <a:spcBef>
                          <a:spcPts val="0"/>
                        </a:spcBef>
                        <a:spcAft>
                          <a:spcPts val="0"/>
                        </a:spcAft>
                        <a:buNone/>
                      </a:pPr>
                      <a:r>
                        <a:rPr lang="en" sz="1000"/>
                        <a:t>Evaluator</a:t>
                      </a:r>
                      <a:endParaRPr sz="1000"/>
                    </a:p>
                  </a:txBody>
                  <a:tcPr marT="63500" marB="63500" marR="63500" marL="63500"/>
                </a:tc>
                <a:tc>
                  <a:txBody>
                    <a:bodyPr>
                      <a:noAutofit/>
                    </a:bodyPr>
                    <a:lstStyle/>
                    <a:p>
                      <a:pPr indent="0" lvl="0" marL="0" rtl="0" algn="ctr">
                        <a:spcBef>
                          <a:spcPts val="0"/>
                        </a:spcBef>
                        <a:spcAft>
                          <a:spcPts val="0"/>
                        </a:spcAft>
                        <a:buNone/>
                      </a:pPr>
                      <a:r>
                        <a:rPr lang="en" sz="1000"/>
                        <a:t>100%</a:t>
                      </a:r>
                      <a:endParaRPr sz="1000"/>
                    </a:p>
                  </a:txBody>
                  <a:tcPr marT="63500" marB="63500" marR="63500" marL="63500"/>
                </a:tc>
              </a:tr>
              <a:tr h="459950">
                <a:tc>
                  <a:txBody>
                    <a:bodyPr>
                      <a:noAutofit/>
                    </a:bodyPr>
                    <a:lstStyle/>
                    <a:p>
                      <a:pPr indent="0" lvl="0" marL="0" rtl="0" algn="ctr">
                        <a:spcBef>
                          <a:spcPts val="0"/>
                        </a:spcBef>
                        <a:spcAft>
                          <a:spcPts val="0"/>
                        </a:spcAft>
                        <a:buNone/>
                      </a:pPr>
                      <a:r>
                        <a:rPr lang="en" sz="1000"/>
                        <a:t>BlockComment</a:t>
                      </a:r>
                      <a:endParaRPr sz="1000"/>
                    </a:p>
                    <a:p>
                      <a:pPr indent="0" lvl="0" marL="0" rtl="0" algn="ctr">
                        <a:spcBef>
                          <a:spcPts val="0"/>
                        </a:spcBef>
                        <a:spcAft>
                          <a:spcPts val="0"/>
                        </a:spcAft>
                        <a:buNone/>
                      </a:pPr>
                      <a:r>
                        <a:rPr lang="en" sz="1000"/>
                        <a:t>Evaluator</a:t>
                      </a:r>
                      <a:endParaRPr sz="1000"/>
                    </a:p>
                  </a:txBody>
                  <a:tcPr marT="63500" marB="63500" marR="63500" marL="63500"/>
                </a:tc>
                <a:tc>
                  <a:txBody>
                    <a:bodyPr>
                      <a:noAutofit/>
                    </a:bodyPr>
                    <a:lstStyle/>
                    <a:p>
                      <a:pPr indent="0" lvl="0" marL="0" rtl="0" algn="ctr">
                        <a:spcBef>
                          <a:spcPts val="0"/>
                        </a:spcBef>
                        <a:spcAft>
                          <a:spcPts val="0"/>
                        </a:spcAft>
                        <a:buNone/>
                      </a:pPr>
                      <a:r>
                        <a:rPr lang="en" sz="1000"/>
                        <a:t>72%</a:t>
                      </a:r>
                      <a:endParaRPr sz="1000"/>
                    </a:p>
                  </a:txBody>
                  <a:tcPr marT="63500" marB="63500" marR="63500" marL="63500"/>
                </a:tc>
              </a:tr>
              <a:tr h="459950">
                <a:tc>
                  <a:txBody>
                    <a:bodyPr>
                      <a:noAutofit/>
                    </a:bodyPr>
                    <a:lstStyle/>
                    <a:p>
                      <a:pPr indent="0" lvl="0" marL="0" rtl="0" algn="ctr">
                        <a:spcBef>
                          <a:spcPts val="0"/>
                        </a:spcBef>
                        <a:spcAft>
                          <a:spcPts val="0"/>
                        </a:spcAft>
                        <a:buNone/>
                      </a:pPr>
                      <a:r>
                        <a:rPr lang="en" sz="1000"/>
                        <a:t>CorrectIndentation</a:t>
                      </a:r>
                      <a:endParaRPr sz="1000"/>
                    </a:p>
                    <a:p>
                      <a:pPr indent="0" lvl="0" marL="0" rtl="0" algn="ctr">
                        <a:spcBef>
                          <a:spcPts val="0"/>
                        </a:spcBef>
                        <a:spcAft>
                          <a:spcPts val="0"/>
                        </a:spcAft>
                        <a:buNone/>
                      </a:pPr>
                      <a:r>
                        <a:rPr lang="en" sz="1000"/>
                        <a:t>Evaluator</a:t>
                      </a:r>
                      <a:endParaRPr sz="1000"/>
                    </a:p>
                  </a:txBody>
                  <a:tcPr marT="63500" marB="63500" marR="63500" marL="63500"/>
                </a:tc>
                <a:tc>
                  <a:txBody>
                    <a:bodyPr>
                      <a:noAutofit/>
                    </a:bodyPr>
                    <a:lstStyle/>
                    <a:p>
                      <a:pPr indent="0" lvl="0" marL="0" rtl="0" algn="ctr">
                        <a:spcBef>
                          <a:spcPts val="0"/>
                        </a:spcBef>
                        <a:spcAft>
                          <a:spcPts val="0"/>
                        </a:spcAft>
                        <a:buNone/>
                      </a:pPr>
                      <a:r>
                        <a:rPr lang="en" sz="1000"/>
                        <a:t>94%</a:t>
                      </a:r>
                      <a:endParaRPr sz="1000"/>
                    </a:p>
                  </a:txBody>
                  <a:tcPr marT="63500" marB="63500" marR="63500" marL="63500"/>
                </a:tc>
              </a:tr>
              <a:tr h="459950">
                <a:tc>
                  <a:txBody>
                    <a:bodyPr>
                      <a:noAutofit/>
                    </a:bodyPr>
                    <a:lstStyle/>
                    <a:p>
                      <a:pPr indent="0" lvl="0" marL="0" rtl="0" algn="ctr">
                        <a:spcBef>
                          <a:spcPts val="0"/>
                        </a:spcBef>
                        <a:spcAft>
                          <a:spcPts val="0"/>
                        </a:spcAft>
                        <a:buNone/>
                      </a:pPr>
                      <a:r>
                        <a:rPr lang="en" sz="1000"/>
                        <a:t>GetterSetter</a:t>
                      </a:r>
                      <a:endParaRPr sz="1000"/>
                    </a:p>
                    <a:p>
                      <a:pPr indent="0" lvl="0" marL="0" rtl="0" algn="ctr">
                        <a:spcBef>
                          <a:spcPts val="0"/>
                        </a:spcBef>
                        <a:spcAft>
                          <a:spcPts val="0"/>
                        </a:spcAft>
                        <a:buNone/>
                      </a:pPr>
                      <a:r>
                        <a:rPr lang="en" sz="1000"/>
                        <a:t>Evaluator</a:t>
                      </a:r>
                      <a:endParaRPr sz="1000"/>
                    </a:p>
                  </a:txBody>
                  <a:tcPr marT="63500" marB="63500" marR="63500" marL="63500"/>
                </a:tc>
                <a:tc>
                  <a:txBody>
                    <a:bodyPr>
                      <a:noAutofit/>
                    </a:bodyPr>
                    <a:lstStyle/>
                    <a:p>
                      <a:pPr indent="0" lvl="0" marL="0" rtl="0" algn="ctr">
                        <a:spcBef>
                          <a:spcPts val="0"/>
                        </a:spcBef>
                        <a:spcAft>
                          <a:spcPts val="0"/>
                        </a:spcAft>
                        <a:buNone/>
                      </a:pPr>
                      <a:r>
                        <a:rPr lang="en" sz="1000"/>
                        <a:t>66%</a:t>
                      </a:r>
                      <a:endParaRPr sz="1000"/>
                    </a:p>
                  </a:txBody>
                  <a:tcPr marT="63500" marB="63500" marR="63500" marL="63500"/>
                </a:tc>
              </a:tr>
              <a:tr h="459950">
                <a:tc>
                  <a:txBody>
                    <a:bodyPr>
                      <a:noAutofit/>
                    </a:bodyPr>
                    <a:lstStyle/>
                    <a:p>
                      <a:pPr indent="0" lvl="0" marL="0" rtl="0" algn="ctr">
                        <a:spcBef>
                          <a:spcPts val="0"/>
                        </a:spcBef>
                        <a:spcAft>
                          <a:spcPts val="0"/>
                        </a:spcAft>
                        <a:buNone/>
                      </a:pPr>
                      <a:r>
                        <a:rPr lang="en" sz="1000"/>
                        <a:t>RemoveImport</a:t>
                      </a:r>
                      <a:endParaRPr sz="1000"/>
                    </a:p>
                    <a:p>
                      <a:pPr indent="0" lvl="0" marL="0" rtl="0" algn="ctr">
                        <a:spcBef>
                          <a:spcPts val="0"/>
                        </a:spcBef>
                        <a:spcAft>
                          <a:spcPts val="0"/>
                        </a:spcAft>
                        <a:buNone/>
                      </a:pPr>
                      <a:r>
                        <a:rPr lang="en" sz="1000"/>
                        <a:t>Evaluator</a:t>
                      </a:r>
                      <a:endParaRPr sz="1000"/>
                    </a:p>
                  </a:txBody>
                  <a:tcPr marT="63500" marB="63500" marR="63500" marL="63500"/>
                </a:tc>
                <a:tc>
                  <a:txBody>
                    <a:bodyPr>
                      <a:noAutofit/>
                    </a:bodyPr>
                    <a:lstStyle/>
                    <a:p>
                      <a:pPr indent="0" lvl="0" marL="0" rtl="0" algn="ctr">
                        <a:spcBef>
                          <a:spcPts val="0"/>
                        </a:spcBef>
                        <a:spcAft>
                          <a:spcPts val="0"/>
                        </a:spcAft>
                        <a:buNone/>
                      </a:pPr>
                      <a:r>
                        <a:rPr lang="en" sz="1000"/>
                        <a:t>100%</a:t>
                      </a:r>
                      <a:endParaRPr sz="1000"/>
                    </a:p>
                  </a:txBody>
                  <a:tcPr marT="63500" marB="63500" marR="63500" marL="63500"/>
                </a:tc>
              </a:tr>
              <a:tr h="459950">
                <a:tc>
                  <a:txBody>
                    <a:bodyPr>
                      <a:noAutofit/>
                    </a:bodyPr>
                    <a:lstStyle/>
                    <a:p>
                      <a:pPr indent="0" lvl="0" marL="0" rtl="0" algn="ctr">
                        <a:spcBef>
                          <a:spcPts val="0"/>
                        </a:spcBef>
                        <a:spcAft>
                          <a:spcPts val="0"/>
                        </a:spcAft>
                        <a:buNone/>
                      </a:pPr>
                      <a:r>
                        <a:rPr lang="en" sz="1000"/>
                        <a:t>TrailingWhiteSpace</a:t>
                      </a:r>
                      <a:endParaRPr sz="1000"/>
                    </a:p>
                    <a:p>
                      <a:pPr indent="0" lvl="0" marL="0" rtl="0" algn="ctr">
                        <a:spcBef>
                          <a:spcPts val="0"/>
                        </a:spcBef>
                        <a:spcAft>
                          <a:spcPts val="0"/>
                        </a:spcAft>
                        <a:buNone/>
                      </a:pPr>
                      <a:r>
                        <a:rPr lang="en" sz="1000"/>
                        <a:t>Evaluator</a:t>
                      </a:r>
                      <a:endParaRPr sz="1000"/>
                    </a:p>
                  </a:txBody>
                  <a:tcPr marT="63500" marB="63500" marR="63500" marL="63500"/>
                </a:tc>
                <a:tc>
                  <a:txBody>
                    <a:bodyPr>
                      <a:noAutofit/>
                    </a:bodyPr>
                    <a:lstStyle/>
                    <a:p>
                      <a:pPr indent="0" lvl="0" marL="0" rtl="0" algn="ctr">
                        <a:spcBef>
                          <a:spcPts val="0"/>
                        </a:spcBef>
                        <a:spcAft>
                          <a:spcPts val="0"/>
                        </a:spcAft>
                        <a:buNone/>
                      </a:pPr>
                      <a:r>
                        <a:rPr lang="en" sz="1000"/>
                        <a:t>100%</a:t>
                      </a:r>
                      <a:endParaRPr sz="1000"/>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IDE-IT has proven to be a successful technique for                             discoverability of IDE tools</a:t>
            </a:r>
            <a:endParaRPr/>
          </a:p>
          <a:p>
            <a:pPr indent="-342900" lvl="0" marL="457200" rtl="0" algn="l">
              <a:spcBef>
                <a:spcPts val="0"/>
              </a:spcBef>
              <a:spcAft>
                <a:spcPts val="0"/>
              </a:spcAft>
              <a:buSzPts val="1800"/>
              <a:buChar char="●"/>
            </a:pPr>
            <a:r>
              <a:rPr lang="en"/>
              <a:t>Easily extensible with high modularity</a:t>
            </a:r>
            <a:endParaRPr/>
          </a:p>
          <a:p>
            <a:pPr indent="-342900" lvl="0" marL="457200" rtl="0" algn="l">
              <a:spcBef>
                <a:spcPts val="0"/>
              </a:spcBef>
              <a:spcAft>
                <a:spcPts val="0"/>
              </a:spcAft>
              <a:buSzPts val="1800"/>
              <a:buChar char="●"/>
            </a:pPr>
            <a:r>
              <a:rPr lang="en"/>
              <a:t>Available for download and use from github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IDEs are great with many features to speed up the development process, however...</a:t>
            </a:r>
            <a:endParaRPr/>
          </a:p>
          <a:p>
            <a:pPr indent="0" lvl="0" marL="0" rtl="0" algn="l">
              <a:spcBef>
                <a:spcPts val="1600"/>
              </a:spcBef>
              <a:spcAft>
                <a:spcPts val="0"/>
              </a:spcAft>
              <a:buClr>
                <a:srgbClr val="000000"/>
              </a:buClr>
              <a:buSzPts val="1100"/>
              <a:buFont typeface="Arial"/>
              <a:buNone/>
            </a:pPr>
            <a:r>
              <a:rPr lang="en"/>
              <a:t>Discoverability of IDE features is extremely poor</a:t>
            </a:r>
            <a:endParaRPr/>
          </a:p>
          <a:p>
            <a:pPr indent="-342900" lvl="0" marL="457200" rtl="0" algn="l">
              <a:spcBef>
                <a:spcPts val="1600"/>
              </a:spcBef>
              <a:spcAft>
                <a:spcPts val="0"/>
              </a:spcAft>
              <a:buSzPts val="1800"/>
              <a:buChar char="-"/>
            </a:pPr>
            <a:r>
              <a:rPr lang="en"/>
              <a:t>Difficult to know what features exist</a:t>
            </a:r>
            <a:endParaRPr/>
          </a:p>
          <a:p>
            <a:pPr indent="-342900" lvl="0" marL="457200" rtl="0" algn="l">
              <a:spcBef>
                <a:spcPts val="0"/>
              </a:spcBef>
              <a:spcAft>
                <a:spcPts val="0"/>
              </a:spcAft>
              <a:buSzPts val="1800"/>
              <a:buChar char="-"/>
            </a:pPr>
            <a:r>
              <a:rPr lang="en"/>
              <a:t>Current methods don’t give you features at relevant times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IDE-IT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Integrated Development Environment - Intelligent Tutorials</a:t>
            </a:r>
            <a:endParaRPr/>
          </a:p>
          <a:p>
            <a:pPr indent="0" lvl="0" marL="0" rtl="0" algn="l">
              <a:spcBef>
                <a:spcPts val="1600"/>
              </a:spcBef>
              <a:spcAft>
                <a:spcPts val="0"/>
              </a:spcAft>
              <a:buNone/>
            </a:pPr>
            <a:r>
              <a:rPr lang="en"/>
              <a:t>Eclipse plugin</a:t>
            </a:r>
            <a:endParaRPr/>
          </a:p>
          <a:p>
            <a:pPr indent="-342900" lvl="0" marL="457200" rtl="0" algn="l">
              <a:spcBef>
                <a:spcPts val="1600"/>
              </a:spcBef>
              <a:spcAft>
                <a:spcPts val="0"/>
              </a:spcAft>
              <a:buSzPts val="1800"/>
              <a:buChar char="-"/>
            </a:pPr>
            <a:r>
              <a:rPr lang="en"/>
              <a:t>Tracks user input and provides suggestions for using IDE features</a:t>
            </a:r>
            <a:endParaRPr/>
          </a:p>
          <a:p>
            <a:pPr indent="0" lvl="0" marL="0" rtl="0" algn="l">
              <a:spcBef>
                <a:spcPts val="1600"/>
              </a:spcBef>
              <a:spcAft>
                <a:spcPts val="0"/>
              </a:spcAft>
              <a:buNone/>
            </a:pPr>
            <a:r>
              <a:rPr lang="en"/>
              <a:t>IDE-IT Back end</a:t>
            </a:r>
            <a:endParaRPr/>
          </a:p>
          <a:p>
            <a:pPr indent="-342900" lvl="0" marL="457200" rtl="0" algn="l">
              <a:spcBef>
                <a:spcPts val="1600"/>
              </a:spcBef>
              <a:spcAft>
                <a:spcPts val="0"/>
              </a:spcAft>
              <a:buSzPts val="1800"/>
              <a:buChar char="-"/>
            </a:pPr>
            <a:r>
              <a:rPr lang="en"/>
              <a:t>Responsible for detecting user input and evaluating which IDE features the user might be interested 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IDE-IT Vs. Previous approaches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Improving Software Developers’ Fluency by Recommending Development Environment Commands</a:t>
            </a:r>
            <a:r>
              <a:rPr baseline="30000" lang="en"/>
              <a:t>1</a:t>
            </a:r>
            <a:endParaRPr baseline="30000"/>
          </a:p>
          <a:p>
            <a:pPr indent="-342900" lvl="0" marL="457200" rtl="0" algn="l">
              <a:spcBef>
                <a:spcPts val="1600"/>
              </a:spcBef>
              <a:spcAft>
                <a:spcPts val="0"/>
              </a:spcAft>
              <a:buSzPts val="1800"/>
              <a:buChar char="-"/>
            </a:pPr>
            <a:r>
              <a:rPr lang="en"/>
              <a:t>Recommendations based on sequences of commands</a:t>
            </a:r>
            <a:endParaRPr/>
          </a:p>
          <a:p>
            <a:pPr indent="-342900" lvl="0" marL="457200" rtl="0" algn="l">
              <a:spcBef>
                <a:spcPts val="0"/>
              </a:spcBef>
              <a:spcAft>
                <a:spcPts val="0"/>
              </a:spcAft>
              <a:buSzPts val="1800"/>
              <a:buChar char="-"/>
            </a:pPr>
            <a:r>
              <a:rPr lang="en"/>
              <a:t>Doesn’t work for general development process</a:t>
            </a:r>
            <a:endParaRPr/>
          </a:p>
          <a:p>
            <a:pPr indent="0" lvl="0" marL="0" rtl="0" algn="l">
              <a:spcBef>
                <a:spcPts val="1600"/>
              </a:spcBef>
              <a:spcAft>
                <a:spcPts val="0"/>
              </a:spcAft>
              <a:buClr>
                <a:srgbClr val="000000"/>
              </a:buClr>
              <a:buSzPts val="1100"/>
              <a:buFont typeface="Arial"/>
              <a:buNone/>
            </a:pPr>
            <a:r>
              <a:rPr lang="en"/>
              <a:t>Intellij Idea Feature Suggester</a:t>
            </a:r>
            <a:endParaRPr/>
          </a:p>
          <a:p>
            <a:pPr indent="-342900" lvl="0" marL="457200" rtl="0" algn="l">
              <a:spcBef>
                <a:spcPts val="1600"/>
              </a:spcBef>
              <a:spcAft>
                <a:spcPts val="0"/>
              </a:spcAft>
              <a:buSzPts val="1800"/>
              <a:buChar char="-"/>
            </a:pPr>
            <a:r>
              <a:rPr lang="en"/>
              <a:t>Similar idea to IDE-IT</a:t>
            </a:r>
            <a:endParaRPr/>
          </a:p>
          <a:p>
            <a:pPr indent="-342900" lvl="0" marL="457200" rtl="0" algn="l">
              <a:spcBef>
                <a:spcPts val="0"/>
              </a:spcBef>
              <a:spcAft>
                <a:spcPts val="0"/>
              </a:spcAft>
              <a:buSzPts val="1800"/>
              <a:buChar char="-"/>
            </a:pPr>
            <a:r>
              <a:rPr lang="en"/>
              <a:t>Does not support an arbitrary frontend</a:t>
            </a:r>
            <a:endParaRPr/>
          </a:p>
          <a:p>
            <a:pPr indent="-342900" lvl="0" marL="457200" rtl="0" algn="l">
              <a:spcBef>
                <a:spcPts val="0"/>
              </a:spcBef>
              <a:spcAft>
                <a:spcPts val="0"/>
              </a:spcAft>
              <a:buSzPts val="1800"/>
              <a:buChar char="-"/>
            </a:pPr>
            <a:r>
              <a:rPr lang="en"/>
              <a:t>Not available for Eclipse</a:t>
            </a:r>
            <a:endParaRPr/>
          </a:p>
        </p:txBody>
      </p:sp>
      <p:sp>
        <p:nvSpPr>
          <p:cNvPr id="74" name="Google Shape;74;p16"/>
          <p:cNvSpPr txBox="1"/>
          <p:nvPr/>
        </p:nvSpPr>
        <p:spPr>
          <a:xfrm>
            <a:off x="171950" y="4416475"/>
            <a:ext cx="8660400" cy="5025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2"/>
              </a:buClr>
              <a:buSzPts val="1000"/>
              <a:buAutoNum type="arabicParenBoth"/>
            </a:pPr>
            <a:r>
              <a:rPr lang="en" sz="1000">
                <a:solidFill>
                  <a:schemeClr val="dk2"/>
                </a:solidFill>
                <a:highlight>
                  <a:schemeClr val="lt1"/>
                </a:highlight>
              </a:rPr>
              <a:t>Emerson Murphy-Hill, Rahul Jiresal, and Gail C. Murphy. 2012. Improving software developers' fluency by recommending development environment commands. In Proceedings of the ACM SIGSOFT 20th International Symposium on the Foundations of Software Engineering (FSE '12). ACM, New York, NY, USA, Article 42, 11 pages. DOI: </a:t>
            </a:r>
            <a:r>
              <a:rPr lang="en" sz="1000">
                <a:solidFill>
                  <a:schemeClr val="dk2"/>
                </a:solidFill>
                <a:highlight>
                  <a:schemeClr val="lt1"/>
                </a:highlight>
                <a:uFill>
                  <a:noFill/>
                </a:uFill>
                <a:hlinkClick r:id="rId3"/>
              </a:rPr>
              <a:t>https://doi.org/10.1145/2393596.2393645</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IDE-IT Backend Approach</a:t>
            </a:r>
            <a:endParaRPr/>
          </a:p>
          <a:p>
            <a:pPr indent="0" lvl="0" marL="0" rtl="0" algn="l">
              <a:spcBef>
                <a:spcPts val="0"/>
              </a:spcBef>
              <a:spcAft>
                <a:spcPts val="0"/>
              </a:spcAft>
              <a:buNone/>
            </a:pPr>
            <a:r>
              <a:t/>
            </a:r>
            <a:endParaRPr/>
          </a:p>
        </p:txBody>
      </p:sp>
      <p:pic>
        <p:nvPicPr>
          <p:cNvPr id="80" name="Google Shape;80;p17"/>
          <p:cNvPicPr preferRelativeResize="0"/>
          <p:nvPr/>
        </p:nvPicPr>
        <p:blipFill>
          <a:blip r:embed="rId3">
            <a:alphaModFix/>
          </a:blip>
          <a:stretch>
            <a:fillRect/>
          </a:stretch>
        </p:blipFill>
        <p:spPr>
          <a:xfrm>
            <a:off x="2314938" y="1170125"/>
            <a:ext cx="4514122"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IDE-IT Backend Approach</a:t>
            </a:r>
            <a:endParaRPr/>
          </a:p>
          <a:p>
            <a:pPr indent="0" lvl="0" marL="0" rtl="0" algn="l">
              <a:spcBef>
                <a:spcPts val="0"/>
              </a:spcBef>
              <a:spcAft>
                <a:spcPts val="0"/>
              </a:spcAft>
              <a:buNone/>
            </a:pPr>
            <a:r>
              <a:t/>
            </a:r>
            <a:endParaRPr/>
          </a:p>
        </p:txBody>
      </p:sp>
      <p:pic>
        <p:nvPicPr>
          <p:cNvPr id="86" name="Google Shape;86;p18"/>
          <p:cNvPicPr preferRelativeResize="0"/>
          <p:nvPr/>
        </p:nvPicPr>
        <p:blipFill rotWithShape="1">
          <a:blip r:embed="rId3">
            <a:alphaModFix/>
          </a:blip>
          <a:srcRect b="0" l="0" r="0" t="0"/>
          <a:stretch/>
        </p:blipFill>
        <p:spPr>
          <a:xfrm>
            <a:off x="152400" y="1170125"/>
            <a:ext cx="4514122" cy="3820975"/>
          </a:xfrm>
          <a:prstGeom prst="rect">
            <a:avLst/>
          </a:prstGeom>
          <a:noFill/>
          <a:ln>
            <a:noFill/>
          </a:ln>
        </p:spPr>
      </p:pic>
      <p:sp>
        <p:nvSpPr>
          <p:cNvPr id="87" name="Google Shape;87;p18"/>
          <p:cNvSpPr txBox="1"/>
          <p:nvPr/>
        </p:nvSpPr>
        <p:spPr>
          <a:xfrm>
            <a:off x="4830575" y="1163850"/>
            <a:ext cx="4001700" cy="382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Allows arbitrary frontend client to use backend functionality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Frontend client creates an observer, registers it with the interface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When a feature is suggested, frontend notified via the observer</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IDE-IT Backend Approach</a:t>
            </a:r>
            <a:endParaRPr/>
          </a:p>
          <a:p>
            <a:pPr indent="0" lvl="0" marL="0" rtl="0" algn="l">
              <a:spcBef>
                <a:spcPts val="0"/>
              </a:spcBef>
              <a:spcAft>
                <a:spcPts val="0"/>
              </a:spcAft>
              <a:buNone/>
            </a:pPr>
            <a:r>
              <a:t/>
            </a:r>
            <a:endParaRPr/>
          </a:p>
        </p:txBody>
      </p:sp>
      <p:pic>
        <p:nvPicPr>
          <p:cNvPr id="93" name="Google Shape;93;p19"/>
          <p:cNvPicPr preferRelativeResize="0"/>
          <p:nvPr/>
        </p:nvPicPr>
        <p:blipFill rotWithShape="1">
          <a:blip r:embed="rId3">
            <a:alphaModFix/>
          </a:blip>
          <a:srcRect b="0" l="0" r="0" t="0"/>
          <a:stretch/>
        </p:blipFill>
        <p:spPr>
          <a:xfrm>
            <a:off x="152400" y="1170125"/>
            <a:ext cx="4514122" cy="3820975"/>
          </a:xfrm>
          <a:prstGeom prst="rect">
            <a:avLst/>
          </a:prstGeom>
          <a:noFill/>
          <a:ln>
            <a:noFill/>
          </a:ln>
        </p:spPr>
      </p:pic>
      <p:sp>
        <p:nvSpPr>
          <p:cNvPr id="94" name="Google Shape;94;p19"/>
          <p:cNvSpPr txBox="1"/>
          <p:nvPr/>
        </p:nvSpPr>
        <p:spPr>
          <a:xfrm>
            <a:off x="4830575" y="1163850"/>
            <a:ext cx="4001700" cy="382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Listens for:</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New editor windows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Document changes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Annotation changes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Document saves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Sends event information to evaluation management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IDE-IT Backend Approach</a:t>
            </a:r>
            <a:endParaRPr/>
          </a:p>
          <a:p>
            <a:pPr indent="0" lvl="0" marL="0" rtl="0" algn="l">
              <a:spcBef>
                <a:spcPts val="0"/>
              </a:spcBef>
              <a:spcAft>
                <a:spcPts val="0"/>
              </a:spcAft>
              <a:buNone/>
            </a:pPr>
            <a:r>
              <a:t/>
            </a:r>
            <a:endParaRPr/>
          </a:p>
        </p:txBody>
      </p:sp>
      <p:pic>
        <p:nvPicPr>
          <p:cNvPr id="100" name="Google Shape;100;p20"/>
          <p:cNvPicPr preferRelativeResize="0"/>
          <p:nvPr/>
        </p:nvPicPr>
        <p:blipFill rotWithShape="1">
          <a:blip r:embed="rId3">
            <a:alphaModFix/>
          </a:blip>
          <a:srcRect b="0" l="0" r="0" t="0"/>
          <a:stretch/>
        </p:blipFill>
        <p:spPr>
          <a:xfrm>
            <a:off x="152400" y="1170125"/>
            <a:ext cx="4514122" cy="3820975"/>
          </a:xfrm>
          <a:prstGeom prst="rect">
            <a:avLst/>
          </a:prstGeom>
          <a:noFill/>
          <a:ln>
            <a:noFill/>
          </a:ln>
        </p:spPr>
      </p:pic>
      <p:sp>
        <p:nvSpPr>
          <p:cNvPr id="101" name="Google Shape;101;p20"/>
          <p:cNvSpPr txBox="1"/>
          <p:nvPr/>
        </p:nvSpPr>
        <p:spPr>
          <a:xfrm>
            <a:off x="4830575" y="1163850"/>
            <a:ext cx="4001700" cy="382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A</a:t>
            </a:r>
            <a:r>
              <a:rPr lang="en" sz="1800">
                <a:solidFill>
                  <a:schemeClr val="dk2"/>
                </a:solidFill>
              </a:rPr>
              <a:t>ttaches evaluators to document editor windows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Evaluators notified of change events via the Eclipse API</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Evaluators process change events through </a:t>
            </a:r>
            <a:r>
              <a:rPr lang="en" sz="1800">
                <a:solidFill>
                  <a:schemeClr val="dk2"/>
                </a:solidFill>
              </a:rPr>
              <a:t>evaluation functions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Notifies frontend interface of any suggested features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IDE-IT Backend Approach</a:t>
            </a:r>
            <a:endParaRPr/>
          </a:p>
          <a:p>
            <a:pPr indent="0" lvl="0" marL="0" rtl="0" algn="l">
              <a:spcBef>
                <a:spcPts val="0"/>
              </a:spcBef>
              <a:spcAft>
                <a:spcPts val="0"/>
              </a:spcAft>
              <a:buNone/>
            </a:pPr>
            <a:r>
              <a:t/>
            </a:r>
            <a:endParaRPr/>
          </a:p>
        </p:txBody>
      </p:sp>
      <p:pic>
        <p:nvPicPr>
          <p:cNvPr id="107" name="Google Shape;107;p21"/>
          <p:cNvPicPr preferRelativeResize="0"/>
          <p:nvPr/>
        </p:nvPicPr>
        <p:blipFill rotWithShape="1">
          <a:blip r:embed="rId3">
            <a:alphaModFix/>
          </a:blip>
          <a:srcRect b="0" l="0" r="0" t="0"/>
          <a:stretch/>
        </p:blipFill>
        <p:spPr>
          <a:xfrm>
            <a:off x="152400" y="1170125"/>
            <a:ext cx="4514122" cy="3820975"/>
          </a:xfrm>
          <a:prstGeom prst="rect">
            <a:avLst/>
          </a:prstGeom>
          <a:noFill/>
          <a:ln>
            <a:noFill/>
          </a:ln>
        </p:spPr>
      </p:pic>
      <p:sp>
        <p:nvSpPr>
          <p:cNvPr id="108" name="Google Shape;108;p21"/>
          <p:cNvSpPr txBox="1"/>
          <p:nvPr/>
        </p:nvSpPr>
        <p:spPr>
          <a:xfrm>
            <a:off x="4830575" y="1163850"/>
            <a:ext cx="4001700" cy="382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Gets change event information from evaluation management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Determines if change event means a feature should be suggested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Notifies evaluation management if a feature should be suggested</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