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76" r:id="rId12"/>
    <p:sldId id="263" r:id="rId13"/>
    <p:sldId id="264" r:id="rId14"/>
    <p:sldId id="271" r:id="rId15"/>
    <p:sldId id="265" r:id="rId16"/>
    <p:sldId id="274" r:id="rId17"/>
    <p:sldId id="266" r:id="rId18"/>
    <p:sldId id="267" r:id="rId19"/>
    <p:sldId id="272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gate for start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488"/>
            <a:ext cx="8386924" cy="4876800"/>
          </a:xfrm>
        </p:spPr>
        <p:txBody>
          <a:bodyPr/>
          <a:lstStyle/>
          <a:p>
            <a:r>
              <a:rPr lang="en-US" dirty="0" smtClean="0"/>
              <a:t>A subset of cells can be selected on a t-SNE plot and saved as a gate to be used as the Wishbone starting point.</a:t>
            </a:r>
          </a:p>
          <a:p>
            <a:r>
              <a:rPr lang="en-US" dirty="0" smtClean="0"/>
              <a:t>After plotting t-SNE, select ‘Set gate’ from the visualization menu</a:t>
            </a:r>
          </a:p>
        </p:txBody>
      </p:sp>
      <p:pic>
        <p:nvPicPr>
          <p:cNvPr id="4" name="Picture 3" descr="Screen Shot 2016-06-23 at 12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6" y="3407251"/>
            <a:ext cx="1552922" cy="544885"/>
          </a:xfrm>
          <a:prstGeom prst="rect">
            <a:avLst/>
          </a:prstGeom>
        </p:spPr>
      </p:pic>
      <p:pic>
        <p:nvPicPr>
          <p:cNvPr id="5" name="Picture 4" descr="Screen Shot 2016-06-23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3407251"/>
            <a:ext cx="4151953" cy="2958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40" y="3298897"/>
            <a:ext cx="247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576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dirty="0">
                <a:latin typeface="Corbel"/>
                <a:cs typeface="Corbel"/>
              </a:rPr>
              <a:t>Choose a name for the </a:t>
            </a:r>
            <a:r>
              <a:rPr lang="en-US" sz="2400" dirty="0" smtClean="0">
                <a:latin typeface="Corbel"/>
                <a:cs typeface="Corbel"/>
              </a:rPr>
              <a:t>gate, then </a:t>
            </a:r>
            <a:r>
              <a:rPr lang="en-US" sz="2400" dirty="0">
                <a:latin typeface="Corbel"/>
                <a:cs typeface="Corbel"/>
              </a:rPr>
              <a:t>drag your cursor to select a rectangular area to 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trajectory.</a:t>
            </a:r>
          </a:p>
          <a:p>
            <a:r>
              <a:rPr lang="en-US" dirty="0" smtClean="0"/>
              <a:t>The start cell can either be a manually selected cell or a pre-saved cell gate (a randomly selected cell within the gate will be used as the starting point). </a:t>
            </a:r>
            <a:endParaRPr lang="en-US" dirty="0"/>
          </a:p>
        </p:txBody>
      </p:sp>
      <p:pic>
        <p:nvPicPr>
          <p:cNvPr id="5" name="Picture 4" descr="Screen Shot 2016-06-23 at 1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4" y="4735037"/>
            <a:ext cx="4522386" cy="19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 descr="wb_gui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382695"/>
            <a:ext cx="5964884" cy="2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569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rbel"/>
                <a:cs typeface="Corbel"/>
              </a:rPr>
              <a:t>After selecting a file, you will be prompted to enter a name for the data </a:t>
            </a:r>
            <a:endParaRPr lang="en-US" sz="2400" dirty="0">
              <a:latin typeface="Corbel"/>
              <a:cs typeface="Corbel"/>
            </a:endParaRPr>
          </a:p>
          <a:p>
            <a:r>
              <a:rPr lang="en-US" sz="2400" dirty="0" smtClean="0">
                <a:latin typeface="Corbel"/>
                <a:cs typeface="Corbel"/>
              </a:rPr>
              <a:t>If you’ve selected </a:t>
            </a:r>
            <a:r>
              <a:rPr lang="en-US" sz="2400" dirty="0" err="1" smtClean="0">
                <a:latin typeface="Corbel"/>
                <a:cs typeface="Corbel"/>
              </a:rPr>
              <a:t>sc-seq</a:t>
            </a:r>
            <a:r>
              <a:rPr lang="en-US" sz="2400" dirty="0" smtClean="0">
                <a:latin typeface="Corbel"/>
                <a:cs typeface="Corbel"/>
              </a:rPr>
              <a:t> data, you will also be asked to choose </a:t>
            </a:r>
            <a:r>
              <a:rPr lang="en-US" sz="2400" dirty="0" smtClean="0">
                <a:latin typeface="Corbel"/>
                <a:cs typeface="Corbel"/>
              </a:rPr>
              <a:t>whether or not to correct for library size among cells</a:t>
            </a:r>
            <a:r>
              <a:rPr lang="en-US" sz="2400" dirty="0" smtClean="0">
                <a:latin typeface="Corbel"/>
                <a:cs typeface="Corbel"/>
              </a:rPr>
              <a:t>.</a:t>
            </a:r>
          </a:p>
          <a:p>
            <a:r>
              <a:rPr lang="en-US" sz="2400" dirty="0" smtClean="0">
                <a:latin typeface="Corbel"/>
                <a:cs typeface="Corbel"/>
              </a:rPr>
              <a:t>If you’ve selected mass </a:t>
            </a:r>
            <a:r>
              <a:rPr lang="en-US" sz="2400" dirty="0" err="1" smtClean="0">
                <a:latin typeface="Corbel"/>
                <a:cs typeface="Corbel"/>
              </a:rPr>
              <a:t>cytometry</a:t>
            </a:r>
            <a:r>
              <a:rPr lang="en-US" sz="2400" dirty="0" smtClean="0">
                <a:latin typeface="Corbel"/>
                <a:cs typeface="Corbel"/>
              </a:rPr>
              <a:t> data, you will be prompted to enter a cofactor for normalization</a:t>
            </a:r>
            <a:endParaRPr lang="en-US" sz="2400" dirty="0">
              <a:latin typeface="Corbel"/>
              <a:cs typeface="Corbel"/>
            </a:endParaRPr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3" y="4741622"/>
            <a:ext cx="5092357" cy="1553793"/>
          </a:xfrm>
          <a:prstGeom prst="rect">
            <a:avLst/>
          </a:prstGeom>
        </p:spPr>
      </p:pic>
      <p:pic>
        <p:nvPicPr>
          <p:cNvPr id="3" name="Picture 2" descr="Screen Shot 2016-07-19 at 5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06" y="4741622"/>
            <a:ext cx="2665353" cy="15537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9154" y="4275274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5486" y="4275274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r>
              <a:rPr lang="en-US" dirty="0" smtClean="0"/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dirty="0"/>
              <a:t>Wishbone uses tSNE for data visualization</a:t>
            </a: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You will be prompted to enter the number of </a:t>
            </a:r>
            <a:r>
              <a:rPr lang="en-US" dirty="0" smtClean="0">
                <a:solidFill>
                  <a:srgbClr val="292934"/>
                </a:solidFill>
                <a:cs typeface="Arial"/>
              </a:rPr>
              <a:t>components and perplexity </a:t>
            </a:r>
            <a:r>
              <a:rPr lang="en-US" dirty="0">
                <a:solidFill>
                  <a:srgbClr val="292934"/>
                </a:solidFill>
                <a:cs typeface="Arial"/>
              </a:rPr>
              <a:t>to use for tSNE. </a:t>
            </a:r>
          </a:p>
          <a:p>
            <a:pPr lvl="1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Use the elbow method to choose the appropriate number of </a:t>
            </a:r>
            <a:r>
              <a:rPr lang="en-US" dirty="0" smtClean="0">
                <a:solidFill>
                  <a:srgbClr val="292934"/>
                </a:solidFill>
                <a:cs typeface="Arial"/>
              </a:rPr>
              <a:t>components</a:t>
            </a:r>
          </a:p>
          <a:p>
            <a:pPr lvl="1">
              <a:buClr>
                <a:srgbClr val="93A299"/>
              </a:buClr>
            </a:pPr>
            <a:r>
              <a:rPr lang="en-US" dirty="0" smtClean="0">
                <a:solidFill>
                  <a:srgbClr val="292934"/>
                </a:solidFill>
                <a:cs typeface="Arial"/>
              </a:rPr>
              <a:t>If the cell count is less than 100, the perplexity should be reduced</a:t>
            </a:r>
            <a:endParaRPr lang="en-US" dirty="0">
              <a:solidFill>
                <a:srgbClr val="292934"/>
              </a:solidFill>
              <a:cs typeface="Arial"/>
            </a:endParaRPr>
          </a:p>
        </p:txBody>
      </p:sp>
      <p:pic>
        <p:nvPicPr>
          <p:cNvPr id="4" name="Picture 3" descr="Screen Shot 2016-07-06 at 11.3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39" y="4952795"/>
            <a:ext cx="4812028" cy="17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659</TotalTime>
  <Words>814</Words>
  <Application>Microsoft Macintosh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Selecting gate for start cells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Pooja</cp:lastModifiedBy>
  <cp:revision>40</cp:revision>
  <dcterms:created xsi:type="dcterms:W3CDTF">2016-04-26T20:32:51Z</dcterms:created>
  <dcterms:modified xsi:type="dcterms:W3CDTF">2016-07-19T21:25:48Z</dcterms:modified>
</cp:coreProperties>
</file>