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70" r:id="rId11"/>
    <p:sldId id="276" r:id="rId12"/>
    <p:sldId id="263" r:id="rId13"/>
    <p:sldId id="264" r:id="rId14"/>
    <p:sldId id="271" r:id="rId15"/>
    <p:sldId id="265" r:id="rId16"/>
    <p:sldId id="274" r:id="rId17"/>
    <p:sldId id="266" r:id="rId18"/>
    <p:sldId id="267" r:id="rId19"/>
    <p:sldId id="272" r:id="rId20"/>
    <p:sldId id="275" r:id="rId21"/>
    <p:sldId id="273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 Sett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9D404F-B59E-3249-9345-AAE4E529CC3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orbel"/>
          <a:ea typeface="+mj-ea"/>
          <a:cs typeface="Corbel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orbel"/>
          <a:ea typeface="+mn-ea"/>
          <a:cs typeface="Corbel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orbel"/>
          <a:ea typeface="+mn-ea"/>
          <a:cs typeface="Corbel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orbel"/>
          <a:ea typeface="+mn-ea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ture.com/nbt/journal/vaop/ncurrent/full/nbt.3569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nuSetty/wishbon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Wishbone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3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 t-SNE plot, select t-SNE from the visualization menu.</a:t>
            </a:r>
            <a:endParaRPr lang="en-US" dirty="0"/>
          </a:p>
        </p:txBody>
      </p:sp>
      <p:pic>
        <p:nvPicPr>
          <p:cNvPr id="4" name="Picture 3" descr="Screen Shot 2016-04-28 at 11.5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7" y="2635184"/>
            <a:ext cx="5811522" cy="38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gate for start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488"/>
            <a:ext cx="8386924" cy="4876800"/>
          </a:xfrm>
        </p:spPr>
        <p:txBody>
          <a:bodyPr/>
          <a:lstStyle/>
          <a:p>
            <a:r>
              <a:rPr lang="en-US" dirty="0" smtClean="0"/>
              <a:t>A subset of cells can be selected on a t-SNE plot and saved as a gate to be used as the Wishbone starting point.</a:t>
            </a:r>
          </a:p>
          <a:p>
            <a:r>
              <a:rPr lang="en-US" dirty="0" smtClean="0"/>
              <a:t>After plotting t-SNE, select ‘Set gate’ from the visualization menu</a:t>
            </a:r>
          </a:p>
        </p:txBody>
      </p:sp>
      <p:pic>
        <p:nvPicPr>
          <p:cNvPr id="4" name="Picture 3" descr="Screen Shot 2016-06-23 at 12.1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36" y="3407251"/>
            <a:ext cx="1552922" cy="544885"/>
          </a:xfrm>
          <a:prstGeom prst="rect">
            <a:avLst/>
          </a:prstGeom>
        </p:spPr>
      </p:pic>
      <p:pic>
        <p:nvPicPr>
          <p:cNvPr id="5" name="Picture 4" descr="Screen Shot 2016-06-23 at 12.1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31" y="3407251"/>
            <a:ext cx="4151953" cy="2958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840" y="3298897"/>
            <a:ext cx="2470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ts val="576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dirty="0">
                <a:latin typeface="Corbel"/>
                <a:cs typeface="Corbel"/>
              </a:rPr>
              <a:t>Choose a name for the </a:t>
            </a:r>
            <a:r>
              <a:rPr lang="en-US" sz="2400" dirty="0" smtClean="0">
                <a:latin typeface="Corbel"/>
                <a:cs typeface="Corbel"/>
              </a:rPr>
              <a:t>gate, then </a:t>
            </a:r>
            <a:r>
              <a:rPr lang="en-US" sz="2400" dirty="0">
                <a:latin typeface="Corbel"/>
                <a:cs typeface="Corbel"/>
              </a:rPr>
              <a:t>drag your cursor to select a rectangular area to gate.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7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map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maps are a non-linear dimensionality reduction technique to </a:t>
            </a:r>
            <a:r>
              <a:rPr lang="en-US" dirty="0" err="1" smtClean="0"/>
              <a:t>denoise</a:t>
            </a:r>
            <a:r>
              <a:rPr lang="en-US" dirty="0" smtClean="0"/>
              <a:t> data and capture the major axes of variation.</a:t>
            </a:r>
          </a:p>
          <a:p>
            <a:r>
              <a:rPr lang="en-US" dirty="0" smtClean="0"/>
              <a:t>To run diffusion maps, select Analysis &gt; Diffusion map</a:t>
            </a:r>
          </a:p>
          <a:p>
            <a:r>
              <a:rPr lang="en-US" dirty="0" smtClean="0"/>
              <a:t>The top 10 diffusion components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Diffusion map in the Visualization menu</a:t>
            </a:r>
            <a:endParaRPr lang="en-US" dirty="0"/>
          </a:p>
        </p:txBody>
      </p:sp>
      <p:pic>
        <p:nvPicPr>
          <p:cNvPr id="6" name="Picture 5" descr="Screen Shot 2016-05-15 at 10.45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1"/>
          <a:stretch/>
        </p:blipFill>
        <p:spPr>
          <a:xfrm>
            <a:off x="3492668" y="4071339"/>
            <a:ext cx="5651332" cy="27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GSEA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detection in single cell RNA-seq data is confounded by non differentiation related processes such as cell cycle and metabolism</a:t>
            </a:r>
          </a:p>
          <a:p>
            <a:r>
              <a:rPr lang="en-US" dirty="0"/>
              <a:t>Wishbone uses GSEA along each diffusion component to identify the most relevant components</a:t>
            </a:r>
          </a:p>
          <a:p>
            <a:endParaRPr lang="en-US" dirty="0" smtClean="0"/>
          </a:p>
          <a:p>
            <a:r>
              <a:rPr lang="en-US" dirty="0" smtClean="0"/>
              <a:t>To run GSEA, Select Analysis &gt; GSEA.</a:t>
            </a:r>
          </a:p>
          <a:p>
            <a:r>
              <a:rPr lang="en-US" dirty="0" smtClean="0"/>
              <a:t>You will be prompted to select a </a:t>
            </a:r>
            <a:r>
              <a:rPr lang="en-US" dirty="0" err="1" smtClean="0"/>
              <a:t>gmt</a:t>
            </a:r>
            <a:r>
              <a:rPr lang="en-US" dirty="0" smtClean="0"/>
              <a:t> file as well as a prefix for generating GSEA reports. The supported </a:t>
            </a:r>
            <a:r>
              <a:rPr lang="en-US" dirty="0" err="1" smtClean="0"/>
              <a:t>gmt</a:t>
            </a:r>
            <a:r>
              <a:rPr lang="en-US" dirty="0" smtClean="0"/>
              <a:t> files are included with the Wishbone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GSEA results from the visualization menu to view the results. The positive and negative correlations for a given component will be displayed.</a:t>
            </a:r>
            <a:endParaRPr lang="en-US" dirty="0"/>
          </a:p>
        </p:txBody>
      </p:sp>
      <p:pic>
        <p:nvPicPr>
          <p:cNvPr id="4" name="Picture 3" descr="Screen Shot 2016-04-28 at 11.56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33" y="3074660"/>
            <a:ext cx="5256642" cy="37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gene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visualize gene expression on a </a:t>
            </a:r>
            <a:r>
              <a:rPr lang="en-US" dirty="0" err="1" smtClean="0"/>
              <a:t>tSNE</a:t>
            </a:r>
            <a:r>
              <a:rPr lang="en-US" dirty="0" smtClean="0"/>
              <a:t> map, select ‘Gene expression’ from the visualization menu.</a:t>
            </a:r>
          </a:p>
          <a:p>
            <a:r>
              <a:rPr lang="en-US" dirty="0" smtClean="0"/>
              <a:t>You will be prompted to select the genes you wish to visualize. Use the right arrow key to autocomplete to the first entry in the drop-down menu.</a:t>
            </a:r>
            <a:endParaRPr lang="en-US" dirty="0"/>
          </a:p>
        </p:txBody>
      </p:sp>
      <p:pic>
        <p:nvPicPr>
          <p:cNvPr id="4" name="Picture 3" descr="Screen Shot 2016-04-28 at 11.5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95" y="3810486"/>
            <a:ext cx="1839276" cy="2823075"/>
          </a:xfrm>
          <a:prstGeom prst="rect">
            <a:avLst/>
          </a:prstGeom>
        </p:spPr>
      </p:pic>
      <p:pic>
        <p:nvPicPr>
          <p:cNvPr id="5" name="Picture 4" descr="Screen Shot 2016-04-28 at 11.58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4" y="3810486"/>
            <a:ext cx="1848142" cy="283096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34031" y="5151460"/>
            <a:ext cx="1193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9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 visualization</a:t>
            </a:r>
            <a:endParaRPr lang="en-US" dirty="0"/>
          </a:p>
        </p:txBody>
      </p:sp>
      <p:pic>
        <p:nvPicPr>
          <p:cNvPr id="3" name="Picture 2" descr="Screen Shot 2016-05-15 at 10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7" y="1546944"/>
            <a:ext cx="8475124" cy="50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wishbone, select Analysis &gt; Wishbone.</a:t>
            </a:r>
          </a:p>
          <a:p>
            <a:r>
              <a:rPr lang="en-US" dirty="0" smtClean="0"/>
              <a:t>You will be prompted to enter a start cell, a k value for the construction of a k-nearest neighbors graph, which diffusion components to use,  the number of waypoints to use, and whether to compute branches in the trajectory.</a:t>
            </a:r>
          </a:p>
          <a:p>
            <a:r>
              <a:rPr lang="en-US" dirty="0" smtClean="0"/>
              <a:t>The start cell can either be a manually selected cell or a pre-saved cell gate (a randomly selected cell within the gate will be used as the starting point). </a:t>
            </a:r>
            <a:endParaRPr lang="en-US" dirty="0"/>
          </a:p>
        </p:txBody>
      </p:sp>
      <p:pic>
        <p:nvPicPr>
          <p:cNvPr id="5" name="Picture 4" descr="Screen Shot 2016-06-23 at 12.1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4" y="4735037"/>
            <a:ext cx="4522386" cy="19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6938"/>
            <a:ext cx="8229600" cy="4360061"/>
          </a:xfrm>
        </p:spPr>
        <p:txBody>
          <a:bodyPr/>
          <a:lstStyle/>
          <a:p>
            <a:r>
              <a:rPr lang="en-US" dirty="0" smtClean="0"/>
              <a:t>Wishbone trajectory and branch results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Visualization &gt; Wishbone &gt; On </a:t>
            </a:r>
            <a:r>
              <a:rPr lang="en-US" dirty="0" err="1" smtClean="0"/>
              <a:t>tSNE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Screen Shot 2016-04-28 at 12.10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3722283"/>
            <a:ext cx="2751799" cy="1221462"/>
          </a:xfrm>
          <a:prstGeom prst="rect">
            <a:avLst/>
          </a:prstGeom>
        </p:spPr>
      </p:pic>
      <p:pic>
        <p:nvPicPr>
          <p:cNvPr id="6" name="Picture 5" descr="Screen Shot 2016-05-15 at 10.49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3"/>
          <a:stretch/>
        </p:blipFill>
        <p:spPr>
          <a:xfrm>
            <a:off x="3148940" y="3722283"/>
            <a:ext cx="5786324" cy="28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expression trends along the trajectory can be visualized as a plot or </a:t>
            </a:r>
            <a:r>
              <a:rPr lang="en-US" dirty="0" err="1"/>
              <a:t>heatmap</a:t>
            </a:r>
            <a:r>
              <a:rPr lang="en-US" dirty="0"/>
              <a:t> by selection Visualization &gt; Wishbone &gt; Marker trajectory or Heat map</a:t>
            </a:r>
          </a:p>
          <a:p>
            <a:endParaRPr lang="en-US" dirty="0"/>
          </a:p>
        </p:txBody>
      </p:sp>
      <p:pic>
        <p:nvPicPr>
          <p:cNvPr id="4" name="Picture 3" descr="Screen Shot 2016-05-15 at 10.49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0"/>
          <a:stretch/>
        </p:blipFill>
        <p:spPr>
          <a:xfrm>
            <a:off x="457200" y="2823656"/>
            <a:ext cx="8385491" cy="38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79563"/>
          </a:xfrm>
        </p:spPr>
        <p:txBody>
          <a:bodyPr>
            <a:normAutofit/>
          </a:bodyPr>
          <a:lstStyle/>
          <a:p>
            <a:r>
              <a:rPr lang="en-US" dirty="0" smtClean="0"/>
              <a:t>Wishbone is an interactive tool to identify bifurcating developmental trajectories from single cell data.</a:t>
            </a:r>
          </a:p>
          <a:p>
            <a:endParaRPr lang="en-US" dirty="0" smtClean="0"/>
          </a:p>
          <a:p>
            <a:r>
              <a:rPr lang="en-US" dirty="0" smtClean="0"/>
              <a:t>It also provides data preprocessing functionality such as dimensionality reduction and gene expression visualization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you use Wishbone, please cite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Wishbone </a:t>
            </a:r>
            <a:r>
              <a:rPr lang="en-US" dirty="0">
                <a:latin typeface="Corbel"/>
                <a:cs typeface="Corbel"/>
              </a:rPr>
              <a:t>identifies bifurcating developmental trajectories from single-cell </a:t>
            </a:r>
            <a:r>
              <a:rPr lang="en-US" dirty="0" smtClean="0">
                <a:latin typeface="Corbel"/>
                <a:cs typeface="Corbel"/>
              </a:rPr>
              <a:t>data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Nature Biotechnology May 2016. DOI: </a:t>
            </a:r>
            <a:r>
              <a:rPr lang="ro-RO" dirty="0">
                <a:latin typeface="Corbel"/>
                <a:cs typeface="Corbel"/>
                <a:hlinkClick r:id="rId2"/>
              </a:rPr>
              <a:t>doi:10.1038/nbt.3569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783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 – Heat map</a:t>
            </a:r>
            <a:endParaRPr lang="en-US" dirty="0"/>
          </a:p>
        </p:txBody>
      </p:sp>
      <p:pic>
        <p:nvPicPr>
          <p:cNvPr id="3" name="Picture 2" descr="Screen Shot 2016-05-15 at 10.5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174"/>
            <a:ext cx="9144000" cy="49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5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ach visualization can be saved using the ‘Save plot’ button in the upper right corner of the frame. </a:t>
            </a:r>
            <a:endParaRPr lang="en-US" dirty="0"/>
          </a:p>
        </p:txBody>
      </p:sp>
      <p:pic>
        <p:nvPicPr>
          <p:cNvPr id="4" name="Picture 3" descr="Screen Shot 2016-05-02 at 1.5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5" y="2663814"/>
            <a:ext cx="3699539" cy="4194185"/>
          </a:xfrm>
          <a:prstGeom prst="rect">
            <a:avLst/>
          </a:prstGeom>
        </p:spPr>
      </p:pic>
      <p:pic>
        <p:nvPicPr>
          <p:cNvPr id="5" name="Picture 4" descr="Screen Shot 2016-05-02 at 1.58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78" y="3404846"/>
            <a:ext cx="4963382" cy="22422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98756" y="2857868"/>
            <a:ext cx="125414" cy="229334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1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892"/>
            <a:ext cx="8229600" cy="990600"/>
          </a:xfrm>
        </p:spPr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468"/>
            <a:ext cx="8229600" cy="4876800"/>
          </a:xfrm>
        </p:spPr>
        <p:txBody>
          <a:bodyPr/>
          <a:lstStyle/>
          <a:p>
            <a:r>
              <a:rPr lang="en-US" dirty="0" smtClean="0"/>
              <a:t>All of your data and analysis can be saved and reloaded into Wishbone at a later time. </a:t>
            </a:r>
          </a:p>
          <a:p>
            <a:r>
              <a:rPr lang="en-US" dirty="0" smtClean="0"/>
              <a:t>Select File &gt; Save data to save your current progress as a pickle </a:t>
            </a:r>
            <a:r>
              <a:rPr lang="en-US" dirty="0" smtClean="0"/>
              <a:t>file</a:t>
            </a:r>
            <a:r>
              <a:rPr lang="en-US" dirty="0" smtClean="0"/>
              <a:t>; the data can be saved at any stage of analysis</a:t>
            </a:r>
          </a:p>
          <a:p>
            <a:r>
              <a:rPr lang="en-US" dirty="0" smtClean="0"/>
              <a:t>The saved pickle file can be loaded using File &gt; Load data </a:t>
            </a:r>
            <a:endParaRPr lang="en-US" dirty="0"/>
          </a:p>
        </p:txBody>
      </p:sp>
      <p:pic>
        <p:nvPicPr>
          <p:cNvPr id="4" name="Picture 3" descr="Screen Shot 2016-07-20 at 3.47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88770"/>
            <a:ext cx="4261470" cy="3174795"/>
          </a:xfrm>
          <a:prstGeom prst="rect">
            <a:avLst/>
          </a:prstGeom>
        </p:spPr>
      </p:pic>
      <p:pic>
        <p:nvPicPr>
          <p:cNvPr id="5" name="Picture 4" descr="Screen Shot 2016-07-20 at 3.4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986" y="3688770"/>
            <a:ext cx="2927083" cy="13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12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656"/>
            <a:ext cx="8229600" cy="4395343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https://github.com/ManuSetty/wishbone</a:t>
            </a:r>
            <a:endParaRPr lang="en-US" dirty="0" smtClean="0"/>
          </a:p>
          <a:p>
            <a:r>
              <a:rPr lang="en-US" dirty="0" smtClean="0"/>
              <a:t>Use the following instructions to install Wishbone</a:t>
            </a:r>
            <a:endParaRPr lang="en-US" dirty="0"/>
          </a:p>
        </p:txBody>
      </p:sp>
      <p:pic>
        <p:nvPicPr>
          <p:cNvPr id="4" name="Picture 3" descr="Screen Shot 2016-04-26 at 4.49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612"/>
            <a:ext cx="9144000" cy="24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wishbone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5708"/>
            <a:ext cx="8229600" cy="4201291"/>
          </a:xfrm>
        </p:spPr>
        <p:txBody>
          <a:bodyPr/>
          <a:lstStyle/>
          <a:p>
            <a:r>
              <a:rPr lang="en-US" dirty="0" smtClean="0"/>
              <a:t>After following the steps to install wishbone, the </a:t>
            </a:r>
            <a:r>
              <a:rPr lang="en-US" dirty="0" err="1" smtClean="0"/>
              <a:t>gui</a:t>
            </a:r>
            <a:r>
              <a:rPr lang="en-US" dirty="0" smtClean="0"/>
              <a:t> can be launched with the following command:</a:t>
            </a:r>
            <a:endParaRPr lang="en-US" dirty="0"/>
          </a:p>
        </p:txBody>
      </p:sp>
      <p:pic>
        <p:nvPicPr>
          <p:cNvPr id="6" name="Picture 5" descr="Screen Shot 2016-05-20 at 10.5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839730"/>
            <a:ext cx="4330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launching Wishbone, select File &gt; Load Data</a:t>
            </a:r>
          </a:p>
          <a:p>
            <a:r>
              <a:rPr lang="en-US" dirty="0" smtClean="0"/>
              <a:t>Select a </a:t>
            </a:r>
            <a:r>
              <a:rPr lang="en-US" dirty="0" err="1" smtClean="0"/>
              <a:t>csv</a:t>
            </a:r>
            <a:r>
              <a:rPr lang="en-US" dirty="0" smtClean="0"/>
              <a:t> file containing single cell RNA-</a:t>
            </a:r>
            <a:r>
              <a:rPr lang="en-US" dirty="0" err="1" smtClean="0"/>
              <a:t>seq</a:t>
            </a:r>
            <a:r>
              <a:rPr lang="en-US" dirty="0" smtClean="0"/>
              <a:t> data, a fcs file containing mass </a:t>
            </a:r>
            <a:r>
              <a:rPr lang="en-US" dirty="0" err="1" smtClean="0"/>
              <a:t>cytometry</a:t>
            </a:r>
            <a:r>
              <a:rPr lang="en-US" dirty="0" smtClean="0"/>
              <a:t> data, or a pickle file from a previous Wishbone session.</a:t>
            </a:r>
            <a:endParaRPr lang="en-US" dirty="0"/>
          </a:p>
        </p:txBody>
      </p:sp>
      <p:pic>
        <p:nvPicPr>
          <p:cNvPr id="5" name="Picture 4" descr="Screen Shot 2016-07-20 at 3.4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16" y="3553457"/>
            <a:ext cx="5964884" cy="292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4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2569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rbel"/>
                <a:cs typeface="Corbel"/>
              </a:rPr>
              <a:t>After selecting a file, you will be prompted to enter a name for the data </a:t>
            </a:r>
            <a:endParaRPr lang="en-US" sz="2400" dirty="0">
              <a:latin typeface="Corbel"/>
              <a:cs typeface="Corbel"/>
            </a:endParaRPr>
          </a:p>
          <a:p>
            <a:r>
              <a:rPr lang="en-US" sz="2400" dirty="0" smtClean="0">
                <a:latin typeface="Corbel"/>
                <a:cs typeface="Corbel"/>
              </a:rPr>
              <a:t>If you’ve selected </a:t>
            </a:r>
            <a:r>
              <a:rPr lang="en-US" sz="2400" dirty="0" err="1" smtClean="0">
                <a:latin typeface="Corbel"/>
                <a:cs typeface="Corbel"/>
              </a:rPr>
              <a:t>sc-seq</a:t>
            </a:r>
            <a:r>
              <a:rPr lang="en-US" sz="2400" dirty="0" smtClean="0">
                <a:latin typeface="Corbel"/>
                <a:cs typeface="Corbel"/>
              </a:rPr>
              <a:t> data, you will also be asked to choose whether or not to correct for library size among cells.</a:t>
            </a:r>
          </a:p>
          <a:p>
            <a:r>
              <a:rPr lang="en-US" sz="2400" dirty="0" smtClean="0">
                <a:latin typeface="Corbel"/>
                <a:cs typeface="Corbel"/>
              </a:rPr>
              <a:t>If you’ve selected mass </a:t>
            </a:r>
            <a:r>
              <a:rPr lang="en-US" sz="2400" dirty="0" err="1" smtClean="0">
                <a:latin typeface="Corbel"/>
                <a:cs typeface="Corbel"/>
              </a:rPr>
              <a:t>cytometry</a:t>
            </a:r>
            <a:r>
              <a:rPr lang="en-US" sz="2400" dirty="0" smtClean="0">
                <a:latin typeface="Corbel"/>
                <a:cs typeface="Corbel"/>
              </a:rPr>
              <a:t> data, you will be prompted to enter a cofactor for normalization</a:t>
            </a:r>
            <a:endParaRPr lang="en-US" sz="2400" dirty="0">
              <a:latin typeface="Corbel"/>
              <a:cs typeface="Corbel"/>
            </a:endParaRPr>
          </a:p>
        </p:txBody>
      </p:sp>
      <p:pic>
        <p:nvPicPr>
          <p:cNvPr id="9" name="Picture 8" descr="Screen Shot 2016-04-26 at 4.59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3" y="4741622"/>
            <a:ext cx="5092357" cy="1553793"/>
          </a:xfrm>
          <a:prstGeom prst="rect">
            <a:avLst/>
          </a:prstGeom>
        </p:spPr>
      </p:pic>
      <p:pic>
        <p:nvPicPr>
          <p:cNvPr id="3" name="Picture 2" descr="Screen Shot 2016-07-19 at 5.07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06" y="4741622"/>
            <a:ext cx="2665353" cy="155379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19154" y="4275274"/>
            <a:ext cx="1420259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latin typeface="Corbel"/>
                <a:cs typeface="Corbel"/>
              </a:rPr>
              <a:t>s</a:t>
            </a:r>
            <a:r>
              <a:rPr lang="en-US" sz="1800" b="1" dirty="0" err="1" smtClean="0">
                <a:latin typeface="Corbel"/>
                <a:cs typeface="Corbel"/>
              </a:rPr>
              <a:t>c-seq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35486" y="4302886"/>
            <a:ext cx="2651548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rbel"/>
                <a:cs typeface="Corbel"/>
              </a:rPr>
              <a:t>m</a:t>
            </a:r>
            <a:r>
              <a:rPr lang="en-US" sz="1800" b="1" dirty="0" smtClean="0">
                <a:latin typeface="Corbel"/>
                <a:cs typeface="Corbel"/>
              </a:rPr>
              <a:t>ass </a:t>
            </a:r>
            <a:r>
              <a:rPr lang="en-US" sz="1800" b="1" dirty="0" err="1" smtClean="0">
                <a:latin typeface="Corbel"/>
                <a:cs typeface="Corbel"/>
              </a:rPr>
              <a:t>cytometry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1892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092"/>
            <a:ext cx="8229600" cy="4465908"/>
          </a:xfrm>
        </p:spPr>
        <p:txBody>
          <a:bodyPr/>
          <a:lstStyle/>
          <a:p>
            <a:r>
              <a:rPr lang="en-US" dirty="0">
                <a:cs typeface="Arial"/>
              </a:rPr>
              <a:t>Single cell RNA-seq data suffers from high drop-out rate and as such Wishbone uses PCA to first identify “meta-genes” on which the trajectory detection and branching is based </a:t>
            </a:r>
            <a:r>
              <a:rPr lang="en-US" dirty="0" smtClean="0">
                <a:cs typeface="Arial"/>
              </a:rPr>
              <a:t>on</a:t>
            </a:r>
            <a:r>
              <a:rPr lang="en-US" sz="1800" i="1" dirty="0" smtClean="0">
                <a:latin typeface="Arial"/>
                <a:cs typeface="Arial"/>
              </a:rPr>
              <a:t>.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dirty="0" smtClean="0"/>
          </a:p>
          <a:p>
            <a:r>
              <a:rPr lang="en-US" dirty="0" smtClean="0"/>
              <a:t>Select Analysis &gt; Principal Component Analysis to run PCA.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To </a:t>
            </a:r>
            <a:r>
              <a:rPr lang="en-US" dirty="0" smtClean="0">
                <a:cs typeface="Arial"/>
              </a:rPr>
              <a:t>visualize the fraction of variance explained by each component, select Principal Component Analysis from the Visualization menu.</a:t>
            </a:r>
          </a:p>
          <a:p>
            <a:r>
              <a:rPr lang="en-US" dirty="0" smtClean="0">
                <a:cs typeface="Arial"/>
              </a:rPr>
              <a:t>You will be prompted to set the y-axis limits as well as the number of components you would like to visualize.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Screen Shot 2016-04-26 at 5.1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" y="4544677"/>
            <a:ext cx="3123666" cy="898708"/>
          </a:xfrm>
          <a:prstGeom prst="rect">
            <a:avLst/>
          </a:prstGeom>
        </p:spPr>
      </p:pic>
      <p:pic>
        <p:nvPicPr>
          <p:cNvPr id="6" name="Picture 5" descr="Screen Shot 2016-05-15 at 10.43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52" y="3645969"/>
            <a:ext cx="4504748" cy="32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3A299"/>
              </a:buClr>
            </a:pPr>
            <a:r>
              <a:rPr lang="en-US" sz="2350" dirty="0"/>
              <a:t>Wishbone uses tSNE for data </a:t>
            </a:r>
            <a:r>
              <a:rPr lang="en-US" sz="2350" dirty="0" smtClean="0"/>
              <a:t>visualization</a:t>
            </a:r>
            <a:endParaRPr lang="en-US" sz="2350" i="1" dirty="0">
              <a:solidFill>
                <a:srgbClr val="292934"/>
              </a:solidFill>
              <a:cs typeface="Arial"/>
            </a:endParaRPr>
          </a:p>
          <a:p>
            <a:pPr lvl="0">
              <a:buClr>
                <a:srgbClr val="93A299"/>
              </a:buClr>
            </a:pPr>
            <a:r>
              <a:rPr lang="en-US" sz="2350" dirty="0"/>
              <a:t>Select Analysis &gt; tSNE to run tSNE.</a:t>
            </a:r>
          </a:p>
          <a:p>
            <a:pPr lvl="0">
              <a:buClr>
                <a:srgbClr val="93A299"/>
              </a:buClr>
            </a:pPr>
            <a:r>
              <a:rPr lang="en-US" sz="2350" dirty="0" smtClean="0">
                <a:solidFill>
                  <a:srgbClr val="292934"/>
                </a:solidFill>
                <a:cs typeface="Arial"/>
              </a:rPr>
              <a:t>If analyzing </a:t>
            </a:r>
            <a:r>
              <a:rPr lang="en-US" sz="2350" dirty="0" err="1" smtClean="0">
                <a:solidFill>
                  <a:srgbClr val="292934"/>
                </a:solidFill>
                <a:cs typeface="Arial"/>
              </a:rPr>
              <a:t>sc-seq</a:t>
            </a:r>
            <a:r>
              <a:rPr lang="en-US" sz="2350" dirty="0" smtClean="0">
                <a:solidFill>
                  <a:srgbClr val="292934"/>
                </a:solidFill>
                <a:cs typeface="Arial"/>
              </a:rPr>
              <a:t> data, enter </a:t>
            </a:r>
            <a:r>
              <a:rPr lang="en-US" sz="2350" dirty="0">
                <a:solidFill>
                  <a:srgbClr val="292934"/>
                </a:solidFill>
                <a:cs typeface="Arial"/>
              </a:rPr>
              <a:t>the number of </a:t>
            </a:r>
            <a:r>
              <a:rPr lang="en-US" sz="2350" dirty="0" smtClean="0">
                <a:solidFill>
                  <a:srgbClr val="292934"/>
                </a:solidFill>
                <a:cs typeface="Arial"/>
              </a:rPr>
              <a:t>components to </a:t>
            </a:r>
            <a:r>
              <a:rPr lang="en-US" sz="2350" dirty="0">
                <a:solidFill>
                  <a:srgbClr val="292934"/>
                </a:solidFill>
                <a:cs typeface="Arial"/>
              </a:rPr>
              <a:t>use for tSNE. </a:t>
            </a:r>
            <a:endParaRPr lang="en-US" sz="2350" dirty="0" smtClean="0">
              <a:solidFill>
                <a:srgbClr val="292934"/>
              </a:solidFill>
              <a:cs typeface="Arial"/>
            </a:endParaRPr>
          </a:p>
          <a:p>
            <a:pPr lvl="1">
              <a:buClr>
                <a:srgbClr val="93A299"/>
              </a:buClr>
            </a:pPr>
            <a:r>
              <a:rPr lang="en-US" sz="1900" dirty="0" smtClean="0">
                <a:solidFill>
                  <a:srgbClr val="292934"/>
                </a:solidFill>
                <a:cs typeface="Arial"/>
              </a:rPr>
              <a:t>Use </a:t>
            </a:r>
            <a:r>
              <a:rPr lang="en-US" sz="1900" dirty="0">
                <a:solidFill>
                  <a:srgbClr val="292934"/>
                </a:solidFill>
                <a:cs typeface="Arial"/>
              </a:rPr>
              <a:t>the elbow method to choose the appropriate number of </a:t>
            </a:r>
            <a:r>
              <a:rPr lang="en-US" sz="1900" dirty="0" smtClean="0">
                <a:solidFill>
                  <a:srgbClr val="292934"/>
                </a:solidFill>
                <a:cs typeface="Arial"/>
              </a:rPr>
              <a:t>components</a:t>
            </a:r>
          </a:p>
          <a:p>
            <a:pPr lvl="0">
              <a:buClr>
                <a:srgbClr val="93A299"/>
              </a:buClr>
            </a:pPr>
            <a:r>
              <a:rPr lang="en-US" sz="2350" dirty="0">
                <a:solidFill>
                  <a:srgbClr val="292934"/>
                </a:solidFill>
                <a:cs typeface="Arial"/>
              </a:rPr>
              <a:t>For both data types, a perplexity value is also needed to run </a:t>
            </a:r>
            <a:r>
              <a:rPr lang="en-US" sz="2350" dirty="0" err="1" smtClean="0">
                <a:solidFill>
                  <a:srgbClr val="292934"/>
                </a:solidFill>
                <a:cs typeface="Arial"/>
              </a:rPr>
              <a:t>tSNE</a:t>
            </a:r>
            <a:endParaRPr lang="en-US" sz="2350" dirty="0" smtClean="0">
              <a:solidFill>
                <a:srgbClr val="292934"/>
              </a:solidFill>
              <a:cs typeface="Arial"/>
            </a:endParaRPr>
          </a:p>
          <a:p>
            <a:pPr lvl="1">
              <a:buClr>
                <a:srgbClr val="93A299"/>
              </a:buClr>
            </a:pPr>
            <a:r>
              <a:rPr lang="en-US" sz="1900" dirty="0" smtClean="0">
                <a:solidFill>
                  <a:srgbClr val="292934"/>
                </a:solidFill>
                <a:cs typeface="Arial"/>
              </a:rPr>
              <a:t>If the cell count is less than 100, the perplexity should be reduced</a:t>
            </a:r>
            <a:endParaRPr lang="en-US" sz="1900" dirty="0">
              <a:solidFill>
                <a:srgbClr val="292934"/>
              </a:solidFill>
              <a:cs typeface="Arial"/>
            </a:endParaRPr>
          </a:p>
        </p:txBody>
      </p:sp>
      <p:pic>
        <p:nvPicPr>
          <p:cNvPr id="4" name="Picture 3" descr="Screen Shot 2016-07-06 at 11.39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51539"/>
            <a:ext cx="3336974" cy="1192558"/>
          </a:xfrm>
          <a:prstGeom prst="rect">
            <a:avLst/>
          </a:prstGeom>
        </p:spPr>
      </p:pic>
      <p:pic>
        <p:nvPicPr>
          <p:cNvPr id="5" name="Picture 4" descr="Screen Shot 2016-07-20 at 10.30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39" y="5451539"/>
            <a:ext cx="3312661" cy="119255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040741"/>
            <a:ext cx="1420259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latin typeface="Corbel"/>
                <a:cs typeface="Corbel"/>
              </a:rPr>
              <a:t>s</a:t>
            </a:r>
            <a:r>
              <a:rPr lang="en-US" sz="1800" b="1" dirty="0" err="1" smtClean="0">
                <a:latin typeface="Corbel"/>
                <a:cs typeface="Corbel"/>
              </a:rPr>
              <a:t>c-seq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74139" y="5040741"/>
            <a:ext cx="2651548" cy="4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rbel"/>
                <a:cs typeface="Corbel"/>
              </a:rPr>
              <a:t>m</a:t>
            </a:r>
            <a:r>
              <a:rPr lang="en-US" sz="1800" b="1" dirty="0" smtClean="0">
                <a:latin typeface="Corbel"/>
                <a:cs typeface="Corbel"/>
              </a:rPr>
              <a:t>ass </a:t>
            </a:r>
            <a:r>
              <a:rPr lang="en-US" sz="1800" b="1" dirty="0" err="1" smtClean="0">
                <a:latin typeface="Corbel"/>
                <a:cs typeface="Corbel"/>
              </a:rPr>
              <a:t>cytometry</a:t>
            </a:r>
            <a:r>
              <a:rPr lang="en-US" sz="1800" b="1" dirty="0" smtClean="0">
                <a:latin typeface="Corbel"/>
                <a:cs typeface="Corbel"/>
              </a:rPr>
              <a:t> data</a:t>
            </a:r>
            <a:endParaRPr lang="en-US" sz="18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699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677</TotalTime>
  <Words>911</Words>
  <Application>Microsoft Macintosh PowerPoint</Application>
  <PresentationFormat>On-screen Show (4:3)</PresentationFormat>
  <Paragraphs>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Wishbone tutorial</vt:lpstr>
      <vt:lpstr>Wishbone</vt:lpstr>
      <vt:lpstr>Install wishbone</vt:lpstr>
      <vt:lpstr>Launch wishbone</vt:lpstr>
      <vt:lpstr>Loading data</vt:lpstr>
      <vt:lpstr>Loading data</vt:lpstr>
      <vt:lpstr>PCA</vt:lpstr>
      <vt:lpstr>PCA Visualization</vt:lpstr>
      <vt:lpstr>t-SNE</vt:lpstr>
      <vt:lpstr>t-SNE Visualization</vt:lpstr>
      <vt:lpstr>Selecting gate for start cells</vt:lpstr>
      <vt:lpstr>Diffusion map components</vt:lpstr>
      <vt:lpstr>Running GSEA</vt:lpstr>
      <vt:lpstr>GSEA Results</vt:lpstr>
      <vt:lpstr>Plot gene expression</vt:lpstr>
      <vt:lpstr>Gene expression visualization</vt:lpstr>
      <vt:lpstr>Running wishbone</vt:lpstr>
      <vt:lpstr>Wishbone visualizations</vt:lpstr>
      <vt:lpstr>Wishbone visualizations</vt:lpstr>
      <vt:lpstr>Wishbone visualizations – Heat map</vt:lpstr>
      <vt:lpstr>Saving plots</vt:lpstr>
      <vt:lpstr>Saving data</vt:lpstr>
    </vt:vector>
  </TitlesOfParts>
  <Company>Home 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Wishbone tutorial</dc:title>
  <dc:creator>Pooja</dc:creator>
  <cp:lastModifiedBy>Manu Setty</cp:lastModifiedBy>
  <cp:revision>45</cp:revision>
  <dcterms:created xsi:type="dcterms:W3CDTF">2016-04-26T20:32:51Z</dcterms:created>
  <dcterms:modified xsi:type="dcterms:W3CDTF">2016-07-20T20:02:39Z</dcterms:modified>
</cp:coreProperties>
</file>