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f2999d3a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8f2999d3a5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2999d3a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8f2999d3a5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f2999d3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8f2999d3a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f2999d3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8f2999d3a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949450c3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949450c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949450c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c949450c3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overview of auto theft issues in Toronto.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using ML (Machine Learning) for predicting and preventing auto theft.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f2999d1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overview of auto theft issues in Toronto.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using ML (Machine Learning) for predicting and preventing auto theft.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8f2999d15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f2999d1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f2999d15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f2999d3a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8f2999d3a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reet Lights" id="85" name="Google Shape;85;p13"/>
          <p:cNvPicPr preferRelativeResize="0"/>
          <p:nvPr/>
        </p:nvPicPr>
        <p:blipFill rotWithShape="1">
          <a:blip r:embed="rId3">
            <a:alphaModFix/>
          </a:blip>
          <a:srcRect b="285" l="0" r="1" t="0"/>
          <a:stretch/>
        </p:blipFill>
        <p:spPr>
          <a:xfrm>
            <a:off x="13886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b="1" i="0" lang="en-US" sz="6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Analyzing Auto Theft in Toronto</a:t>
            </a:r>
            <a:endParaRPr sz="6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sz="3200">
                <a:solidFill>
                  <a:srgbClr val="FFFFFF"/>
                </a:solidFill>
              </a:rPr>
              <a:t>By David Toca, Soroush, Arjun &amp; Zoya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Train/Test</a:t>
            </a:r>
            <a:endParaRPr b="1" sz="5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Split</a:t>
            </a:r>
            <a:endParaRPr b="1" sz="5400"/>
          </a:p>
        </p:txBody>
      </p:sp>
      <p:sp>
        <p:nvSpPr>
          <p:cNvPr id="206" name="Google Shape;206;p22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0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400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Time series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- Cross sectional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975" y="501280"/>
            <a:ext cx="7771551" cy="58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 txBox="1"/>
          <p:nvPr>
            <p:ph type="title"/>
          </p:nvPr>
        </p:nvSpPr>
        <p:spPr>
          <a:xfrm>
            <a:off x="630936" y="639520"/>
            <a:ext cx="34290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Baseline model</a:t>
            </a:r>
            <a:endParaRPr b="1" sz="5400"/>
          </a:p>
        </p:txBody>
      </p:sp>
      <p:sp>
        <p:nvSpPr>
          <p:cNvPr id="215" name="Google Shape;215;p23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0" y="3604075"/>
            <a:ext cx="43587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[RandomForest] RMSE: 81968.5</a:t>
            </a:r>
            <a:endParaRPr sz="1850">
              <a:solidFill>
                <a:srgbClr val="21212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rgbClr val="21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[DecisionTree] RMSE: 87013.5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[RIDGE] RMSE: 114543.25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175" y="522500"/>
            <a:ext cx="7715201" cy="58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630936" y="639520"/>
            <a:ext cx="34290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Model Evaluation</a:t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925" y="584755"/>
            <a:ext cx="7798125" cy="58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24325" y="3406175"/>
            <a:ext cx="5171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[tbats]RMSE: 28015.921493989135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[Exponential Smoothing]RMSE: 82395.48280094985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[PROFET]RMSE: 83056.0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[SARIMAX]RMSE: 95095.38284928202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[SARIMAX sesonal]RMSE: 97012.20435403874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[ARIMAX]RMSE: 159184.83004862323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>
            <p:ph type="title"/>
          </p:nvPr>
        </p:nvSpPr>
        <p:spPr>
          <a:xfrm>
            <a:off x="630936" y="639520"/>
            <a:ext cx="34290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Promising Model</a:t>
            </a:r>
            <a:r>
              <a:rPr b="1" lang="en-US" sz="5400"/>
              <a:t> 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425" y="1028203"/>
            <a:ext cx="6775200" cy="51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>
            <a:off x="0" y="2712150"/>
            <a:ext cx="4428900" cy="41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Tbats is a forecasting method to model time series data. The main aim of this is to forecast time series with complex seasonal patterns using exponential smoothing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630936" y="639520"/>
            <a:ext cx="34290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Best </a:t>
            </a:r>
            <a:r>
              <a:rPr b="1" lang="en-US" sz="5400"/>
              <a:t>Model 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00" y="726828"/>
            <a:ext cx="6820849" cy="513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630936" y="639520"/>
            <a:ext cx="34290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ALL</a:t>
            </a:r>
            <a:r>
              <a:rPr b="1" lang="en-US" sz="5400"/>
              <a:t> Models 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882925"/>
            <a:ext cx="7239450" cy="54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9"/>
          <p:cNvSpPr txBox="1"/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Conclusion </a:t>
            </a:r>
            <a:endParaRPr/>
          </a:p>
        </p:txBody>
      </p:sp>
      <p:pic>
        <p:nvPicPr>
          <p:cNvPr descr="White bulbs with a yellow one standing out" id="261" name="Google Shape;261;p29"/>
          <p:cNvPicPr preferRelativeResize="0"/>
          <p:nvPr/>
        </p:nvPicPr>
        <p:blipFill rotWithShape="1">
          <a:blip r:embed="rId3">
            <a:alphaModFix/>
          </a:blip>
          <a:srcRect b="-1" l="19399" r="35268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2" name="Google Shape;262;p29"/>
          <p:cNvSpPr/>
          <p:nvPr/>
        </p:nvSpPr>
        <p:spPr>
          <a:xfrm>
            <a:off x="5297762" y="237494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4859412" y="2655899"/>
            <a:ext cx="62511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Auto Theft</a:t>
            </a:r>
            <a:r>
              <a:rPr lang="en-US" sz="2200"/>
              <a:t> crime is on the rise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Time Series</a:t>
            </a:r>
            <a:r>
              <a:rPr lang="en-US" sz="2200"/>
              <a:t> data analysis requires a specific toolset and different treatment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Crime prediction is inherently complex due to the dynamic nature of criminal activities and the multitude of factors influencing crime patterns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1310784" y="0"/>
            <a:ext cx="9570431" cy="6858000"/>
          </a:xfrm>
          <a:custGeom>
            <a:rect b="b" l="l" r="r" t="t"/>
            <a:pathLst>
              <a:path extrusionOk="0" h="5150263" w="7187261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 txBox="1"/>
          <p:nvPr>
            <p:ph type="title"/>
          </p:nvPr>
        </p:nvSpPr>
        <p:spPr>
          <a:xfrm>
            <a:off x="2558716" y="955309"/>
            <a:ext cx="7074568" cy="289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3974206" y="417349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r>
              <a:rPr b="1" lang="en-US" sz="6100"/>
              <a:t>Machine Learning Predictive Models</a:t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758952" y="239572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oy cars lined up in a row on floor" id="279" name="Google Shape;279;p31"/>
          <p:cNvPicPr preferRelativeResize="0"/>
          <p:nvPr/>
        </p:nvPicPr>
        <p:blipFill rotWithShape="1">
          <a:blip r:embed="rId3">
            <a:alphaModFix/>
          </a:blip>
          <a:srcRect b="1" l="20532" r="15249" t="0"/>
          <a:stretch/>
        </p:blipFill>
        <p:spPr>
          <a:xfrm>
            <a:off x="8156454" y="-7"/>
            <a:ext cx="4035547" cy="4178808"/>
          </a:xfrm>
          <a:custGeom>
            <a:rect b="b" l="l" r="r" t="t"/>
            <a:pathLst>
              <a:path extrusionOk="0" h="4178808" w="4035547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Light bulb on yellow background with sketched light beams and cord" id="280" name="Google Shape;280;p31"/>
          <p:cNvPicPr preferRelativeResize="0"/>
          <p:nvPr/>
        </p:nvPicPr>
        <p:blipFill rotWithShape="1">
          <a:blip r:embed="rId4">
            <a:alphaModFix/>
          </a:blip>
          <a:srcRect b="2" l="3918" r="2" t="0"/>
          <a:stretch/>
        </p:blipFill>
        <p:spPr>
          <a:xfrm>
            <a:off x="8144356" y="4267201"/>
            <a:ext cx="4047645" cy="2590808"/>
          </a:xfrm>
          <a:custGeom>
            <a:rect b="b" l="l" r="r" t="t"/>
            <a:pathLst>
              <a:path extrusionOk="0" h="2495811" w="4047645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ffic light trails at night" id="94" name="Google Shape;94;p14"/>
          <p:cNvPicPr preferRelativeResize="0"/>
          <p:nvPr/>
        </p:nvPicPr>
        <p:blipFill rotWithShape="1">
          <a:blip r:embed="rId3">
            <a:alphaModFix/>
          </a:blip>
          <a:srcRect b="-2" l="26798" r="33757" t="0"/>
          <a:stretch/>
        </p:blipFill>
        <p:spPr>
          <a:xfrm>
            <a:off x="20" y="1"/>
            <a:ext cx="4052522" cy="6858000"/>
          </a:xfrm>
          <a:custGeom>
            <a:rect b="b" l="l" r="r" t="t"/>
            <a:pathLst>
              <a:path extrusionOk="0" h="6858000" w="4052542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4654296" y="239572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200" y="1007175"/>
            <a:ext cx="9631200" cy="24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ffic light trails at night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26798" r="33756" t="0"/>
          <a:stretch/>
        </p:blipFill>
        <p:spPr>
          <a:xfrm>
            <a:off x="20" y="1"/>
            <a:ext cx="4052542" cy="6858000"/>
          </a:xfrm>
          <a:custGeom>
            <a:rect b="b" l="l" r="r" t="t"/>
            <a:pathLst>
              <a:path extrusionOk="0" h="6858000" w="4052542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4654296" y="239572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200" y="1007175"/>
            <a:ext cx="9631200" cy="24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9925" y="2459100"/>
            <a:ext cx="9586126" cy="3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Objectives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838200" y="1865313"/>
            <a:ext cx="10424160" cy="18288"/>
          </a:xfrm>
          <a:custGeom>
            <a:rect b="b" l="l" r="r" t="t"/>
            <a:pathLst>
              <a:path extrusionOk="0" fill="none" h="18288" w="1042416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extrusionOk="0" h="18288" w="1042416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841280" y="2491686"/>
            <a:ext cx="7821022" cy="3421800"/>
            <a:chOff x="3080" y="263599"/>
            <a:chExt cx="7821022" cy="3421800"/>
          </a:xfrm>
        </p:grpSpPr>
        <p:sp>
          <p:nvSpPr>
            <p:cNvPr id="114" name="Google Shape;114;p16"/>
            <p:cNvSpPr/>
            <p:nvPr/>
          </p:nvSpPr>
          <p:spPr>
            <a:xfrm>
              <a:off x="3080" y="263599"/>
              <a:ext cx="2444100" cy="3421800"/>
            </a:xfrm>
            <a:prstGeom prst="rect">
              <a:avLst/>
            </a:prstGeom>
            <a:solidFill>
              <a:srgbClr val="F7D5CB">
                <a:alpha val="89800"/>
              </a:srgbClr>
            </a:solidFill>
            <a:ln cap="flat" cmpd="sng" w="12700">
              <a:solidFill>
                <a:srgbClr val="F7D5CB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3080" y="1563836"/>
              <a:ext cx="2444100" cy="20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trends and patterns in auto theft.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11856" y="605766"/>
              <a:ext cx="1026600" cy="10266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862184" y="756094"/>
              <a:ext cx="725700" cy="7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080" y="3685204"/>
              <a:ext cx="2444100" cy="0"/>
            </a:xfrm>
            <a:prstGeom prst="rect">
              <a:avLst/>
            </a:prstGeom>
            <a:solidFill>
              <a:srgbClr val="DF7943"/>
            </a:solidFill>
            <a:ln cap="flat" cmpd="sng" w="12700">
              <a:solidFill>
                <a:srgbClr val="DF79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2691541" y="1563836"/>
              <a:ext cx="2444100" cy="20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 future incidents using ML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400317" y="605766"/>
              <a:ext cx="1026600" cy="1026600"/>
            </a:xfrm>
            <a:prstGeom prst="ellipse">
              <a:avLst/>
            </a:prstGeom>
            <a:solidFill>
              <a:srgbClr val="D47955"/>
            </a:solidFill>
            <a:ln cap="flat" cmpd="sng" w="12700">
              <a:solidFill>
                <a:srgbClr val="D479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691541" y="3685204"/>
              <a:ext cx="2444100" cy="0"/>
            </a:xfrm>
            <a:prstGeom prst="rect">
              <a:avLst/>
            </a:prstGeom>
            <a:solidFill>
              <a:srgbClr val="C87C66"/>
            </a:solidFill>
            <a:ln cap="flat" cmpd="sng" w="12700">
              <a:solidFill>
                <a:srgbClr val="C87C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380002" y="263599"/>
              <a:ext cx="2444100" cy="3421800"/>
            </a:xfrm>
            <a:prstGeom prst="rect">
              <a:avLst/>
            </a:prstGeom>
            <a:solidFill>
              <a:srgbClr val="E8D9D7">
                <a:alpha val="89800"/>
              </a:srgbClr>
            </a:solidFill>
            <a:ln cap="flat" cmpd="sng" w="12700">
              <a:solidFill>
                <a:srgbClr val="E8D9D7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5380002" y="1563836"/>
              <a:ext cx="2444100" cy="20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90525" spcFirstLastPara="1" rIns="190525" wrap="square" tIns="3302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 strategies for reduction.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088778" y="605766"/>
              <a:ext cx="1026600" cy="1026600"/>
            </a:xfrm>
            <a:prstGeom prst="ellipse">
              <a:avLst/>
            </a:prstGeom>
            <a:solidFill>
              <a:srgbClr val="BF8377"/>
            </a:solidFill>
            <a:ln cap="flat" cmpd="sng" w="12700">
              <a:solidFill>
                <a:srgbClr val="BF837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239106" y="756094"/>
              <a:ext cx="725700" cy="7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380002" y="3685204"/>
              <a:ext cx="2444100" cy="0"/>
            </a:xfrm>
            <a:prstGeom prst="rect">
              <a:avLst/>
            </a:prstGeom>
            <a:solidFill>
              <a:srgbClr val="B58C87"/>
            </a:solidFill>
            <a:ln cap="flat" cmpd="sng" w="12700">
              <a:solidFill>
                <a:srgbClr val="B58C8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3550645" y="756094"/>
              <a:ext cx="725700" cy="7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80025" spcFirstLastPara="1" rIns="800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630936" y="640080"/>
            <a:ext cx="48189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 sz="5000"/>
              <a:t>Exploratory Data Analysis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e chart with different colored circles&#10;&#10;Description automatically generated"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048" y="1450124"/>
            <a:ext cx="5788151" cy="437494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429550" y="3466100"/>
            <a:ext cx="510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Assault                                     135392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B&amp;E                                          59033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accent6"/>
                </a:highlight>
              </a:rPr>
              <a:t>Theft Of Motor Vehicle             58441</a:t>
            </a:r>
            <a:endParaRPr sz="2000"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Assault With Weapon               33764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Robbery - Mugging                   9053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Geospatial Analysis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758952" y="239572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numbers and a number of locations&#10;&#10;Description automatically generated with medium confidence"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8927" y="2803898"/>
            <a:ext cx="5134930" cy="368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blue bars with white text&#10;&#10;Description automatically generated" id="145" name="Google Shape;145;p18"/>
          <p:cNvPicPr preferRelativeResize="0"/>
          <p:nvPr/>
        </p:nvPicPr>
        <p:blipFill rotWithShape="1">
          <a:blip r:embed="rId4">
            <a:alphaModFix/>
          </a:blip>
          <a:srcRect b="-4" l="1668" r="-4" t="0"/>
          <a:stretch/>
        </p:blipFill>
        <p:spPr>
          <a:xfrm>
            <a:off x="487200" y="2734025"/>
            <a:ext cx="4968275" cy="368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 sz="5000"/>
              <a:t>Trends Over Time</a:t>
            </a:r>
            <a:endParaRPr sz="5000"/>
          </a:p>
        </p:txBody>
      </p:sp>
      <p:sp>
        <p:nvSpPr>
          <p:cNvPr id="152" name="Google Shape;152;p19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strike="noStrike">
                <a:latin typeface="Arial"/>
                <a:ea typeface="Arial"/>
                <a:cs typeface="Arial"/>
                <a:sym typeface="Arial"/>
              </a:rPr>
              <a:t>Graphs showing auto theft rates over months/years.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strike="noStrike">
                <a:latin typeface="Arial"/>
                <a:ea typeface="Arial"/>
                <a:cs typeface="Arial"/>
                <a:sym typeface="Arial"/>
              </a:rPr>
              <a:t>Discussion on any observed seasonal variations or significant spikes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descr="A graph with blue lines&#10;&#10;Description automatically generated"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2800" y="934043"/>
            <a:ext cx="5842000" cy="5274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2631287" y="338334"/>
            <a:ext cx="6251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Model Development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2631287" y="238409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20"/>
          <p:cNvGrpSpPr/>
          <p:nvPr/>
        </p:nvGrpSpPr>
        <p:grpSpPr>
          <a:xfrm>
            <a:off x="2631287" y="3090275"/>
            <a:ext cx="6251109" cy="2734861"/>
            <a:chOff x="0" y="374501"/>
            <a:chExt cx="6251109" cy="2734861"/>
          </a:xfrm>
        </p:grpSpPr>
        <p:sp>
          <p:nvSpPr>
            <p:cNvPr id="162" name="Google Shape;162;p20"/>
            <p:cNvSpPr/>
            <p:nvPr/>
          </p:nvSpPr>
          <p:spPr>
            <a:xfrm>
              <a:off x="0" y="374501"/>
              <a:ext cx="1953471" cy="2734860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0" y="1413748"/>
              <a:ext cx="1953471" cy="164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52300" spcFirstLastPara="1" rIns="15230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566506" y="647987"/>
              <a:ext cx="820458" cy="820458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686659" y="768140"/>
              <a:ext cx="580152" cy="580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3950" spcFirstLastPara="1" rIns="639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0" y="3109290"/>
              <a:ext cx="1953471" cy="72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148819" y="374501"/>
              <a:ext cx="1953471" cy="2734860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148819" y="1413748"/>
              <a:ext cx="1953471" cy="164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52300" spcFirstLastPara="1" rIns="15230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 and selection</a:t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2715325" y="647987"/>
              <a:ext cx="820458" cy="820458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2835478" y="768140"/>
              <a:ext cx="580152" cy="580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3950" spcFirstLastPara="1" rIns="639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148819" y="3109290"/>
              <a:ext cx="1953471" cy="72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297638" y="374501"/>
              <a:ext cx="1953471" cy="273486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4297638" y="1413748"/>
              <a:ext cx="1953471" cy="164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52300" spcFirstLastPara="1" rIns="15230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 and validation approach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864144" y="647987"/>
              <a:ext cx="820458" cy="820458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4984297" y="768140"/>
              <a:ext cx="580152" cy="580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3950" spcFirstLastPara="1" rIns="639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297638" y="3109290"/>
              <a:ext cx="1953471" cy="72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2631287" y="338334"/>
            <a:ext cx="6251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Model Development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631287" y="238409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21"/>
          <p:cNvGrpSpPr/>
          <p:nvPr/>
        </p:nvGrpSpPr>
        <p:grpSpPr>
          <a:xfrm>
            <a:off x="2631287" y="3090275"/>
            <a:ext cx="6251238" cy="2734800"/>
            <a:chOff x="0" y="374501"/>
            <a:chExt cx="6251238" cy="2734800"/>
          </a:xfrm>
        </p:grpSpPr>
        <p:sp>
          <p:nvSpPr>
            <p:cNvPr id="184" name="Google Shape;184;p21"/>
            <p:cNvSpPr/>
            <p:nvPr/>
          </p:nvSpPr>
          <p:spPr>
            <a:xfrm>
              <a:off x="0" y="374501"/>
              <a:ext cx="1953600" cy="2734800"/>
            </a:xfrm>
            <a:prstGeom prst="rect">
              <a:avLst/>
            </a:prstGeom>
            <a:solidFill>
              <a:srgbClr val="F7D5CB">
                <a:alpha val="89800"/>
              </a:srgbClr>
            </a:solidFill>
            <a:ln cap="flat" cmpd="sng" w="12700">
              <a:solidFill>
                <a:srgbClr val="F7D5CB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0" y="1413748"/>
              <a:ext cx="1953600" cy="16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52300" spcFirstLastPara="1" rIns="15230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66506" y="647987"/>
              <a:ext cx="820500" cy="8205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686659" y="768140"/>
              <a:ext cx="5802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3950" spcFirstLastPara="1" rIns="639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0" y="3109290"/>
              <a:ext cx="1953600" cy="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2148819" y="374501"/>
              <a:ext cx="1953600" cy="2734800"/>
            </a:xfrm>
            <a:prstGeom prst="rect">
              <a:avLst/>
            </a:prstGeom>
            <a:solidFill>
              <a:srgbClr val="E0E0E0">
                <a:alpha val="89800"/>
              </a:srgbClr>
            </a:solidFill>
            <a:ln cap="flat" cmpd="sng" w="12700">
              <a:solidFill>
                <a:srgbClr val="E0E0E0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2148819" y="1413748"/>
              <a:ext cx="1953600" cy="16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52300" spcFirstLastPara="1" rIns="15230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 and selection</a:t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715325" y="647987"/>
              <a:ext cx="820500" cy="820500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2835478" y="768140"/>
              <a:ext cx="5802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3950" spcFirstLastPara="1" rIns="639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48819" y="3109290"/>
              <a:ext cx="1953600" cy="0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4297638" y="374501"/>
              <a:ext cx="1953600" cy="2734800"/>
            </a:xfrm>
            <a:prstGeom prst="rect">
              <a:avLst/>
            </a:prstGeom>
            <a:solidFill>
              <a:srgbClr val="FFE8CA">
                <a:alpha val="89800"/>
              </a:srgbClr>
            </a:solidFill>
            <a:ln cap="flat" cmpd="sng" w="12700">
              <a:solidFill>
                <a:srgbClr val="FFE8C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4297638" y="1413748"/>
              <a:ext cx="1953600" cy="16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52300" spcFirstLastPara="1" rIns="15230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 and validation approach</a:t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4864144" y="647987"/>
              <a:ext cx="820500" cy="8205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4984297" y="768140"/>
              <a:ext cx="5802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3950" spcFirstLastPara="1" rIns="6395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297638" y="3109290"/>
              <a:ext cx="1953600" cy="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1"/>
          <p:cNvSpPr/>
          <p:nvPr/>
        </p:nvSpPr>
        <p:spPr>
          <a:xfrm rot="1803576">
            <a:off x="4471628" y="3501195"/>
            <a:ext cx="2438808" cy="2237459"/>
          </a:xfrm>
          <a:prstGeom prst="quadArrow">
            <a:avLst>
              <a:gd fmla="val 22500" name="adj1"/>
              <a:gd fmla="val 22500" name="adj2"/>
              <a:gd fmla="val 225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