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131fea301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131fea301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131fea301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131fea301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131fea301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131fea301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131fea301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131fea301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131fea30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131fea30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131fea30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131fea30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131fea30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131fea30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131fea301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131fea301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131fea301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131fea30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131fea301_1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131fea301_1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31fea3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131fea3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131fea30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131fea30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131fea301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131fea301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131fea301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131fea301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131fea301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131fea301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131fea301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131fea301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131fea30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131fea30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131fea30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d131fea30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131fea30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131fea30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131fea30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131fea30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131fea30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131fea30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131fea301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131fea301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131fea30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131fea30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131fea30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131fea30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131fea301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131fea301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131fea301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d131fea30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131fea301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d131fea301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131fea301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131fea301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131fea3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131fea3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131fea30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131fea30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131fea301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131fea301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131fea30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131fea30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131fea301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131fea301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66"/>
              <a:t>Ingenieros del Delivery</a:t>
            </a:r>
            <a:endParaRPr sz="3666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157300"/>
            <a:ext cx="3470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Andrés Flores Rojas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</a:t>
            </a:r>
            <a:r>
              <a:rPr lang="es"/>
              <a:t>rayan Espinoza Huamali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Christian Vilca Huamani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David Tocto Zamora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Danny Infante Sanchez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FACT TABLE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1417975" y="777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Landing F_stock_inventario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600" y="1505825"/>
            <a:ext cx="7158824" cy="29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TABLAS DIMENSIONALES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1417975" y="777700"/>
            <a:ext cx="4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D_cliente_avro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599" y="2690475"/>
            <a:ext cx="4835526" cy="222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025" y="1178525"/>
            <a:ext cx="5955949" cy="140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TABLAS DIMENSIONALES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1417975" y="777700"/>
            <a:ext cx="56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D_producto_avro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763" y="3066725"/>
            <a:ext cx="6016476" cy="18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849" y="1228175"/>
            <a:ext cx="6762300" cy="17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BD OPERACIONAL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300" y="2571755"/>
            <a:ext cx="2311400" cy="199901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665"/>
            <a:ext cx="8839197" cy="770273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Google Shape;239;p26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Y TABLAS</a:t>
            </a: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1417975" y="777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OPERACIONAL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FACT TABLE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1417975" y="777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Operacional F_Ventas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175" y="1277725"/>
            <a:ext cx="7113649" cy="3490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0" name="Google Shape;250;p27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FACT TABLE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417975" y="777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Operacional F_stock_inventario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00" y="1717851"/>
            <a:ext cx="8230776" cy="244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p28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TABLAS DIMENSIONALES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1417975" y="777700"/>
            <a:ext cx="49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Operacional </a:t>
            </a:r>
            <a:r>
              <a:rPr b="1" lang="es">
                <a:solidFill>
                  <a:srgbClr val="FFFF00"/>
                </a:solidFill>
              </a:rPr>
              <a:t>D_cliente_parquet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437" y="1222535"/>
            <a:ext cx="4901400" cy="195497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p29"/>
          <p:cNvPicPr preferRelativeResize="0"/>
          <p:nvPr/>
        </p:nvPicPr>
        <p:blipFill rotWithShape="1">
          <a:blip r:embed="rId4">
            <a:alphaModFix/>
          </a:blip>
          <a:srcRect b="60961" l="0" r="43371" t="0"/>
          <a:stretch/>
        </p:blipFill>
        <p:spPr>
          <a:xfrm>
            <a:off x="2121300" y="3578800"/>
            <a:ext cx="4767648" cy="763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9" name="Google Shape;269;p29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TABLAS DIMENSIONALES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1417975" y="777700"/>
            <a:ext cx="46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Operacional </a:t>
            </a:r>
            <a:r>
              <a:rPr b="1" lang="es">
                <a:solidFill>
                  <a:srgbClr val="FFFF00"/>
                </a:solidFill>
              </a:rPr>
              <a:t>D_producto_parquet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277" name="Google Shape;277;p30"/>
          <p:cNvPicPr preferRelativeResize="0"/>
          <p:nvPr/>
        </p:nvPicPr>
        <p:blipFill rotWithShape="1">
          <a:blip r:embed="rId3">
            <a:alphaModFix/>
          </a:blip>
          <a:srcRect b="10841" l="0" r="0" t="0"/>
          <a:stretch/>
        </p:blipFill>
        <p:spPr>
          <a:xfrm>
            <a:off x="1105775" y="1285475"/>
            <a:ext cx="6489776" cy="1768074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30"/>
          <p:cNvPicPr preferRelativeResize="0"/>
          <p:nvPr/>
        </p:nvPicPr>
        <p:blipFill rotWithShape="1">
          <a:blip r:embed="rId4">
            <a:alphaModFix/>
          </a:blip>
          <a:srcRect b="56653" l="0" r="27467" t="0"/>
          <a:stretch/>
        </p:blipFill>
        <p:spPr>
          <a:xfrm>
            <a:off x="1732125" y="3522400"/>
            <a:ext cx="5237074" cy="859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30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BD NEGOCIO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3357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CONTENIDO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1" name="Google Shape;141;p14"/>
          <p:cNvSpPr txBox="1"/>
          <p:nvPr>
            <p:ph idx="4294967295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r</a:t>
            </a:r>
            <a:r>
              <a:rPr lang="es"/>
              <a:t>ealizará un listado (ls) de las rutas de Linux y HDFS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Landing (1), Operacional (2) y Negocio (3):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 Mostrar las tablas creadas en las BD temporal, operacional y negocio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 Mostrar una consulta de las Fact Tables F_VENTAS y F_STOCK_INVENTARIO por las BD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 Escoger y mostrar dos tablas dimensionales de las BD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 Realizar vistas de la BD negocios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301" y="2571747"/>
            <a:ext cx="2311400" cy="215552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1" name="Google Shape;2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42425"/>
            <a:ext cx="8839199" cy="794753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2" name="Google Shape;292;p32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</a:t>
            </a:r>
            <a:r>
              <a:rPr lang="es"/>
              <a:t> Y TABLAS</a:t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1377650" y="791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BD NEGOCIO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FACT TABLE CONSOLIDADA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1417975" y="777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Negocio F_Ventas_Desc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250" y="1167875"/>
            <a:ext cx="4913399" cy="39756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3" name="Google Shape;303;p33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FACT TABLE CONSOLIDADA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1417975" y="777700"/>
            <a:ext cx="348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Negocio F_stock_inventario_desc;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311" name="Google Shape;311;p34"/>
          <p:cNvPicPr preferRelativeResize="0"/>
          <p:nvPr/>
        </p:nvPicPr>
        <p:blipFill rotWithShape="1">
          <a:blip r:embed="rId3">
            <a:alphaModFix/>
          </a:blip>
          <a:srcRect b="0" l="0" r="5926" t="0"/>
          <a:stretch/>
        </p:blipFill>
        <p:spPr>
          <a:xfrm>
            <a:off x="1046813" y="1515000"/>
            <a:ext cx="7540276" cy="30056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2" name="Google Shape;312;p34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TABLAS DIMENSIONALES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1417975" y="777700"/>
            <a:ext cx="3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Negocio </a:t>
            </a:r>
            <a:r>
              <a:rPr b="1" lang="es">
                <a:solidFill>
                  <a:srgbClr val="FFFF00"/>
                </a:solidFill>
              </a:rPr>
              <a:t>D_cliente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320" name="Google Shape;3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148" y="2571750"/>
            <a:ext cx="5345700" cy="22511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1" name="Google Shape;321;p35"/>
          <p:cNvPicPr preferRelativeResize="0"/>
          <p:nvPr/>
        </p:nvPicPr>
        <p:blipFill rotWithShape="1">
          <a:blip r:embed="rId4">
            <a:alphaModFix/>
          </a:blip>
          <a:srcRect b="58174" l="0" r="43394" t="0"/>
          <a:stretch/>
        </p:blipFill>
        <p:spPr>
          <a:xfrm>
            <a:off x="2339313" y="1410175"/>
            <a:ext cx="4465375" cy="7407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2" name="Google Shape;322;p35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TABLAS DIMENSIONALES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36"/>
          <p:cNvSpPr txBox="1"/>
          <p:nvPr/>
        </p:nvSpPr>
        <p:spPr>
          <a:xfrm>
            <a:off x="1417975" y="777700"/>
            <a:ext cx="3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Negocio </a:t>
            </a:r>
            <a:r>
              <a:rPr b="1" lang="es">
                <a:solidFill>
                  <a:srgbClr val="FFFF00"/>
                </a:solidFill>
              </a:rPr>
              <a:t>D_producto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330" name="Google Shape;330;p36"/>
          <p:cNvPicPr preferRelativeResize="0"/>
          <p:nvPr/>
        </p:nvPicPr>
        <p:blipFill rotWithShape="1">
          <a:blip r:embed="rId3">
            <a:alphaModFix/>
          </a:blip>
          <a:srcRect b="8206" l="0" r="0" t="0"/>
          <a:stretch/>
        </p:blipFill>
        <p:spPr>
          <a:xfrm>
            <a:off x="362950" y="1316675"/>
            <a:ext cx="8418124" cy="3051974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1" name="Google Shape;331;p36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V1: PRODUCTOS SEGÚN CANTIDAD Y MONTO VENDIDO EN EL AÑO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V2: QUIÉNES SON LOS CLIENTES MÁS FRECUENTES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V3: INGRESO BRUTO POR VENTAS MENSUAL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V4: CUÁLES SON LAS MARCAS MÁS VENDIDAS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V5: CUÁL ES LA MODALIDAD DE COMPRA QUE GENERA MAYOR INGRESOS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V6: QUÉ TIPO DE COMPROBANTE DE PAGO GENERA MÁS INGRESOS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V7:  ESTADÍSTICAS POR LOCAL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V8:  CLIENTES CLASIFICADOS POR CATEGORÍA</a:t>
            </a: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1062600" y="1679275"/>
            <a:ext cx="2349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1062600" y="2019825"/>
            <a:ext cx="2349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1062600" y="2360375"/>
            <a:ext cx="2349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1062600" y="2771375"/>
            <a:ext cx="2349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1062600" y="3182375"/>
            <a:ext cx="2349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1062600" y="3522925"/>
            <a:ext cx="2349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VISTAS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1062600" y="3821963"/>
            <a:ext cx="2349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1062600" y="4199975"/>
            <a:ext cx="2349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"/>
          <p:cNvSpPr txBox="1"/>
          <p:nvPr/>
        </p:nvSpPr>
        <p:spPr>
          <a:xfrm>
            <a:off x="1377650" y="791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BD NEGOCIO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7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PRODUCTOS SEGÚN CANTIDAD Y MONTO VENDIDO EN EL AÑO 2021</a:t>
            </a:r>
            <a:endParaRPr/>
          </a:p>
        </p:txBody>
      </p:sp>
      <p:sp>
        <p:nvSpPr>
          <p:cNvPr id="355" name="Google Shape;355;p38"/>
          <p:cNvSpPr txBox="1"/>
          <p:nvPr/>
        </p:nvSpPr>
        <p:spPr>
          <a:xfrm>
            <a:off x="1297500" y="91688"/>
            <a:ext cx="4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VISTA 1: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121825" y="1985100"/>
            <a:ext cx="2001600" cy="1238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 txBox="1"/>
          <p:nvPr/>
        </p:nvSpPr>
        <p:spPr>
          <a:xfrm>
            <a:off x="152275" y="1985100"/>
            <a:ext cx="1835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NOMBRE_PRODUCTO,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COUNT(*) AS N_VENTAS,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SUM(TOTAL) AS VENTA_TOTAL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NEGOCIO.F_VENTAS_DESC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WHERE ANO = '2021'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GROUP BY NOMBRE_PRODUCTO;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38"/>
          <p:cNvSpPr txBox="1"/>
          <p:nvPr/>
        </p:nvSpPr>
        <p:spPr>
          <a:xfrm>
            <a:off x="121825" y="1548125"/>
            <a:ext cx="200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NEGOCIO.V_VENTAS_PRODUCTOS </a:t>
            </a: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9" name="Google Shape;359;p38"/>
          <p:cNvPicPr preferRelativeResize="0"/>
          <p:nvPr/>
        </p:nvPicPr>
        <p:blipFill rotWithShape="1">
          <a:blip r:embed="rId3">
            <a:alphaModFix/>
          </a:blip>
          <a:srcRect b="0" l="0" r="0" t="4214"/>
          <a:stretch/>
        </p:blipFill>
        <p:spPr>
          <a:xfrm>
            <a:off x="2407175" y="1504200"/>
            <a:ext cx="6670075" cy="307502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0" name="Google Shape;360;p38"/>
          <p:cNvSpPr txBox="1"/>
          <p:nvPr/>
        </p:nvSpPr>
        <p:spPr>
          <a:xfrm>
            <a:off x="2356425" y="1181100"/>
            <a:ext cx="35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N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EGOCIO.V_VENTAS_PRODUCTOS;</a:t>
            </a:r>
            <a:endParaRPr sz="900"/>
          </a:p>
        </p:txBody>
      </p:sp>
      <p:sp>
        <p:nvSpPr>
          <p:cNvPr id="361" name="Google Shape;361;p38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/>
          <p:nvPr>
            <p:ph type="title"/>
          </p:nvPr>
        </p:nvSpPr>
        <p:spPr>
          <a:xfrm>
            <a:off x="1297500" y="393750"/>
            <a:ext cx="7038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QUIENES SON LOS CLIENTES </a:t>
            </a:r>
            <a:r>
              <a:rPr lang="es"/>
              <a:t>MÁS</a:t>
            </a:r>
            <a:r>
              <a:rPr lang="es"/>
              <a:t> FRECUENTES</a:t>
            </a:r>
            <a:endParaRPr/>
          </a:p>
        </p:txBody>
      </p:sp>
      <p:sp>
        <p:nvSpPr>
          <p:cNvPr id="368" name="Google Shape;368;p39"/>
          <p:cNvSpPr txBox="1"/>
          <p:nvPr/>
        </p:nvSpPr>
        <p:spPr>
          <a:xfrm>
            <a:off x="1297500" y="91688"/>
            <a:ext cx="4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VISTA 2:</a:t>
            </a:r>
            <a:endParaRPr sz="1500">
              <a:solidFill>
                <a:srgbClr val="FFFF00"/>
              </a:solidFill>
            </a:endParaRPr>
          </a:p>
        </p:txBody>
      </p:sp>
      <p:pic>
        <p:nvPicPr>
          <p:cNvPr id="369" name="Google Shape;369;p39"/>
          <p:cNvPicPr preferRelativeResize="0"/>
          <p:nvPr/>
        </p:nvPicPr>
        <p:blipFill rotWithShape="1">
          <a:blip r:embed="rId3">
            <a:alphaModFix/>
          </a:blip>
          <a:srcRect b="0" l="0" r="35500" t="5159"/>
          <a:stretch/>
        </p:blipFill>
        <p:spPr>
          <a:xfrm>
            <a:off x="2982500" y="1581975"/>
            <a:ext cx="5897676" cy="22791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0" name="Google Shape;370;p39"/>
          <p:cNvSpPr/>
          <p:nvPr/>
        </p:nvSpPr>
        <p:spPr>
          <a:xfrm>
            <a:off x="121825" y="1985100"/>
            <a:ext cx="2001600" cy="1094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 txBox="1"/>
          <p:nvPr/>
        </p:nvSpPr>
        <p:spPr>
          <a:xfrm>
            <a:off x="152275" y="1985100"/>
            <a:ext cx="183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NOMBRE_C,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COUNT(*) AS N_COMPRAS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NEGOCIO.F_VENTAS_DESC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GROUP BY NOMBRE_C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ORDER BY N_COMPRAS DESC;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121825" y="1539675"/>
            <a:ext cx="200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r>
              <a:rPr lang="es" sz="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NEGOCIO.</a:t>
            </a:r>
            <a:r>
              <a:rPr lang="es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V_CLIENTES_FRECUENTES </a:t>
            </a: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2982500" y="1181100"/>
            <a:ext cx="35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NEGOCIO.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V_CLIENTES_FRECUENTES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/>
          </a:p>
        </p:txBody>
      </p:sp>
      <p:sp>
        <p:nvSpPr>
          <p:cNvPr id="374" name="Google Shape;374;p39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1297500" y="393750"/>
            <a:ext cx="7038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INGRESO BRUTO POR VENTAS MENSUAL</a:t>
            </a:r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1297500" y="91688"/>
            <a:ext cx="4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VISTA 3:</a:t>
            </a:r>
            <a:endParaRPr sz="1500">
              <a:solidFill>
                <a:srgbClr val="FFFF00"/>
              </a:solidFill>
            </a:endParaRPr>
          </a:p>
        </p:txBody>
      </p:sp>
      <p:pic>
        <p:nvPicPr>
          <p:cNvPr id="382" name="Google Shape;382;p40"/>
          <p:cNvPicPr preferRelativeResize="0"/>
          <p:nvPr/>
        </p:nvPicPr>
        <p:blipFill rotWithShape="1">
          <a:blip r:embed="rId3">
            <a:alphaModFix/>
          </a:blip>
          <a:srcRect b="0" l="0" r="0" t="6655"/>
          <a:stretch/>
        </p:blipFill>
        <p:spPr>
          <a:xfrm>
            <a:off x="2431600" y="1622650"/>
            <a:ext cx="6629400" cy="21516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3" name="Google Shape;383;p40"/>
          <p:cNvSpPr/>
          <p:nvPr/>
        </p:nvSpPr>
        <p:spPr>
          <a:xfrm>
            <a:off x="121825" y="1985100"/>
            <a:ext cx="2001600" cy="1094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 txBox="1"/>
          <p:nvPr/>
        </p:nvSpPr>
        <p:spPr>
          <a:xfrm>
            <a:off x="152275" y="1985100"/>
            <a:ext cx="183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ANO,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MES,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SUM(TOTAL) AS VENTA_TOTAL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NEGOCIO.F_VENTAS_DESC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GROUP BY ANO,MES;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0"/>
          <p:cNvSpPr txBox="1"/>
          <p:nvPr/>
        </p:nvSpPr>
        <p:spPr>
          <a:xfrm>
            <a:off x="121825" y="1573500"/>
            <a:ext cx="237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NEGOCIO.</a:t>
            </a:r>
            <a:r>
              <a:rPr lang="es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V_INGRESO_MENSUAL </a:t>
            </a: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2356425" y="1299550"/>
            <a:ext cx="35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N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EGOCIO.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V_INGRESO_MENSUAL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/>
          </a:p>
        </p:txBody>
      </p:sp>
      <p:sp>
        <p:nvSpPr>
          <p:cNvPr id="387" name="Google Shape;387;p40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>
            <p:ph type="title"/>
          </p:nvPr>
        </p:nvSpPr>
        <p:spPr>
          <a:xfrm>
            <a:off x="1297500" y="393750"/>
            <a:ext cx="7038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CUALES SON LAS MARCAS </a:t>
            </a:r>
            <a:r>
              <a:rPr lang="es"/>
              <a:t>MÁS</a:t>
            </a:r>
            <a:r>
              <a:rPr lang="es"/>
              <a:t> VENDIDAS</a:t>
            </a:r>
            <a:endParaRPr/>
          </a:p>
        </p:txBody>
      </p:sp>
      <p:sp>
        <p:nvSpPr>
          <p:cNvPr id="394" name="Google Shape;394;p41"/>
          <p:cNvSpPr txBox="1"/>
          <p:nvPr/>
        </p:nvSpPr>
        <p:spPr>
          <a:xfrm>
            <a:off x="1297500" y="91688"/>
            <a:ext cx="4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VISTA 4: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395" name="Google Shape;395;p41"/>
          <p:cNvSpPr/>
          <p:nvPr/>
        </p:nvSpPr>
        <p:spPr>
          <a:xfrm>
            <a:off x="121825" y="1985100"/>
            <a:ext cx="2001600" cy="1094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1"/>
          <p:cNvSpPr txBox="1"/>
          <p:nvPr/>
        </p:nvSpPr>
        <p:spPr>
          <a:xfrm>
            <a:off x="152275" y="1985100"/>
            <a:ext cx="183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MARCA,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COUNT(*) AS N_VENTAS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NEGOCIO.F_VENTAS_DESC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GROUP BY MARCA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ORDER BY N_VENTAS DESC;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41"/>
          <p:cNvSpPr txBox="1"/>
          <p:nvPr/>
        </p:nvSpPr>
        <p:spPr>
          <a:xfrm>
            <a:off x="121825" y="1590425"/>
            <a:ext cx="237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NEGOCIO.</a:t>
            </a:r>
            <a:r>
              <a:rPr lang="es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V_MARCAS_MASVENDIDAS </a:t>
            </a: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8" name="Google Shape;398;p41"/>
          <p:cNvPicPr preferRelativeResize="0"/>
          <p:nvPr/>
        </p:nvPicPr>
        <p:blipFill rotWithShape="1">
          <a:blip r:embed="rId3">
            <a:alphaModFix/>
          </a:blip>
          <a:srcRect b="0" l="0" r="0" t="4607"/>
          <a:stretch/>
        </p:blipFill>
        <p:spPr>
          <a:xfrm>
            <a:off x="2646325" y="1455075"/>
            <a:ext cx="6345275" cy="28791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9" name="Google Shape;399;p41"/>
          <p:cNvSpPr txBox="1"/>
          <p:nvPr/>
        </p:nvSpPr>
        <p:spPr>
          <a:xfrm>
            <a:off x="2646325" y="1181100"/>
            <a:ext cx="35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NEGOCIO.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V_MARCAS_MASVENDIDAS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/>
          </a:p>
        </p:txBody>
      </p:sp>
      <p:sp>
        <p:nvSpPr>
          <p:cNvPr id="400" name="Google Shape;400;p41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1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 de Construcción Datalake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400" y="1203750"/>
            <a:ext cx="7381826" cy="34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/>
          <p:nvPr>
            <p:ph type="title"/>
          </p:nvPr>
        </p:nvSpPr>
        <p:spPr>
          <a:xfrm>
            <a:off x="1297500" y="393750"/>
            <a:ext cx="7038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CUAL ES LA MODALIDAD DE COMPRA QUE GENERA MAYOR INGRESOS</a:t>
            </a:r>
            <a:endParaRPr/>
          </a:p>
        </p:txBody>
      </p:sp>
      <p:sp>
        <p:nvSpPr>
          <p:cNvPr id="407" name="Google Shape;407;p42"/>
          <p:cNvSpPr txBox="1"/>
          <p:nvPr/>
        </p:nvSpPr>
        <p:spPr>
          <a:xfrm>
            <a:off x="1297500" y="91688"/>
            <a:ext cx="4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VISTA 5: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408" name="Google Shape;408;p42"/>
          <p:cNvSpPr/>
          <p:nvPr/>
        </p:nvSpPr>
        <p:spPr>
          <a:xfrm>
            <a:off x="121825" y="1985100"/>
            <a:ext cx="2001600" cy="1094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2"/>
          <p:cNvSpPr txBox="1"/>
          <p:nvPr/>
        </p:nvSpPr>
        <p:spPr>
          <a:xfrm>
            <a:off x="152275" y="1985100"/>
            <a:ext cx="183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MODALIDAD_COMPRA,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COUNT(*) AS N_VENTAS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NEGOCIO.F_VENTAS_DESC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GROUP BY MODALIDAD_COMPRA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ORDER BY N_VENTAS DESC;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42"/>
          <p:cNvSpPr txBox="1"/>
          <p:nvPr/>
        </p:nvSpPr>
        <p:spPr>
          <a:xfrm>
            <a:off x="121825" y="1677300"/>
            <a:ext cx="237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r>
              <a:rPr lang="es" sz="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NEGOCIO.</a:t>
            </a:r>
            <a:r>
              <a:rPr lang="es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V_MODALIDAD </a:t>
            </a: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1" name="Google Shape;411;p42"/>
          <p:cNvPicPr preferRelativeResize="0"/>
          <p:nvPr/>
        </p:nvPicPr>
        <p:blipFill rotWithShape="1">
          <a:blip r:embed="rId3">
            <a:alphaModFix/>
          </a:blip>
          <a:srcRect b="0" l="0" r="0" t="6428"/>
          <a:stretch/>
        </p:blipFill>
        <p:spPr>
          <a:xfrm>
            <a:off x="2646325" y="1677301"/>
            <a:ext cx="6345275" cy="19364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2" name="Google Shape;412;p42"/>
          <p:cNvSpPr txBox="1"/>
          <p:nvPr/>
        </p:nvSpPr>
        <p:spPr>
          <a:xfrm>
            <a:off x="2646325" y="1354200"/>
            <a:ext cx="35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N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EGOCIO.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V_MODALIDAD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/>
          </a:p>
        </p:txBody>
      </p:sp>
      <p:sp>
        <p:nvSpPr>
          <p:cNvPr id="413" name="Google Shape;413;p42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2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/>
          <p:nvPr>
            <p:ph type="title"/>
          </p:nvPr>
        </p:nvSpPr>
        <p:spPr>
          <a:xfrm>
            <a:off x="1297500" y="393750"/>
            <a:ext cx="7038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TIPO DE COMPROBANTE DE PAGO GENERA MÁS INGRESOS</a:t>
            </a:r>
            <a:endParaRPr/>
          </a:p>
        </p:txBody>
      </p:sp>
      <p:sp>
        <p:nvSpPr>
          <p:cNvPr id="420" name="Google Shape;420;p43"/>
          <p:cNvSpPr txBox="1"/>
          <p:nvPr/>
        </p:nvSpPr>
        <p:spPr>
          <a:xfrm>
            <a:off x="1297500" y="91688"/>
            <a:ext cx="4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VISTA 6: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421" name="Google Shape;421;p43"/>
          <p:cNvSpPr/>
          <p:nvPr/>
        </p:nvSpPr>
        <p:spPr>
          <a:xfrm>
            <a:off x="121825" y="1985100"/>
            <a:ext cx="2001600" cy="1094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3"/>
          <p:cNvSpPr txBox="1"/>
          <p:nvPr/>
        </p:nvSpPr>
        <p:spPr>
          <a:xfrm>
            <a:off x="152275" y="1985100"/>
            <a:ext cx="183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TIPO_COMPROBANTE,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COUNT(*) AS N_VENTAS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NEGOCIO.F_VENTAS_DESC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GROUP BY TIPO_COMPROBANTE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ORDER BY N_VENTAS DESC;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43"/>
          <p:cNvSpPr txBox="1"/>
          <p:nvPr/>
        </p:nvSpPr>
        <p:spPr>
          <a:xfrm>
            <a:off x="121825" y="1677300"/>
            <a:ext cx="237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r>
              <a:rPr lang="es" sz="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NEGOCIO.</a:t>
            </a:r>
            <a:r>
              <a:rPr lang="es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V_COMPROBANTE </a:t>
            </a: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4" name="Google Shape;424;p43"/>
          <p:cNvPicPr preferRelativeResize="0"/>
          <p:nvPr/>
        </p:nvPicPr>
        <p:blipFill rotWithShape="1">
          <a:blip r:embed="rId3">
            <a:alphaModFix/>
          </a:blip>
          <a:srcRect b="0" l="0" r="0" t="7002"/>
          <a:stretch/>
        </p:blipFill>
        <p:spPr>
          <a:xfrm>
            <a:off x="2411200" y="1677300"/>
            <a:ext cx="6677025" cy="19931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5" name="Google Shape;425;p43"/>
          <p:cNvSpPr txBox="1"/>
          <p:nvPr/>
        </p:nvSpPr>
        <p:spPr>
          <a:xfrm>
            <a:off x="2411200" y="1354200"/>
            <a:ext cx="35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EGOCIO.V_COMPROBANTE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/>
          </a:p>
        </p:txBody>
      </p:sp>
      <p:sp>
        <p:nvSpPr>
          <p:cNvPr id="426" name="Google Shape;426;p43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3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 txBox="1"/>
          <p:nvPr>
            <p:ph type="title"/>
          </p:nvPr>
        </p:nvSpPr>
        <p:spPr>
          <a:xfrm>
            <a:off x="1297500" y="393750"/>
            <a:ext cx="7038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Estadísticas</a:t>
            </a:r>
            <a:r>
              <a:rPr lang="es"/>
              <a:t> por local</a:t>
            </a:r>
            <a:endParaRPr/>
          </a:p>
        </p:txBody>
      </p:sp>
      <p:sp>
        <p:nvSpPr>
          <p:cNvPr id="433" name="Google Shape;433;p44"/>
          <p:cNvSpPr txBox="1"/>
          <p:nvPr/>
        </p:nvSpPr>
        <p:spPr>
          <a:xfrm>
            <a:off x="1297500" y="91688"/>
            <a:ext cx="4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VISTA 7: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434" name="Google Shape;434;p44"/>
          <p:cNvSpPr/>
          <p:nvPr/>
        </p:nvSpPr>
        <p:spPr>
          <a:xfrm>
            <a:off x="2817075" y="1232050"/>
            <a:ext cx="3554400" cy="1094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4"/>
          <p:cNvSpPr txBox="1"/>
          <p:nvPr/>
        </p:nvSpPr>
        <p:spPr>
          <a:xfrm>
            <a:off x="2772450" y="1232050"/>
            <a:ext cx="359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departamento, provincia, distrito, sum(total) total_ventas_soles, avg(total) promedio_ventas_soles, count(total) cantidad_ventas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NEGOCIO.F_VENTAS_DESC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group by distrito, departamento, provincia;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44"/>
          <p:cNvSpPr txBox="1"/>
          <p:nvPr/>
        </p:nvSpPr>
        <p:spPr>
          <a:xfrm>
            <a:off x="3385950" y="924250"/>
            <a:ext cx="262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r>
              <a:rPr lang="es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NEGOCIO.v_ventas_localidad</a:t>
            </a:r>
            <a:r>
              <a:rPr lang="es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7" name="Google Shape;4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0" y="2758500"/>
            <a:ext cx="8935123" cy="21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4"/>
          <p:cNvSpPr txBox="1"/>
          <p:nvPr/>
        </p:nvSpPr>
        <p:spPr>
          <a:xfrm>
            <a:off x="116750" y="2410200"/>
            <a:ext cx="35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NEGOCIO.v_ventas_localidad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/>
          </a:p>
        </p:txBody>
      </p:sp>
      <p:sp>
        <p:nvSpPr>
          <p:cNvPr id="439" name="Google Shape;439;p44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 txBox="1"/>
          <p:nvPr>
            <p:ph type="title"/>
          </p:nvPr>
        </p:nvSpPr>
        <p:spPr>
          <a:xfrm>
            <a:off x="1297500" y="393750"/>
            <a:ext cx="7038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CLIENTES CLASIFICADOS POR CATEGORÍA</a:t>
            </a:r>
            <a:endParaRPr/>
          </a:p>
        </p:txBody>
      </p:sp>
      <p:sp>
        <p:nvSpPr>
          <p:cNvPr id="446" name="Google Shape;446;p45"/>
          <p:cNvSpPr txBox="1"/>
          <p:nvPr/>
        </p:nvSpPr>
        <p:spPr>
          <a:xfrm>
            <a:off x="1297500" y="91688"/>
            <a:ext cx="4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</a:rPr>
              <a:t>VISTA 8:</a:t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447" name="Google Shape;447;p45"/>
          <p:cNvSpPr/>
          <p:nvPr/>
        </p:nvSpPr>
        <p:spPr>
          <a:xfrm>
            <a:off x="3385950" y="1094250"/>
            <a:ext cx="2117700" cy="1435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5"/>
          <p:cNvSpPr txBox="1"/>
          <p:nvPr/>
        </p:nvSpPr>
        <p:spPr>
          <a:xfrm>
            <a:off x="3416400" y="1094250"/>
            <a:ext cx="193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SELECT NOMBRE_C,APELLIDO_C, NRO_VENTAS,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CASE WHEN NRO_VENTAS &gt; 15 THEN 'CLIENTE PREMIUM'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WHEN NRO_VENTAS &gt; 10 THEN 'CLIENTE PLATA'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'CLIENTE REGULAR' END Tipo_Cliente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(SELECT 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NOMBRE_C,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APELLIDO_C,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COUNT(ID_CLIENTE) NRO_VENTAS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NEGOCIO.F_VENTAS_DESC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GROUP BY NOMBRE_C, APELLIDO_C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HAVING COUNT(ID_CLIENTE)&gt; 5) a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ORDER BY NRO_VENTAS DESC;</a:t>
            </a:r>
            <a:endParaRPr sz="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45"/>
          <p:cNvSpPr txBox="1"/>
          <p:nvPr/>
        </p:nvSpPr>
        <p:spPr>
          <a:xfrm>
            <a:off x="3385950" y="884550"/>
            <a:ext cx="289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r>
              <a:rPr lang="es" sz="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negocio.v_clientes_categoria </a:t>
            </a:r>
            <a:r>
              <a:rPr lang="es" sz="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endParaRPr sz="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0" name="Google Shape;4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56350"/>
            <a:ext cx="8902424" cy="22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5"/>
          <p:cNvSpPr txBox="1"/>
          <p:nvPr/>
        </p:nvSpPr>
        <p:spPr>
          <a:xfrm>
            <a:off x="116750" y="2410200"/>
            <a:ext cx="35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s" sz="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negocio.v_clientes_categoria</a:t>
            </a:r>
            <a:r>
              <a:rPr lang="e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/>
          </a:p>
        </p:txBody>
      </p:sp>
      <p:sp>
        <p:nvSpPr>
          <p:cNvPr id="452" name="Google Shape;452;p45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5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/>
          <p:nvPr>
            <p:ph type="title"/>
          </p:nvPr>
        </p:nvSpPr>
        <p:spPr>
          <a:xfrm>
            <a:off x="2278500" y="2053000"/>
            <a:ext cx="4587000" cy="11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Muchas Gracias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Carpetas de Linux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613" y="2109600"/>
            <a:ext cx="6152750" cy="2574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27" y="989125"/>
            <a:ext cx="8113725" cy="8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Rutas de HDFS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52750"/>
            <a:ext cx="3863197" cy="914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550" y="2444731"/>
            <a:ext cx="4446449" cy="114872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7550" y="3749978"/>
            <a:ext cx="4446449" cy="128082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4" name="Google Shape;164;p17"/>
          <p:cNvCxnSpPr>
            <a:stCxn id="161" idx="3"/>
            <a:endCxn id="165" idx="1"/>
          </p:cNvCxnSpPr>
          <p:nvPr/>
        </p:nvCxnSpPr>
        <p:spPr>
          <a:xfrm flipH="1" rot="10800000">
            <a:off x="3863197" y="1626800"/>
            <a:ext cx="834300" cy="13830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7"/>
          <p:cNvCxnSpPr>
            <a:stCxn id="161" idx="3"/>
            <a:endCxn id="162" idx="1"/>
          </p:cNvCxnSpPr>
          <p:nvPr/>
        </p:nvCxnSpPr>
        <p:spPr>
          <a:xfrm>
            <a:off x="3863197" y="3009800"/>
            <a:ext cx="834300" cy="93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7"/>
          <p:cNvCxnSpPr>
            <a:stCxn id="161" idx="3"/>
            <a:endCxn id="163" idx="1"/>
          </p:cNvCxnSpPr>
          <p:nvPr/>
        </p:nvCxnSpPr>
        <p:spPr>
          <a:xfrm>
            <a:off x="3863197" y="3009800"/>
            <a:ext cx="834300" cy="1380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7550" y="896700"/>
            <a:ext cx="4446449" cy="13914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375" y="1903100"/>
            <a:ext cx="3505225" cy="1896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BASES DE DATOS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BD TEMPORAL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4050"/>
            <a:ext cx="8839200" cy="81149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BASES DE DATOS Y TABLAS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1417975" y="777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TEMPORAL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700"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825" y="2491850"/>
            <a:ext cx="2487925" cy="24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FACT TABLE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1417975" y="777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</a:rPr>
              <a:t>Landing F_Ventas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725" y="1225975"/>
            <a:ext cx="5055789" cy="36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/>
          <p:nvPr/>
        </p:nvSpPr>
        <p:spPr>
          <a:xfrm>
            <a:off x="3" y="0"/>
            <a:ext cx="701700" cy="7632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111750" y="81450"/>
            <a:ext cx="47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