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5" r:id="rId10"/>
    <p:sldId id="262" r:id="rId11"/>
    <p:sldId id="263" r:id="rId12"/>
    <p:sldId id="265" r:id="rId13"/>
    <p:sldId id="266" r:id="rId14"/>
    <p:sldId id="267" r:id="rId15"/>
    <p:sldId id="268" r:id="rId16"/>
    <p:sldId id="276" r:id="rId17"/>
    <p:sldId id="26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9663B-9593-4927-80DA-9A4961796AC5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0068-5C4B-4FF0-9422-9FCC9B831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5C894C-07C9-4AD3-AB28-5F29A5F893A9}" type="datetime1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9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25DA-BD67-413D-9FC5-E88FA3B4FEAF}" type="datetime1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58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B513-07EE-4EA4-B237-5DC0BB196DDB}" type="datetime1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1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E71-4CFC-4954-9B64-CA71D623F80E}" type="datetime1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66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219-ACD2-48F7-AAE9-57B52A65E345}" type="datetime1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45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7478-AC79-4032-BE76-BB5D387F9844}" type="datetime1">
              <a:rPr lang="en-GB" smtClean="0"/>
              <a:t>03/06/2023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880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6B5F-10B7-4A5F-A273-677D011BE0EC}" type="datetime1">
              <a:rPr lang="en-GB" smtClean="0"/>
              <a:t>03/06/2023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8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81A3-F7C9-4D04-AC93-8089298ED7C2}" type="datetime1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182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ECDA-D27D-4073-B3C0-3F154B86D3C5}" type="datetime1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9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D1DE-540B-4498-853C-17A86D0A9C56}" type="datetime1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5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584-C3A0-42E3-AF92-0C667C651BA6}" type="datetime1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9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0C59-321B-48C5-9A81-8B55E0A0D054}" type="datetime1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36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A1A6-A3A4-4173-A7CD-EBBD2F4D64FB}" type="datetime1">
              <a:rPr lang="en-GB" smtClean="0"/>
              <a:t>03/06/2023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2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4D13-5B3E-4852-A152-B26136A7F931}" type="datetime1">
              <a:rPr lang="en-GB" smtClean="0"/>
              <a:t>03/06/2023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3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2D2-F832-4057-B963-349C93781557}" type="datetime1">
              <a:rPr lang="en-GB" smtClean="0"/>
              <a:t>03/06/2023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6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CEBE-AB71-4DE4-8518-2C4E3660748A}" type="datetime1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6AEB-DF22-47A8-8F8B-25587DF95870}" type="datetime1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9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00A1-5E23-43DF-A4F4-AF180D050850}" type="datetime1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D7F7-382C-44F0-9698-CCE996D55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65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onehill.edu/compsci/LC/Four-Color/Four-color.htm#:~:text=In%20graph%20terminology%2C%20this%20means,nodes%20have%20the%20same%20color." TargetMode="External"/><Relationship Id="rId2" Type="http://schemas.openxmlformats.org/officeDocument/2006/relationships/hyperlink" Target="https://ru.wikipedia.org/wiki/%D0%9F%D0%BB%D0%B0%D0%BD%D0%B0%D1%80%D0%BD%D1%8B%D0%B9_%D0%B3%D1%80%D0%B0%D1%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hyperlink" Target="https://thomas.math.gatech.edu/PAP/fcstoc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011527"/>
            <a:ext cx="8791575" cy="2387600"/>
          </a:xfrm>
        </p:spPr>
        <p:txBody>
          <a:bodyPr>
            <a:normAutofit/>
          </a:bodyPr>
          <a:lstStyle/>
          <a:p>
            <a:pPr algn="ctr" fontAlgn="t"/>
            <a:r>
              <a:rPr lang="hy-AM" dirty="0" smtClean="0"/>
              <a:t>Քարտեզների ներկում</a:t>
            </a:r>
            <a:r>
              <a:rPr lang="ru-RU" dirty="0"/>
              <a:t/>
            </a:r>
            <a:br>
              <a:rPr lang="ru-RU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571856"/>
            <a:ext cx="8791575" cy="1655762"/>
          </a:xfrm>
        </p:spPr>
        <p:txBody>
          <a:bodyPr/>
          <a:lstStyle/>
          <a:p>
            <a:pPr algn="r"/>
            <a:r>
              <a:rPr lang="hy-AM" dirty="0" smtClean="0"/>
              <a:t>Առարկա՝ ԱլգորիԹՄՆԵՐ</a:t>
            </a:r>
          </a:p>
          <a:p>
            <a:pPr algn="r"/>
            <a:r>
              <a:rPr lang="hy-AM" dirty="0" smtClean="0"/>
              <a:t>Ուսանող՝ թովմասյան դավիթ</a:t>
            </a:r>
          </a:p>
          <a:p>
            <a:pPr algn="r"/>
            <a:r>
              <a:rPr lang="hy-AM" dirty="0" smtClean="0"/>
              <a:t>Խումբ՝ 102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4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Լուծման պատկերում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872942"/>
            <a:ext cx="5148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Նախատեսվում է ,նաև , ուղղելով և պահելով մեր գրաֆի մասին ամբողջ ինֆորմացիան ֆայլի մեջ, այնտեղից վերցնել ինֆորմացիան և պատկերել մեր ստացվաց արդյունքը օգտագործելով </a:t>
            </a:r>
            <a:r>
              <a:rPr lang="en-GB" dirty="0" smtClean="0"/>
              <a:t>Python</a:t>
            </a:r>
            <a:r>
              <a:rPr lang="hy-AM" dirty="0" smtClean="0"/>
              <a:t> ծրագրավորման լեզվի </a:t>
            </a:r>
            <a:r>
              <a:rPr lang="en-GB" dirty="0" err="1" smtClean="0"/>
              <a:t>NetworkX</a:t>
            </a:r>
            <a:r>
              <a:rPr lang="en-GB" dirty="0"/>
              <a:t> </a:t>
            </a:r>
            <a:r>
              <a:rPr lang="hy-AM" dirty="0" smtClean="0"/>
              <a:t>գրադարանը։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66" y="2340749"/>
            <a:ext cx="3735367" cy="28187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Եզրակացություն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763491" y="2762105"/>
            <a:ext cx="5112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Արդյունքում մենք ունենում ենք «գործիք», որը,</a:t>
            </a:r>
            <a:r>
              <a:rPr lang="en-GB" dirty="0" smtClean="0"/>
              <a:t> </a:t>
            </a:r>
            <a:r>
              <a:rPr lang="hy-AM" dirty="0" smtClean="0"/>
              <a:t>ստանալով քարտեզի</a:t>
            </a:r>
            <a:r>
              <a:rPr lang="en-GB" dirty="0" smtClean="0"/>
              <a:t>(</a:t>
            </a:r>
            <a:r>
              <a:rPr lang="hy-AM" dirty="0" smtClean="0"/>
              <a:t>գրաֆի</a:t>
            </a:r>
            <a:r>
              <a:rPr lang="en-GB" dirty="0" smtClean="0"/>
              <a:t>)</a:t>
            </a:r>
            <a:r>
              <a:rPr lang="hy-AM" dirty="0" smtClean="0"/>
              <a:t> մասին ինֆորմացիան, ներկում է այն և պատկերում՝ օգտագործելով հնարավորինս քիչ քանակի գույներ։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95" y="2125273"/>
            <a:ext cx="2889171" cy="27509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Արդյունքներ։</a:t>
            </a:r>
            <a:br>
              <a:rPr lang="hy-AM" u="sng" dirty="0" smtClean="0"/>
            </a:br>
            <a:r>
              <a:rPr lang="hy-AM" u="sng" dirty="0" smtClean="0"/>
              <a:t>մուտքային տվյալներ՝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58917"/>
            <a:ext cx="10058400" cy="36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Արդյունքներ։</a:t>
            </a:r>
            <a:br>
              <a:rPr lang="hy-AM" u="sng" dirty="0" smtClean="0"/>
            </a:br>
            <a:r>
              <a:rPr lang="en-GB" u="sng" dirty="0" smtClean="0"/>
              <a:t>console-</a:t>
            </a:r>
            <a:r>
              <a:rPr lang="hy-AM" u="sng" dirty="0" smtClean="0"/>
              <a:t>ի ելքը՝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54" y="2097088"/>
            <a:ext cx="8200915" cy="42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Արդյունքներ։</a:t>
            </a:r>
            <a:br>
              <a:rPr lang="hy-AM" u="sng" dirty="0" smtClean="0"/>
            </a:br>
            <a:r>
              <a:rPr lang="hy-AM" u="sng" dirty="0" smtClean="0"/>
              <a:t>Միջանկյալ ֆայլը՝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14" y="2210785"/>
            <a:ext cx="4603395" cy="40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y-AM" u="sng" dirty="0" smtClean="0"/>
              <a:t>Արդյունքներ։</a:t>
            </a:r>
            <a:br>
              <a:rPr lang="hy-AM" u="sng" dirty="0" smtClean="0"/>
            </a:br>
            <a:r>
              <a:rPr lang="hy-AM" u="sng" dirty="0" smtClean="0"/>
              <a:t>Վերջնական պատկերվող գրաֆը</a:t>
            </a:r>
            <a:r>
              <a:rPr lang="en-GB" u="sng" dirty="0" smtClean="0"/>
              <a:t> </a:t>
            </a:r>
            <a:br>
              <a:rPr lang="en-GB" u="sng" dirty="0" smtClean="0"/>
            </a:br>
            <a:r>
              <a:rPr lang="en-GB" u="sng" dirty="0" smtClean="0"/>
              <a:t>(Brute force algorithm)</a:t>
            </a:r>
            <a:r>
              <a:rPr lang="hy-AM" u="sng" dirty="0" smtClean="0"/>
              <a:t>՝</a:t>
            </a:r>
            <a:endParaRPr lang="en-GB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71" y="2097088"/>
            <a:ext cx="5809682" cy="44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y-AM" u="sng" dirty="0"/>
              <a:t>Արդյունքներ։</a:t>
            </a:r>
            <a:br>
              <a:rPr lang="hy-AM" u="sng" dirty="0"/>
            </a:br>
            <a:r>
              <a:rPr lang="hy-AM" u="sng" dirty="0"/>
              <a:t>Վերջնական պատկերվող գրաֆը</a:t>
            </a:r>
            <a:r>
              <a:rPr lang="en-GB" u="sng" dirty="0"/>
              <a:t> </a:t>
            </a:r>
            <a:br>
              <a:rPr lang="en-GB" u="sng" dirty="0"/>
            </a:br>
            <a:r>
              <a:rPr lang="en-GB" u="sng" dirty="0" smtClean="0"/>
              <a:t>(greedy algorithm, European countries)</a:t>
            </a:r>
            <a:r>
              <a:rPr lang="hy-AM" u="sng" dirty="0"/>
              <a:t>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90" y="2097088"/>
            <a:ext cx="8577044" cy="45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Լրացուցիչ նյութեր</a:t>
            </a:r>
            <a:r>
              <a:rPr lang="en-GB" u="sng" dirty="0" smtClean="0"/>
              <a:t> (1)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4123604"/>
              </a:xfrm>
            </p:spPr>
            <p:txBody>
              <a:bodyPr/>
              <a:lstStyle/>
              <a:p>
                <a:r>
                  <a:rPr lang="hy-AM" sz="1800" dirty="0" smtClean="0"/>
                  <a:t>Պլանար գրաֆների մասին՝</a:t>
                </a:r>
              </a:p>
              <a:p>
                <a:pPr marL="0" indent="0">
                  <a:buNone/>
                </a:pPr>
                <a:r>
                  <a:rPr lang="en-GB" sz="1800" dirty="0">
                    <a:hlinkClick r:id="rId2"/>
                  </a:rPr>
                  <a:t>https://ru.wikipedia.org/wiki/%D0%9F%D0%BB%D0%B0%D0%BD%D0%B0%D1%80%D0%BD%D1%8B%D0%B9_%</a:t>
                </a:r>
                <a:r>
                  <a:rPr lang="en-GB" sz="1800" dirty="0" smtClean="0">
                    <a:hlinkClick r:id="rId2"/>
                  </a:rPr>
                  <a:t>D0%B3%D1%80%D0%B0%D1%84</a:t>
                </a:r>
                <a:endParaRPr lang="en-GB" sz="1800" dirty="0" smtClean="0"/>
              </a:p>
              <a:p>
                <a:r>
                  <a:rPr lang="en-GB" sz="1800" dirty="0" smtClean="0"/>
                  <a:t>4 </a:t>
                </a:r>
                <a:r>
                  <a:rPr lang="hy-AM" sz="1800" dirty="0" smtClean="0"/>
                  <a:t>գույների թեորեմի մասին՝</a:t>
                </a:r>
              </a:p>
              <a:p>
                <a:pPr marL="0" indent="0">
                  <a:buNone/>
                </a:pPr>
                <a:r>
                  <a:rPr lang="en-GB" sz="1800" dirty="0">
                    <a:hlinkClick r:id="rId3"/>
                  </a:rPr>
                  <a:t>https://web.stonehill.edu/compsci/LC/Four-Color/Four-color.htm#:~:text=In%20graph%20terminology%2C%20this%20means,nodes%20have%20the%20same%20color</a:t>
                </a:r>
                <a:r>
                  <a:rPr lang="en-GB" sz="1800" dirty="0" smtClean="0">
                    <a:hlinkClick r:id="rId3"/>
                  </a:rPr>
                  <a:t>.</a:t>
                </a:r>
                <a:endParaRPr lang="hy-AM" sz="1800" dirty="0" smtClean="0"/>
              </a:p>
              <a:p>
                <a:r>
                  <a:rPr lang="en-GB" sz="18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 smtClean="0"/>
                  <a:t>)</a:t>
                </a:r>
                <a:r>
                  <a:rPr lang="hy-AM" sz="1800" dirty="0" smtClean="0"/>
                  <a:t> ժամանակում աշխատող ալգորիթմի մասին՝</a:t>
                </a:r>
              </a:p>
              <a:p>
                <a:pPr marL="0" indent="0">
                  <a:buNone/>
                </a:pPr>
                <a:r>
                  <a:rPr lang="en-GB" sz="1800" dirty="0">
                    <a:hlinkClick r:id="rId4"/>
                  </a:rPr>
                  <a:t>https://thomas.math.gatech.edu/PAP/fcstoc.pdf</a:t>
                </a:r>
                <a:endParaRPr lang="en-GB" sz="1800" dirty="0"/>
              </a:p>
              <a:p>
                <a:pPr marL="0" indent="0">
                  <a:buNone/>
                </a:pPr>
                <a:endParaRPr lang="en-GB" sz="1800" dirty="0" smtClean="0"/>
              </a:p>
              <a:p>
                <a:endParaRPr lang="en-GB" sz="18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4123604"/>
              </a:xfrm>
              <a:blipFill>
                <a:blip r:embed="rId5"/>
                <a:stretch>
                  <a:fillRect l="-738" t="-11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Լրացուցիչ նյութեր </a:t>
            </a:r>
            <a:r>
              <a:rPr lang="ru-RU" u="sng" dirty="0" smtClean="0"/>
              <a:t>(2)</a:t>
            </a:r>
            <a:r>
              <a:rPr lang="en-GB" u="sng" dirty="0" smtClean="0"/>
              <a:t/>
            </a:r>
            <a:br>
              <a:rPr lang="en-GB" u="sng" dirty="0" smtClean="0"/>
            </a:br>
            <a:r>
              <a:rPr lang="en-GB" u="sng" dirty="0" smtClean="0"/>
              <a:t>(2)</a:t>
            </a:r>
            <a:r>
              <a:rPr lang="hy-AM" u="sng" dirty="0" smtClean="0"/>
              <a:t>* </a:t>
            </a:r>
            <a:r>
              <a:rPr lang="en-GB" u="sng" dirty="0" err="1" smtClean="0"/>
              <a:t>Dsatur’s</a:t>
            </a:r>
            <a:r>
              <a:rPr lang="en-GB" u="sng" dirty="0" smtClean="0"/>
              <a:t> algorithm 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y-AM" dirty="0" smtClean="0"/>
              <a:t>Հանդիսանում է նույն </a:t>
            </a:r>
            <a:r>
              <a:rPr lang="en-GB" dirty="0" smtClean="0"/>
              <a:t>greedy algorithm-</a:t>
            </a:r>
            <a:r>
              <a:rPr lang="hy-AM" dirty="0" smtClean="0"/>
              <a:t>ի օպտիմիզացված տարբերակը, որը ավելի մեծ հավանականությամբ է բերում </a:t>
            </a:r>
            <a:r>
              <a:rPr lang="hy-AM" dirty="0"/>
              <a:t>∆</a:t>
            </a:r>
            <a:r>
              <a:rPr lang="en-GB" dirty="0"/>
              <a:t>(G</a:t>
            </a:r>
            <a:r>
              <a:rPr lang="en-GB" dirty="0" smtClean="0"/>
              <a:t>)</a:t>
            </a:r>
            <a:r>
              <a:rPr lang="hy-AM" dirty="0" smtClean="0"/>
              <a:t> քանակի գույներով լուծմանը։ </a:t>
            </a:r>
          </a:p>
          <a:p>
            <a:pPr marL="0" indent="0">
              <a:buNone/>
            </a:pPr>
            <a:r>
              <a:rPr lang="hy-AM" dirty="0" smtClean="0"/>
              <a:t>Այս ալգորիթմում ,ընդամենը, գագաթները վերցվում են որոշակի ալգորիթմով։</a:t>
            </a:r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hy-AM" dirty="0" smtClean="0"/>
              <a:t>Չենք դիտարկի, քանի որ միևնույն է չի հանդիսանում կատարյալ լուծում</a:t>
            </a:r>
            <a:r>
              <a:rPr lang="en-GB" dirty="0" smtClean="0"/>
              <a:t>)</a:t>
            </a:r>
            <a:endParaRPr lang="hy-AM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y-AM" u="sng" dirty="0"/>
              <a:t>Լրացուցիչ նյութեր </a:t>
            </a:r>
            <a:r>
              <a:rPr lang="ru-RU" u="sng" dirty="0" smtClean="0"/>
              <a:t>(</a:t>
            </a:r>
            <a:r>
              <a:rPr lang="en-GB" u="sng" dirty="0" smtClean="0"/>
              <a:t>3</a:t>
            </a:r>
            <a:r>
              <a:rPr lang="ru-RU" u="sng" dirty="0" smtClean="0"/>
              <a:t>)</a:t>
            </a:r>
            <a:r>
              <a:rPr lang="en-GB" u="sng" dirty="0"/>
              <a:t/>
            </a:r>
            <a:br>
              <a:rPr lang="en-GB" u="sng" dirty="0"/>
            </a:br>
            <a:r>
              <a:rPr lang="ru-RU" u="sng" dirty="0" smtClean="0"/>
              <a:t>(3</a:t>
            </a:r>
            <a:r>
              <a:rPr lang="en-GB" u="sng" dirty="0" smtClean="0"/>
              <a:t>*</a:t>
            </a:r>
            <a:r>
              <a:rPr lang="ru-RU" u="sng" dirty="0" smtClean="0"/>
              <a:t>) </a:t>
            </a:r>
            <a:r>
              <a:rPr lang="en-GB" u="sng" dirty="0" smtClean="0"/>
              <a:t>Random </a:t>
            </a:r>
            <a:r>
              <a:rPr lang="en-GB" u="sng" dirty="0" err="1" smtClean="0"/>
              <a:t>coloring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y-AM" dirty="0" smtClean="0"/>
              <a:t>Կամայական ձևով ներկվում է գրաֆը, ապա սկսում ենք ուղղել բոլոր այն գագաթները, որոնք սխալ են ներկված՝ օգտագործելով լրացուցիչ գույնը։</a:t>
            </a:r>
            <a:endParaRPr lang="en-GB" dirty="0" smtClean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hy-AM" i="1" dirty="0" smtClean="0"/>
              <a:t>Բարդություն</a:t>
            </a:r>
            <a:r>
              <a:rPr lang="hy-AM" dirty="0" smtClean="0"/>
              <a:t>՝ </a:t>
            </a:r>
            <a:r>
              <a:rPr lang="en-GB" dirty="0"/>
              <a:t>O(n*log(n</a:t>
            </a:r>
            <a:r>
              <a:rPr lang="en-GB" dirty="0" smtClean="0"/>
              <a:t>))</a:t>
            </a:r>
            <a:r>
              <a:rPr lang="hy-AM" dirty="0" smtClean="0"/>
              <a:t>։</a:t>
            </a:r>
            <a:endParaRPr lang="hy-AM" dirty="0"/>
          </a:p>
          <a:p>
            <a:pPr marL="0" indent="0">
              <a:buNone/>
            </a:pPr>
            <a:r>
              <a:rPr lang="hy-AM" i="1" dirty="0"/>
              <a:t>Ճշտություն</a:t>
            </a:r>
            <a:r>
              <a:rPr lang="hy-AM" dirty="0"/>
              <a:t>՝ </a:t>
            </a:r>
            <a:r>
              <a:rPr lang="hy-AM" dirty="0" smtClean="0"/>
              <a:t>∆</a:t>
            </a:r>
            <a:r>
              <a:rPr lang="en-GB" dirty="0"/>
              <a:t>(G)</a:t>
            </a:r>
            <a:r>
              <a:rPr lang="hy-AM" dirty="0"/>
              <a:t>+1։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36" y="355282"/>
            <a:ext cx="9905998" cy="1478570"/>
          </a:xfrm>
        </p:spPr>
        <p:txBody>
          <a:bodyPr/>
          <a:lstStyle/>
          <a:p>
            <a:pPr algn="ctr"/>
            <a:r>
              <a:rPr lang="hy-AM" u="sng" dirty="0" smtClean="0"/>
              <a:t>Խնդրի ձեվակերպում</a:t>
            </a:r>
            <a:endParaRPr lang="en-GB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65" y="1902866"/>
            <a:ext cx="5772570" cy="3541712"/>
          </a:xfrm>
        </p:spPr>
      </p:pic>
      <p:sp>
        <p:nvSpPr>
          <p:cNvPr id="5" name="TextBox 4"/>
          <p:cNvSpPr txBox="1"/>
          <p:nvPr/>
        </p:nvSpPr>
        <p:spPr>
          <a:xfrm>
            <a:off x="1025236" y="2242561"/>
            <a:ext cx="4322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Աշխարհում բոլոր քարտեզները միշտ ներկվել են այնպես, որպեսզի հարևան երկրները ներկված չլինեն նույն գույնով։ Այստեղ ծագում են մի շարք հարցեր՝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/>
              <a:t>ա</a:t>
            </a:r>
            <a:r>
              <a:rPr lang="hy-AM" dirty="0" smtClean="0"/>
              <a:t>րդյո՞ք յուրաքանչյուր քարտեզ է հնարավոր այդպես ներկել,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/>
              <a:t>ե</a:t>
            </a:r>
            <a:r>
              <a:rPr lang="hy-AM" dirty="0" smtClean="0"/>
              <a:t>թե այո, ապա ո՞րն է նվազագույն գույների քանակը, և ինչպե՞ս կարելի է ներկել այդ քանակի գույներով։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մաթեմատիկորեն մոտեցումը խնդրին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57397" y="2599557"/>
            <a:ext cx="9274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Դժվար չէ նկատել, որ խնդիրը կարելի է արտապատկերել գրաֆների վրա հետևյալ կերպով՝ ներկել պլանար</a:t>
            </a:r>
            <a:r>
              <a:rPr lang="en-GB" dirty="0" smtClean="0"/>
              <a:t>(</a:t>
            </a:r>
            <a:r>
              <a:rPr lang="hy-AM" dirty="0" smtClean="0"/>
              <a:t>հարթ</a:t>
            </a:r>
            <a:r>
              <a:rPr lang="en-GB" dirty="0" smtClean="0"/>
              <a:t>)</a:t>
            </a:r>
            <a:r>
              <a:rPr lang="hy-AM" dirty="0" smtClean="0"/>
              <a:t> գրաֆը այնպես, որ իրար միացված գագաթները նույն գույնով ներկված չլինեն։</a:t>
            </a:r>
          </a:p>
          <a:p>
            <a:r>
              <a:rPr lang="hy-AM" dirty="0" smtClean="0"/>
              <a:t>Պլանար է կոչվում այն գրաֆը, որը </a:t>
            </a:r>
            <a:r>
              <a:rPr lang="hy-AM" i="1" dirty="0" smtClean="0"/>
              <a:t>հնարավոր</a:t>
            </a:r>
            <a:r>
              <a:rPr lang="hy-AM" dirty="0" smtClean="0"/>
              <a:t> է պատկերել հարթության վրա այնպես, որ կողերի հատում չլինի։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730" y="4630882"/>
            <a:ext cx="3981450" cy="1143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9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Չորս գույների թեորեմ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866695" y="3066584"/>
            <a:ext cx="6180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y-AM" dirty="0" smtClean="0"/>
              <a:t>Տեղի ունի հետևյալ թեորեմը։</a:t>
            </a:r>
          </a:p>
          <a:p>
            <a:endParaRPr lang="hy-AM" dirty="0" smtClean="0"/>
          </a:p>
          <a:p>
            <a:pPr algn="r"/>
            <a:r>
              <a:rPr lang="hy-AM" i="1" dirty="0" smtClean="0"/>
              <a:t>-Յուրաքանչյու պլանար գրաֆ կարելի է ներկել առավելագույնը 4 գույներով այնպես, որ հարևան գագաթները նույն գույնով ներկված չլինեն։</a:t>
            </a:r>
          </a:p>
          <a:p>
            <a:endParaRPr lang="hy-AM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15" y="2257822"/>
            <a:ext cx="3095625" cy="33718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4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Նվազագույնի որոնում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357745" y="2097088"/>
            <a:ext cx="6165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Հասարակ քարտեզների համար բավարար է նաև երեք գույնը, իսկ չորրորդի անհրաժեշտությունը ծագում է այն ժամանակ, երբ ունենում ենք մի տարածքի շուրջ շրջան կազմած և իրար սահմանակից կենտ թվով տարածքներ։</a:t>
            </a:r>
            <a:r>
              <a:rPr lang="hy-AM" dirty="0" smtClean="0"/>
              <a:t/>
            </a:r>
            <a:br>
              <a:rPr lang="hy-AM" dirty="0" smtClean="0"/>
            </a:br>
            <a:r>
              <a:rPr lang="hy-AM" dirty="0"/>
              <a:t>Այդպիսին է, օրինակ, Հայաստանի տարածքը, որը շրջապատված է Վրաստանով, Ադրբեջանով, Իրանով, Նախիջևանի տարածքով և Թուրքիայով</a:t>
            </a:r>
            <a:r>
              <a:rPr lang="hy-AM" dirty="0" smtClean="0"/>
              <a:t>։</a:t>
            </a:r>
            <a:endParaRPr lang="en-GB" dirty="0" smtClean="0"/>
          </a:p>
          <a:p>
            <a:endParaRPr lang="en-GB" dirty="0"/>
          </a:p>
          <a:p>
            <a:r>
              <a:rPr lang="hy-AM" dirty="0" smtClean="0"/>
              <a:t>Հետևաբար, հաջորդաբար պետք է դիտարկվի 4 դեպքեր՝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1 գույնով,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2 գույնով,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3 գույնով,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 smtClean="0"/>
              <a:t>4 գու</a:t>
            </a:r>
            <a:r>
              <a:rPr lang="hy-AM" dirty="0"/>
              <a:t>յ</a:t>
            </a:r>
            <a:r>
              <a:rPr lang="hy-AM" dirty="0" smtClean="0"/>
              <a:t>նով </a:t>
            </a:r>
            <a:r>
              <a:rPr lang="en-GB" dirty="0" smtClean="0"/>
              <a:t>(</a:t>
            </a:r>
            <a:r>
              <a:rPr lang="hy-AM" dirty="0" smtClean="0"/>
              <a:t>վատ․ դեպք, ք․ ո․ միշտ հնարավոր է</a:t>
            </a:r>
            <a:r>
              <a:rPr lang="en-GB" dirty="0" smtClean="0"/>
              <a:t>)</a:t>
            </a:r>
            <a:r>
              <a:rPr lang="hy-AM" dirty="0" smtClean="0"/>
              <a:t>։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61" y="2097088"/>
            <a:ext cx="3143250" cy="31432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u="sng" dirty="0" smtClean="0"/>
              <a:t>Խնդրի լուծումը</a:t>
            </a:r>
            <a:endParaRPr lang="en-GB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1986251"/>
                <a:ext cx="9905999" cy="44838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(1) </a:t>
                </a:r>
                <a:r>
                  <a:rPr lang="hy-AM" dirty="0" smtClean="0"/>
                  <a:t>Խնդրի լուծման եղանակներից մեկն է բոլոր հնարավոր տարբերակների դիտարկումը հաջորդաբար 1,2,3 և 4 գույների համար</a:t>
                </a:r>
                <a:r>
                  <a:rPr lang="en-GB" dirty="0"/>
                  <a:t> </a:t>
                </a:r>
                <a:r>
                  <a:rPr lang="en-GB" dirty="0" smtClean="0"/>
                  <a:t>(brute force</a:t>
                </a:r>
                <a:r>
                  <a:rPr lang="hy-AM" dirty="0" smtClean="0"/>
                  <a:t>, </a:t>
                </a:r>
                <a:r>
                  <a:rPr lang="en-GB" dirty="0" smtClean="0"/>
                  <a:t>depth </a:t>
                </a:r>
                <a:r>
                  <a:rPr lang="en-GB" dirty="0"/>
                  <a:t>first search, backtracking</a:t>
                </a:r>
                <a:r>
                  <a:rPr lang="en-GB" dirty="0" smtClean="0"/>
                  <a:t>), </a:t>
                </a:r>
                <a:r>
                  <a:rPr lang="hy-AM" dirty="0" smtClean="0"/>
                  <a:t>որը</a:t>
                </a:r>
                <a:r>
                  <a:rPr lang="en-GB" dirty="0" smtClean="0"/>
                  <a:t> </a:t>
                </a:r>
                <a:r>
                  <a:rPr lang="hy-AM" dirty="0" smtClean="0"/>
                  <a:t>աշխատում է էքսպոնենցիալ ժամանակում։</a:t>
                </a:r>
              </a:p>
              <a:p>
                <a:pPr marL="0" indent="0">
                  <a:buNone/>
                </a:pPr>
                <a:r>
                  <a:rPr lang="en-GB" dirty="0" smtClean="0"/>
                  <a:t>(2) </a:t>
                </a:r>
                <a:r>
                  <a:rPr lang="hy-AM" dirty="0" smtClean="0"/>
                  <a:t>Գոյություն ունի ալգորիթմ</a:t>
                </a:r>
                <a:r>
                  <a:rPr lang="en-GB" dirty="0" smtClean="0"/>
                  <a:t> (greedy algorithm,  </a:t>
                </a:r>
                <a:r>
                  <a:rPr lang="hy-AM" dirty="0" smtClean="0"/>
                  <a:t>*</a:t>
                </a:r>
                <a:r>
                  <a:rPr lang="en-GB" dirty="0" err="1" smtClean="0"/>
                  <a:t>Dsatur</a:t>
                </a:r>
                <a:r>
                  <a:rPr lang="hy-AM" dirty="0" smtClean="0"/>
                  <a:t>՛</a:t>
                </a:r>
                <a:r>
                  <a:rPr lang="en-GB" dirty="0" smtClean="0"/>
                  <a:t>s algorithm)</a:t>
                </a:r>
                <a:r>
                  <a:rPr lang="hy-AM" dirty="0" smtClean="0"/>
                  <a:t>, որը աշխատում է </a:t>
                </a:r>
                <a:r>
                  <a:rPr lang="en-GB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) </a:t>
                </a:r>
                <a:r>
                  <a:rPr lang="hy-AM" dirty="0" smtClean="0"/>
                  <a:t>ժամանակում </a:t>
                </a:r>
                <a:r>
                  <a:rPr lang="hy-AM" dirty="0" smtClean="0"/>
                  <a:t>։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1986251"/>
                <a:ext cx="9905999" cy="4483822"/>
              </a:xfrm>
              <a:blipFill>
                <a:blip r:embed="rId2"/>
                <a:stretch>
                  <a:fillRect l="-923" t="-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smtClean="0"/>
              <a:t>(1) Brute force algorithm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y-AM" dirty="0" smtClean="0"/>
              <a:t>Տրված </a:t>
            </a:r>
            <a:r>
              <a:rPr lang="en-GB" dirty="0" smtClean="0"/>
              <a:t>n </a:t>
            </a:r>
            <a:r>
              <a:rPr lang="hy-AM" dirty="0" smtClean="0"/>
              <a:t>գագաթների համար սկզբում դիտարկվում է 1 գույնի դեպքը, ապա գեներացվում է հաջորդաբար 2,3,4 գույներով շարքեր, որոնք փոխանցվում են մեկ այլ ֆունկցիայի, որը իր հերթին կատարում է </a:t>
            </a:r>
            <a:r>
              <a:rPr lang="en-GB" dirty="0" smtClean="0"/>
              <a:t>DFS, </a:t>
            </a:r>
            <a:r>
              <a:rPr lang="hy-AM" dirty="0" smtClean="0"/>
              <a:t>ստուգում բավարարված է պայմանը </a:t>
            </a:r>
            <a:r>
              <a:rPr lang="en-GB" dirty="0" smtClean="0"/>
              <a:t>(</a:t>
            </a:r>
            <a:r>
              <a:rPr lang="hy-AM" dirty="0"/>
              <a:t>գույների</a:t>
            </a:r>
            <a:r>
              <a:rPr lang="en-GB" dirty="0" smtClean="0"/>
              <a:t>)</a:t>
            </a:r>
            <a:r>
              <a:rPr lang="hy-AM" dirty="0" smtClean="0"/>
              <a:t>, թե ոչ, և առաջին իսկ շարքը համարում պատասխան։</a:t>
            </a:r>
          </a:p>
          <a:p>
            <a:pPr marL="0" indent="0">
              <a:buNone/>
            </a:pPr>
            <a:r>
              <a:rPr lang="hy-AM" dirty="0" smtClean="0"/>
              <a:t>Գրաֆի համար նվազագույն գույների քանակը նշանակենք</a:t>
            </a:r>
            <a:r>
              <a:rPr lang="en-GB" dirty="0" smtClean="0"/>
              <a:t> </a:t>
            </a:r>
            <a:r>
              <a:rPr lang="hy-AM" dirty="0" smtClean="0"/>
              <a:t>∆</a:t>
            </a:r>
            <a:r>
              <a:rPr lang="en-GB" dirty="0" smtClean="0"/>
              <a:t>(G)</a:t>
            </a:r>
            <a:r>
              <a:rPr lang="hy-AM" dirty="0" smtClean="0"/>
              <a:t>-ով։</a:t>
            </a:r>
          </a:p>
          <a:p>
            <a:pPr marL="0" indent="0">
              <a:buNone/>
            </a:pPr>
            <a:r>
              <a:rPr lang="hy-AM" dirty="0" smtClean="0"/>
              <a:t>Այս ալգորիթմը աշխատում է էքսպոնենցիալ ժամանակում, սակայն ունի մեծ ճշգրտություն </a:t>
            </a:r>
            <a:r>
              <a:rPr lang="en-GB" dirty="0" smtClean="0"/>
              <a:t>(</a:t>
            </a:r>
            <a:r>
              <a:rPr lang="hy-AM" dirty="0" smtClean="0"/>
              <a:t>ներկում է </a:t>
            </a:r>
            <a:r>
              <a:rPr lang="hy-AM" dirty="0"/>
              <a:t>∆</a:t>
            </a:r>
            <a:r>
              <a:rPr lang="en-GB" dirty="0"/>
              <a:t>(G</a:t>
            </a:r>
            <a:r>
              <a:rPr lang="en-GB" dirty="0" smtClean="0"/>
              <a:t>)</a:t>
            </a:r>
            <a:r>
              <a:rPr lang="hy-AM" dirty="0" smtClean="0"/>
              <a:t> գույներով</a:t>
            </a:r>
            <a:r>
              <a:rPr lang="en-GB" dirty="0" smtClean="0"/>
              <a:t>)</a:t>
            </a:r>
            <a:r>
              <a:rPr lang="hy-AM" dirty="0"/>
              <a:t>։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smtClean="0"/>
              <a:t>(2) Greedy algorithm 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7478" y="2097088"/>
                <a:ext cx="9905999" cy="35417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y-AM" dirty="0" smtClean="0"/>
                  <a:t>Հաջորդաբար վերցնենք բոլոր գագաթները և վերագրենք առաջին հասանելի գույնը։</a:t>
                </a:r>
              </a:p>
              <a:p>
                <a:pPr marL="0" indent="0">
                  <a:buNone/>
                </a:pPr>
                <a:r>
                  <a:rPr lang="hy-AM" i="1" dirty="0" smtClean="0"/>
                  <a:t>Բարդություն</a:t>
                </a:r>
                <a:r>
                  <a:rPr lang="hy-AM" dirty="0" smtClean="0"/>
                  <a:t>՝ </a:t>
                </a:r>
                <a:r>
                  <a:rPr lang="en-GB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)</a:t>
                </a:r>
                <a:r>
                  <a:rPr lang="hy-AM" dirty="0" smtClean="0"/>
                  <a:t>։</a:t>
                </a:r>
              </a:p>
              <a:p>
                <a:pPr marL="0" indent="0">
                  <a:buNone/>
                </a:pPr>
                <a:r>
                  <a:rPr lang="hy-AM" i="1" dirty="0" smtClean="0"/>
                  <a:t>Ճշտություն</a:t>
                </a:r>
                <a:r>
                  <a:rPr lang="hy-AM" dirty="0" smtClean="0"/>
                  <a:t>՝ որոշ դեպքերում ∆</a:t>
                </a:r>
                <a:r>
                  <a:rPr lang="en-GB" dirty="0"/>
                  <a:t>(G</a:t>
                </a:r>
                <a:r>
                  <a:rPr lang="en-GB" dirty="0" smtClean="0"/>
                  <a:t>)</a:t>
                </a:r>
                <a:r>
                  <a:rPr lang="hy-AM" dirty="0" smtClean="0"/>
                  <a:t>, որոշներում ՝ </a:t>
                </a:r>
                <a:r>
                  <a:rPr lang="hy-AM" dirty="0"/>
                  <a:t>∆</a:t>
                </a:r>
                <a:r>
                  <a:rPr lang="en-GB" dirty="0"/>
                  <a:t>(</a:t>
                </a:r>
                <a:r>
                  <a:rPr lang="en-GB" dirty="0" smtClean="0"/>
                  <a:t>G)</a:t>
                </a:r>
                <a:r>
                  <a:rPr lang="hy-AM" dirty="0" smtClean="0"/>
                  <a:t>+1։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478" y="2097088"/>
                <a:ext cx="9905999" cy="3541714"/>
              </a:xfrm>
              <a:blipFill>
                <a:blip r:embed="rId2"/>
                <a:stretch>
                  <a:fillRect l="-985" t="-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(2) Greedy algorithm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7D7F7-382C-44F0-9698-CCE996D5587B}" type="slidenum">
              <a:rPr lang="en-GB" smtClean="0"/>
              <a:t>9</a:t>
            </a:fld>
            <a:endParaRPr lang="en-GB"/>
          </a:p>
        </p:txBody>
      </p:sp>
      <p:pic>
        <p:nvPicPr>
          <p:cNvPr id="7" name="greedy_video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3437" y="1958974"/>
            <a:ext cx="79819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298</TotalTime>
  <Words>572</Words>
  <Application>Microsoft Office PowerPoint</Application>
  <PresentationFormat>Widescreen</PresentationFormat>
  <Paragraphs>79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Tw Cen MT</vt:lpstr>
      <vt:lpstr>Circuit</vt:lpstr>
      <vt:lpstr>Քարտեզների ներկում </vt:lpstr>
      <vt:lpstr>Խնդրի ձեվակերպում</vt:lpstr>
      <vt:lpstr>մաթեմատիկորեն մոտեցումը խնդրին</vt:lpstr>
      <vt:lpstr>Չորս գույների թեորեմ</vt:lpstr>
      <vt:lpstr>Նվազագույնի որոնում</vt:lpstr>
      <vt:lpstr>Խնդրի լուծումը</vt:lpstr>
      <vt:lpstr>(1) Brute force algorithm</vt:lpstr>
      <vt:lpstr>(2) Greedy algorithm </vt:lpstr>
      <vt:lpstr>(2) Greedy algorithm </vt:lpstr>
      <vt:lpstr>Լուծման պատկերում</vt:lpstr>
      <vt:lpstr>Եզրակացություն</vt:lpstr>
      <vt:lpstr>Արդյունքներ։ մուտքային տվյալներ՝</vt:lpstr>
      <vt:lpstr>Արդյունքներ։ console-ի ելքը՝</vt:lpstr>
      <vt:lpstr>Արդյունքներ։ Միջանկյալ ֆայլը՝</vt:lpstr>
      <vt:lpstr>Արդյունքներ։ Վերջնական պատկերվող գրաֆը  (Brute force algorithm)՝</vt:lpstr>
      <vt:lpstr>Արդյունքներ։ Վերջնական պատկերվող գրաֆը  (greedy algorithm, European countries)՝</vt:lpstr>
      <vt:lpstr>Լրացուցիչ նյութեր (1)</vt:lpstr>
      <vt:lpstr>Լրացուցիչ նյութեր (2) (2)* Dsatur’s algorithm </vt:lpstr>
      <vt:lpstr>Լրացուցիչ նյութեր (3) (3*) Random 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Քարտեզների ներկում </dc:title>
  <dc:creator>user</dc:creator>
  <cp:lastModifiedBy>user</cp:lastModifiedBy>
  <cp:revision>36</cp:revision>
  <dcterms:created xsi:type="dcterms:W3CDTF">2023-04-16T19:23:08Z</dcterms:created>
  <dcterms:modified xsi:type="dcterms:W3CDTF">2023-06-02T22:03:29Z</dcterms:modified>
</cp:coreProperties>
</file>