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7BF8CC-0294-4D29-B0C0-F6D2C25A4171}" type="datetimeFigureOut">
              <a:rPr lang="en-US" smtClean="0"/>
              <a:t>9/8/2015</a:t>
            </a:fld>
            <a:endParaRPr lang="en-US"/>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8AE60-43FD-4C44-B72E-1C353DA221CF}" type="slidenum">
              <a:rPr lang="en-US" smtClean="0"/>
              <a:t>‹#›</a:t>
            </a:fld>
            <a:endParaRPr lang="en-US"/>
          </a:p>
        </p:txBody>
      </p:sp>
    </p:spTree>
    <p:extLst>
      <p:ext uri="{BB962C8B-B14F-4D97-AF65-F5344CB8AC3E}">
        <p14:creationId xmlns:p14="http://schemas.microsoft.com/office/powerpoint/2010/main" val="122061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A729D48D-9202-4084-8E38-791FF6CB3244}" type="slidenum">
              <a:rPr lang="sv-SE" smtClean="0">
                <a:solidFill>
                  <a:prstClr val="black"/>
                </a:solidFill>
              </a:rPr>
              <a:pPr>
                <a:defRPr/>
              </a:pPr>
              <a:t>1</a:t>
            </a:fld>
            <a:endParaRPr lang="sv-S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0.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0.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Picture 13" descr="基地大楼镂空图"/>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71"/>
          <a:stretch>
            <a:fillRect/>
          </a:stretch>
        </p:blipFill>
        <p:spPr bwMode="auto">
          <a:xfrm>
            <a:off x="0" y="4060825"/>
            <a:ext cx="91440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000"/>
          <a:stretch>
            <a:fillRect/>
          </a:stretch>
        </p:blipFill>
        <p:spPr bwMode="auto">
          <a:xfrm>
            <a:off x="0" y="0"/>
            <a:ext cx="3429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
          <p:cNvGrpSpPr>
            <a:grpSpLocks/>
          </p:cNvGrpSpPr>
          <p:nvPr userDrawn="1"/>
        </p:nvGrpSpPr>
        <p:grpSpPr bwMode="auto">
          <a:xfrm>
            <a:off x="2452216" y="533400"/>
            <a:ext cx="4064000" cy="533400"/>
            <a:chOff x="1680" y="2016"/>
            <a:chExt cx="2560" cy="336"/>
          </a:xfrm>
        </p:grpSpPr>
        <p:sp>
          <p:nvSpPr>
            <p:cNvPr id="6" name="Rectangle 11"/>
            <p:cNvSpPr>
              <a:spLocks noChangeArrowheads="1"/>
            </p:cNvSpPr>
            <p:nvPr userDrawn="1"/>
          </p:nvSpPr>
          <p:spPr bwMode="auto">
            <a:xfrm>
              <a:off x="2256" y="2016"/>
              <a:ext cx="19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a:solidFill>
                    <a:srgbClr val="000000"/>
                  </a:solidFill>
                  <a:latin typeface="Arial" pitchFamily="34" charset="0"/>
                  <a:ea typeface="宋体" pitchFamily="2" charset="-122"/>
                </a:defRPr>
              </a:lvl9pPr>
            </a:lstStyle>
            <a:p>
              <a:pPr algn="ctr" eaLnBrk="1" fontAlgn="b" hangingPunct="1">
                <a:spcBef>
                  <a:spcPct val="0"/>
                </a:spcBef>
                <a:spcAft>
                  <a:spcPct val="0"/>
                </a:spcAft>
                <a:defRPr/>
              </a:pPr>
              <a:r>
                <a:rPr lang="zh-CN" altLang="en-US" dirty="0" smtClean="0">
                  <a:ea typeface="黑体" pitchFamily="49" charset="-122"/>
                  <a:cs typeface="Arial" charset="0"/>
                </a:rPr>
                <a:t>东  风  汽  车  公  司  技  术  中  心</a:t>
              </a:r>
            </a:p>
            <a:p>
              <a:pPr algn="ctr" eaLnBrk="1" fontAlgn="b" hangingPunct="1">
                <a:spcBef>
                  <a:spcPct val="0"/>
                </a:spcBef>
                <a:spcAft>
                  <a:spcPct val="0"/>
                </a:spcAft>
                <a:defRPr/>
              </a:pPr>
              <a:r>
                <a:rPr lang="en-US" altLang="zh-CN" sz="1400" dirty="0" smtClean="0">
                  <a:ea typeface="黑体" pitchFamily="49" charset="-122"/>
                  <a:cs typeface="Arial" charset="0"/>
                </a:rPr>
                <a:t>DONGFENG  MOTOR  CORP.  R&amp;D  CENTER</a:t>
              </a:r>
            </a:p>
          </p:txBody>
        </p:sp>
        <p:pic>
          <p:nvPicPr>
            <p:cNvPr id="7" name="Picture 12"/>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2038"/>
              <a:ext cx="33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p:nvPr userDrawn="1"/>
        </p:nvPicPr>
        <p:blipFill rotWithShape="1">
          <a:blip r:embed="rId5" cstate="print">
            <a:extLst>
              <a:ext uri="{28A0092B-C50C-407E-A947-70E740481C1C}">
                <a14:useLocalDpi xmlns:a14="http://schemas.microsoft.com/office/drawing/2010/main" val="0"/>
              </a:ext>
            </a:extLst>
          </a:blip>
          <a:srcRect l="1" r="78325"/>
          <a:stretch/>
        </p:blipFill>
        <p:spPr>
          <a:xfrm>
            <a:off x="25064" y="44624"/>
            <a:ext cx="685800" cy="609600"/>
          </a:xfrm>
          <a:prstGeom prst="rect">
            <a:avLst/>
          </a:prstGeom>
        </p:spPr>
      </p:pic>
      <p:pic>
        <p:nvPicPr>
          <p:cNvPr id="9" name="Picture 15"/>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802384" y="1340768"/>
            <a:ext cx="3472266" cy="72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7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3"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063"/>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p:cNvPicPr>
            <a:picLocks noChangeAspect="1" noChangeArrowheads="1"/>
          </p:cNvPicPr>
          <p:nvPr userDrawn="1"/>
        </p:nvPicPr>
        <p:blipFill>
          <a:blip r:embed="rId4" cstate="print">
            <a:clrChange>
              <a:clrFrom>
                <a:srgbClr val="D08D85"/>
              </a:clrFrom>
              <a:clrTo>
                <a:srgbClr val="D08D85">
                  <a:alpha val="0"/>
                </a:srgbClr>
              </a:clrTo>
            </a:clrChange>
            <a:extLst>
              <a:ext uri="{28A0092B-C50C-407E-A947-70E740481C1C}">
                <a14:useLocalDpi xmlns:a14="http://schemas.microsoft.com/office/drawing/2010/main"/>
              </a:ext>
            </a:extLst>
          </a:blip>
          <a:srcRect/>
          <a:stretch>
            <a:fillRect/>
          </a:stretch>
        </p:blipFill>
        <p:spPr bwMode="auto">
          <a:xfrm>
            <a:off x="259026" y="675186"/>
            <a:ext cx="8656517" cy="1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基地大楼镂空图"/>
          <p:cNvPicPr>
            <a:picLocks noChangeAspect="1" noChangeArrowheads="1"/>
          </p:cNvPicPr>
          <p:nvPr userDrawn="1"/>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p:cNvSpPr>
            <a:spLocks noGrp="1"/>
          </p:cNvSpPr>
          <p:nvPr>
            <p:ph type="sldNum" sz="quarter" idx="10"/>
          </p:nvPr>
        </p:nvSpPr>
        <p:spPr>
          <a:xfrm>
            <a:off x="3795713" y="6643688"/>
            <a:ext cx="2133600" cy="214312"/>
          </a:xfrm>
        </p:spPr>
        <p:txBody>
          <a:bodyPr/>
          <a:lstStyle>
            <a:lvl1pPr algn="ctr">
              <a:defRPr/>
            </a:lvl1pPr>
          </a:lstStyle>
          <a:p>
            <a:pPr>
              <a:defRPr/>
            </a:pPr>
            <a:fld id="{D809AFF0-AF63-43F6-BBE8-AB6E7E006F34}" type="slidenum">
              <a:rPr lang="zh-CN" altLang="en-US"/>
              <a:pPr>
                <a:defRPr/>
              </a:pPr>
              <a:t>‹#›</a:t>
            </a:fld>
            <a:endParaRPr lang="zh-CN" altLang="en-US"/>
          </a:p>
        </p:txBody>
      </p:sp>
      <p:sp>
        <p:nvSpPr>
          <p:cNvPr id="9" name="日期占位符 10"/>
          <p:cNvSpPr>
            <a:spLocks noGrp="1"/>
          </p:cNvSpPr>
          <p:nvPr>
            <p:ph type="dt" sz="half" idx="11"/>
          </p:nvPr>
        </p:nvSpPr>
        <p:spPr/>
        <p:txBody>
          <a:bodyPr/>
          <a:lstStyle>
            <a:lvl1pPr>
              <a:defRPr/>
            </a:lvl1pPr>
          </a:lstStyle>
          <a:p>
            <a:pPr>
              <a:defRPr/>
            </a:pPr>
            <a:endParaRPr lang="zh-CN" altLang="en-US"/>
          </a:p>
        </p:txBody>
      </p:sp>
      <p:sp>
        <p:nvSpPr>
          <p:cNvPr id="10" name="文本占位符 2"/>
          <p:cNvSpPr>
            <a:spLocks noGrp="1"/>
          </p:cNvSpPr>
          <p:nvPr>
            <p:ph idx="1"/>
          </p:nvPr>
        </p:nvSpPr>
        <p:spPr>
          <a:xfrm>
            <a:off x="285720" y="1083799"/>
            <a:ext cx="8572560" cy="4777581"/>
          </a:xfrm>
          <a:prstGeom prst="rect">
            <a:avLst/>
          </a:prstGeom>
        </p:spPr>
        <p:txBody>
          <a:bodyPr rtlCol="0">
            <a:normAutofit/>
          </a:bodyPr>
          <a:lstStyle>
            <a:lvl1pPr marL="342900" indent="-342900" algn="l">
              <a:lnSpc>
                <a:spcPct val="125000"/>
              </a:lnSpc>
              <a:buClr>
                <a:srgbClr val="8DA626"/>
              </a:buClr>
              <a:buFont typeface="Wingdings" panose="05000000000000000000" pitchFamily="2" charset="2"/>
              <a:buChar char="Ø"/>
              <a:defRPr sz="20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stStyle>
          <a:p>
            <a:pPr lvl="0"/>
            <a:endParaRPr lang="zh-CN" altLang="en-US" noProof="0" dirty="0" smtClean="0"/>
          </a:p>
        </p:txBody>
      </p:sp>
      <p:sp>
        <p:nvSpPr>
          <p:cNvPr id="12" name="标题 1"/>
          <p:cNvSpPr>
            <a:spLocks noGrp="1"/>
          </p:cNvSpPr>
          <p:nvPr>
            <p:ph type="title"/>
          </p:nvPr>
        </p:nvSpPr>
        <p:spPr>
          <a:xfrm>
            <a:off x="971600" y="76200"/>
            <a:ext cx="7412182" cy="685800"/>
          </a:xfrm>
          <a:prstGeom prst="rect">
            <a:avLst/>
          </a:prstGeom>
        </p:spPr>
        <p:txBody>
          <a:bodyPr/>
          <a:lstStyle>
            <a:lvl1pPr marL="0" marR="0" indent="0" algn="l" defTabSz="914400" rtl="0" eaLnBrk="0" fontAlgn="base" latinLnBrk="0" hangingPunct="0">
              <a:lnSpc>
                <a:spcPct val="100000"/>
              </a:lnSpc>
              <a:spcBef>
                <a:spcPct val="0"/>
              </a:spcBef>
              <a:spcAft>
                <a:spcPct val="0"/>
              </a:spcAft>
              <a:tabLst/>
              <a:defRPr kumimoji="0" lang="zh-CN" altLang="en-US" sz="2800" b="1" i="0" u="none" strike="noStrike" kern="0" cap="none" spc="0" normalizeH="0" baseline="0" noProof="0">
                <a:ln>
                  <a:noFill/>
                </a:ln>
                <a:solidFill>
                  <a:schemeClr val="tx1"/>
                </a:solidFill>
                <a:effectLst/>
                <a:uLnTx/>
                <a:uFillTx/>
                <a:ea typeface="微软雅黑" pitchFamily="34" charset="-122"/>
              </a:defRPr>
            </a:lvl1pPr>
          </a:lstStyle>
          <a:p>
            <a:pPr lvl="0"/>
            <a:endParaRPr lang="zh-CN" altLang="en-US" noProof="0" dirty="0" smtClean="0"/>
          </a:p>
        </p:txBody>
      </p:sp>
      <p:pic>
        <p:nvPicPr>
          <p:cNvPr id="13" name="Picture 12"/>
          <p:cNvPicPr/>
          <p:nvPr userDrawn="1"/>
        </p:nvPicPr>
        <p:blipFill rotWithShape="1">
          <a:blip r:embed="rId7"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168996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4406900"/>
            <a:ext cx="7772400" cy="14702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722312" y="2906713"/>
            <a:ext cx="7772400" cy="15000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8" name="Shape 28"/>
          <p:cNvSpPr txBox="1">
            <a:spLocks noGrp="1"/>
          </p:cNvSpPr>
          <p:nvPr>
            <p:ph type="dt" idx="10"/>
          </p:nvPr>
        </p:nvSpPr>
        <p:spPr>
          <a:xfrm>
            <a:off x="6804025" y="6007100"/>
            <a:ext cx="1503300" cy="662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ftr" idx="11"/>
          </p:nvPr>
        </p:nvSpPr>
        <p:spPr>
          <a:xfrm>
            <a:off x="2987675" y="6007100"/>
            <a:ext cx="3671999" cy="662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11"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151"/>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descr="基地大楼镂空图"/>
          <p:cNvPicPr>
            <a:picLocks noChangeAspect="1" noChangeArrowheads="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p:cNvPicPr>
            <a:picLocks noChangeAspect="1" noChangeArrowheads="1"/>
          </p:cNvPicPr>
          <p:nvPr userDrawn="1"/>
        </p:nvPicPr>
        <p:blipFill>
          <a:blip r:embed="rId5" cstate="print">
            <a:clrChange>
              <a:clrFrom>
                <a:srgbClr val="D08D85"/>
              </a:clrFrom>
              <a:clrTo>
                <a:srgbClr val="D08D85">
                  <a:alpha val="0"/>
                </a:srgbClr>
              </a:clrTo>
            </a:clrChange>
            <a:extLst>
              <a:ext uri="{28A0092B-C50C-407E-A947-70E740481C1C}">
                <a14:useLocalDpi xmlns:a14="http://schemas.microsoft.com/office/drawing/2010/main"/>
              </a:ext>
            </a:extLst>
          </a:blip>
          <a:srcRect/>
          <a:stretch>
            <a:fillRect/>
          </a:stretch>
        </p:blipFill>
        <p:spPr bwMode="auto">
          <a:xfrm>
            <a:off x="259026" y="675186"/>
            <a:ext cx="8656517" cy="1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p:nvPr userDrawn="1"/>
        </p:nvPicPr>
        <p:blipFill rotWithShape="1">
          <a:blip r:embed="rId7"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5410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Shape 38"/>
        <p:cNvGrpSpPr/>
        <p:nvPr/>
      </p:nvGrpSpPr>
      <p:grpSpPr>
        <a:xfrm>
          <a:off x="0" y="0"/>
          <a:ext cx="0" cy="0"/>
          <a:chOff x="0" y="0"/>
          <a:chExt cx="0" cy="0"/>
        </a:xfrm>
      </p:grpSpPr>
      <p:sp>
        <p:nvSpPr>
          <p:cNvPr id="41" name="Shape 41"/>
          <p:cNvSpPr txBox="1">
            <a:spLocks noGrp="1"/>
          </p:cNvSpPr>
          <p:nvPr>
            <p:ph type="body" idx="2"/>
          </p:nvPr>
        </p:nvSpPr>
        <p:spPr>
          <a:xfrm>
            <a:off x="251075" y="1083800"/>
            <a:ext cx="4238273" cy="4818525"/>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44" name="Shape 44"/>
          <p:cNvSpPr txBox="1">
            <a:spLocks noGrp="1"/>
          </p:cNvSpPr>
          <p:nvPr>
            <p:ph type="dt" idx="10"/>
          </p:nvPr>
        </p:nvSpPr>
        <p:spPr>
          <a:xfrm>
            <a:off x="6804025" y="6007100"/>
            <a:ext cx="1503300" cy="662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ftr" idx="11"/>
          </p:nvPr>
        </p:nvSpPr>
        <p:spPr>
          <a:xfrm>
            <a:off x="2987675" y="6007100"/>
            <a:ext cx="3671999" cy="662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13"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063"/>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descr="基地大楼镂空图"/>
          <p:cNvPicPr>
            <a:picLocks noChangeAspect="1" noChangeArrowheads="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a:spLocks/>
          </p:cNvSpPr>
          <p:nvPr userDrawn="1"/>
        </p:nvSpPr>
        <p:spPr>
          <a:xfrm>
            <a:off x="3795713" y="6643688"/>
            <a:ext cx="2133600" cy="214312"/>
          </a:xfrm>
          <a:prstGeom prst="rect">
            <a:avLst/>
          </a:prstGeom>
        </p:spPr>
        <p:txBody>
          <a:bodyPr vert="horz" wrap="square" lIns="91440" tIns="45720" rIns="91440" bIns="45720" numCol="1" anchor="ctr" anchorCtr="0" compatLnSpc="1">
            <a:prstTxWarp prst="textNoShape">
              <a:avLst/>
            </a:prstTxWarp>
          </a:bodyPr>
          <a:lstStyle>
            <a:defPPr>
              <a:defRPr lang="sv-SE"/>
            </a:defPPr>
            <a:lvl1pPr algn="ctr" rtl="0" fontAlgn="base">
              <a:spcBef>
                <a:spcPct val="0"/>
              </a:spcBef>
              <a:spcAft>
                <a:spcPct val="0"/>
              </a:spcAft>
              <a:defRPr sz="1200" kern="1200">
                <a:solidFill>
                  <a:srgbClr val="898989"/>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fld id="{D809AFF0-AF63-43F6-BBE8-AB6E7E006F34}" type="slidenum">
              <a:rPr lang="zh-CN" altLang="en-US" smtClean="0"/>
              <a:pPr>
                <a:defRPr/>
              </a:pPr>
              <a:t>‹#›</a:t>
            </a:fld>
            <a:endParaRPr lang="zh-CN" altLang="en-US"/>
          </a:p>
        </p:txBody>
      </p:sp>
      <p:pic>
        <p:nvPicPr>
          <p:cNvPr id="20" name="Picture 14"/>
          <p:cNvPicPr>
            <a:picLocks noChangeAspect="1" noChangeArrowheads="1"/>
          </p:cNvPicPr>
          <p:nvPr userDrawn="1"/>
        </p:nvPicPr>
        <p:blipFill>
          <a:blip r:embed="rId5" cstate="print">
            <a:clrChange>
              <a:clrFrom>
                <a:srgbClr val="D08D85"/>
              </a:clrFrom>
              <a:clrTo>
                <a:srgbClr val="D08D85">
                  <a:alpha val="0"/>
                </a:srgbClr>
              </a:clrTo>
            </a:clrChange>
            <a:extLst>
              <a:ext uri="{28A0092B-C50C-407E-A947-70E740481C1C}">
                <a14:useLocalDpi xmlns:a14="http://schemas.microsoft.com/office/drawing/2010/main"/>
              </a:ext>
            </a:extLst>
          </a:blip>
          <a:srcRect/>
          <a:stretch>
            <a:fillRect/>
          </a:stretch>
        </p:blipFill>
        <p:spPr bwMode="auto">
          <a:xfrm>
            <a:off x="259026" y="675186"/>
            <a:ext cx="8656517" cy="1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5"/>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41"/>
          <p:cNvSpPr txBox="1">
            <a:spLocks noGrp="1"/>
          </p:cNvSpPr>
          <p:nvPr>
            <p:ph type="body" idx="12"/>
          </p:nvPr>
        </p:nvSpPr>
        <p:spPr>
          <a:xfrm>
            <a:off x="4628840" y="1083800"/>
            <a:ext cx="4238273" cy="4818525"/>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标题 1"/>
          <p:cNvSpPr>
            <a:spLocks noGrp="1"/>
          </p:cNvSpPr>
          <p:nvPr>
            <p:ph type="title"/>
          </p:nvPr>
        </p:nvSpPr>
        <p:spPr>
          <a:xfrm>
            <a:off x="971600" y="76200"/>
            <a:ext cx="7412182" cy="685800"/>
          </a:xfrm>
          <a:prstGeom prst="rect">
            <a:avLst/>
          </a:prstGeom>
        </p:spPr>
        <p:txBody>
          <a:bodyPr/>
          <a:lstStyle>
            <a:lvl1pPr marL="0" marR="0" indent="0" algn="l" defTabSz="914400" rtl="0" eaLnBrk="0" fontAlgn="base" latinLnBrk="0" hangingPunct="0">
              <a:lnSpc>
                <a:spcPct val="100000"/>
              </a:lnSpc>
              <a:spcBef>
                <a:spcPct val="0"/>
              </a:spcBef>
              <a:spcAft>
                <a:spcPct val="0"/>
              </a:spcAft>
              <a:tabLst/>
              <a:defRPr kumimoji="0" lang="zh-CN" altLang="en-US" sz="2800" b="1" i="0" u="none" strike="noStrike" kern="0" cap="none" spc="0" normalizeH="0" baseline="0" noProof="0">
                <a:ln>
                  <a:noFill/>
                </a:ln>
                <a:solidFill>
                  <a:schemeClr val="tx1"/>
                </a:solidFill>
                <a:effectLst/>
                <a:uLnTx/>
                <a:uFillTx/>
                <a:ea typeface="微软雅黑" pitchFamily="34" charset="-122"/>
              </a:defRPr>
            </a:lvl1pPr>
          </a:lstStyle>
          <a:p>
            <a:pPr lvl="0"/>
            <a:endParaRPr lang="zh-CN" altLang="en-US" noProof="0" dirty="0" smtClean="0"/>
          </a:p>
        </p:txBody>
      </p:sp>
      <p:pic>
        <p:nvPicPr>
          <p:cNvPr id="18" name="Picture 17"/>
          <p:cNvPicPr/>
          <p:nvPr userDrawn="1"/>
        </p:nvPicPr>
        <p:blipFill rotWithShape="1">
          <a:blip r:embed="rId7"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39982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Shape 38"/>
        <p:cNvGrpSpPr/>
        <p:nvPr/>
      </p:nvGrpSpPr>
      <p:grpSpPr>
        <a:xfrm>
          <a:off x="0" y="0"/>
          <a:ext cx="0" cy="0"/>
          <a:chOff x="0" y="0"/>
          <a:chExt cx="0" cy="0"/>
        </a:xfrm>
      </p:grpSpPr>
      <p:sp>
        <p:nvSpPr>
          <p:cNvPr id="44" name="Shape 44"/>
          <p:cNvSpPr txBox="1">
            <a:spLocks noGrp="1"/>
          </p:cNvSpPr>
          <p:nvPr>
            <p:ph type="dt" idx="10"/>
          </p:nvPr>
        </p:nvSpPr>
        <p:spPr>
          <a:xfrm>
            <a:off x="6804025" y="6007100"/>
            <a:ext cx="1503300" cy="662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ftr" idx="11"/>
          </p:nvPr>
        </p:nvSpPr>
        <p:spPr>
          <a:xfrm>
            <a:off x="2987675" y="6007100"/>
            <a:ext cx="3671999" cy="662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13"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063"/>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descr="基地大楼镂空图"/>
          <p:cNvPicPr>
            <a:picLocks noChangeAspect="1" noChangeArrowheads="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灯片编号占位符 5"/>
          <p:cNvSpPr txBox="1">
            <a:spLocks/>
          </p:cNvSpPr>
          <p:nvPr userDrawn="1"/>
        </p:nvSpPr>
        <p:spPr>
          <a:xfrm>
            <a:off x="3795713" y="6643688"/>
            <a:ext cx="2133600" cy="214312"/>
          </a:xfrm>
          <a:prstGeom prst="rect">
            <a:avLst/>
          </a:prstGeom>
        </p:spPr>
        <p:txBody>
          <a:bodyPr vert="horz" wrap="square" lIns="91440" tIns="45720" rIns="91440" bIns="45720" numCol="1" anchor="ctr" anchorCtr="0" compatLnSpc="1">
            <a:prstTxWarp prst="textNoShape">
              <a:avLst/>
            </a:prstTxWarp>
          </a:bodyPr>
          <a:lstStyle>
            <a:defPPr>
              <a:defRPr lang="sv-SE"/>
            </a:defPPr>
            <a:lvl1pPr algn="ctr" rtl="0" fontAlgn="base">
              <a:spcBef>
                <a:spcPct val="0"/>
              </a:spcBef>
              <a:spcAft>
                <a:spcPct val="0"/>
              </a:spcAft>
              <a:defRPr sz="1200" kern="1200">
                <a:solidFill>
                  <a:srgbClr val="898989"/>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fld id="{D809AFF0-AF63-43F6-BBE8-AB6E7E006F34}" type="slidenum">
              <a:rPr lang="zh-CN" altLang="en-US" smtClean="0"/>
              <a:pPr>
                <a:defRPr/>
              </a:pPr>
              <a:t>‹#›</a:t>
            </a:fld>
            <a:endParaRPr lang="zh-CN" altLang="en-US"/>
          </a:p>
        </p:txBody>
      </p:sp>
      <p:pic>
        <p:nvPicPr>
          <p:cNvPr id="17" name="Picture 14"/>
          <p:cNvPicPr>
            <a:picLocks noChangeAspect="1" noChangeArrowheads="1"/>
          </p:cNvPicPr>
          <p:nvPr userDrawn="1"/>
        </p:nvPicPr>
        <p:blipFill>
          <a:blip r:embed="rId5" cstate="print">
            <a:clrChange>
              <a:clrFrom>
                <a:srgbClr val="D08D85"/>
              </a:clrFrom>
              <a:clrTo>
                <a:srgbClr val="D08D85">
                  <a:alpha val="0"/>
                </a:srgbClr>
              </a:clrTo>
            </a:clrChange>
            <a:extLst>
              <a:ext uri="{28A0092B-C50C-407E-A947-70E740481C1C}">
                <a14:useLocalDpi xmlns:a14="http://schemas.microsoft.com/office/drawing/2010/main"/>
              </a:ext>
            </a:extLst>
          </a:blip>
          <a:srcRect/>
          <a:stretch>
            <a:fillRect/>
          </a:stretch>
        </p:blipFill>
        <p:spPr bwMode="auto">
          <a:xfrm>
            <a:off x="259026" y="675186"/>
            <a:ext cx="8656517" cy="1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5"/>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hape 41"/>
          <p:cNvSpPr txBox="1">
            <a:spLocks noGrp="1"/>
          </p:cNvSpPr>
          <p:nvPr>
            <p:ph type="body" idx="13"/>
          </p:nvPr>
        </p:nvSpPr>
        <p:spPr>
          <a:xfrm>
            <a:off x="4636376" y="1089497"/>
            <a:ext cx="4238273" cy="591936"/>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4" name="Shape 41"/>
          <p:cNvSpPr txBox="1">
            <a:spLocks noGrp="1"/>
          </p:cNvSpPr>
          <p:nvPr>
            <p:ph type="body" idx="14"/>
          </p:nvPr>
        </p:nvSpPr>
        <p:spPr>
          <a:xfrm>
            <a:off x="4633683" y="1684518"/>
            <a:ext cx="4238273" cy="4209826"/>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5" name="Shape 41"/>
          <p:cNvSpPr txBox="1">
            <a:spLocks noGrp="1"/>
          </p:cNvSpPr>
          <p:nvPr>
            <p:ph type="body" idx="15"/>
          </p:nvPr>
        </p:nvSpPr>
        <p:spPr>
          <a:xfrm>
            <a:off x="253768" y="1085729"/>
            <a:ext cx="4238273" cy="591936"/>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6" name="Shape 41"/>
          <p:cNvSpPr txBox="1">
            <a:spLocks noGrp="1"/>
          </p:cNvSpPr>
          <p:nvPr>
            <p:ph type="body" idx="16"/>
          </p:nvPr>
        </p:nvSpPr>
        <p:spPr>
          <a:xfrm>
            <a:off x="251075" y="1688701"/>
            <a:ext cx="4238273" cy="4209826"/>
          </a:xfrm>
          <a:prstGeom prst="rect">
            <a:avLst/>
          </a:prstGeom>
          <a:noFill/>
          <a:ln>
            <a:noFill/>
          </a:ln>
        </p:spPr>
        <p:txBody>
          <a:bodyPr lIns="91425" tIns="91425" rIns="91425" bIns="91425" anchor="t" anchorCtr="0"/>
          <a:lstStyle>
            <a:lvl1pPr marL="342900" indent="-342900" rtl="0">
              <a:spcBef>
                <a:spcPts val="0"/>
              </a:spcBef>
              <a:buClr>
                <a:srgbClr val="8DA626"/>
              </a:buClr>
              <a:buFont typeface="Wingdings" panose="05000000000000000000" pitchFamily="2" charset="2"/>
              <a:buChar char="Ø"/>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1" name="标题 1"/>
          <p:cNvSpPr>
            <a:spLocks noGrp="1"/>
          </p:cNvSpPr>
          <p:nvPr>
            <p:ph type="title"/>
          </p:nvPr>
        </p:nvSpPr>
        <p:spPr>
          <a:xfrm>
            <a:off x="971600" y="76200"/>
            <a:ext cx="7412182" cy="685800"/>
          </a:xfrm>
          <a:prstGeom prst="rect">
            <a:avLst/>
          </a:prstGeom>
        </p:spPr>
        <p:txBody>
          <a:bodyPr/>
          <a:lstStyle>
            <a:lvl1pPr marL="0" marR="0" indent="0" algn="l" defTabSz="914400" rtl="0" eaLnBrk="0" fontAlgn="base" latinLnBrk="0" hangingPunct="0">
              <a:lnSpc>
                <a:spcPct val="100000"/>
              </a:lnSpc>
              <a:spcBef>
                <a:spcPct val="0"/>
              </a:spcBef>
              <a:spcAft>
                <a:spcPct val="0"/>
              </a:spcAft>
              <a:tabLst/>
              <a:defRPr kumimoji="0" lang="zh-CN" altLang="en-US" sz="2800" b="1" i="0" u="none" strike="noStrike" kern="0" cap="none" spc="0" normalizeH="0" baseline="0" noProof="0">
                <a:ln>
                  <a:noFill/>
                </a:ln>
                <a:solidFill>
                  <a:schemeClr val="tx1"/>
                </a:solidFill>
                <a:effectLst/>
                <a:uLnTx/>
                <a:uFillTx/>
                <a:ea typeface="微软雅黑" pitchFamily="34" charset="-122"/>
              </a:defRPr>
            </a:lvl1pPr>
          </a:lstStyle>
          <a:p>
            <a:pPr lvl="0"/>
            <a:endParaRPr lang="zh-CN" altLang="en-US" noProof="0" dirty="0" smtClean="0"/>
          </a:p>
        </p:txBody>
      </p:sp>
      <p:pic>
        <p:nvPicPr>
          <p:cNvPr id="22" name="Picture 21"/>
          <p:cNvPicPr/>
          <p:nvPr userDrawn="1"/>
        </p:nvPicPr>
        <p:blipFill rotWithShape="1">
          <a:blip r:embed="rId7"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319844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063"/>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基地大楼镂空图"/>
          <p:cNvPicPr>
            <a:picLocks noChangeAspect="1" noChangeArrowheads="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p:cNvSpPr>
            <a:spLocks noGrp="1"/>
          </p:cNvSpPr>
          <p:nvPr>
            <p:ph type="sldNum" sz="quarter" idx="10"/>
          </p:nvPr>
        </p:nvSpPr>
        <p:spPr>
          <a:xfrm>
            <a:off x="3795713" y="6643688"/>
            <a:ext cx="2133600" cy="214312"/>
          </a:xfrm>
        </p:spPr>
        <p:txBody>
          <a:bodyPr/>
          <a:lstStyle>
            <a:lvl1pPr algn="ctr">
              <a:defRPr/>
            </a:lvl1pPr>
          </a:lstStyle>
          <a:p>
            <a:pPr>
              <a:defRPr/>
            </a:pPr>
            <a:fld id="{D809AFF0-AF63-43F6-BBE8-AB6E7E006F34}" type="slidenum">
              <a:rPr lang="zh-CN" altLang="en-US"/>
              <a:pPr>
                <a:defRPr/>
              </a:pPr>
              <a:t>‹#›</a:t>
            </a:fld>
            <a:endParaRPr lang="zh-CN" altLang="en-US"/>
          </a:p>
        </p:txBody>
      </p:sp>
      <p:sp>
        <p:nvSpPr>
          <p:cNvPr id="9" name="日期占位符 10"/>
          <p:cNvSpPr>
            <a:spLocks noGrp="1"/>
          </p:cNvSpPr>
          <p:nvPr>
            <p:ph type="dt" sz="half" idx="11"/>
          </p:nvPr>
        </p:nvSpPr>
        <p:spPr/>
        <p:txBody>
          <a:bodyPr/>
          <a:lstStyle>
            <a:lvl1pPr>
              <a:defRPr/>
            </a:lvl1pPr>
          </a:lstStyle>
          <a:p>
            <a:pPr>
              <a:defRPr/>
            </a:pPr>
            <a:endParaRPr lang="zh-CN" altLang="en-US"/>
          </a:p>
        </p:txBody>
      </p:sp>
      <p:pic>
        <p:nvPicPr>
          <p:cNvPr id="10" name="Picture 14"/>
          <p:cNvPicPr>
            <a:picLocks noChangeAspect="1" noChangeArrowheads="1"/>
          </p:cNvPicPr>
          <p:nvPr userDrawn="1"/>
        </p:nvPicPr>
        <p:blipFill>
          <a:blip r:embed="rId5" cstate="print">
            <a:clrChange>
              <a:clrFrom>
                <a:srgbClr val="D08D85"/>
              </a:clrFrom>
              <a:clrTo>
                <a:srgbClr val="D08D85">
                  <a:alpha val="0"/>
                </a:srgbClr>
              </a:clrTo>
            </a:clrChange>
            <a:extLst>
              <a:ext uri="{28A0092B-C50C-407E-A947-70E740481C1C}">
                <a14:useLocalDpi xmlns:a14="http://schemas.microsoft.com/office/drawing/2010/main"/>
              </a:ext>
            </a:extLst>
          </a:blip>
          <a:srcRect/>
          <a:stretch>
            <a:fillRect/>
          </a:stretch>
        </p:blipFill>
        <p:spPr bwMode="auto">
          <a:xfrm>
            <a:off x="259026" y="675186"/>
            <a:ext cx="8656517" cy="16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8534400" y="44624"/>
            <a:ext cx="609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971600" y="76200"/>
            <a:ext cx="7412182" cy="685800"/>
          </a:xfrm>
          <a:prstGeom prst="rect">
            <a:avLst/>
          </a:prstGeom>
        </p:spPr>
        <p:txBody>
          <a:bodyPr/>
          <a:lstStyle>
            <a:lvl1pPr marL="0" marR="0" indent="0" algn="l" defTabSz="914400" rtl="0" eaLnBrk="0" fontAlgn="base" latinLnBrk="0" hangingPunct="0">
              <a:lnSpc>
                <a:spcPct val="100000"/>
              </a:lnSpc>
              <a:spcBef>
                <a:spcPct val="0"/>
              </a:spcBef>
              <a:spcAft>
                <a:spcPct val="0"/>
              </a:spcAft>
              <a:tabLst/>
              <a:defRPr kumimoji="0" lang="zh-CN" altLang="en-US" sz="2800" b="1" i="0" u="none" strike="noStrike" kern="0" cap="none" spc="0" normalizeH="0" baseline="0" noProof="0">
                <a:ln>
                  <a:noFill/>
                </a:ln>
                <a:solidFill>
                  <a:schemeClr val="tx1"/>
                </a:solidFill>
                <a:effectLst/>
                <a:uLnTx/>
                <a:uFillTx/>
                <a:ea typeface="微软雅黑" pitchFamily="34" charset="-122"/>
              </a:defRPr>
            </a:lvl1pPr>
          </a:lstStyle>
          <a:p>
            <a:pPr lvl="0"/>
            <a:endParaRPr lang="zh-CN" altLang="en-US" noProof="0" dirty="0" smtClean="0"/>
          </a:p>
        </p:txBody>
      </p:sp>
      <p:pic>
        <p:nvPicPr>
          <p:cNvPr id="15" name="Picture 14"/>
          <p:cNvPicPr/>
          <p:nvPr userDrawn="1"/>
        </p:nvPicPr>
        <p:blipFill rotWithShape="1">
          <a:blip r:embed="rId7"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27379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Picture 8"/>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r="2000"/>
          <a:stretch>
            <a:fillRect/>
          </a:stretch>
        </p:blipFill>
        <p:spPr bwMode="auto">
          <a:xfrm>
            <a:off x="5715000" y="4564063"/>
            <a:ext cx="3429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67500" y="6477000"/>
            <a:ext cx="2457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基地大楼镂空图"/>
          <p:cNvPicPr>
            <a:picLocks noChangeAspect="1" noChangeArrowheads="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b="-571"/>
          <a:stretch>
            <a:fillRect/>
          </a:stretch>
        </p:blipFill>
        <p:spPr bwMode="auto">
          <a:xfrm>
            <a:off x="0" y="5902325"/>
            <a:ext cx="3124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p:cNvSpPr>
            <a:spLocks noGrp="1"/>
          </p:cNvSpPr>
          <p:nvPr>
            <p:ph type="sldNum" sz="quarter" idx="10"/>
          </p:nvPr>
        </p:nvSpPr>
        <p:spPr>
          <a:xfrm>
            <a:off x="3795713" y="6643688"/>
            <a:ext cx="2133600" cy="214312"/>
          </a:xfrm>
        </p:spPr>
        <p:txBody>
          <a:bodyPr/>
          <a:lstStyle>
            <a:lvl1pPr algn="ctr">
              <a:defRPr/>
            </a:lvl1pPr>
          </a:lstStyle>
          <a:p>
            <a:pPr>
              <a:defRPr/>
            </a:pPr>
            <a:fld id="{D809AFF0-AF63-43F6-BBE8-AB6E7E006F34}" type="slidenum">
              <a:rPr lang="zh-CN" altLang="en-US"/>
              <a:pPr>
                <a:defRPr/>
              </a:pPr>
              <a:t>‹#›</a:t>
            </a:fld>
            <a:endParaRPr lang="zh-CN" altLang="en-US"/>
          </a:p>
        </p:txBody>
      </p:sp>
      <p:sp>
        <p:nvSpPr>
          <p:cNvPr id="9" name="日期占位符 10"/>
          <p:cNvSpPr>
            <a:spLocks noGrp="1"/>
          </p:cNvSpPr>
          <p:nvPr>
            <p:ph type="dt" sz="half"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7083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sz="1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2" name="Shape 62"/>
          <p:cNvSpPr>
            <a:spLocks noGrp="1"/>
          </p:cNvSpPr>
          <p:nvPr>
            <p:ph type="pic" idx="2"/>
          </p:nvPr>
        </p:nvSpPr>
        <p:spPr>
          <a:xfrm>
            <a:off x="1792288" y="612775"/>
            <a:ext cx="5486399" cy="4114800"/>
          </a:xfrm>
          <a:prstGeom prst="rect">
            <a:avLst/>
          </a:prstGeom>
          <a:noFill/>
          <a:ln>
            <a:noFill/>
          </a:ln>
        </p:spPr>
      </p:sp>
      <p:sp>
        <p:nvSpPr>
          <p:cNvPr id="63" name="Shape 63"/>
          <p:cNvSpPr txBox="1">
            <a:spLocks noGrp="1"/>
          </p:cNvSpPr>
          <p:nvPr>
            <p:ph type="body" idx="1"/>
          </p:nvPr>
        </p:nvSpPr>
        <p:spPr>
          <a:xfrm>
            <a:off x="1792288" y="5367337"/>
            <a:ext cx="5486399" cy="510000"/>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dirty="0"/>
          </a:p>
        </p:txBody>
      </p:sp>
      <p:sp>
        <p:nvSpPr>
          <p:cNvPr id="64" name="Shape 64"/>
          <p:cNvSpPr txBox="1">
            <a:spLocks noGrp="1"/>
          </p:cNvSpPr>
          <p:nvPr>
            <p:ph type="dt" idx="10"/>
          </p:nvPr>
        </p:nvSpPr>
        <p:spPr>
          <a:xfrm>
            <a:off x="6804025" y="6007100"/>
            <a:ext cx="1503300" cy="662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2987675" y="6007100"/>
            <a:ext cx="3671999" cy="662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8388350" y="6016625"/>
            <a:ext cx="693599" cy="652500"/>
          </a:xfrm>
          <a:prstGeom prst="rect">
            <a:avLst/>
          </a:prstGeom>
          <a:noFill/>
          <a:ln>
            <a:noFill/>
          </a:ln>
        </p:spPr>
        <p:txBody>
          <a:bodyPr lIns="91425" tIns="91425" rIns="91425" bIns="91425" anchor="ctr" anchorCtr="0">
            <a:noAutofit/>
          </a:bodyPr>
          <a:lstStyle/>
          <a:p>
            <a:pPr indent="-88900">
              <a:spcBef>
                <a:spcPts val="0"/>
              </a:spcBef>
              <a:buClr>
                <a:srgbClr val="000000"/>
              </a:buClr>
              <a:buFont typeface="Arial"/>
              <a:buChar char="●"/>
            </a:pPr>
            <a:endParaRPr/>
          </a:p>
          <a:p>
            <a:pPr lvl="1" indent="-88900">
              <a:spcBef>
                <a:spcPts val="0"/>
              </a:spcBef>
              <a:buClr>
                <a:srgbClr val="000000"/>
              </a:buClr>
              <a:buFont typeface="Courier New"/>
              <a:buChar char="o"/>
            </a:pPr>
            <a:endParaRPr>
              <a:solidFill>
                <a:prstClr val="black"/>
              </a:solidFill>
            </a:endParaRPr>
          </a:p>
          <a:p>
            <a:pPr lvl="2" indent="-88900">
              <a:spcBef>
                <a:spcPts val="0"/>
              </a:spcBef>
              <a:buClr>
                <a:srgbClr val="000000"/>
              </a:buClr>
              <a:buFont typeface="Wingdings"/>
              <a:buChar char="§"/>
            </a:pPr>
            <a:endParaRPr>
              <a:solidFill>
                <a:prstClr val="black"/>
              </a:solidFill>
            </a:endParaRPr>
          </a:p>
          <a:p>
            <a:pPr lvl="3" indent="-88900">
              <a:spcBef>
                <a:spcPts val="0"/>
              </a:spcBef>
              <a:buClr>
                <a:srgbClr val="000000"/>
              </a:buClr>
              <a:buFont typeface="Arial"/>
              <a:buChar char="●"/>
            </a:pPr>
            <a:endParaRPr>
              <a:solidFill>
                <a:prstClr val="black"/>
              </a:solidFill>
            </a:endParaRPr>
          </a:p>
          <a:p>
            <a:pPr lvl="4" indent="-88900">
              <a:spcBef>
                <a:spcPts val="0"/>
              </a:spcBef>
              <a:buClr>
                <a:srgbClr val="000000"/>
              </a:buClr>
              <a:buFont typeface="Courier New"/>
              <a:buChar char="o"/>
            </a:pPr>
            <a:endParaRPr>
              <a:solidFill>
                <a:prstClr val="black"/>
              </a:solidFill>
            </a:endParaRPr>
          </a:p>
          <a:p>
            <a:pPr lvl="5" indent="-88900">
              <a:buClr>
                <a:srgbClr val="000000"/>
              </a:buClr>
              <a:buFont typeface="Wingdings"/>
              <a:buChar char="§"/>
            </a:pPr>
            <a:endParaRPr>
              <a:solidFill>
                <a:prstClr val="black"/>
              </a:solidFill>
            </a:endParaRPr>
          </a:p>
          <a:p>
            <a:pPr lvl="6" indent="-88900">
              <a:buClr>
                <a:srgbClr val="000000"/>
              </a:buClr>
              <a:buFont typeface="Arial"/>
              <a:buChar char="●"/>
            </a:pPr>
            <a:endParaRPr>
              <a:solidFill>
                <a:prstClr val="black"/>
              </a:solidFill>
            </a:endParaRPr>
          </a:p>
          <a:p>
            <a:pPr lvl="7" indent="-88900">
              <a:buClr>
                <a:srgbClr val="000000"/>
              </a:buClr>
              <a:buFont typeface="Courier New"/>
              <a:buChar char="o"/>
            </a:pPr>
            <a:endParaRPr>
              <a:solidFill>
                <a:prstClr val="black"/>
              </a:solidFill>
            </a:endParaRPr>
          </a:p>
          <a:p>
            <a:pPr lvl="8" indent="-88900">
              <a:buClr>
                <a:srgbClr val="000000"/>
              </a:buClr>
              <a:buFont typeface="Wingdings"/>
              <a:buChar char="§"/>
            </a:pPr>
            <a:endParaRPr>
              <a:solidFill>
                <a:prstClr val="black"/>
              </a:solidFill>
            </a:endParaRPr>
          </a:p>
        </p:txBody>
      </p:sp>
      <p:pic>
        <p:nvPicPr>
          <p:cNvPr id="9" name="Picture 8"/>
          <p:cNvPicPr/>
          <p:nvPr userDrawn="1"/>
        </p:nvPicPr>
        <p:blipFill rotWithShape="1">
          <a:blip r:embed="rId2" cstate="print">
            <a:extLst>
              <a:ext uri="{28A0092B-C50C-407E-A947-70E740481C1C}">
                <a14:useLocalDpi xmlns:a14="http://schemas.microsoft.com/office/drawing/2010/main" val="0"/>
              </a:ext>
            </a:extLst>
          </a:blip>
          <a:srcRect l="1" r="78325"/>
          <a:stretch/>
        </p:blipFill>
        <p:spPr>
          <a:xfrm>
            <a:off x="141784" y="116632"/>
            <a:ext cx="685800" cy="609600"/>
          </a:xfrm>
          <a:prstGeom prst="rect">
            <a:avLst/>
          </a:prstGeom>
        </p:spPr>
      </p:pic>
    </p:spTree>
    <p:extLst>
      <p:ext uri="{BB962C8B-B14F-4D97-AF65-F5344CB8AC3E}">
        <p14:creationId xmlns:p14="http://schemas.microsoft.com/office/powerpoint/2010/main" val="200594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defRPr/>
            </a:pPr>
            <a:endParaRPr lang="zh-CN" altLang="en-US">
              <a:cs typeface="Arial"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defRPr/>
            </a:pPr>
            <a:endParaRPr lang="zh-CN" altLang="en-US">
              <a:cs typeface="Arial"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defRPr/>
            </a:pPr>
            <a:fld id="{1CFA9485-3D17-41FA-A6BF-69BB6C02D86F}" type="slidenum">
              <a:rPr lang="zh-CN" altLang="en-US">
                <a:cs typeface="Arial" charset="0"/>
              </a:rPr>
              <a:pPr fontAlgn="base">
                <a:spcBef>
                  <a:spcPct val="0"/>
                </a:spcBef>
                <a:spcAft>
                  <a:spcPct val="0"/>
                </a:spcAft>
                <a:defRPr/>
              </a:pPr>
              <a:t>‹#›</a:t>
            </a:fld>
            <a:endParaRPr lang="zh-CN" altLang="en-US">
              <a:cs typeface="Arial" charset="0"/>
            </a:endParaRPr>
          </a:p>
        </p:txBody>
      </p:sp>
    </p:spTree>
    <p:extLst>
      <p:ext uri="{BB962C8B-B14F-4D97-AF65-F5344CB8AC3E}">
        <p14:creationId xmlns:p14="http://schemas.microsoft.com/office/powerpoint/2010/main" val="2327904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ownloads/Gate%20Review%20Agreement%20(1).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8032" y="2996952"/>
            <a:ext cx="7772400" cy="576064"/>
          </a:xfrm>
          <a:extLst/>
        </p:spPr>
        <p:txBody>
          <a:bodyPr>
            <a:noAutofit/>
          </a:bodyPr>
          <a:lstStyle/>
          <a:p>
            <a:pPr algn="l" eaLnBrk="1" hangingPunct="1">
              <a:defRPr/>
            </a:pPr>
            <a:r>
              <a:rPr lang="en-US" sz="3200" dirty="0" smtClean="0">
                <a:solidFill>
                  <a:srgbClr val="8DA626"/>
                </a:solidFill>
                <a:effectLst/>
                <a:latin typeface="Microsoft YaHei" panose="020B0503020204020204" pitchFamily="34" charset="-122"/>
                <a:ea typeface="Microsoft YaHei" panose="020B0503020204020204" pitchFamily="34" charset="-122"/>
              </a:rPr>
              <a:t>Training </a:t>
            </a:r>
            <a:br>
              <a:rPr lang="en-US" sz="3200" dirty="0" smtClean="0">
                <a:solidFill>
                  <a:srgbClr val="8DA626"/>
                </a:solidFill>
                <a:effectLst/>
                <a:latin typeface="Microsoft YaHei" panose="020B0503020204020204" pitchFamily="34" charset="-122"/>
                <a:ea typeface="Microsoft YaHei" panose="020B0503020204020204" pitchFamily="34" charset="-122"/>
              </a:rPr>
            </a:br>
            <a:r>
              <a:rPr lang="en-US" sz="3200" dirty="0" smtClean="0">
                <a:solidFill>
                  <a:srgbClr val="8DA626"/>
                </a:solidFill>
                <a:effectLst/>
                <a:latin typeface="Microsoft YaHei" panose="020B0503020204020204" pitchFamily="34" charset="-122"/>
                <a:ea typeface="Microsoft YaHei" panose="020B0503020204020204" pitchFamily="34" charset="-122"/>
              </a:rPr>
              <a:t>Project Management</a:t>
            </a:r>
            <a:endParaRPr lang="en-US" sz="3200" dirty="0">
              <a:solidFill>
                <a:srgbClr val="8DA626"/>
              </a:solidFill>
              <a:latin typeface="Microsoft YaHei" panose="020B0503020204020204" pitchFamily="34" charset="-122"/>
              <a:ea typeface="Microsoft YaHei" panose="020B0503020204020204" pitchFamily="34" charset="-122"/>
            </a:endParaRPr>
          </a:p>
        </p:txBody>
      </p:sp>
      <p:sp>
        <p:nvSpPr>
          <p:cNvPr id="6" name="Slide Number Placeholder 5"/>
          <p:cNvSpPr>
            <a:spLocks noGrp="1"/>
          </p:cNvSpPr>
          <p:nvPr>
            <p:ph type="sldNum" sz="quarter" idx="4294967295"/>
          </p:nvPr>
        </p:nvSpPr>
        <p:spPr>
          <a:xfrm>
            <a:off x="8450263" y="6016625"/>
            <a:ext cx="693737" cy="652463"/>
          </a:xfrm>
        </p:spPr>
        <p:txBody>
          <a:bodyPr/>
          <a:lstStyle/>
          <a:p>
            <a:pPr>
              <a:defRPr/>
            </a:pPr>
            <a:fld id="{91E842EF-D23F-47B3-9105-6B52C2501508}" type="slidenum">
              <a:rPr lang="sv-SE" smtClean="0"/>
              <a:pPr>
                <a:defRPr/>
              </a:pPr>
              <a:t>1</a:t>
            </a:fld>
            <a:endParaRPr lang="sv-SE"/>
          </a:p>
        </p:txBody>
      </p:sp>
      <p:sp>
        <p:nvSpPr>
          <p:cNvPr id="5" name="Title 1"/>
          <p:cNvSpPr txBox="1">
            <a:spLocks/>
          </p:cNvSpPr>
          <p:nvPr/>
        </p:nvSpPr>
        <p:spPr>
          <a:xfrm>
            <a:off x="683568" y="3645024"/>
            <a:ext cx="7772400" cy="576064"/>
          </a:xfrm>
          <a:prstGeom prst="rect">
            <a:avLst/>
          </a:prstGeom>
          <a:noFill/>
          <a:ln>
            <a:noFill/>
          </a:ln>
          <a:extLst/>
        </p:spPr>
        <p:txBody>
          <a:bodyPr lIns="91425" tIns="91425" rIns="91425" bIns="91425" anchor="b"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pPr fontAlgn="base">
              <a:defRPr/>
            </a:pPr>
            <a:endParaRPr lang="en-US" sz="2000" dirty="0" smtClean="0">
              <a:solidFill>
                <a:srgbClr val="8DA626"/>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76553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objekt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41352"/>
            <a:ext cx="8928992" cy="2880320"/>
          </a:xfrm>
          <a:prstGeom prst="rect">
            <a:avLst/>
          </a:prstGeom>
        </p:spPr>
      </p:pic>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10</a:t>
            </a:fld>
            <a:endParaRPr lang="zh-CN" altLang="en-US"/>
          </a:p>
        </p:txBody>
      </p:sp>
      <p:sp>
        <p:nvSpPr>
          <p:cNvPr id="3" name="Platshållare för innehåll 2"/>
          <p:cNvSpPr>
            <a:spLocks noGrp="1"/>
          </p:cNvSpPr>
          <p:nvPr>
            <p:ph idx="1"/>
          </p:nvPr>
        </p:nvSpPr>
        <p:spPr>
          <a:xfrm>
            <a:off x="285720" y="3861048"/>
            <a:ext cx="8572560" cy="2000332"/>
          </a:xfrm>
        </p:spPr>
        <p:txBody>
          <a:bodyPr>
            <a:normAutofit fontScale="77500" lnSpcReduction="20000"/>
          </a:bodyPr>
          <a:lstStyle/>
          <a:p>
            <a:pPr marL="0" indent="0">
              <a:lnSpc>
                <a:spcPct val="170000"/>
              </a:lnSpc>
              <a:buNone/>
            </a:pPr>
            <a:r>
              <a:rPr lang="en-US" b="1" dirty="0" smtClean="0"/>
              <a:t>Risk Description: </a:t>
            </a:r>
            <a:r>
              <a:rPr lang="en-US" dirty="0" smtClean="0"/>
              <a:t>What risks do we see within the project?</a:t>
            </a:r>
          </a:p>
          <a:p>
            <a:pPr marL="0" indent="0">
              <a:buNone/>
            </a:pPr>
            <a:r>
              <a:rPr lang="en-US" b="1" dirty="0" smtClean="0"/>
              <a:t>Risk Effect: </a:t>
            </a:r>
            <a:r>
              <a:rPr lang="en-US" dirty="0" smtClean="0"/>
              <a:t>What will happen if risk occur? How will it affect the project </a:t>
            </a:r>
            <a:r>
              <a:rPr lang="en-US" dirty="0" smtClean="0">
                <a:sym typeface="Wingdings" panose="05000000000000000000" pitchFamily="2" charset="2"/>
              </a:rPr>
              <a:t> time, cost, quality</a:t>
            </a:r>
          </a:p>
          <a:p>
            <a:pPr marL="0" indent="0">
              <a:buNone/>
            </a:pPr>
            <a:r>
              <a:rPr lang="en-US" b="1" dirty="0" smtClean="0">
                <a:sym typeface="Wingdings" panose="05000000000000000000" pitchFamily="2" charset="2"/>
              </a:rPr>
              <a:t>Rating: </a:t>
            </a:r>
            <a:r>
              <a:rPr lang="en-US" dirty="0" smtClean="0">
                <a:sym typeface="Wingdings" panose="05000000000000000000" pitchFamily="2" charset="2"/>
              </a:rPr>
              <a:t>Probability, Severity, Probability to detect, gives you a Risk Level. </a:t>
            </a:r>
          </a:p>
          <a:p>
            <a:pPr marL="0" indent="0">
              <a:buNone/>
            </a:pPr>
            <a:r>
              <a:rPr lang="en-US" b="1" dirty="0" smtClean="0">
                <a:sym typeface="Wingdings" panose="05000000000000000000" pitchFamily="2" charset="2"/>
              </a:rPr>
              <a:t>Risk Reduction Strategy: </a:t>
            </a:r>
            <a:r>
              <a:rPr lang="en-US" dirty="0" smtClean="0">
                <a:sym typeface="Wingdings" panose="05000000000000000000" pitchFamily="2" charset="2"/>
              </a:rPr>
              <a:t>What can we do to minimize high level risks?</a:t>
            </a:r>
          </a:p>
          <a:p>
            <a:pPr marL="0" indent="0">
              <a:buNone/>
            </a:pPr>
            <a:r>
              <a:rPr lang="en-US" b="1" dirty="0" smtClean="0">
                <a:sym typeface="Wingdings" panose="05000000000000000000" pitchFamily="2" charset="2"/>
              </a:rPr>
              <a:t>Risk Reduction Actions: </a:t>
            </a:r>
            <a:r>
              <a:rPr lang="en-US" dirty="0" smtClean="0">
                <a:sym typeface="Wingdings" panose="05000000000000000000" pitchFamily="2" charset="2"/>
              </a:rPr>
              <a:t>What have been done to reduce high level risks?</a:t>
            </a:r>
            <a:endParaRPr lang="en-US" dirty="0"/>
          </a:p>
        </p:txBody>
      </p:sp>
      <p:sp>
        <p:nvSpPr>
          <p:cNvPr id="4" name="Rubrik 3"/>
          <p:cNvSpPr>
            <a:spLocks noGrp="1"/>
          </p:cNvSpPr>
          <p:nvPr>
            <p:ph type="title"/>
          </p:nvPr>
        </p:nvSpPr>
        <p:spPr/>
        <p:txBody>
          <a:bodyPr/>
          <a:lstStyle/>
          <a:p>
            <a:r>
              <a:rPr lang="en-US" dirty="0" smtClean="0"/>
              <a:t>Project Risk Assessment</a:t>
            </a:r>
            <a:endParaRPr lang="en-US" dirty="0"/>
          </a:p>
        </p:txBody>
      </p:sp>
      <p:sp>
        <p:nvSpPr>
          <p:cNvPr id="6" name="Ellips 5"/>
          <p:cNvSpPr/>
          <p:nvPr/>
        </p:nvSpPr>
        <p:spPr>
          <a:xfrm>
            <a:off x="1299141" y="1844824"/>
            <a:ext cx="1368152"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endParaRPr>
          </a:p>
        </p:txBody>
      </p:sp>
      <p:sp>
        <p:nvSpPr>
          <p:cNvPr id="7" name="Ellips 6"/>
          <p:cNvSpPr/>
          <p:nvPr/>
        </p:nvSpPr>
        <p:spPr>
          <a:xfrm>
            <a:off x="3891429" y="1688680"/>
            <a:ext cx="1368152" cy="108373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endParaRPr>
          </a:p>
        </p:txBody>
      </p:sp>
      <p:sp>
        <p:nvSpPr>
          <p:cNvPr id="8" name="Ellips 7"/>
          <p:cNvSpPr/>
          <p:nvPr/>
        </p:nvSpPr>
        <p:spPr>
          <a:xfrm>
            <a:off x="4788024" y="1844824"/>
            <a:ext cx="2880320"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endParaRPr>
          </a:p>
        </p:txBody>
      </p:sp>
      <p:sp>
        <p:nvSpPr>
          <p:cNvPr id="9" name="Ellips 8"/>
          <p:cNvSpPr/>
          <p:nvPr/>
        </p:nvSpPr>
        <p:spPr>
          <a:xfrm>
            <a:off x="2628481" y="1844824"/>
            <a:ext cx="1368152"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07354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11</a:t>
            </a:fld>
            <a:endParaRPr lang="zh-CN" altLang="en-US"/>
          </a:p>
        </p:txBody>
      </p:sp>
      <p:pic>
        <p:nvPicPr>
          <p:cNvPr id="5" name="Platshållare för innehåll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980728"/>
            <a:ext cx="5902811" cy="4726413"/>
          </a:xfrm>
        </p:spPr>
      </p:pic>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4123108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12</a:t>
            </a:fld>
            <a:endParaRPr lang="zh-CN" altLang="en-US"/>
          </a:p>
        </p:txBody>
      </p:sp>
      <p:sp>
        <p:nvSpPr>
          <p:cNvPr id="3" name="Platshållare för innehåll 2"/>
          <p:cNvSpPr>
            <a:spLocks noGrp="1"/>
          </p:cNvSpPr>
          <p:nvPr>
            <p:ph idx="1"/>
          </p:nvPr>
        </p:nvSpPr>
        <p:spPr>
          <a:xfrm>
            <a:off x="325365" y="2708920"/>
            <a:ext cx="8572560" cy="2808312"/>
          </a:xfrm>
        </p:spPr>
        <p:txBody>
          <a:bodyPr>
            <a:normAutofit fontScale="77500" lnSpcReduction="20000"/>
          </a:bodyPr>
          <a:lstStyle/>
          <a:p>
            <a:r>
              <a:rPr lang="en-US" dirty="0" smtClean="0"/>
              <a:t>Gate Review are used to control that the project runs according to Project Process</a:t>
            </a:r>
          </a:p>
          <a:p>
            <a:r>
              <a:rPr lang="en-US" dirty="0" smtClean="0"/>
              <a:t>All mandatory exit </a:t>
            </a:r>
            <a:r>
              <a:rPr lang="en-US" dirty="0" err="1" smtClean="0"/>
              <a:t>criterias</a:t>
            </a:r>
            <a:r>
              <a:rPr lang="en-US" dirty="0" smtClean="0"/>
              <a:t> must be fulfilled at every gate.</a:t>
            </a:r>
          </a:p>
          <a:p>
            <a:r>
              <a:rPr lang="en-US" dirty="0" smtClean="0"/>
              <a:t>The QA person will attend all Gate Reviews to objectively observe adherence.</a:t>
            </a:r>
          </a:p>
          <a:p>
            <a:r>
              <a:rPr lang="en-US" dirty="0" smtClean="0"/>
              <a:t>The Project Manager are responsible to ensure the gate material will be presented and completed in each gate. </a:t>
            </a:r>
          </a:p>
          <a:p>
            <a:r>
              <a:rPr lang="en-US" dirty="0" smtClean="0"/>
              <a:t>Risks and Quality issues will be raised, monitored and communicated to Stakeholders</a:t>
            </a:r>
          </a:p>
          <a:p>
            <a:r>
              <a:rPr lang="en-US" dirty="0" smtClean="0"/>
              <a:t>In the meeting the following areas shall attend </a:t>
            </a:r>
            <a:r>
              <a:rPr lang="en-US" dirty="0" smtClean="0">
                <a:sym typeface="Wingdings" panose="05000000000000000000" pitchFamily="2" charset="2"/>
              </a:rPr>
              <a:t> PMO, Project Leader, QA, Responsible Engineers, Team members.  </a:t>
            </a:r>
            <a:endParaRPr lang="en-US" dirty="0"/>
          </a:p>
        </p:txBody>
      </p:sp>
      <p:sp>
        <p:nvSpPr>
          <p:cNvPr id="4" name="Rubrik 3"/>
          <p:cNvSpPr>
            <a:spLocks noGrp="1"/>
          </p:cNvSpPr>
          <p:nvPr>
            <p:ph type="title"/>
          </p:nvPr>
        </p:nvSpPr>
        <p:spPr/>
        <p:txBody>
          <a:bodyPr/>
          <a:lstStyle/>
          <a:p>
            <a:r>
              <a:rPr lang="en-US" dirty="0" smtClean="0"/>
              <a:t>Project Gate Reviews</a:t>
            </a:r>
            <a:endParaRPr lang="en-US" dirty="0"/>
          </a:p>
        </p:txBody>
      </p:sp>
      <p:sp>
        <p:nvSpPr>
          <p:cNvPr id="6" name="Pentagon 16"/>
          <p:cNvSpPr/>
          <p:nvPr/>
        </p:nvSpPr>
        <p:spPr>
          <a:xfrm>
            <a:off x="150749" y="1882112"/>
            <a:ext cx="1540930" cy="288219"/>
          </a:xfrm>
          <a:prstGeom prst="homePlat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sv-SE" sz="1400" kern="0" dirty="0" err="1">
                <a:solidFill>
                  <a:prstClr val="white"/>
                </a:solidFill>
                <a:cs typeface="Arial" charset="0"/>
              </a:rPr>
              <a:t>Define</a:t>
            </a:r>
            <a:endParaRPr lang="sv-SE" sz="1400" kern="0" dirty="0">
              <a:solidFill>
                <a:prstClr val="white"/>
              </a:solidFill>
              <a:cs typeface="Arial" charset="0"/>
            </a:endParaRPr>
          </a:p>
        </p:txBody>
      </p:sp>
      <p:sp>
        <p:nvSpPr>
          <p:cNvPr id="7" name="Pentagon 16"/>
          <p:cNvSpPr/>
          <p:nvPr/>
        </p:nvSpPr>
        <p:spPr>
          <a:xfrm>
            <a:off x="1691679" y="1882112"/>
            <a:ext cx="1512167" cy="288219"/>
          </a:xfrm>
          <a:prstGeom prst="homePlat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sv-SE" sz="1400" kern="0" dirty="0">
                <a:solidFill>
                  <a:prstClr val="white"/>
                </a:solidFill>
                <a:cs typeface="Arial" charset="0"/>
              </a:rPr>
              <a:t>Plan</a:t>
            </a:r>
          </a:p>
        </p:txBody>
      </p:sp>
      <p:sp>
        <p:nvSpPr>
          <p:cNvPr id="8" name="Pentagon 11"/>
          <p:cNvSpPr/>
          <p:nvPr/>
        </p:nvSpPr>
        <p:spPr>
          <a:xfrm>
            <a:off x="3199395" y="1893901"/>
            <a:ext cx="4267110" cy="301444"/>
          </a:xfrm>
          <a:prstGeom prst="homePlat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sv-SE" sz="1400" kern="0" dirty="0" err="1">
                <a:solidFill>
                  <a:prstClr val="white"/>
                </a:solidFill>
                <a:cs typeface="Arial" charset="0"/>
              </a:rPr>
              <a:t>Execute</a:t>
            </a:r>
            <a:endParaRPr lang="sv-SE" sz="1400" kern="0" dirty="0">
              <a:solidFill>
                <a:prstClr val="white"/>
              </a:solidFill>
              <a:cs typeface="Arial" charset="0"/>
            </a:endParaRPr>
          </a:p>
        </p:txBody>
      </p:sp>
      <p:sp>
        <p:nvSpPr>
          <p:cNvPr id="9" name="Pentagon 17"/>
          <p:cNvSpPr/>
          <p:nvPr/>
        </p:nvSpPr>
        <p:spPr>
          <a:xfrm>
            <a:off x="7469624" y="1900514"/>
            <a:ext cx="1449765" cy="288219"/>
          </a:xfrm>
          <a:prstGeom prst="homePlat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sv-SE" sz="1400" kern="0" dirty="0">
                <a:solidFill>
                  <a:prstClr val="white"/>
                </a:solidFill>
                <a:cs typeface="Arial" charset="0"/>
              </a:rPr>
              <a:t>Close </a:t>
            </a:r>
          </a:p>
        </p:txBody>
      </p:sp>
      <p:grpSp>
        <p:nvGrpSpPr>
          <p:cNvPr id="10" name="Grupp 9"/>
          <p:cNvGrpSpPr/>
          <p:nvPr/>
        </p:nvGrpSpPr>
        <p:grpSpPr>
          <a:xfrm>
            <a:off x="758696" y="1215817"/>
            <a:ext cx="864096" cy="1271360"/>
            <a:chOff x="758696" y="1345861"/>
            <a:chExt cx="864096" cy="1271360"/>
          </a:xfrm>
        </p:grpSpPr>
        <p:cxnSp>
          <p:nvCxnSpPr>
            <p:cNvPr id="26" name="Rak 25"/>
            <p:cNvCxnSpPr/>
            <p:nvPr/>
          </p:nvCxnSpPr>
          <p:spPr>
            <a:xfrm>
              <a:off x="1187624" y="1732115"/>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sp>
          <p:nvSpPr>
            <p:cNvPr id="27" name="Rektangel 26"/>
            <p:cNvSpPr/>
            <p:nvPr/>
          </p:nvSpPr>
          <p:spPr>
            <a:xfrm>
              <a:off x="758696" y="1345861"/>
              <a:ext cx="864096"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Requirement Review</a:t>
              </a:r>
            </a:p>
          </p:txBody>
        </p:sp>
      </p:grpSp>
      <p:grpSp>
        <p:nvGrpSpPr>
          <p:cNvPr id="11" name="Grupp 10"/>
          <p:cNvGrpSpPr/>
          <p:nvPr/>
        </p:nvGrpSpPr>
        <p:grpSpPr>
          <a:xfrm>
            <a:off x="6067665" y="1196752"/>
            <a:ext cx="897101" cy="1290424"/>
            <a:chOff x="6067665" y="1326796"/>
            <a:chExt cx="897101" cy="1290424"/>
          </a:xfrm>
        </p:grpSpPr>
        <p:cxnSp>
          <p:nvCxnSpPr>
            <p:cNvPr id="24" name="Rak 23"/>
            <p:cNvCxnSpPr/>
            <p:nvPr/>
          </p:nvCxnSpPr>
          <p:spPr>
            <a:xfrm>
              <a:off x="6516216" y="1732114"/>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sp>
          <p:nvSpPr>
            <p:cNvPr id="25" name="Rektangel 24"/>
            <p:cNvSpPr/>
            <p:nvPr/>
          </p:nvSpPr>
          <p:spPr>
            <a:xfrm>
              <a:off x="6067665" y="1326796"/>
              <a:ext cx="897101"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Validation Review</a:t>
              </a:r>
            </a:p>
          </p:txBody>
        </p:sp>
      </p:grpSp>
      <p:grpSp>
        <p:nvGrpSpPr>
          <p:cNvPr id="12" name="Grupp 11"/>
          <p:cNvGrpSpPr/>
          <p:nvPr/>
        </p:nvGrpSpPr>
        <p:grpSpPr>
          <a:xfrm>
            <a:off x="4883594" y="1196752"/>
            <a:ext cx="898712" cy="1272022"/>
            <a:chOff x="4883594" y="1326796"/>
            <a:chExt cx="898712" cy="1272022"/>
          </a:xfrm>
        </p:grpSpPr>
        <p:cxnSp>
          <p:nvCxnSpPr>
            <p:cNvPr id="22" name="Rak 21"/>
            <p:cNvCxnSpPr/>
            <p:nvPr/>
          </p:nvCxnSpPr>
          <p:spPr>
            <a:xfrm>
              <a:off x="5338544" y="1713712"/>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sp>
          <p:nvSpPr>
            <p:cNvPr id="23" name="Rektangel 22"/>
            <p:cNvSpPr/>
            <p:nvPr/>
          </p:nvSpPr>
          <p:spPr>
            <a:xfrm>
              <a:off x="4883594" y="1326796"/>
              <a:ext cx="898712"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Confirmation Review</a:t>
              </a:r>
            </a:p>
          </p:txBody>
        </p:sp>
      </p:grpSp>
      <p:grpSp>
        <p:nvGrpSpPr>
          <p:cNvPr id="13" name="Grupp 12"/>
          <p:cNvGrpSpPr/>
          <p:nvPr/>
        </p:nvGrpSpPr>
        <p:grpSpPr>
          <a:xfrm>
            <a:off x="2728223" y="1215155"/>
            <a:ext cx="936104" cy="1253619"/>
            <a:chOff x="2728223" y="1345199"/>
            <a:chExt cx="936104" cy="1253619"/>
          </a:xfrm>
        </p:grpSpPr>
        <p:cxnSp>
          <p:nvCxnSpPr>
            <p:cNvPr id="20" name="Rak 19"/>
            <p:cNvCxnSpPr/>
            <p:nvPr/>
          </p:nvCxnSpPr>
          <p:spPr>
            <a:xfrm>
              <a:off x="3196275" y="1713712"/>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sp>
          <p:nvSpPr>
            <p:cNvPr id="21" name="Rektangel 20">
              <a:hlinkClick r:id="rId2" action="ppaction://hlinkfile"/>
            </p:cNvPr>
            <p:cNvSpPr/>
            <p:nvPr/>
          </p:nvSpPr>
          <p:spPr>
            <a:xfrm>
              <a:off x="2728223" y="1345199"/>
              <a:ext cx="936104"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Agreement Review</a:t>
              </a:r>
            </a:p>
          </p:txBody>
        </p:sp>
      </p:grpSp>
      <p:grpSp>
        <p:nvGrpSpPr>
          <p:cNvPr id="14" name="Grupp 13"/>
          <p:cNvGrpSpPr/>
          <p:nvPr/>
        </p:nvGrpSpPr>
        <p:grpSpPr>
          <a:xfrm>
            <a:off x="7017149" y="1201509"/>
            <a:ext cx="898712" cy="1267265"/>
            <a:chOff x="7017149" y="1331553"/>
            <a:chExt cx="898712" cy="1267265"/>
          </a:xfrm>
        </p:grpSpPr>
        <p:sp>
          <p:nvSpPr>
            <p:cNvPr id="18" name="Rektangel 17"/>
            <p:cNvSpPr/>
            <p:nvPr/>
          </p:nvSpPr>
          <p:spPr>
            <a:xfrm>
              <a:off x="7017149" y="1331553"/>
              <a:ext cx="898712"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Production Review</a:t>
              </a:r>
            </a:p>
          </p:txBody>
        </p:sp>
        <p:cxnSp>
          <p:nvCxnSpPr>
            <p:cNvPr id="19" name="Rak 18"/>
            <p:cNvCxnSpPr/>
            <p:nvPr/>
          </p:nvCxnSpPr>
          <p:spPr>
            <a:xfrm>
              <a:off x="7463385" y="1713712"/>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grpSp>
      <p:grpSp>
        <p:nvGrpSpPr>
          <p:cNvPr id="15" name="Grupp 14"/>
          <p:cNvGrpSpPr/>
          <p:nvPr/>
        </p:nvGrpSpPr>
        <p:grpSpPr>
          <a:xfrm>
            <a:off x="8213449" y="1196752"/>
            <a:ext cx="902954" cy="1272022"/>
            <a:chOff x="8213449" y="1326796"/>
            <a:chExt cx="902954" cy="1272022"/>
          </a:xfrm>
        </p:grpSpPr>
        <p:cxnSp>
          <p:nvCxnSpPr>
            <p:cNvPr id="16" name="Rak 15"/>
            <p:cNvCxnSpPr/>
            <p:nvPr/>
          </p:nvCxnSpPr>
          <p:spPr>
            <a:xfrm>
              <a:off x="8916269" y="1713712"/>
              <a:ext cx="3120" cy="885106"/>
            </a:xfrm>
            <a:prstGeom prst="line">
              <a:avLst/>
            </a:prstGeom>
            <a:noFill/>
            <a:ln w="38100" cap="flat" cmpd="sng" algn="ctr">
              <a:solidFill>
                <a:srgbClr val="F79646"/>
              </a:solidFill>
              <a:prstDash val="dash"/>
            </a:ln>
            <a:effectLst>
              <a:outerShdw blurRad="40000" dist="23000" dir="5400000" rotWithShape="0">
                <a:srgbClr val="000000">
                  <a:alpha val="35000"/>
                </a:srgbClr>
              </a:outerShdw>
            </a:effectLst>
          </p:spPr>
        </p:cxnSp>
        <p:sp>
          <p:nvSpPr>
            <p:cNvPr id="17" name="Rektangel 16"/>
            <p:cNvSpPr/>
            <p:nvPr/>
          </p:nvSpPr>
          <p:spPr>
            <a:xfrm>
              <a:off x="8213449" y="1326796"/>
              <a:ext cx="902954" cy="38691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900" kern="0" dirty="0">
                  <a:solidFill>
                    <a:prstClr val="white"/>
                  </a:solidFill>
                  <a:cs typeface="Arial" charset="0"/>
                </a:rPr>
                <a:t>Closure Review</a:t>
              </a:r>
            </a:p>
          </p:txBody>
        </p:sp>
      </p:grpSp>
    </p:spTree>
    <p:extLst>
      <p:ext uri="{BB962C8B-B14F-4D97-AF65-F5344CB8AC3E}">
        <p14:creationId xmlns:p14="http://schemas.microsoft.com/office/powerpoint/2010/main" val="370989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13</a:t>
            </a:fld>
            <a:endParaRPr lang="zh-CN" altLang="en-US"/>
          </a:p>
        </p:txBody>
      </p:sp>
      <p:sp>
        <p:nvSpPr>
          <p:cNvPr id="3" name="Platshållare för innehåll 2"/>
          <p:cNvSpPr>
            <a:spLocks noGrp="1"/>
          </p:cNvSpPr>
          <p:nvPr>
            <p:ph idx="1"/>
          </p:nvPr>
        </p:nvSpPr>
        <p:spPr/>
        <p:txBody>
          <a:bodyPr anchor="ctr">
            <a:normAutofit/>
          </a:bodyPr>
          <a:lstStyle/>
          <a:p>
            <a:pPr marL="0" indent="0" algn="ctr">
              <a:buNone/>
            </a:pPr>
            <a:r>
              <a:rPr lang="sv-SE" sz="3200" dirty="0" smtClean="0"/>
              <a:t>Project Management </a:t>
            </a:r>
            <a:r>
              <a:rPr lang="sv-SE" sz="3200" dirty="0" err="1" smtClean="0"/>
              <a:t>Roadmap</a:t>
            </a:r>
            <a:endParaRPr lang="sv-SE" sz="3200" dirty="0"/>
          </a:p>
        </p:txBody>
      </p:sp>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3136906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14</a:t>
            </a:fld>
            <a:endParaRPr lang="zh-CN" altLang="en-US"/>
          </a:p>
        </p:txBody>
      </p:sp>
      <p:sp>
        <p:nvSpPr>
          <p:cNvPr id="4" name="Rubrik 3"/>
          <p:cNvSpPr>
            <a:spLocks noGrp="1"/>
          </p:cNvSpPr>
          <p:nvPr>
            <p:ph type="title"/>
          </p:nvPr>
        </p:nvSpPr>
        <p:spPr/>
        <p:txBody>
          <a:bodyPr/>
          <a:lstStyle/>
          <a:p>
            <a:r>
              <a:rPr lang="en-US" dirty="0" smtClean="0"/>
              <a:t>Introduction Project Management Roadmap</a:t>
            </a:r>
            <a:endParaRPr lang="en-US" dirty="0"/>
          </a:p>
        </p:txBody>
      </p:sp>
      <p:sp>
        <p:nvSpPr>
          <p:cNvPr id="6" name="Content Placeholder 4"/>
          <p:cNvSpPr>
            <a:spLocks noGrp="1"/>
          </p:cNvSpPr>
          <p:nvPr>
            <p:ph idx="1"/>
          </p:nvPr>
        </p:nvSpPr>
        <p:spPr/>
        <p:txBody>
          <a:bodyPr>
            <a:normAutofit fontScale="92500"/>
          </a:bodyPr>
          <a:lstStyle/>
          <a:p>
            <a:pPr>
              <a:buFont typeface="Wingdings" pitchFamily="2" charset="2"/>
              <a:buChar char="Ø"/>
            </a:pPr>
            <a:r>
              <a:rPr lang="en-US" sz="2000" b="1" dirty="0" smtClean="0"/>
              <a:t>Purpose:  </a:t>
            </a:r>
            <a:r>
              <a:rPr lang="en-US" sz="2000" dirty="0" smtClean="0"/>
              <a:t>Provide an overview of the importance of clear targets and requirements for the development.</a:t>
            </a:r>
            <a:br>
              <a:rPr lang="en-US" sz="2000" dirty="0" smtClean="0"/>
            </a:br>
            <a:r>
              <a:rPr lang="en-US" sz="2000" dirty="0" smtClean="0"/>
              <a:t>It is applicable for all components not only controls. </a:t>
            </a:r>
          </a:p>
          <a:p>
            <a:pPr marL="0" indent="0">
              <a:buNone/>
            </a:pPr>
            <a:endParaRPr lang="en-US" sz="2000" dirty="0" smtClean="0"/>
          </a:p>
          <a:p>
            <a:pPr>
              <a:buFont typeface="Wingdings" pitchFamily="2" charset="2"/>
              <a:buChar char="Ø"/>
            </a:pPr>
            <a:r>
              <a:rPr lang="en-US" sz="2000" dirty="0" smtClean="0"/>
              <a:t>Pre Development/Advanced engineering is one phase ahead of this were the development target is to proven the technology. You will gain time if Pre development project are done prior this road map. </a:t>
            </a:r>
          </a:p>
          <a:p>
            <a:pPr>
              <a:buFont typeface="Wingdings" pitchFamily="2" charset="2"/>
              <a:buChar char="Ø"/>
            </a:pPr>
            <a:r>
              <a:rPr lang="en-US" sz="2000" dirty="0" smtClean="0"/>
              <a:t>The road map is not taking timing into consideration due to the facts that this is dependent on project scope and will always be different. </a:t>
            </a:r>
            <a:endParaRPr lang="en-US" sz="2000" dirty="0"/>
          </a:p>
          <a:p>
            <a:pPr>
              <a:buFont typeface="Wingdings" pitchFamily="2" charset="2"/>
              <a:buChar char="Ø"/>
            </a:pPr>
            <a:r>
              <a:rPr lang="en-US" sz="2000" dirty="0" smtClean="0"/>
              <a:t>It shows T-Engineering ´s experience from other development projects.</a:t>
            </a:r>
            <a:endParaRPr lang="en-US" sz="2000" dirty="0"/>
          </a:p>
        </p:txBody>
      </p:sp>
    </p:spTree>
    <p:extLst>
      <p:ext uri="{BB962C8B-B14F-4D97-AF65-F5344CB8AC3E}">
        <p14:creationId xmlns:p14="http://schemas.microsoft.com/office/powerpoint/2010/main" val="4155591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98" t="20993" r="18168" b="22120"/>
          <a:stretch/>
        </p:blipFill>
        <p:spPr bwMode="auto">
          <a:xfrm>
            <a:off x="667682" y="836712"/>
            <a:ext cx="7881647"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15</a:t>
            </a:fld>
            <a:endParaRPr lang="zh-CN" altLang="en-US"/>
          </a:p>
        </p:txBody>
      </p:sp>
      <p:sp>
        <p:nvSpPr>
          <p:cNvPr id="4" name="Rubrik 3"/>
          <p:cNvSpPr>
            <a:spLocks noGrp="1"/>
          </p:cNvSpPr>
          <p:nvPr>
            <p:ph type="title"/>
          </p:nvPr>
        </p:nvSpPr>
        <p:spPr/>
        <p:txBody>
          <a:bodyPr/>
          <a:lstStyle/>
          <a:p>
            <a:r>
              <a:rPr lang="en-US" dirty="0" smtClean="0"/>
              <a:t>Project Management Roadmap </a:t>
            </a:r>
            <a:br>
              <a:rPr lang="en-US" dirty="0" smtClean="0"/>
            </a:br>
            <a:r>
              <a:rPr lang="en-US" sz="1800" b="0" dirty="0" smtClean="0"/>
              <a:t>(Home </a:t>
            </a:r>
            <a:r>
              <a:rPr lang="en-US" sz="1800" b="0" dirty="0"/>
              <a:t>Development </a:t>
            </a:r>
            <a:r>
              <a:rPr lang="en-US" sz="1800" b="0" dirty="0" smtClean="0"/>
              <a:t>ECU)</a:t>
            </a:r>
            <a:endParaRPr lang="en-US" sz="1800" b="0" dirty="0"/>
          </a:p>
        </p:txBody>
      </p:sp>
      <p:cxnSp>
        <p:nvCxnSpPr>
          <p:cNvPr id="5" name="Straight Connector 62"/>
          <p:cNvCxnSpPr/>
          <p:nvPr/>
        </p:nvCxnSpPr>
        <p:spPr>
          <a:xfrm>
            <a:off x="107504" y="6309320"/>
            <a:ext cx="8928992" cy="0"/>
          </a:xfrm>
          <a:prstGeom prst="line">
            <a:avLst/>
          </a:prstGeom>
          <a:noFill/>
          <a:ln w="9525" cap="flat" cmpd="sng" algn="ctr">
            <a:solidFill>
              <a:srgbClr val="3A5766">
                <a:shade val="95000"/>
                <a:satMod val="105000"/>
              </a:srgbClr>
            </a:solidFill>
            <a:prstDash val="solid"/>
          </a:ln>
          <a:effectLst/>
        </p:spPr>
      </p:cxnSp>
    </p:spTree>
    <p:extLst>
      <p:ext uri="{BB962C8B-B14F-4D97-AF65-F5344CB8AC3E}">
        <p14:creationId xmlns:p14="http://schemas.microsoft.com/office/powerpoint/2010/main" val="258666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16</a:t>
            </a:fld>
            <a:endParaRPr lang="zh-CN" altLang="en-US"/>
          </a:p>
        </p:txBody>
      </p:sp>
      <p:sp>
        <p:nvSpPr>
          <p:cNvPr id="3" name="Platshållare för innehåll 2"/>
          <p:cNvSpPr>
            <a:spLocks noGrp="1"/>
          </p:cNvSpPr>
          <p:nvPr>
            <p:ph idx="1"/>
          </p:nvPr>
        </p:nvSpPr>
        <p:spPr/>
        <p:txBody>
          <a:bodyPr anchor="ctr">
            <a:normAutofit/>
          </a:bodyPr>
          <a:lstStyle/>
          <a:p>
            <a:pPr marL="0" indent="0" algn="ctr">
              <a:buNone/>
            </a:pPr>
            <a:r>
              <a:rPr lang="sv-SE" sz="3200" dirty="0" smtClean="0"/>
              <a:t>Master Timing </a:t>
            </a:r>
            <a:r>
              <a:rPr lang="sv-SE" sz="3200" dirty="0" err="1" smtClean="0"/>
              <a:t>Chart</a:t>
            </a:r>
            <a:endParaRPr lang="sv-SE" sz="3200" dirty="0" smtClean="0"/>
          </a:p>
          <a:p>
            <a:pPr marL="0" indent="0" algn="ctr">
              <a:buNone/>
            </a:pPr>
            <a:r>
              <a:rPr lang="sv-SE" sz="3200" dirty="0" smtClean="0"/>
              <a:t>(MTC)</a:t>
            </a:r>
            <a:endParaRPr lang="sv-SE" sz="3200" dirty="0"/>
          </a:p>
        </p:txBody>
      </p:sp>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333492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809AFF0-AF63-43F6-BBE8-AB6E7E006F34}" type="slidenum">
              <a:rPr lang="zh-CN" altLang="en-US" smtClean="0"/>
              <a:pPr>
                <a:defRPr/>
              </a:pPr>
              <a:t>17</a:t>
            </a:fld>
            <a:endParaRPr lang="zh-CN" altLang="en-US"/>
          </a:p>
        </p:txBody>
      </p:sp>
      <p:sp>
        <p:nvSpPr>
          <p:cNvPr id="4" name="Title 3"/>
          <p:cNvSpPr>
            <a:spLocks noGrp="1"/>
          </p:cNvSpPr>
          <p:nvPr>
            <p:ph type="title"/>
          </p:nvPr>
        </p:nvSpPr>
        <p:spPr/>
        <p:txBody>
          <a:bodyPr/>
          <a:lstStyle/>
          <a:p>
            <a:r>
              <a:rPr lang="en-US" dirty="0" smtClean="0"/>
              <a:t>Introduction to Master Timing Chart (MTC)</a:t>
            </a:r>
            <a:endParaRPr lang="en-US" dirty="0"/>
          </a:p>
        </p:txBody>
      </p:sp>
      <p:sp>
        <p:nvSpPr>
          <p:cNvPr id="8" name="Content Placeholder 4"/>
          <p:cNvSpPr txBox="1">
            <a:spLocks/>
          </p:cNvSpPr>
          <p:nvPr/>
        </p:nvSpPr>
        <p:spPr bwMode="auto">
          <a:xfrm>
            <a:off x="285720" y="1083799"/>
            <a:ext cx="8572560" cy="477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lvl1pPr marL="342900" indent="-342900" algn="l" rtl="0" eaLnBrk="0" fontAlgn="base" hangingPunct="0">
              <a:lnSpc>
                <a:spcPct val="125000"/>
              </a:lnSpc>
              <a:spcBef>
                <a:spcPct val="20000"/>
              </a:spcBef>
              <a:spcAft>
                <a:spcPct val="0"/>
              </a:spcAft>
              <a:buClr>
                <a:srgbClr val="8DA626"/>
              </a:buClr>
              <a:buFont typeface="Wingdings" panose="05000000000000000000" pitchFamily="2" charset="2"/>
              <a:buChar char="Ø"/>
              <a:defRPr sz="20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prstClr val="black"/>
                </a:solidFill>
              </a:rPr>
              <a:t>Purpose:  </a:t>
            </a:r>
            <a:r>
              <a:rPr lang="en-US" sz="2100" dirty="0">
                <a:solidFill>
                  <a:prstClr val="black"/>
                </a:solidFill>
              </a:rPr>
              <a:t>Each project shall have a Master Timing chart on a high level to show the overall timing for the project. This will be the guide for the Engineering departments to plan there </a:t>
            </a:r>
            <a:r>
              <a:rPr lang="en-US" sz="2100" dirty="0" smtClean="0">
                <a:solidFill>
                  <a:prstClr val="black"/>
                </a:solidFill>
              </a:rPr>
              <a:t>work. </a:t>
            </a:r>
            <a:endParaRPr lang="en-US" sz="2100" dirty="0">
              <a:solidFill>
                <a:prstClr val="black"/>
              </a:solidFill>
            </a:endParaRPr>
          </a:p>
          <a:p>
            <a:endParaRPr lang="en-US" dirty="0" smtClean="0">
              <a:solidFill>
                <a:prstClr val="black"/>
              </a:solidFill>
            </a:endParaRPr>
          </a:p>
          <a:p>
            <a:r>
              <a:rPr lang="en-US" dirty="0" smtClean="0">
                <a:solidFill>
                  <a:prstClr val="black"/>
                </a:solidFill>
              </a:rPr>
              <a:t>Why is this helpful </a:t>
            </a:r>
            <a:r>
              <a:rPr lang="en-US" dirty="0" smtClean="0">
                <a:solidFill>
                  <a:prstClr val="black"/>
                </a:solidFill>
                <a:sym typeface="Wingdings" panose="05000000000000000000" pitchFamily="2" charset="2"/>
              </a:rPr>
              <a:t> </a:t>
            </a:r>
          </a:p>
          <a:p>
            <a:pPr lvl="1"/>
            <a:r>
              <a:rPr lang="en-US" dirty="0" smtClean="0">
                <a:solidFill>
                  <a:prstClr val="black"/>
                </a:solidFill>
                <a:sym typeface="Wingdings" panose="05000000000000000000" pitchFamily="2" charset="2"/>
              </a:rPr>
              <a:t>Will give management a good view of the project timing. </a:t>
            </a:r>
            <a:endParaRPr lang="en-US" dirty="0" smtClean="0">
              <a:solidFill>
                <a:prstClr val="black"/>
              </a:solidFill>
            </a:endParaRPr>
          </a:p>
          <a:p>
            <a:pPr lvl="1"/>
            <a:r>
              <a:rPr lang="en-US" dirty="0" smtClean="0">
                <a:solidFill>
                  <a:prstClr val="black"/>
                </a:solidFill>
              </a:rPr>
              <a:t>Easy and visual for the project team. </a:t>
            </a:r>
          </a:p>
          <a:p>
            <a:pPr lvl="1"/>
            <a:r>
              <a:rPr lang="en-US" dirty="0" smtClean="0">
                <a:solidFill>
                  <a:prstClr val="black"/>
                </a:solidFill>
              </a:rPr>
              <a:t>This plan shall always be easily available for the project members. (Project  Home page, Visualization wall….) </a:t>
            </a:r>
          </a:p>
          <a:p>
            <a:pPr lvl="1"/>
            <a:r>
              <a:rPr lang="en-US" dirty="0" smtClean="0">
                <a:solidFill>
                  <a:prstClr val="black"/>
                </a:solidFill>
              </a:rPr>
              <a:t>This document is a living document during the project execution to handle change management etc. </a:t>
            </a:r>
          </a:p>
          <a:p>
            <a:r>
              <a:rPr lang="en-US" dirty="0" smtClean="0">
                <a:solidFill>
                  <a:prstClr val="black"/>
                </a:solidFill>
              </a:rPr>
              <a:t>Use this to ensure that our customer agrees on the overall timing and deliveries. </a:t>
            </a:r>
          </a:p>
          <a:p>
            <a:endParaRPr lang="en-US" dirty="0">
              <a:solidFill>
                <a:prstClr val="black"/>
              </a:solidFill>
            </a:endParaRPr>
          </a:p>
        </p:txBody>
      </p:sp>
    </p:spTree>
    <p:extLst>
      <p:ext uri="{BB962C8B-B14F-4D97-AF65-F5344CB8AC3E}">
        <p14:creationId xmlns:p14="http://schemas.microsoft.com/office/powerpoint/2010/main" val="336595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809AFF0-AF63-43F6-BBE8-AB6E7E006F34}" type="slidenum">
              <a:rPr lang="zh-CN" altLang="en-US" smtClean="0"/>
              <a:pPr>
                <a:defRPr/>
              </a:pPr>
              <a:t>18</a:t>
            </a:fld>
            <a:endParaRPr lang="zh-CN" altLang="en-US"/>
          </a:p>
        </p:txBody>
      </p:sp>
      <p:sp>
        <p:nvSpPr>
          <p:cNvPr id="4" name="Title 3"/>
          <p:cNvSpPr>
            <a:spLocks noGrp="1"/>
          </p:cNvSpPr>
          <p:nvPr>
            <p:ph type="title"/>
          </p:nvPr>
        </p:nvSpPr>
        <p:spPr/>
        <p:txBody>
          <a:bodyPr/>
          <a:lstStyle/>
          <a:p>
            <a:r>
              <a:rPr lang="sv-SE" dirty="0" smtClean="0"/>
              <a:t>Master Timing </a:t>
            </a:r>
            <a:r>
              <a:rPr lang="sv-SE" dirty="0" err="1" smtClean="0"/>
              <a:t>Chart</a:t>
            </a:r>
            <a:r>
              <a:rPr lang="sv-SE" dirty="0" smtClean="0"/>
              <a:t> (MTC)</a:t>
            </a:r>
            <a:endParaRPr lang="sv-S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779360" cy="544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067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19</a:t>
            </a:fld>
            <a:endParaRPr lang="zh-CN" altLang="en-US"/>
          </a:p>
        </p:txBody>
      </p:sp>
      <p:sp>
        <p:nvSpPr>
          <p:cNvPr id="3" name="Platshållare för innehåll 2"/>
          <p:cNvSpPr>
            <a:spLocks noGrp="1"/>
          </p:cNvSpPr>
          <p:nvPr>
            <p:ph idx="1"/>
          </p:nvPr>
        </p:nvSpPr>
        <p:spPr/>
        <p:txBody>
          <a:bodyPr anchor="ctr">
            <a:normAutofit/>
          </a:bodyPr>
          <a:lstStyle/>
          <a:p>
            <a:pPr marL="0" indent="0" algn="ctr">
              <a:buNone/>
            </a:pPr>
            <a:r>
              <a:rPr lang="sv-SE" sz="3200" dirty="0" smtClean="0"/>
              <a:t>Project Management </a:t>
            </a:r>
            <a:r>
              <a:rPr lang="sv-SE" sz="3200" dirty="0" err="1" smtClean="0"/>
              <a:t>Logbook</a:t>
            </a:r>
            <a:endParaRPr lang="sv-SE" sz="3200" dirty="0"/>
          </a:p>
        </p:txBody>
      </p:sp>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2962272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2</a:t>
            </a:fld>
            <a:endParaRPr lang="zh-CN" altLang="en-US"/>
          </a:p>
        </p:txBody>
      </p:sp>
      <p:sp>
        <p:nvSpPr>
          <p:cNvPr id="3" name="Platshållare för innehåll 2"/>
          <p:cNvSpPr>
            <a:spLocks noGrp="1"/>
          </p:cNvSpPr>
          <p:nvPr>
            <p:ph idx="1"/>
          </p:nvPr>
        </p:nvSpPr>
        <p:spPr/>
        <p:txBody>
          <a:bodyPr anchor="ctr">
            <a:normAutofit/>
          </a:bodyPr>
          <a:lstStyle/>
          <a:p>
            <a:pPr marL="0" indent="0" algn="ctr">
              <a:buNone/>
            </a:pPr>
            <a:r>
              <a:rPr lang="en-US" sz="3200" dirty="0" smtClean="0"/>
              <a:t>Welcome to T-Engineering!</a:t>
            </a:r>
            <a:endParaRPr lang="en-US" sz="3200" dirty="0"/>
          </a:p>
        </p:txBody>
      </p:sp>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3685351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809AFF0-AF63-43F6-BBE8-AB6E7E006F34}" type="slidenum">
              <a:rPr lang="zh-CN" altLang="en-US" smtClean="0"/>
              <a:pPr>
                <a:defRPr/>
              </a:pPr>
              <a:t>20</a:t>
            </a:fld>
            <a:endParaRPr lang="zh-CN" altLang="en-US"/>
          </a:p>
        </p:txBody>
      </p:sp>
      <p:sp>
        <p:nvSpPr>
          <p:cNvPr id="4" name="Title 3"/>
          <p:cNvSpPr>
            <a:spLocks noGrp="1"/>
          </p:cNvSpPr>
          <p:nvPr>
            <p:ph type="title"/>
          </p:nvPr>
        </p:nvSpPr>
        <p:spPr/>
        <p:txBody>
          <a:bodyPr/>
          <a:lstStyle/>
          <a:p>
            <a:r>
              <a:rPr lang="en-US" dirty="0" smtClean="0"/>
              <a:t>Introduction to Project ”Logbook”</a:t>
            </a:r>
            <a:endParaRPr lang="en-US" dirty="0"/>
          </a:p>
        </p:txBody>
      </p:sp>
      <p:graphicFrame>
        <p:nvGraphicFramePr>
          <p:cNvPr id="6" name="Content Placeholder 5">
            <a:hlinkClick r:id="" action="ppaction://ole?verb=1"/>
          </p:cNvPr>
          <p:cNvGraphicFramePr>
            <a:graphicFrameLocks noGrp="1" noChangeAspect="1"/>
          </p:cNvGraphicFramePr>
          <p:nvPr>
            <p:ph idx="1"/>
            <p:extLst>
              <p:ext uri="{D42A27DB-BD31-4B8C-83A1-F6EECF244321}">
                <p14:modId xmlns:p14="http://schemas.microsoft.com/office/powerpoint/2010/main" val="1377573413"/>
              </p:ext>
            </p:extLst>
          </p:nvPr>
        </p:nvGraphicFramePr>
        <p:xfrm>
          <a:off x="4211960" y="5827288"/>
          <a:ext cx="914400" cy="771525"/>
        </p:xfrm>
        <a:graphic>
          <a:graphicData uri="http://schemas.openxmlformats.org/presentationml/2006/ole">
            <mc:AlternateContent xmlns:mc="http://schemas.openxmlformats.org/markup-compatibility/2006">
              <mc:Choice xmlns:v="urn:schemas-microsoft-com:vml" Requires="v">
                <p:oleObj spid="_x0000_s1026" name="Kalkylblad" showAsIcon="1" r:id="rId4" imgW="914400" imgH="771480" progId="Excel.Sheet.12">
                  <p:embed/>
                </p:oleObj>
              </mc:Choice>
              <mc:Fallback>
                <p:oleObj name="Kalkylblad" showAsIcon="1" r:id="rId4" imgW="914400" imgH="771480" progId="Excel.Sheet.12">
                  <p:embed/>
                  <p:pic>
                    <p:nvPicPr>
                      <p:cNvPr id="0" name=""/>
                      <p:cNvPicPr/>
                      <p:nvPr/>
                    </p:nvPicPr>
                    <p:blipFill>
                      <a:blip r:embed="rId5"/>
                      <a:stretch>
                        <a:fillRect/>
                      </a:stretch>
                    </p:blipFill>
                    <p:spPr>
                      <a:xfrm>
                        <a:off x="4211960" y="5827288"/>
                        <a:ext cx="914400" cy="771525"/>
                      </a:xfrm>
                      <a:prstGeom prst="rect">
                        <a:avLst/>
                      </a:prstGeom>
                    </p:spPr>
                  </p:pic>
                </p:oleObj>
              </mc:Fallback>
            </mc:AlternateContent>
          </a:graphicData>
        </a:graphic>
      </p:graphicFrame>
      <p:sp>
        <p:nvSpPr>
          <p:cNvPr id="8" name="Content Placeholder 4"/>
          <p:cNvSpPr txBox="1">
            <a:spLocks/>
          </p:cNvSpPr>
          <p:nvPr/>
        </p:nvSpPr>
        <p:spPr bwMode="auto">
          <a:xfrm>
            <a:off x="285720" y="1083799"/>
            <a:ext cx="8572560" cy="477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342900" indent="-342900" algn="l" rtl="0" eaLnBrk="0" fontAlgn="base" hangingPunct="0">
              <a:lnSpc>
                <a:spcPct val="125000"/>
              </a:lnSpc>
              <a:spcBef>
                <a:spcPct val="20000"/>
              </a:spcBef>
              <a:spcAft>
                <a:spcPct val="0"/>
              </a:spcAft>
              <a:buClr>
                <a:srgbClr val="8DA626"/>
              </a:buClr>
              <a:buFont typeface="Wingdings" panose="05000000000000000000" pitchFamily="2" charset="2"/>
              <a:buChar char="Ø"/>
              <a:defRPr sz="20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prstClr val="black"/>
                </a:solidFill>
              </a:rPr>
              <a:t>Purpose:  </a:t>
            </a:r>
            <a:r>
              <a:rPr lang="en-US" sz="2100" dirty="0">
                <a:solidFill>
                  <a:prstClr val="black"/>
                </a:solidFill>
              </a:rPr>
              <a:t>To support the project leader with the </a:t>
            </a:r>
            <a:r>
              <a:rPr lang="en-US" sz="2100" dirty="0" smtClean="0">
                <a:solidFill>
                  <a:prstClr val="black"/>
                </a:solidFill>
              </a:rPr>
              <a:t>financial/cost and resource/manpower calculations </a:t>
            </a:r>
            <a:r>
              <a:rPr lang="en-US" sz="2100" dirty="0">
                <a:solidFill>
                  <a:prstClr val="black"/>
                </a:solidFill>
              </a:rPr>
              <a:t>for the </a:t>
            </a:r>
            <a:r>
              <a:rPr lang="en-US" sz="2100" dirty="0" smtClean="0">
                <a:solidFill>
                  <a:prstClr val="black"/>
                </a:solidFill>
              </a:rPr>
              <a:t>project scope. </a:t>
            </a:r>
            <a:r>
              <a:rPr lang="en-US" sz="2100" dirty="0">
                <a:solidFill>
                  <a:prstClr val="black"/>
                </a:solidFill>
              </a:rPr>
              <a:t>After project start the project leader will follow </a:t>
            </a:r>
            <a:r>
              <a:rPr lang="en-US" sz="2100" dirty="0" smtClean="0">
                <a:solidFill>
                  <a:prstClr val="black"/>
                </a:solidFill>
              </a:rPr>
              <a:t>finance </a:t>
            </a:r>
            <a:r>
              <a:rPr lang="en-US" sz="2100" dirty="0">
                <a:solidFill>
                  <a:prstClr val="black"/>
                </a:solidFill>
              </a:rPr>
              <a:t>and resources according to </a:t>
            </a:r>
            <a:r>
              <a:rPr lang="en-US" sz="2100" dirty="0" smtClean="0">
                <a:solidFill>
                  <a:prstClr val="black"/>
                </a:solidFill>
              </a:rPr>
              <a:t>project scope (Budget v/s real cost)</a:t>
            </a:r>
          </a:p>
          <a:p>
            <a:endParaRPr lang="en-US" dirty="0" smtClean="0">
              <a:solidFill>
                <a:prstClr val="black"/>
              </a:solidFill>
            </a:endParaRPr>
          </a:p>
          <a:p>
            <a:r>
              <a:rPr lang="en-US" dirty="0" smtClean="0">
                <a:solidFill>
                  <a:prstClr val="black"/>
                </a:solidFill>
              </a:rPr>
              <a:t>Why use the logbook </a:t>
            </a:r>
            <a:r>
              <a:rPr lang="en-US" dirty="0" smtClean="0">
                <a:solidFill>
                  <a:prstClr val="black"/>
                </a:solidFill>
                <a:sym typeface="Wingdings" panose="05000000000000000000" pitchFamily="2" charset="2"/>
              </a:rPr>
              <a:t> </a:t>
            </a:r>
          </a:p>
          <a:p>
            <a:pPr lvl="1"/>
            <a:r>
              <a:rPr lang="en-US" dirty="0" smtClean="0">
                <a:solidFill>
                  <a:prstClr val="black"/>
                </a:solidFill>
                <a:sym typeface="Wingdings" panose="05000000000000000000" pitchFamily="2" charset="2"/>
              </a:rPr>
              <a:t>To be able to ensure the project is running according to the financial budget on a monthly base.</a:t>
            </a:r>
            <a:r>
              <a:rPr lang="en-US" dirty="0" smtClean="0">
                <a:solidFill>
                  <a:prstClr val="black"/>
                </a:solidFill>
              </a:rPr>
              <a:t> </a:t>
            </a:r>
          </a:p>
          <a:p>
            <a:pPr lvl="1"/>
            <a:r>
              <a:rPr lang="en-US" dirty="0" smtClean="0">
                <a:solidFill>
                  <a:prstClr val="black"/>
                </a:solidFill>
              </a:rPr>
              <a:t>With this information the company can act in time if something is not on track.</a:t>
            </a:r>
          </a:p>
          <a:p>
            <a:pPr lvl="1"/>
            <a:r>
              <a:rPr lang="en-US" dirty="0" smtClean="0">
                <a:solidFill>
                  <a:prstClr val="black"/>
                </a:solidFill>
              </a:rPr>
              <a:t>Tracking of resource used in the project. Resources / Manpower  </a:t>
            </a:r>
          </a:p>
          <a:p>
            <a:r>
              <a:rPr lang="en-US" dirty="0" smtClean="0">
                <a:solidFill>
                  <a:prstClr val="black"/>
                </a:solidFill>
              </a:rPr>
              <a:t>Important is to learn from every project to improve the calculations for new quotations. In the logbook we will learn if we used the correct assumptions during the calculations phase and execution. </a:t>
            </a:r>
          </a:p>
          <a:p>
            <a:endParaRPr lang="en-US" dirty="0">
              <a:solidFill>
                <a:prstClr val="black"/>
              </a:solidFill>
            </a:endParaRPr>
          </a:p>
        </p:txBody>
      </p:sp>
    </p:spTree>
    <p:extLst>
      <p:ext uri="{BB962C8B-B14F-4D97-AF65-F5344CB8AC3E}">
        <p14:creationId xmlns:p14="http://schemas.microsoft.com/office/powerpoint/2010/main" val="3766453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200"/>
            <a:ext cx="7412182" cy="685800"/>
          </a:xfrm>
        </p:spPr>
        <p:txBody>
          <a:bodyPr/>
          <a:lstStyle/>
          <a:p>
            <a:r>
              <a:rPr lang="sv-SE" dirty="0" smtClean="0"/>
              <a:t>Agenda 2015 08 21</a:t>
            </a:r>
            <a:endParaRPr lang="sv-SE" dirty="0"/>
          </a:p>
        </p:txBody>
      </p:sp>
      <p:sp>
        <p:nvSpPr>
          <p:cNvPr id="3" name="Slide Number Placeholder 2"/>
          <p:cNvSpPr>
            <a:spLocks noGrp="1"/>
          </p:cNvSpPr>
          <p:nvPr>
            <p:ph type="sldNum" sz="quarter" idx="10"/>
          </p:nvPr>
        </p:nvSpPr>
        <p:spPr/>
        <p:txBody>
          <a:bodyPr/>
          <a:lstStyle/>
          <a:p>
            <a:pPr>
              <a:defRPr/>
            </a:pPr>
            <a:fld id="{D809AFF0-AF63-43F6-BBE8-AB6E7E006F34}" type="slidenum">
              <a:rPr lang="zh-CN" altLang="en-US" smtClean="0"/>
              <a:pPr>
                <a:defRPr/>
              </a:pPr>
              <a:t>3</a:t>
            </a:fld>
            <a:endParaRPr lang="zh-CN" altLang="en-US"/>
          </a:p>
        </p:txBody>
      </p:sp>
      <p:sp>
        <p:nvSpPr>
          <p:cNvPr id="4" name="Content Placeholder 3"/>
          <p:cNvSpPr>
            <a:spLocks noGrp="1"/>
          </p:cNvSpPr>
          <p:nvPr>
            <p:ph idx="1"/>
          </p:nvPr>
        </p:nvSpPr>
        <p:spPr>
          <a:xfrm>
            <a:off x="1691680" y="908721"/>
            <a:ext cx="7166600" cy="5184576"/>
          </a:xfrm>
        </p:spPr>
        <p:txBody>
          <a:bodyPr>
            <a:normAutofit fontScale="70000" lnSpcReduction="20000"/>
          </a:bodyPr>
          <a:lstStyle/>
          <a:p>
            <a:pPr marL="0" indent="0">
              <a:buNone/>
            </a:pPr>
            <a:r>
              <a:rPr lang="sv-SE" b="1" dirty="0" smtClean="0"/>
              <a:t>09:00 	Presentation – General Information (T-Eng)</a:t>
            </a:r>
          </a:p>
          <a:p>
            <a:pPr marL="0" indent="0">
              <a:buNone/>
            </a:pPr>
            <a:r>
              <a:rPr lang="sv-SE" dirty="0"/>
              <a:t>	</a:t>
            </a:r>
            <a:r>
              <a:rPr lang="sv-SE" sz="1700" i="1" dirty="0" smtClean="0"/>
              <a:t>Presenter: CEO Klas Lundgren</a:t>
            </a:r>
          </a:p>
          <a:p>
            <a:pPr marL="0" indent="0">
              <a:buNone/>
            </a:pPr>
            <a:endParaRPr lang="sv-SE" sz="1700" i="1" dirty="0" smtClean="0"/>
          </a:p>
          <a:p>
            <a:pPr marL="0" indent="0">
              <a:buNone/>
            </a:pPr>
            <a:r>
              <a:rPr lang="sv-SE" b="1" dirty="0" smtClean="0"/>
              <a:t>09:30 	Project Management</a:t>
            </a:r>
          </a:p>
          <a:p>
            <a:pPr marL="0" indent="0">
              <a:buNone/>
            </a:pPr>
            <a:r>
              <a:rPr lang="sv-SE" dirty="0"/>
              <a:t>	</a:t>
            </a:r>
            <a:r>
              <a:rPr lang="sv-SE" sz="1700" i="1" dirty="0" smtClean="0"/>
              <a:t>Presenter: QA Anna Mörkerdal</a:t>
            </a:r>
          </a:p>
          <a:p>
            <a:pPr marL="0" indent="0">
              <a:buNone/>
            </a:pPr>
            <a:r>
              <a:rPr lang="sv-SE" sz="1700" i="1" dirty="0"/>
              <a:t>	</a:t>
            </a:r>
            <a:r>
              <a:rPr lang="sv-SE" sz="1700" i="1" dirty="0" smtClean="0"/>
              <a:t>	</a:t>
            </a:r>
          </a:p>
          <a:p>
            <a:pPr marL="0" indent="0">
              <a:buNone/>
            </a:pPr>
            <a:r>
              <a:rPr lang="sv-SE" b="1" dirty="0" smtClean="0"/>
              <a:t>10:30</a:t>
            </a:r>
            <a:r>
              <a:rPr lang="sv-SE" b="1" dirty="0"/>
              <a:t>	</a:t>
            </a:r>
            <a:r>
              <a:rPr lang="sv-SE" b="1" dirty="0" smtClean="0"/>
              <a:t>Project </a:t>
            </a:r>
            <a:r>
              <a:rPr lang="sv-SE" b="1" dirty="0"/>
              <a:t>Management </a:t>
            </a:r>
            <a:r>
              <a:rPr lang="sv-SE" b="1" dirty="0" err="1" smtClean="0"/>
              <a:t>Roadmap</a:t>
            </a:r>
            <a:endParaRPr lang="sv-SE" b="1" dirty="0" smtClean="0"/>
          </a:p>
          <a:p>
            <a:pPr marL="0" indent="0">
              <a:buNone/>
            </a:pPr>
            <a:r>
              <a:rPr lang="sv-SE" b="1" dirty="0"/>
              <a:t>	</a:t>
            </a:r>
            <a:r>
              <a:rPr lang="sv-SE" b="1" dirty="0" smtClean="0"/>
              <a:t>&amp; Master </a:t>
            </a:r>
            <a:r>
              <a:rPr lang="sv-SE" b="1" dirty="0"/>
              <a:t>Timing </a:t>
            </a:r>
            <a:r>
              <a:rPr lang="sv-SE" b="1" dirty="0" err="1"/>
              <a:t>Chart</a:t>
            </a:r>
            <a:r>
              <a:rPr lang="sv-SE" b="1" dirty="0"/>
              <a:t> </a:t>
            </a:r>
          </a:p>
          <a:p>
            <a:pPr marL="0" indent="0">
              <a:buNone/>
            </a:pPr>
            <a:r>
              <a:rPr lang="sv-SE" dirty="0"/>
              <a:t>	</a:t>
            </a:r>
            <a:r>
              <a:rPr lang="sv-SE" sz="1700" i="1" dirty="0"/>
              <a:t>Presenter: PMO Dennis </a:t>
            </a:r>
            <a:r>
              <a:rPr lang="sv-SE" sz="1700" i="1" dirty="0" smtClean="0"/>
              <a:t>Kristensson</a:t>
            </a:r>
          </a:p>
          <a:p>
            <a:pPr marL="0" indent="0">
              <a:buNone/>
            </a:pPr>
            <a:endParaRPr lang="sv-SE" b="1" dirty="0" smtClean="0"/>
          </a:p>
          <a:p>
            <a:pPr marL="0" indent="0">
              <a:buNone/>
            </a:pPr>
            <a:r>
              <a:rPr lang="sv-SE" b="1" dirty="0" smtClean="0"/>
              <a:t>11:30	Project Management </a:t>
            </a:r>
            <a:r>
              <a:rPr lang="sv-SE" b="1" dirty="0" err="1" smtClean="0"/>
              <a:t>Logbook</a:t>
            </a:r>
            <a:endParaRPr lang="sv-SE" b="1" dirty="0"/>
          </a:p>
          <a:p>
            <a:pPr marL="0" indent="0">
              <a:buNone/>
            </a:pPr>
            <a:r>
              <a:rPr lang="sv-SE" i="1" dirty="0" smtClean="0"/>
              <a:t>	</a:t>
            </a:r>
            <a:r>
              <a:rPr lang="sv-SE" sz="1700" i="1" dirty="0"/>
              <a:t>Presenter: PMO Dennis Kristensson</a:t>
            </a:r>
          </a:p>
          <a:p>
            <a:pPr marL="0" indent="0">
              <a:buNone/>
            </a:pPr>
            <a:endParaRPr lang="sv-SE" b="1" dirty="0"/>
          </a:p>
          <a:p>
            <a:pPr marL="0" indent="0">
              <a:buNone/>
            </a:pPr>
            <a:r>
              <a:rPr lang="sv-SE" b="1" dirty="0" smtClean="0"/>
              <a:t>12:00 	Lunch</a:t>
            </a:r>
          </a:p>
          <a:p>
            <a:pPr marL="0" indent="0">
              <a:buNone/>
            </a:pPr>
            <a:endParaRPr lang="sv-SE" b="1" dirty="0" smtClean="0"/>
          </a:p>
          <a:p>
            <a:pPr marL="0" indent="0">
              <a:buNone/>
            </a:pPr>
            <a:r>
              <a:rPr lang="sv-SE" b="1" dirty="0"/>
              <a:t>13:00	</a:t>
            </a:r>
          </a:p>
          <a:p>
            <a:pPr marL="0" indent="0">
              <a:buNone/>
            </a:pPr>
            <a:r>
              <a:rPr lang="sv-SE" sz="1600" b="1" i="1" dirty="0"/>
              <a:t>	</a:t>
            </a:r>
            <a:r>
              <a:rPr lang="sv-SE" sz="1700" i="1" dirty="0"/>
              <a:t>Presenter: CEO Klas Lundgren</a:t>
            </a:r>
          </a:p>
          <a:p>
            <a:pPr marL="0" indent="0">
              <a:buNone/>
            </a:pPr>
            <a:r>
              <a:rPr lang="sv-SE" sz="1700" i="1" dirty="0" smtClean="0"/>
              <a:t>	</a:t>
            </a:r>
          </a:p>
          <a:p>
            <a:pPr marL="0" indent="0">
              <a:buNone/>
            </a:pPr>
            <a:r>
              <a:rPr lang="sv-SE" b="1" dirty="0" smtClean="0"/>
              <a:t>14:00 	End</a:t>
            </a:r>
            <a:endParaRPr lang="sv-SE" dirty="0" smtClean="0"/>
          </a:p>
        </p:txBody>
      </p:sp>
    </p:spTree>
    <p:extLst>
      <p:ext uri="{BB962C8B-B14F-4D97-AF65-F5344CB8AC3E}">
        <p14:creationId xmlns:p14="http://schemas.microsoft.com/office/powerpoint/2010/main" val="3502168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4</a:t>
            </a:fld>
            <a:endParaRPr lang="zh-CN" altLang="en-US"/>
          </a:p>
        </p:txBody>
      </p:sp>
      <p:sp>
        <p:nvSpPr>
          <p:cNvPr id="3" name="Platshållare för innehåll 2"/>
          <p:cNvSpPr>
            <a:spLocks noGrp="1"/>
          </p:cNvSpPr>
          <p:nvPr>
            <p:ph idx="1"/>
          </p:nvPr>
        </p:nvSpPr>
        <p:spPr/>
        <p:txBody>
          <a:bodyPr anchor="ctr">
            <a:normAutofit/>
          </a:bodyPr>
          <a:lstStyle/>
          <a:p>
            <a:pPr marL="0" indent="0" algn="ctr">
              <a:buNone/>
            </a:pPr>
            <a:r>
              <a:rPr lang="sv-SE" sz="3200" dirty="0" smtClean="0"/>
              <a:t>Project Management </a:t>
            </a:r>
            <a:endParaRPr lang="sv-SE" sz="3200" dirty="0"/>
          </a:p>
        </p:txBody>
      </p:sp>
      <p:sp>
        <p:nvSpPr>
          <p:cNvPr id="4" name="Rubrik 3"/>
          <p:cNvSpPr>
            <a:spLocks noGrp="1"/>
          </p:cNvSpPr>
          <p:nvPr>
            <p:ph type="title"/>
          </p:nvPr>
        </p:nvSpPr>
        <p:spPr/>
        <p:txBody>
          <a:bodyPr/>
          <a:lstStyle/>
          <a:p>
            <a:endParaRPr lang="en-US"/>
          </a:p>
        </p:txBody>
      </p:sp>
    </p:spTree>
    <p:extLst>
      <p:ext uri="{BB962C8B-B14F-4D97-AF65-F5344CB8AC3E}">
        <p14:creationId xmlns:p14="http://schemas.microsoft.com/office/powerpoint/2010/main" val="403991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5</a:t>
            </a:fld>
            <a:endParaRPr lang="zh-CN" altLang="en-US"/>
          </a:p>
        </p:txBody>
      </p:sp>
      <p:sp>
        <p:nvSpPr>
          <p:cNvPr id="4" name="Rubrik 3"/>
          <p:cNvSpPr>
            <a:spLocks noGrp="1"/>
          </p:cNvSpPr>
          <p:nvPr>
            <p:ph type="title"/>
          </p:nvPr>
        </p:nvSpPr>
        <p:spPr/>
        <p:txBody>
          <a:bodyPr/>
          <a:lstStyle/>
          <a:p>
            <a:r>
              <a:rPr lang="en-US" dirty="0" smtClean="0"/>
              <a:t>Project Management Process </a:t>
            </a:r>
            <a:r>
              <a:rPr lang="en-US" dirty="0" smtClean="0">
                <a:sym typeface="Wingdings" panose="05000000000000000000" pitchFamily="2" charset="2"/>
              </a:rPr>
              <a:t> CMMI</a:t>
            </a:r>
            <a:r>
              <a:rPr lang="en-US" dirty="0" smtClean="0"/>
              <a:t> </a:t>
            </a:r>
            <a:endParaRPr lang="en-US" dirty="0"/>
          </a:p>
        </p:txBody>
      </p:sp>
      <p:sp>
        <p:nvSpPr>
          <p:cNvPr id="6" name="textruta 5"/>
          <p:cNvSpPr txBox="1"/>
          <p:nvPr/>
        </p:nvSpPr>
        <p:spPr>
          <a:xfrm>
            <a:off x="323527" y="1556792"/>
            <a:ext cx="8208913" cy="303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eaLnBrk="0" hangingPunct="0">
              <a:lnSpc>
                <a:spcPct val="125000"/>
              </a:lnSpc>
              <a:spcBef>
                <a:spcPct val="20000"/>
              </a:spcBef>
              <a:buClr>
                <a:srgbClr val="8DA626"/>
              </a:buClr>
              <a:buFont typeface="Wingdings" panose="05000000000000000000" pitchFamily="2" charset="2"/>
              <a:buChar char="Ø"/>
              <a:defRPr sz="2000">
                <a:latin typeface="微软雅黑" pitchFamily="34" charset="-122"/>
                <a:ea typeface="微软雅黑" pitchFamily="34" charset="-122"/>
                <a:cs typeface="+mn-cs"/>
              </a:defRPr>
            </a:lvl1pPr>
            <a:lvl2pPr marL="742950" indent="-285750" eaLnBrk="0" hangingPunct="0">
              <a:spcBef>
                <a:spcPct val="20000"/>
              </a:spcBef>
              <a:buFont typeface="Arial" pitchFamily="34" charset="0"/>
              <a:buChar char="–"/>
              <a:defRPr sz="2000">
                <a:latin typeface="微软雅黑" pitchFamily="34" charset="-122"/>
                <a:ea typeface="微软雅黑" pitchFamily="34" charset="-122"/>
                <a:cs typeface="+mn-cs"/>
              </a:defRPr>
            </a:lvl2pPr>
            <a:lvl3pPr marL="1143000" indent="-228600" eaLnBrk="0" hangingPunct="0">
              <a:spcBef>
                <a:spcPct val="20000"/>
              </a:spcBef>
              <a:buFont typeface="Arial" pitchFamily="34" charset="0"/>
              <a:buChar char="•"/>
              <a:defRPr sz="2000">
                <a:latin typeface="微软雅黑" pitchFamily="34" charset="-122"/>
                <a:ea typeface="微软雅黑" pitchFamily="34" charset="-122"/>
                <a:cs typeface="+mn-cs"/>
              </a:defRPr>
            </a:lvl3pPr>
            <a:lvl4pPr marL="1600200" indent="-228600" eaLnBrk="0" hangingPunct="0">
              <a:spcBef>
                <a:spcPct val="20000"/>
              </a:spcBef>
              <a:buFont typeface="Arial" pitchFamily="34" charset="0"/>
              <a:buChar char="–"/>
              <a:defRPr sz="2000">
                <a:latin typeface="微软雅黑" pitchFamily="34" charset="-122"/>
                <a:ea typeface="微软雅黑" pitchFamily="34" charset="-122"/>
                <a:cs typeface="+mn-cs"/>
              </a:defRPr>
            </a:lvl4pPr>
            <a:lvl5pPr marL="2057400" indent="-228600" eaLnBrk="0" hangingPunct="0">
              <a:spcBef>
                <a:spcPct val="20000"/>
              </a:spcBef>
              <a:buFont typeface="Arial" pitchFamily="34" charset="0"/>
              <a:buChar char="»"/>
              <a:defRPr sz="2000">
                <a:latin typeface="微软雅黑" pitchFamily="34" charset="-122"/>
                <a:ea typeface="微软雅黑" pitchFamily="34" charset="-122"/>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dirty="0">
                <a:solidFill>
                  <a:prstClr val="black"/>
                </a:solidFill>
              </a:rPr>
              <a:t>Our Project Management Process is based on CMMI</a:t>
            </a:r>
          </a:p>
          <a:p>
            <a:pPr fontAlgn="base">
              <a:spcAft>
                <a:spcPct val="0"/>
              </a:spcAft>
            </a:pPr>
            <a:endParaRPr lang="en-US" dirty="0">
              <a:solidFill>
                <a:prstClr val="black"/>
              </a:solidFill>
            </a:endParaRPr>
          </a:p>
          <a:p>
            <a:pPr fontAlgn="base">
              <a:spcAft>
                <a:spcPct val="0"/>
              </a:spcAft>
            </a:pPr>
            <a:r>
              <a:rPr lang="en-US" dirty="0">
                <a:solidFill>
                  <a:prstClr val="black"/>
                </a:solidFill>
              </a:rPr>
              <a:t>CMMI is a process improvement training and appraisal program specialized in software development. </a:t>
            </a:r>
          </a:p>
          <a:p>
            <a:pPr marL="0" indent="0" fontAlgn="base">
              <a:spcAft>
                <a:spcPct val="0"/>
              </a:spcAft>
              <a:buFont typeface="Wingdings" panose="05000000000000000000" pitchFamily="2" charset="2"/>
              <a:buNone/>
            </a:pPr>
            <a:endParaRPr lang="en-US" dirty="0">
              <a:solidFill>
                <a:prstClr val="black"/>
              </a:solidFill>
            </a:endParaRPr>
          </a:p>
          <a:p>
            <a:pPr fontAlgn="base">
              <a:spcAft>
                <a:spcPct val="0"/>
              </a:spcAft>
            </a:pPr>
            <a:r>
              <a:rPr lang="en-US" dirty="0" smtClean="0">
                <a:solidFill>
                  <a:prstClr val="black"/>
                </a:solidFill>
              </a:rPr>
              <a:t>CMMI focuses on improving processes to achieve raised quality and effectiveness.</a:t>
            </a:r>
            <a:endParaRPr lang="en-US" dirty="0">
              <a:solidFill>
                <a:prstClr val="black"/>
              </a:solidFill>
            </a:endParaRPr>
          </a:p>
        </p:txBody>
      </p:sp>
    </p:spTree>
    <p:extLst>
      <p:ext uri="{BB962C8B-B14F-4D97-AF65-F5344CB8AC3E}">
        <p14:creationId xmlns:p14="http://schemas.microsoft.com/office/powerpoint/2010/main" val="247102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6</a:t>
            </a:fld>
            <a:endParaRPr lang="zh-CN" altLang="en-US"/>
          </a:p>
        </p:txBody>
      </p:sp>
      <p:sp>
        <p:nvSpPr>
          <p:cNvPr id="4" name="Rubrik 3"/>
          <p:cNvSpPr>
            <a:spLocks noGrp="1"/>
          </p:cNvSpPr>
          <p:nvPr>
            <p:ph type="title"/>
          </p:nvPr>
        </p:nvSpPr>
        <p:spPr/>
        <p:txBody>
          <a:bodyPr/>
          <a:lstStyle/>
          <a:p>
            <a:r>
              <a:rPr lang="en-US" dirty="0" smtClean="0"/>
              <a:t>Project Management </a:t>
            </a:r>
            <a:r>
              <a:rPr lang="en-US" dirty="0" smtClean="0">
                <a:sym typeface="Wingdings" panose="05000000000000000000" pitchFamily="2" charset="2"/>
              </a:rPr>
              <a:t> Process Areas</a:t>
            </a:r>
            <a:endParaRPr lang="en-US" dirty="0"/>
          </a:p>
        </p:txBody>
      </p:sp>
      <p:grpSp>
        <p:nvGrpSpPr>
          <p:cNvPr id="11" name="Grupp 10"/>
          <p:cNvGrpSpPr/>
          <p:nvPr/>
        </p:nvGrpSpPr>
        <p:grpSpPr>
          <a:xfrm>
            <a:off x="46015" y="1412776"/>
            <a:ext cx="9073008" cy="1080120"/>
            <a:chOff x="179512" y="1772816"/>
            <a:chExt cx="9073008" cy="936104"/>
          </a:xfrm>
        </p:grpSpPr>
        <p:sp>
          <p:nvSpPr>
            <p:cNvPr id="5" name="Rektangel 4"/>
            <p:cNvSpPr/>
            <p:nvPr/>
          </p:nvSpPr>
          <p:spPr>
            <a:xfrm>
              <a:off x="179512"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Requirement Management</a:t>
              </a:r>
              <a:endParaRPr lang="en-US" dirty="0">
                <a:solidFill>
                  <a:prstClr val="white"/>
                </a:solidFill>
              </a:endParaRPr>
            </a:p>
          </p:txBody>
        </p:sp>
        <p:sp>
          <p:nvSpPr>
            <p:cNvPr id="6" name="Rektangel 5"/>
            <p:cNvSpPr/>
            <p:nvPr/>
          </p:nvSpPr>
          <p:spPr>
            <a:xfrm>
              <a:off x="7740352"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Project &amp; Product Quality Assurance</a:t>
              </a:r>
              <a:endParaRPr lang="en-US" dirty="0">
                <a:solidFill>
                  <a:prstClr val="white"/>
                </a:solidFill>
              </a:endParaRPr>
            </a:p>
          </p:txBody>
        </p:sp>
        <p:sp>
          <p:nvSpPr>
            <p:cNvPr id="7" name="Rektangel 6"/>
            <p:cNvSpPr/>
            <p:nvPr/>
          </p:nvSpPr>
          <p:spPr>
            <a:xfrm>
              <a:off x="6228184"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Measurement &amp; Analysis</a:t>
              </a:r>
              <a:endParaRPr lang="en-US" dirty="0">
                <a:solidFill>
                  <a:prstClr val="white"/>
                </a:solidFill>
              </a:endParaRPr>
            </a:p>
          </p:txBody>
        </p:sp>
        <p:sp>
          <p:nvSpPr>
            <p:cNvPr id="8" name="Rektangel 7"/>
            <p:cNvSpPr/>
            <p:nvPr/>
          </p:nvSpPr>
          <p:spPr>
            <a:xfrm>
              <a:off x="1691680"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Project Planning</a:t>
              </a:r>
              <a:endParaRPr lang="en-US" dirty="0">
                <a:solidFill>
                  <a:prstClr val="white"/>
                </a:solidFill>
              </a:endParaRPr>
            </a:p>
          </p:txBody>
        </p:sp>
        <p:sp>
          <p:nvSpPr>
            <p:cNvPr id="9" name="Rektangel 8"/>
            <p:cNvSpPr/>
            <p:nvPr/>
          </p:nvSpPr>
          <p:spPr>
            <a:xfrm>
              <a:off x="3203848"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Configuration Management</a:t>
              </a:r>
              <a:endParaRPr lang="en-US" dirty="0">
                <a:solidFill>
                  <a:prstClr val="white"/>
                </a:solidFill>
              </a:endParaRPr>
            </a:p>
          </p:txBody>
        </p:sp>
        <p:sp>
          <p:nvSpPr>
            <p:cNvPr id="10" name="Rektangel 9"/>
            <p:cNvSpPr/>
            <p:nvPr/>
          </p:nvSpPr>
          <p:spPr>
            <a:xfrm>
              <a:off x="4716016" y="1772816"/>
              <a:ext cx="1512168"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dirty="0">
                  <a:solidFill>
                    <a:prstClr val="white"/>
                  </a:solidFill>
                </a:rPr>
                <a:t>Project Monitoring &amp; Control</a:t>
              </a:r>
              <a:endParaRPr lang="en-US" dirty="0">
                <a:solidFill>
                  <a:prstClr val="white"/>
                </a:solidFill>
              </a:endParaRPr>
            </a:p>
          </p:txBody>
        </p:sp>
      </p:grpSp>
      <p:sp>
        <p:nvSpPr>
          <p:cNvPr id="12" name="Rektangel 11"/>
          <p:cNvSpPr/>
          <p:nvPr/>
        </p:nvSpPr>
        <p:spPr>
          <a:xfrm>
            <a:off x="46190"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Identify Relevant Stakeholders</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err="1">
                <a:solidFill>
                  <a:prstClr val="black"/>
                </a:solidFill>
              </a:rPr>
              <a:t>Analysing</a:t>
            </a:r>
            <a:r>
              <a:rPr lang="en-US" sz="1200" dirty="0">
                <a:solidFill>
                  <a:prstClr val="black"/>
                </a:solidFill>
              </a:rPr>
              <a:t> &amp; Understanding </a:t>
            </a:r>
            <a:r>
              <a:rPr lang="en-US" sz="1200" dirty="0">
                <a:solidFill>
                  <a:prstClr val="black"/>
                </a:solidFill>
              </a:rPr>
              <a:t>Requirements</a:t>
            </a:r>
          </a:p>
          <a:p>
            <a:pPr marL="285750" indent="-285750" fontAlgn="base">
              <a:spcBef>
                <a:spcPct val="0"/>
              </a:spcBef>
              <a:spcAft>
                <a:spcPct val="0"/>
              </a:spcAft>
              <a:buFont typeface="Wingdings" panose="05000000000000000000" pitchFamily="2" charset="2"/>
              <a:buChar char="Ø"/>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Risk Assessment</a:t>
            </a:r>
            <a:endParaRPr lang="en-US" sz="1200" dirty="0">
              <a:solidFill>
                <a:prstClr val="black"/>
              </a:solidFill>
            </a:endParaRPr>
          </a:p>
        </p:txBody>
      </p:sp>
      <p:sp>
        <p:nvSpPr>
          <p:cNvPr id="13" name="Rektangel 12"/>
          <p:cNvSpPr/>
          <p:nvPr/>
        </p:nvSpPr>
        <p:spPr>
          <a:xfrm>
            <a:off x="1558358"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Establish estimates (resources, cost, time, quality)</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Develop Project Plan (Logbook, MTC)</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Define Project Process</a:t>
            </a:r>
          </a:p>
        </p:txBody>
      </p:sp>
      <p:sp>
        <p:nvSpPr>
          <p:cNvPr id="14" name="Rektangel 13"/>
          <p:cNvSpPr/>
          <p:nvPr/>
        </p:nvSpPr>
        <p:spPr>
          <a:xfrm>
            <a:off x="3070351"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Establish Baseline</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Establish Configuration Management System</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Change Management</a:t>
            </a:r>
          </a:p>
        </p:txBody>
      </p:sp>
      <p:sp>
        <p:nvSpPr>
          <p:cNvPr id="15" name="Rektangel 14"/>
          <p:cNvSpPr/>
          <p:nvPr/>
        </p:nvSpPr>
        <p:spPr>
          <a:xfrm>
            <a:off x="4582519"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Monitor project against Project plan - Risks, Data, Progress, deviations (MTC, cost, quality)</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Manage Corrective </a:t>
            </a:r>
            <a:r>
              <a:rPr lang="en-US" sz="1200" dirty="0">
                <a:solidFill>
                  <a:prstClr val="black"/>
                </a:solidFill>
              </a:rPr>
              <a:t>Actions</a:t>
            </a:r>
          </a:p>
          <a:p>
            <a:pPr fontAlgn="base">
              <a:spcBef>
                <a:spcPct val="0"/>
              </a:spcBef>
              <a:spcAft>
                <a:spcPct val="0"/>
              </a:spcAft>
            </a:pPr>
            <a:endParaRPr lang="en-US" sz="1200" dirty="0">
              <a:solidFill>
                <a:prstClr val="black"/>
              </a:solidFill>
            </a:endParaRPr>
          </a:p>
        </p:txBody>
      </p:sp>
      <p:sp>
        <p:nvSpPr>
          <p:cNvPr id="16" name="Rektangel 15"/>
          <p:cNvSpPr/>
          <p:nvPr/>
        </p:nvSpPr>
        <p:spPr>
          <a:xfrm>
            <a:off x="6094687"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Establish Measurement &amp; Analysis Activities</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Collect &amp; </a:t>
            </a:r>
            <a:r>
              <a:rPr lang="en-US" sz="1200" dirty="0" err="1">
                <a:solidFill>
                  <a:prstClr val="black"/>
                </a:solidFill>
              </a:rPr>
              <a:t>Analys</a:t>
            </a:r>
            <a:r>
              <a:rPr lang="en-US" sz="1200" dirty="0">
                <a:solidFill>
                  <a:prstClr val="black"/>
                </a:solidFill>
              </a:rPr>
              <a:t> Data</a:t>
            </a:r>
          </a:p>
        </p:txBody>
      </p:sp>
      <p:sp>
        <p:nvSpPr>
          <p:cNvPr id="17" name="Rektangel 16"/>
          <p:cNvSpPr/>
          <p:nvPr/>
        </p:nvSpPr>
        <p:spPr>
          <a:xfrm>
            <a:off x="7606855" y="2492896"/>
            <a:ext cx="1512168" cy="230425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fontAlgn="base">
              <a:spcBef>
                <a:spcPct val="0"/>
              </a:spcBef>
              <a:spcAft>
                <a:spcPct val="0"/>
              </a:spcAft>
              <a:buFont typeface="Wingdings" panose="05000000000000000000" pitchFamily="2" charset="2"/>
              <a:buChar char="Ø"/>
            </a:pPr>
            <a:r>
              <a:rPr lang="en-US" sz="1200" dirty="0">
                <a:solidFill>
                  <a:prstClr val="black"/>
                </a:solidFill>
              </a:rPr>
              <a:t>Objectively Evaluate Process &amp; Products</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Monitor &amp; </a:t>
            </a:r>
            <a:r>
              <a:rPr lang="en-US" sz="1200" dirty="0" err="1">
                <a:solidFill>
                  <a:prstClr val="black"/>
                </a:solidFill>
              </a:rPr>
              <a:t>controll</a:t>
            </a:r>
            <a:r>
              <a:rPr lang="en-US" sz="1200" dirty="0">
                <a:solidFill>
                  <a:prstClr val="black"/>
                </a:solidFill>
              </a:rPr>
              <a:t> the process </a:t>
            </a:r>
          </a:p>
          <a:p>
            <a:pPr fontAlgn="base">
              <a:spcBef>
                <a:spcPct val="0"/>
              </a:spcBef>
              <a:spcAft>
                <a:spcPct val="0"/>
              </a:spcAft>
              <a:buFont typeface="Wingdings" panose="05000000000000000000" pitchFamily="2" charset="2"/>
              <a:buNone/>
            </a:pPr>
            <a:endParaRPr lang="en-US" sz="1200" dirty="0">
              <a:solidFill>
                <a:prstClr val="black"/>
              </a:solidFill>
            </a:endParaRPr>
          </a:p>
          <a:p>
            <a:pPr marL="285750" indent="-285750" fontAlgn="base">
              <a:spcBef>
                <a:spcPct val="0"/>
              </a:spcBef>
              <a:spcAft>
                <a:spcPct val="0"/>
              </a:spcAft>
              <a:buFont typeface="Wingdings" panose="05000000000000000000" pitchFamily="2" charset="2"/>
              <a:buChar char="Ø"/>
            </a:pPr>
            <a:r>
              <a:rPr lang="en-US" sz="1200" dirty="0">
                <a:solidFill>
                  <a:prstClr val="black"/>
                </a:solidFill>
              </a:rPr>
              <a:t>Objectively </a:t>
            </a:r>
            <a:r>
              <a:rPr lang="en-US" sz="1200" dirty="0" err="1">
                <a:solidFill>
                  <a:prstClr val="black"/>
                </a:solidFill>
              </a:rPr>
              <a:t>controll</a:t>
            </a:r>
            <a:r>
              <a:rPr lang="en-US" sz="1200" dirty="0">
                <a:solidFill>
                  <a:prstClr val="black"/>
                </a:solidFill>
              </a:rPr>
              <a:t> adherence to process</a:t>
            </a:r>
          </a:p>
        </p:txBody>
      </p:sp>
    </p:spTree>
    <p:extLst>
      <p:ext uri="{BB962C8B-B14F-4D97-AF65-F5344CB8AC3E}">
        <p14:creationId xmlns:p14="http://schemas.microsoft.com/office/powerpoint/2010/main" val="3255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7</a:t>
            </a:fld>
            <a:endParaRPr lang="zh-CN" altLang="en-US"/>
          </a:p>
        </p:txBody>
      </p:sp>
      <p:sp>
        <p:nvSpPr>
          <p:cNvPr id="4" name="Rubrik 3"/>
          <p:cNvSpPr>
            <a:spLocks noGrp="1"/>
          </p:cNvSpPr>
          <p:nvPr>
            <p:ph type="title"/>
          </p:nvPr>
        </p:nvSpPr>
        <p:spPr/>
        <p:txBody>
          <a:bodyPr/>
          <a:lstStyle/>
          <a:p>
            <a:r>
              <a:rPr lang="en-US" dirty="0" smtClean="0"/>
              <a:t>Pre-Requirement Review Meeting</a:t>
            </a:r>
            <a:endParaRPr lang="en-US" dirty="0"/>
          </a:p>
        </p:txBody>
      </p:sp>
      <p:grpSp>
        <p:nvGrpSpPr>
          <p:cNvPr id="5" name="Grupp 4"/>
          <p:cNvGrpSpPr/>
          <p:nvPr/>
        </p:nvGrpSpPr>
        <p:grpSpPr>
          <a:xfrm>
            <a:off x="251520" y="1340768"/>
            <a:ext cx="8496944" cy="4104517"/>
            <a:chOff x="755576" y="1628739"/>
            <a:chExt cx="7488832" cy="2874501"/>
          </a:xfrm>
        </p:grpSpPr>
        <p:sp>
          <p:nvSpPr>
            <p:cNvPr id="6" name="Flowchart: Document 54"/>
            <p:cNvSpPr/>
            <p:nvPr/>
          </p:nvSpPr>
          <p:spPr>
            <a:xfrm>
              <a:off x="2224888" y="1628739"/>
              <a:ext cx="936104" cy="50405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sv-SE" sz="1100" dirty="0" err="1">
                  <a:solidFill>
                    <a:prstClr val="black"/>
                  </a:solidFill>
                </a:rPr>
                <a:t>Requirement</a:t>
              </a:r>
              <a:r>
                <a:rPr lang="sv-SE" sz="1100" dirty="0">
                  <a:solidFill>
                    <a:prstClr val="black"/>
                  </a:solidFill>
                </a:rPr>
                <a:t> Checklist</a:t>
              </a:r>
              <a:endParaRPr lang="sv-SE" sz="1100" dirty="0">
                <a:solidFill>
                  <a:prstClr val="black"/>
                </a:solidFill>
              </a:endParaRPr>
            </a:p>
          </p:txBody>
        </p:sp>
        <p:grpSp>
          <p:nvGrpSpPr>
            <p:cNvPr id="7" name="Grupp 6"/>
            <p:cNvGrpSpPr/>
            <p:nvPr/>
          </p:nvGrpSpPr>
          <p:grpSpPr>
            <a:xfrm>
              <a:off x="755576" y="1628739"/>
              <a:ext cx="7488832" cy="2874501"/>
              <a:chOff x="755576" y="1628739"/>
              <a:chExt cx="7488832" cy="2874501"/>
            </a:xfrm>
          </p:grpSpPr>
          <p:grpSp>
            <p:nvGrpSpPr>
              <p:cNvPr id="9" name="Group 97"/>
              <p:cNvGrpSpPr/>
              <p:nvPr/>
            </p:nvGrpSpPr>
            <p:grpSpPr>
              <a:xfrm>
                <a:off x="755576" y="1628739"/>
                <a:ext cx="6474385" cy="2874501"/>
                <a:chOff x="411389" y="1994659"/>
                <a:chExt cx="6474385" cy="2874501"/>
              </a:xfrm>
            </p:grpSpPr>
            <p:sp>
              <p:nvSpPr>
                <p:cNvPr id="11" name="Rectangle 3"/>
                <p:cNvSpPr/>
                <p:nvPr/>
              </p:nvSpPr>
              <p:spPr>
                <a:xfrm>
                  <a:off x="1691680" y="2924944"/>
                  <a:ext cx="4762046"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fontAlgn="base">
                    <a:spcBef>
                      <a:spcPct val="0"/>
                    </a:spcBef>
                    <a:spcAft>
                      <a:spcPct val="0"/>
                    </a:spcAft>
                  </a:pPr>
                  <a:r>
                    <a:rPr lang="sv-SE" sz="1100" dirty="0">
                      <a:solidFill>
                        <a:prstClr val="black"/>
                      </a:solidFill>
                    </a:rPr>
                    <a:t>Pre-Requirement Review Meeting</a:t>
                  </a:r>
                  <a:endParaRPr lang="sv-SE" sz="1100" dirty="0">
                    <a:solidFill>
                      <a:prstClr val="black"/>
                    </a:solidFill>
                  </a:endParaRPr>
                </a:p>
              </p:txBody>
            </p:sp>
            <p:sp>
              <p:nvSpPr>
                <p:cNvPr id="12" name="Rectangle 4"/>
                <p:cNvSpPr/>
                <p:nvPr/>
              </p:nvSpPr>
              <p:spPr>
                <a:xfrm>
                  <a:off x="3131839" y="3429000"/>
                  <a:ext cx="892053"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Assess quality of extisting Requirements</a:t>
                  </a:r>
                  <a:endParaRPr lang="sv-SE" sz="1100" dirty="0">
                    <a:solidFill>
                      <a:prstClr val="white"/>
                    </a:solidFill>
                  </a:endParaRPr>
                </a:p>
              </p:txBody>
            </p:sp>
            <p:sp>
              <p:nvSpPr>
                <p:cNvPr id="13" name="Flowchart: Document 5"/>
                <p:cNvSpPr/>
                <p:nvPr/>
              </p:nvSpPr>
              <p:spPr>
                <a:xfrm>
                  <a:off x="411389" y="3575956"/>
                  <a:ext cx="936104" cy="642192"/>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err="1">
                      <a:solidFill>
                        <a:prstClr val="white"/>
                      </a:solidFill>
                    </a:rPr>
                    <a:t>Identified</a:t>
                  </a:r>
                  <a:r>
                    <a:rPr lang="sv-SE" sz="1100" dirty="0">
                      <a:solidFill>
                        <a:prstClr val="white"/>
                      </a:solidFill>
                    </a:rPr>
                    <a:t> </a:t>
                  </a:r>
                  <a:r>
                    <a:rPr lang="sv-SE" sz="1100" dirty="0" err="1">
                      <a:solidFill>
                        <a:prstClr val="white"/>
                      </a:solidFill>
                    </a:rPr>
                    <a:t>Stakeholders</a:t>
                  </a:r>
                  <a:r>
                    <a:rPr lang="sv-SE" sz="1100" dirty="0">
                      <a:solidFill>
                        <a:prstClr val="white"/>
                      </a:solidFill>
                    </a:rPr>
                    <a:t> </a:t>
                  </a:r>
                  <a:r>
                    <a:rPr lang="sv-SE" sz="1100" dirty="0">
                      <a:solidFill>
                        <a:prstClr val="white"/>
                      </a:solidFill>
                    </a:rPr>
                    <a:t>and </a:t>
                  </a:r>
                  <a:r>
                    <a:rPr lang="sv-SE" sz="1100" dirty="0" err="1">
                      <a:solidFill>
                        <a:prstClr val="white"/>
                      </a:solidFill>
                    </a:rPr>
                    <a:t>their</a:t>
                  </a:r>
                  <a:r>
                    <a:rPr lang="sv-SE" sz="1100" dirty="0">
                      <a:solidFill>
                        <a:prstClr val="white"/>
                      </a:solidFill>
                    </a:rPr>
                    <a:t> </a:t>
                  </a:r>
                  <a:r>
                    <a:rPr lang="sv-SE" sz="1100" dirty="0" err="1">
                      <a:solidFill>
                        <a:prstClr val="white"/>
                      </a:solidFill>
                    </a:rPr>
                    <a:t>Requirements</a:t>
                  </a:r>
                  <a:endParaRPr lang="sv-SE" sz="1100" dirty="0">
                    <a:solidFill>
                      <a:prstClr val="white"/>
                    </a:solidFill>
                  </a:endParaRPr>
                </a:p>
              </p:txBody>
            </p:sp>
            <p:sp>
              <p:nvSpPr>
                <p:cNvPr id="14" name="Rectangle 7"/>
                <p:cNvSpPr/>
                <p:nvPr/>
              </p:nvSpPr>
              <p:spPr>
                <a:xfrm>
                  <a:off x="1907704" y="3429000"/>
                  <a:ext cx="882098"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Review existing Requirement documents</a:t>
                  </a:r>
                  <a:endParaRPr lang="sv-SE" sz="1100" dirty="0">
                    <a:solidFill>
                      <a:prstClr val="white"/>
                    </a:solidFill>
                  </a:endParaRPr>
                </a:p>
              </p:txBody>
            </p:sp>
            <p:cxnSp>
              <p:nvCxnSpPr>
                <p:cNvPr id="15" name="Straight Arrow Connector 12"/>
                <p:cNvCxnSpPr>
                  <a:stCxn id="13" idx="3"/>
                  <a:endCxn id="11" idx="1"/>
                </p:cNvCxnSpPr>
                <p:nvPr/>
              </p:nvCxnSpPr>
              <p:spPr>
                <a:xfrm>
                  <a:off x="1347493" y="3897052"/>
                  <a:ext cx="34418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21"/>
                <p:cNvCxnSpPr>
                  <a:stCxn id="11" idx="3"/>
                </p:cNvCxnSpPr>
                <p:nvPr/>
              </p:nvCxnSpPr>
              <p:spPr>
                <a:xfrm>
                  <a:off x="6453726" y="3897052"/>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Flowchart: Document 28"/>
                <p:cNvSpPr/>
                <p:nvPr/>
              </p:nvSpPr>
              <p:spPr>
                <a:xfrm>
                  <a:off x="2839523" y="1994659"/>
                  <a:ext cx="1062423" cy="546901"/>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a:solidFill>
                        <a:prstClr val="white"/>
                      </a:solidFill>
                    </a:rPr>
                    <a:t>Change/Addition suggestions</a:t>
                  </a:r>
                  <a:endParaRPr lang="sv-SE" sz="1100" dirty="0">
                    <a:solidFill>
                      <a:prstClr val="white"/>
                    </a:solidFill>
                  </a:endParaRPr>
                </a:p>
              </p:txBody>
            </p:sp>
            <p:cxnSp>
              <p:nvCxnSpPr>
                <p:cNvPr id="18" name="Straight Arrow Connector 30"/>
                <p:cNvCxnSpPr>
                  <a:endCxn id="17" idx="2"/>
                </p:cNvCxnSpPr>
                <p:nvPr/>
              </p:nvCxnSpPr>
              <p:spPr>
                <a:xfrm flipV="1">
                  <a:off x="3370734" y="2505403"/>
                  <a:ext cx="0" cy="419540"/>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9" name="Rectangle 44"/>
                <p:cNvSpPr/>
                <p:nvPr/>
              </p:nvSpPr>
              <p:spPr>
                <a:xfrm>
                  <a:off x="5407888" y="3429000"/>
                  <a:ext cx="842251"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Identify</a:t>
                  </a:r>
                </a:p>
                <a:p>
                  <a:pPr algn="ctr" fontAlgn="base">
                    <a:spcBef>
                      <a:spcPct val="0"/>
                    </a:spcBef>
                    <a:spcAft>
                      <a:spcPct val="0"/>
                    </a:spcAft>
                  </a:pPr>
                  <a:r>
                    <a:rPr lang="sv-SE" sz="1100" dirty="0">
                      <a:solidFill>
                        <a:prstClr val="white"/>
                      </a:solidFill>
                    </a:rPr>
                    <a:t>missing Stakeholders</a:t>
                  </a:r>
                  <a:endParaRPr lang="sv-SE" sz="1100" dirty="0">
                    <a:solidFill>
                      <a:prstClr val="white"/>
                    </a:solidFill>
                  </a:endParaRPr>
                </a:p>
              </p:txBody>
            </p:sp>
            <p:sp>
              <p:nvSpPr>
                <p:cNvPr id="20" name="Rectangle 48"/>
                <p:cNvSpPr/>
                <p:nvPr/>
              </p:nvSpPr>
              <p:spPr>
                <a:xfrm>
                  <a:off x="4283968" y="3429000"/>
                  <a:ext cx="887272"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Identify</a:t>
                  </a:r>
                </a:p>
                <a:p>
                  <a:pPr algn="ctr" fontAlgn="base">
                    <a:spcBef>
                      <a:spcPct val="0"/>
                    </a:spcBef>
                    <a:spcAft>
                      <a:spcPct val="0"/>
                    </a:spcAft>
                  </a:pPr>
                  <a:r>
                    <a:rPr lang="sv-SE" sz="1100" dirty="0">
                      <a:solidFill>
                        <a:prstClr val="white"/>
                      </a:solidFill>
                    </a:rPr>
                    <a:t>missing Requirements</a:t>
                  </a:r>
                  <a:endParaRPr lang="sv-SE" sz="1100" dirty="0">
                    <a:solidFill>
                      <a:prstClr val="white"/>
                    </a:solidFill>
                  </a:endParaRPr>
                </a:p>
              </p:txBody>
            </p:sp>
            <p:sp>
              <p:nvSpPr>
                <p:cNvPr id="21" name="Flowchart: Document 54"/>
                <p:cNvSpPr/>
                <p:nvPr/>
              </p:nvSpPr>
              <p:spPr>
                <a:xfrm>
                  <a:off x="3107867" y="4262225"/>
                  <a:ext cx="936104" cy="504056"/>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a:solidFill>
                        <a:prstClr val="white"/>
                      </a:solidFill>
                    </a:rPr>
                    <a:t>Requirements Risk Assessment</a:t>
                  </a:r>
                  <a:endParaRPr lang="sv-SE" sz="1100" dirty="0">
                    <a:solidFill>
                      <a:prstClr val="white"/>
                    </a:solidFill>
                  </a:endParaRPr>
                </a:p>
              </p:txBody>
            </p:sp>
            <p:cxnSp>
              <p:nvCxnSpPr>
                <p:cNvPr id="22" name="Straight Arrow Connector 56"/>
                <p:cNvCxnSpPr>
                  <a:stCxn id="12" idx="2"/>
                  <a:endCxn id="21" idx="0"/>
                </p:cNvCxnSpPr>
                <p:nvPr/>
              </p:nvCxnSpPr>
              <p:spPr>
                <a:xfrm flipH="1">
                  <a:off x="3575919" y="4005064"/>
                  <a:ext cx="1947" cy="2571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Elbow Connector 60"/>
                <p:cNvCxnSpPr>
                  <a:stCxn id="20" idx="2"/>
                  <a:endCxn id="21" idx="3"/>
                </p:cNvCxnSpPr>
                <p:nvPr/>
              </p:nvCxnSpPr>
              <p:spPr>
                <a:xfrm rot="5400000">
                  <a:off x="4131193" y="3917842"/>
                  <a:ext cx="509190" cy="683633"/>
                </a:xfrm>
                <a:prstGeom prst="bentConnector2">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24" name="Elbow Connector 62"/>
                <p:cNvCxnSpPr>
                  <a:stCxn id="19" idx="2"/>
                </p:cNvCxnSpPr>
                <p:nvPr/>
              </p:nvCxnSpPr>
              <p:spPr>
                <a:xfrm rot="5400000">
                  <a:off x="5041681" y="3726919"/>
                  <a:ext cx="509190" cy="1065478"/>
                </a:xfrm>
                <a:prstGeom prst="bentConnector2">
                  <a:avLst/>
                </a:prstGeom>
                <a:ln>
                  <a:prstDash val="dash"/>
                  <a:tailEnd type="none"/>
                </a:ln>
              </p:spPr>
              <p:style>
                <a:lnRef idx="2">
                  <a:schemeClr val="dk1"/>
                </a:lnRef>
                <a:fillRef idx="0">
                  <a:schemeClr val="dk1"/>
                </a:fillRef>
                <a:effectRef idx="1">
                  <a:schemeClr val="dk1"/>
                </a:effectRef>
                <a:fontRef idx="minor">
                  <a:schemeClr val="tx1"/>
                </a:fontRef>
              </p:style>
            </p:cxnSp>
            <p:sp>
              <p:nvSpPr>
                <p:cNvPr id="25" name="TextBox 63"/>
                <p:cNvSpPr txBox="1"/>
                <p:nvPr/>
              </p:nvSpPr>
              <p:spPr>
                <a:xfrm>
                  <a:off x="4175956" y="4298811"/>
                  <a:ext cx="792088" cy="183212"/>
                </a:xfrm>
                <a:prstGeom prst="rect">
                  <a:avLst/>
                </a:prstGeom>
                <a:noFill/>
              </p:spPr>
              <p:txBody>
                <a:bodyPr wrap="square" rtlCol="0">
                  <a:spAutoFit/>
                </a:bodyPr>
                <a:lstStyle/>
                <a:p>
                  <a:pPr fontAlgn="base">
                    <a:spcBef>
                      <a:spcPct val="0"/>
                    </a:spcBef>
                    <a:spcAft>
                      <a:spcPct val="0"/>
                    </a:spcAft>
                  </a:pPr>
                  <a:r>
                    <a:rPr lang="sv-SE" sz="1100" dirty="0">
                      <a:solidFill>
                        <a:prstClr val="black"/>
                      </a:solidFill>
                      <a:cs typeface="Arial" charset="0"/>
                    </a:rPr>
                    <a:t>Update</a:t>
                  </a:r>
                  <a:endParaRPr lang="sv-SE" sz="1100" dirty="0">
                    <a:solidFill>
                      <a:prstClr val="black"/>
                    </a:solidFill>
                    <a:cs typeface="Arial" charset="0"/>
                  </a:endParaRPr>
                </a:p>
              </p:txBody>
            </p:sp>
            <p:sp>
              <p:nvSpPr>
                <p:cNvPr id="26" name="TextBox 64"/>
                <p:cNvSpPr txBox="1"/>
                <p:nvPr/>
              </p:nvSpPr>
              <p:spPr>
                <a:xfrm>
                  <a:off x="5284686" y="4298811"/>
                  <a:ext cx="792088" cy="183212"/>
                </a:xfrm>
                <a:prstGeom prst="rect">
                  <a:avLst/>
                </a:prstGeom>
                <a:noFill/>
              </p:spPr>
              <p:txBody>
                <a:bodyPr wrap="square" rtlCol="0">
                  <a:spAutoFit/>
                </a:bodyPr>
                <a:lstStyle/>
                <a:p>
                  <a:pPr fontAlgn="base">
                    <a:spcBef>
                      <a:spcPct val="0"/>
                    </a:spcBef>
                    <a:spcAft>
                      <a:spcPct val="0"/>
                    </a:spcAft>
                  </a:pPr>
                  <a:r>
                    <a:rPr lang="sv-SE" sz="1100" dirty="0">
                      <a:solidFill>
                        <a:prstClr val="black"/>
                      </a:solidFill>
                      <a:cs typeface="Arial" charset="0"/>
                    </a:rPr>
                    <a:t>Update</a:t>
                  </a:r>
                  <a:endParaRPr lang="sv-SE" sz="1100" dirty="0">
                    <a:solidFill>
                      <a:prstClr val="black"/>
                    </a:solidFill>
                    <a:cs typeface="Arial" charset="0"/>
                  </a:endParaRPr>
                </a:p>
              </p:txBody>
            </p:sp>
            <p:cxnSp>
              <p:nvCxnSpPr>
                <p:cNvPr id="27" name="Straight Arrow Connector 87"/>
                <p:cNvCxnSpPr>
                  <a:stCxn id="14" idx="3"/>
                  <a:endCxn id="12" idx="1"/>
                </p:cNvCxnSpPr>
                <p:nvPr/>
              </p:nvCxnSpPr>
              <p:spPr>
                <a:xfrm>
                  <a:off x="2789802" y="3717032"/>
                  <a:ext cx="342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89"/>
                <p:cNvCxnSpPr>
                  <a:stCxn id="12" idx="3"/>
                </p:cNvCxnSpPr>
                <p:nvPr/>
              </p:nvCxnSpPr>
              <p:spPr>
                <a:xfrm>
                  <a:off x="4023892" y="3717032"/>
                  <a:ext cx="26007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93"/>
                <p:cNvCxnSpPr>
                  <a:stCxn id="20" idx="3"/>
                  <a:endCxn id="19" idx="1"/>
                </p:cNvCxnSpPr>
                <p:nvPr/>
              </p:nvCxnSpPr>
              <p:spPr>
                <a:xfrm>
                  <a:off x="5171240" y="3717032"/>
                  <a:ext cx="2366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0" name="textruta 9"/>
              <p:cNvSpPr txBox="1"/>
              <p:nvPr/>
            </p:nvSpPr>
            <p:spPr>
              <a:xfrm>
                <a:off x="7232402" y="3361855"/>
                <a:ext cx="1012006" cy="420311"/>
              </a:xfrm>
              <a:prstGeom prst="rect">
                <a:avLst/>
              </a:prstGeom>
              <a:noFill/>
            </p:spPr>
            <p:txBody>
              <a:bodyPr wrap="square" rtlCol="0">
                <a:spAutoFit/>
              </a:bodyPr>
              <a:lstStyle/>
              <a:p>
                <a:pPr algn="ctr" fontAlgn="base">
                  <a:spcBef>
                    <a:spcPct val="0"/>
                  </a:spcBef>
                  <a:spcAft>
                    <a:spcPct val="0"/>
                  </a:spcAft>
                </a:pPr>
                <a:r>
                  <a:rPr lang="sv-SE" sz="1100" dirty="0">
                    <a:solidFill>
                      <a:prstClr val="black"/>
                    </a:solidFill>
                    <a:cs typeface="Arial" charset="0"/>
                  </a:rPr>
                  <a:t>Team </a:t>
                </a:r>
                <a:r>
                  <a:rPr lang="sv-SE" sz="1100" dirty="0" err="1">
                    <a:solidFill>
                      <a:prstClr val="black"/>
                    </a:solidFill>
                    <a:cs typeface="Arial" charset="0"/>
                  </a:rPr>
                  <a:t>commitment</a:t>
                </a:r>
                <a:r>
                  <a:rPr lang="sv-SE" sz="1100" dirty="0">
                    <a:solidFill>
                      <a:prstClr val="black"/>
                    </a:solidFill>
                    <a:cs typeface="Arial" charset="0"/>
                  </a:rPr>
                  <a:t> </a:t>
                </a:r>
                <a:r>
                  <a:rPr lang="sv-SE" sz="1100" dirty="0" err="1">
                    <a:solidFill>
                      <a:prstClr val="black"/>
                    </a:solidFill>
                    <a:cs typeface="Arial" charset="0"/>
                  </a:rPr>
                  <a:t>to</a:t>
                </a:r>
                <a:r>
                  <a:rPr lang="sv-SE" sz="1100" dirty="0">
                    <a:solidFill>
                      <a:prstClr val="black"/>
                    </a:solidFill>
                    <a:cs typeface="Arial" charset="0"/>
                  </a:rPr>
                  <a:t> </a:t>
                </a:r>
                <a:r>
                  <a:rPr lang="sv-SE" sz="1100" dirty="0" err="1">
                    <a:solidFill>
                      <a:prstClr val="black"/>
                    </a:solidFill>
                    <a:cs typeface="Arial" charset="0"/>
                  </a:rPr>
                  <a:t>requirements</a:t>
                </a:r>
                <a:endParaRPr lang="en-US" sz="1100" dirty="0">
                  <a:solidFill>
                    <a:prstClr val="black"/>
                  </a:solidFill>
                  <a:cs typeface="Arial" charset="0"/>
                </a:endParaRPr>
              </a:p>
            </p:txBody>
          </p:sp>
        </p:grpSp>
        <p:cxnSp>
          <p:nvCxnSpPr>
            <p:cNvPr id="8" name="Rak pil 7"/>
            <p:cNvCxnSpPr>
              <a:stCxn id="6" idx="2"/>
              <a:endCxn id="14" idx="0"/>
            </p:cNvCxnSpPr>
            <p:nvPr/>
          </p:nvCxnSpPr>
          <p:spPr>
            <a:xfrm>
              <a:off x="2692940" y="2099472"/>
              <a:ext cx="0" cy="9636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6155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8</a:t>
            </a:fld>
            <a:endParaRPr lang="zh-CN" altLang="en-US"/>
          </a:p>
        </p:txBody>
      </p:sp>
      <p:sp>
        <p:nvSpPr>
          <p:cNvPr id="4" name="Rubrik 3"/>
          <p:cNvSpPr>
            <a:spLocks noGrp="1"/>
          </p:cNvSpPr>
          <p:nvPr>
            <p:ph type="title"/>
          </p:nvPr>
        </p:nvSpPr>
        <p:spPr/>
        <p:txBody>
          <a:bodyPr/>
          <a:lstStyle/>
          <a:p>
            <a:r>
              <a:rPr lang="en-US" dirty="0" smtClean="0"/>
              <a:t>Requirement Review Meeting</a:t>
            </a:r>
            <a:endParaRPr lang="en-US" dirty="0"/>
          </a:p>
        </p:txBody>
      </p:sp>
      <p:grpSp>
        <p:nvGrpSpPr>
          <p:cNvPr id="5" name="Grupp 4"/>
          <p:cNvGrpSpPr/>
          <p:nvPr/>
        </p:nvGrpSpPr>
        <p:grpSpPr>
          <a:xfrm>
            <a:off x="557595" y="1115803"/>
            <a:ext cx="7776864" cy="4104456"/>
            <a:chOff x="1400289" y="1772816"/>
            <a:chExt cx="6340598" cy="2588863"/>
          </a:xfrm>
        </p:grpSpPr>
        <p:grpSp>
          <p:nvGrpSpPr>
            <p:cNvPr id="6" name="Group 27"/>
            <p:cNvGrpSpPr/>
            <p:nvPr/>
          </p:nvGrpSpPr>
          <p:grpSpPr>
            <a:xfrm>
              <a:off x="2412295" y="2370302"/>
              <a:ext cx="5328592" cy="1919369"/>
              <a:chOff x="1691680" y="2708920"/>
              <a:chExt cx="5328592" cy="1919369"/>
            </a:xfrm>
          </p:grpSpPr>
          <p:sp>
            <p:nvSpPr>
              <p:cNvPr id="15" name="Rectangle 7"/>
              <p:cNvSpPr/>
              <p:nvPr/>
            </p:nvSpPr>
            <p:spPr>
              <a:xfrm>
                <a:off x="1979712" y="2708920"/>
                <a:ext cx="3744416" cy="1296144"/>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sv-SE" sz="1100" dirty="0">
                    <a:solidFill>
                      <a:prstClr val="black"/>
                    </a:solidFill>
                  </a:rPr>
                  <a:t>Requirement Review Meeting</a:t>
                </a:r>
                <a:endParaRPr lang="sv-SE" sz="1100" dirty="0">
                  <a:solidFill>
                    <a:prstClr val="black"/>
                  </a:solidFill>
                </a:endParaRPr>
              </a:p>
            </p:txBody>
          </p:sp>
          <p:sp>
            <p:nvSpPr>
              <p:cNvPr id="16" name="Rectangle 5"/>
              <p:cNvSpPr/>
              <p:nvPr/>
            </p:nvSpPr>
            <p:spPr>
              <a:xfrm>
                <a:off x="2267744" y="3054378"/>
                <a:ext cx="882098"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Walk-</a:t>
                </a:r>
                <a:r>
                  <a:rPr lang="sv-SE" sz="1100" dirty="0" err="1">
                    <a:solidFill>
                      <a:prstClr val="white"/>
                    </a:solidFill>
                  </a:rPr>
                  <a:t>through</a:t>
                </a:r>
                <a:r>
                  <a:rPr lang="sv-SE" sz="1100" dirty="0">
                    <a:solidFill>
                      <a:prstClr val="white"/>
                    </a:solidFill>
                  </a:rPr>
                  <a:t> </a:t>
                </a:r>
                <a:r>
                  <a:rPr lang="sv-SE" sz="1100" dirty="0" err="1">
                    <a:solidFill>
                      <a:prstClr val="white"/>
                    </a:solidFill>
                  </a:rPr>
                  <a:t>Requirements</a:t>
                </a:r>
                <a:endParaRPr lang="sv-SE" sz="1100" dirty="0">
                  <a:solidFill>
                    <a:prstClr val="white"/>
                  </a:solidFill>
                </a:endParaRPr>
              </a:p>
            </p:txBody>
          </p:sp>
          <p:sp>
            <p:nvSpPr>
              <p:cNvPr id="17" name="Rectangle 6"/>
              <p:cNvSpPr/>
              <p:nvPr/>
            </p:nvSpPr>
            <p:spPr>
              <a:xfrm>
                <a:off x="3410871" y="3054378"/>
                <a:ext cx="882098"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State Risk Assessment Issues</a:t>
                </a:r>
                <a:endParaRPr lang="sv-SE" sz="1100" dirty="0">
                  <a:solidFill>
                    <a:prstClr val="white"/>
                  </a:solidFill>
                </a:endParaRPr>
              </a:p>
            </p:txBody>
          </p:sp>
          <p:cxnSp>
            <p:nvCxnSpPr>
              <p:cNvPr id="18" name="Straight Arrow Connector 9"/>
              <p:cNvCxnSpPr>
                <a:endCxn id="16" idx="1"/>
              </p:cNvCxnSpPr>
              <p:nvPr/>
            </p:nvCxnSpPr>
            <p:spPr>
              <a:xfrm>
                <a:off x="1691680" y="334241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1"/>
              <p:cNvSpPr/>
              <p:nvPr/>
            </p:nvSpPr>
            <p:spPr>
              <a:xfrm>
                <a:off x="4572000" y="3054378"/>
                <a:ext cx="882098"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a:solidFill>
                      <a:prstClr val="white"/>
                    </a:solidFill>
                  </a:rPr>
                  <a:t>Commitment Assurance</a:t>
                </a:r>
                <a:endParaRPr lang="sv-SE" sz="1100" dirty="0">
                  <a:solidFill>
                    <a:prstClr val="white"/>
                  </a:solidFill>
                </a:endParaRPr>
              </a:p>
            </p:txBody>
          </p:sp>
          <p:cxnSp>
            <p:nvCxnSpPr>
              <p:cNvPr id="20" name="Straight Arrow Connector 13"/>
              <p:cNvCxnSpPr>
                <a:stCxn id="16" idx="3"/>
                <a:endCxn id="17" idx="1"/>
              </p:cNvCxnSpPr>
              <p:nvPr/>
            </p:nvCxnSpPr>
            <p:spPr>
              <a:xfrm>
                <a:off x="3149842" y="3342410"/>
                <a:ext cx="26102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15"/>
              <p:cNvCxnSpPr>
                <a:stCxn id="17" idx="3"/>
                <a:endCxn id="19" idx="1"/>
              </p:cNvCxnSpPr>
              <p:nvPr/>
            </p:nvCxnSpPr>
            <p:spPr>
              <a:xfrm>
                <a:off x="4292969" y="3342410"/>
                <a:ext cx="27903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18"/>
              <p:cNvCxnSpPr>
                <a:stCxn id="19" idx="3"/>
                <a:endCxn id="25" idx="1"/>
              </p:cNvCxnSpPr>
              <p:nvPr/>
            </p:nvCxnSpPr>
            <p:spPr>
              <a:xfrm>
                <a:off x="5454098" y="3342410"/>
                <a:ext cx="6300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Flowchart: Document 19"/>
              <p:cNvSpPr/>
              <p:nvPr/>
            </p:nvSpPr>
            <p:spPr>
              <a:xfrm>
                <a:off x="2915816" y="4124233"/>
                <a:ext cx="936104" cy="504056"/>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a:solidFill>
                      <a:prstClr val="white"/>
                    </a:solidFill>
                  </a:rPr>
                  <a:t>Requirements Risk Assessment</a:t>
                </a:r>
                <a:endParaRPr lang="sv-SE" sz="1100" dirty="0">
                  <a:solidFill>
                    <a:prstClr val="white"/>
                  </a:solidFill>
                </a:endParaRPr>
              </a:p>
            </p:txBody>
          </p:sp>
          <p:cxnSp>
            <p:nvCxnSpPr>
              <p:cNvPr id="24" name="Straight Arrow Connector 21"/>
              <p:cNvCxnSpPr/>
              <p:nvPr/>
            </p:nvCxnSpPr>
            <p:spPr>
              <a:xfrm flipV="1">
                <a:off x="3557732" y="3630442"/>
                <a:ext cx="0" cy="4937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Flowchart: Document 23"/>
              <p:cNvSpPr/>
              <p:nvPr/>
            </p:nvSpPr>
            <p:spPr>
              <a:xfrm>
                <a:off x="6084168" y="3068959"/>
                <a:ext cx="936104" cy="546901"/>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a:solidFill>
                      <a:prstClr val="white"/>
                    </a:solidFill>
                  </a:rPr>
                  <a:t>Agreed </a:t>
                </a:r>
                <a:r>
                  <a:rPr lang="sv-SE" sz="1100" dirty="0" err="1">
                    <a:solidFill>
                      <a:prstClr val="white"/>
                    </a:solidFill>
                  </a:rPr>
                  <a:t>upon</a:t>
                </a:r>
                <a:r>
                  <a:rPr lang="sv-SE" sz="1100" dirty="0">
                    <a:solidFill>
                      <a:prstClr val="white"/>
                    </a:solidFill>
                  </a:rPr>
                  <a:t> </a:t>
                </a:r>
                <a:r>
                  <a:rPr lang="sv-SE" sz="1100" dirty="0" err="1">
                    <a:solidFill>
                      <a:prstClr val="white"/>
                    </a:solidFill>
                  </a:rPr>
                  <a:t>Requirement</a:t>
                </a:r>
                <a:r>
                  <a:rPr lang="sv-SE" sz="1100" dirty="0" err="1">
                    <a:solidFill>
                      <a:prstClr val="white"/>
                    </a:solidFill>
                  </a:rPr>
                  <a:t>s</a:t>
                </a:r>
                <a:endParaRPr lang="sv-SE" sz="1100" dirty="0">
                  <a:solidFill>
                    <a:prstClr val="white"/>
                  </a:solidFill>
                </a:endParaRPr>
              </a:p>
            </p:txBody>
          </p:sp>
        </p:grpSp>
        <p:sp>
          <p:nvSpPr>
            <p:cNvPr id="7" name="Flowchart: Document 3"/>
            <p:cNvSpPr/>
            <p:nvPr/>
          </p:nvSpPr>
          <p:spPr>
            <a:xfrm>
              <a:off x="2960821" y="1772816"/>
              <a:ext cx="936104" cy="489475"/>
            </a:xfrm>
            <a:prstGeom prst="flowChartDocument">
              <a:avLst/>
            </a:prstGeom>
          </p:spPr>
          <p:style>
            <a:lnRef idx="0">
              <a:schemeClr val="dk1"/>
            </a:lnRef>
            <a:fillRef idx="3">
              <a:schemeClr val="dk1"/>
            </a:fillRef>
            <a:effectRef idx="3">
              <a:schemeClr val="dk1"/>
            </a:effectRef>
            <a:fontRef idx="minor">
              <a:schemeClr val="lt1"/>
            </a:fontRef>
          </p:style>
          <p:txBody>
            <a:bodyPr rtlCol="0" anchor="ctr"/>
            <a:lstStyle/>
            <a:p>
              <a:pPr algn="ctr" fontAlgn="base">
                <a:spcBef>
                  <a:spcPct val="0"/>
                </a:spcBef>
                <a:spcAft>
                  <a:spcPct val="0"/>
                </a:spcAft>
              </a:pPr>
              <a:r>
                <a:rPr lang="sv-SE" sz="1100" dirty="0">
                  <a:solidFill>
                    <a:prstClr val="white"/>
                  </a:solidFill>
                </a:rPr>
                <a:t>Change suggestion</a:t>
              </a:r>
              <a:endParaRPr lang="sv-SE" sz="1100" dirty="0">
                <a:solidFill>
                  <a:prstClr val="white"/>
                </a:solidFill>
              </a:endParaRPr>
            </a:p>
          </p:txBody>
        </p:sp>
        <p:cxnSp>
          <p:nvCxnSpPr>
            <p:cNvPr id="8" name="Rak pil 7"/>
            <p:cNvCxnSpPr>
              <a:stCxn id="7" idx="2"/>
              <a:endCxn id="16" idx="0"/>
            </p:cNvCxnSpPr>
            <p:nvPr/>
          </p:nvCxnSpPr>
          <p:spPr>
            <a:xfrm>
              <a:off x="3428873" y="2229931"/>
              <a:ext cx="535" cy="4858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Vinklad  8"/>
            <p:cNvCxnSpPr>
              <a:stCxn id="19" idx="0"/>
              <a:endCxn id="7" idx="3"/>
            </p:cNvCxnSpPr>
            <p:nvPr/>
          </p:nvCxnSpPr>
          <p:spPr>
            <a:xfrm rot="16200000" flipV="1">
              <a:off x="4466192" y="1448287"/>
              <a:ext cx="698206" cy="1836739"/>
            </a:xfrm>
            <a:prstGeom prst="bentConnector2">
              <a:avLst/>
            </a:prstGeom>
            <a:ln>
              <a:prstDash val="dash"/>
            </a:ln>
          </p:spPr>
          <p:style>
            <a:lnRef idx="2">
              <a:schemeClr val="dk1"/>
            </a:lnRef>
            <a:fillRef idx="0">
              <a:schemeClr val="dk1"/>
            </a:fillRef>
            <a:effectRef idx="1">
              <a:schemeClr val="dk1"/>
            </a:effectRef>
            <a:fontRef idx="minor">
              <a:schemeClr val="tx1"/>
            </a:fontRef>
          </p:style>
        </p:cxnSp>
        <p:cxnSp>
          <p:nvCxnSpPr>
            <p:cNvPr id="10" name="Straight Arrow Connector 21"/>
            <p:cNvCxnSpPr/>
            <p:nvPr/>
          </p:nvCxnSpPr>
          <p:spPr>
            <a:xfrm flipV="1">
              <a:off x="4827957" y="3291824"/>
              <a:ext cx="0" cy="493791"/>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1" name="Rectangle 6"/>
            <p:cNvSpPr/>
            <p:nvPr/>
          </p:nvSpPr>
          <p:spPr>
            <a:xfrm>
              <a:off x="4644008" y="3785615"/>
              <a:ext cx="882098" cy="57606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fontAlgn="base">
                <a:spcBef>
                  <a:spcPct val="0"/>
                </a:spcBef>
                <a:spcAft>
                  <a:spcPct val="0"/>
                </a:spcAft>
              </a:pPr>
              <a:r>
                <a:rPr lang="sv-SE" sz="1100" dirty="0" err="1">
                  <a:solidFill>
                    <a:prstClr val="white"/>
                  </a:solidFill>
                </a:rPr>
                <a:t>Create</a:t>
              </a:r>
              <a:r>
                <a:rPr lang="sv-SE" sz="1100" dirty="0">
                  <a:solidFill>
                    <a:prstClr val="white"/>
                  </a:solidFill>
                </a:rPr>
                <a:t> Actionplan for risks</a:t>
              </a:r>
              <a:endParaRPr lang="sv-SE" sz="1100" dirty="0">
                <a:solidFill>
                  <a:prstClr val="white"/>
                </a:solidFill>
              </a:endParaRPr>
            </a:p>
          </p:txBody>
        </p:sp>
        <p:sp>
          <p:nvSpPr>
            <p:cNvPr id="12" name="Flowchart: Document 9"/>
            <p:cNvSpPr/>
            <p:nvPr/>
          </p:nvSpPr>
          <p:spPr>
            <a:xfrm>
              <a:off x="6174178" y="3821619"/>
              <a:ext cx="868675" cy="50405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sv-SE" sz="1100" dirty="0">
                  <a:solidFill>
                    <a:prstClr val="black"/>
                  </a:solidFill>
                </a:rPr>
                <a:t>Actionplan Template</a:t>
              </a:r>
              <a:endParaRPr lang="sv-SE" sz="1100" dirty="0">
                <a:solidFill>
                  <a:prstClr val="black"/>
                </a:solidFill>
              </a:endParaRPr>
            </a:p>
          </p:txBody>
        </p:sp>
        <p:cxnSp>
          <p:nvCxnSpPr>
            <p:cNvPr id="13" name="Rak pil 12"/>
            <p:cNvCxnSpPr>
              <a:stCxn id="12" idx="1"/>
              <a:endCxn id="11" idx="3"/>
            </p:cNvCxnSpPr>
            <p:nvPr/>
          </p:nvCxnSpPr>
          <p:spPr>
            <a:xfrm flipH="1">
              <a:off x="5526106" y="4073647"/>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ruta 13"/>
            <p:cNvSpPr txBox="1"/>
            <p:nvPr/>
          </p:nvSpPr>
          <p:spPr>
            <a:xfrm>
              <a:off x="1400289" y="2834515"/>
              <a:ext cx="1012006" cy="407120"/>
            </a:xfrm>
            <a:prstGeom prst="rect">
              <a:avLst/>
            </a:prstGeom>
            <a:noFill/>
          </p:spPr>
          <p:txBody>
            <a:bodyPr wrap="square" rtlCol="0">
              <a:spAutoFit/>
            </a:bodyPr>
            <a:lstStyle/>
            <a:p>
              <a:pPr algn="ctr" fontAlgn="base">
                <a:spcBef>
                  <a:spcPct val="0"/>
                </a:spcBef>
                <a:spcAft>
                  <a:spcPct val="0"/>
                </a:spcAft>
              </a:pPr>
              <a:r>
                <a:rPr lang="sv-SE" sz="1100" dirty="0">
                  <a:solidFill>
                    <a:prstClr val="black"/>
                  </a:solidFill>
                  <a:cs typeface="Arial" charset="0"/>
                </a:rPr>
                <a:t>Team </a:t>
              </a:r>
              <a:r>
                <a:rPr lang="sv-SE" sz="1100" dirty="0" err="1">
                  <a:solidFill>
                    <a:prstClr val="black"/>
                  </a:solidFill>
                  <a:cs typeface="Arial" charset="0"/>
                </a:rPr>
                <a:t>commitment</a:t>
              </a:r>
              <a:r>
                <a:rPr lang="sv-SE" sz="1100" dirty="0">
                  <a:solidFill>
                    <a:prstClr val="black"/>
                  </a:solidFill>
                  <a:cs typeface="Arial" charset="0"/>
                </a:rPr>
                <a:t> </a:t>
              </a:r>
              <a:r>
                <a:rPr lang="sv-SE" sz="1100" dirty="0" err="1">
                  <a:solidFill>
                    <a:prstClr val="black"/>
                  </a:solidFill>
                  <a:cs typeface="Arial" charset="0"/>
                </a:rPr>
                <a:t>to</a:t>
              </a:r>
              <a:r>
                <a:rPr lang="sv-SE" sz="1100" dirty="0">
                  <a:solidFill>
                    <a:prstClr val="black"/>
                  </a:solidFill>
                  <a:cs typeface="Arial" charset="0"/>
                </a:rPr>
                <a:t> </a:t>
              </a:r>
              <a:r>
                <a:rPr lang="sv-SE" sz="1100" dirty="0" err="1">
                  <a:solidFill>
                    <a:prstClr val="black"/>
                  </a:solidFill>
                  <a:cs typeface="Arial" charset="0"/>
                </a:rPr>
                <a:t>requirements</a:t>
              </a:r>
              <a:endParaRPr lang="en-US" sz="1100" dirty="0">
                <a:solidFill>
                  <a:prstClr val="black"/>
                </a:solidFill>
                <a:cs typeface="Arial" charset="0"/>
              </a:endParaRPr>
            </a:p>
          </p:txBody>
        </p:sp>
      </p:grpSp>
    </p:spTree>
    <p:extLst>
      <p:ext uri="{BB962C8B-B14F-4D97-AF65-F5344CB8AC3E}">
        <p14:creationId xmlns:p14="http://schemas.microsoft.com/office/powerpoint/2010/main" val="155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p>
            <a:pPr>
              <a:defRPr/>
            </a:pPr>
            <a:fld id="{D809AFF0-AF63-43F6-BBE8-AB6E7E006F34}" type="slidenum">
              <a:rPr lang="zh-CN" altLang="en-US" smtClean="0"/>
              <a:pPr>
                <a:defRPr/>
              </a:pPr>
              <a:t>9</a:t>
            </a:fld>
            <a:endParaRPr lang="zh-CN" altLang="en-US"/>
          </a:p>
        </p:txBody>
      </p:sp>
      <p:sp>
        <p:nvSpPr>
          <p:cNvPr id="4" name="Rubrik 3"/>
          <p:cNvSpPr>
            <a:spLocks noGrp="1"/>
          </p:cNvSpPr>
          <p:nvPr>
            <p:ph type="title"/>
          </p:nvPr>
        </p:nvSpPr>
        <p:spPr/>
        <p:txBody>
          <a:bodyPr/>
          <a:lstStyle/>
          <a:p>
            <a:r>
              <a:rPr lang="en-US" dirty="0" smtClean="0"/>
              <a:t>Project Risk Assessment</a:t>
            </a:r>
            <a:endParaRPr lang="en-US" dirty="0"/>
          </a:p>
        </p:txBody>
      </p:sp>
      <p:sp>
        <p:nvSpPr>
          <p:cNvPr id="7" name="textruta 6"/>
          <p:cNvSpPr txBox="1"/>
          <p:nvPr/>
        </p:nvSpPr>
        <p:spPr>
          <a:xfrm>
            <a:off x="428035" y="1772816"/>
            <a:ext cx="835292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342900" indent="-342900" eaLnBrk="0" hangingPunct="0">
              <a:lnSpc>
                <a:spcPct val="125000"/>
              </a:lnSpc>
              <a:spcBef>
                <a:spcPct val="20000"/>
              </a:spcBef>
              <a:buClr>
                <a:srgbClr val="8DA626"/>
              </a:buClr>
              <a:buFont typeface="Wingdings" panose="05000000000000000000" pitchFamily="2" charset="2"/>
              <a:buChar char="Ø"/>
              <a:defRPr sz="2000">
                <a:latin typeface="微软雅黑" pitchFamily="34" charset="-122"/>
                <a:ea typeface="微软雅黑" pitchFamily="34" charset="-122"/>
                <a:cs typeface="+mn-cs"/>
              </a:defRPr>
            </a:lvl1pPr>
            <a:lvl2pPr marL="742950" indent="-285750" eaLnBrk="0" hangingPunct="0">
              <a:spcBef>
                <a:spcPct val="20000"/>
              </a:spcBef>
              <a:buFont typeface="Arial" pitchFamily="34" charset="0"/>
              <a:buChar char="–"/>
              <a:defRPr sz="2000">
                <a:latin typeface="微软雅黑" pitchFamily="34" charset="-122"/>
                <a:ea typeface="微软雅黑" pitchFamily="34" charset="-122"/>
                <a:cs typeface="+mn-cs"/>
              </a:defRPr>
            </a:lvl2pPr>
            <a:lvl3pPr marL="1143000" indent="-228600" eaLnBrk="0" hangingPunct="0">
              <a:spcBef>
                <a:spcPct val="20000"/>
              </a:spcBef>
              <a:buFont typeface="Arial" pitchFamily="34" charset="0"/>
              <a:buChar char="•"/>
              <a:defRPr sz="2000">
                <a:latin typeface="微软雅黑" pitchFamily="34" charset="-122"/>
                <a:ea typeface="微软雅黑" pitchFamily="34" charset="-122"/>
                <a:cs typeface="+mn-cs"/>
              </a:defRPr>
            </a:lvl3pPr>
            <a:lvl4pPr marL="1600200" indent="-228600" eaLnBrk="0" hangingPunct="0">
              <a:spcBef>
                <a:spcPct val="20000"/>
              </a:spcBef>
              <a:buFont typeface="Arial" pitchFamily="34" charset="0"/>
              <a:buChar char="–"/>
              <a:defRPr sz="2000">
                <a:latin typeface="微软雅黑" pitchFamily="34" charset="-122"/>
                <a:ea typeface="微软雅黑" pitchFamily="34" charset="-122"/>
                <a:cs typeface="+mn-cs"/>
              </a:defRPr>
            </a:lvl4pPr>
            <a:lvl5pPr marL="2057400" indent="-228600" eaLnBrk="0" hangingPunct="0">
              <a:spcBef>
                <a:spcPct val="20000"/>
              </a:spcBef>
              <a:buFont typeface="Arial" pitchFamily="34" charset="0"/>
              <a:buChar char="»"/>
              <a:defRPr sz="2000">
                <a:latin typeface="微软雅黑" pitchFamily="34" charset="-122"/>
                <a:ea typeface="微软雅黑" pitchFamily="34" charset="-122"/>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dirty="0">
                <a:solidFill>
                  <a:prstClr val="black"/>
                </a:solidFill>
              </a:rPr>
              <a:t>Project Risk Assessment </a:t>
            </a:r>
            <a:r>
              <a:rPr lang="en-US" dirty="0" smtClean="0">
                <a:solidFill>
                  <a:prstClr val="black"/>
                </a:solidFill>
              </a:rPr>
              <a:t>is </a:t>
            </a:r>
            <a:r>
              <a:rPr lang="en-US" dirty="0">
                <a:solidFill>
                  <a:prstClr val="black"/>
                </a:solidFill>
              </a:rPr>
              <a:t>initially done after collecting all Stakeholders </a:t>
            </a:r>
            <a:r>
              <a:rPr lang="en-US" dirty="0" smtClean="0">
                <a:solidFill>
                  <a:prstClr val="black"/>
                </a:solidFill>
              </a:rPr>
              <a:t>requirements</a:t>
            </a:r>
          </a:p>
          <a:p>
            <a:pPr marL="0" indent="0" fontAlgn="base">
              <a:spcAft>
                <a:spcPct val="0"/>
              </a:spcAft>
              <a:buFont typeface="Wingdings" panose="05000000000000000000" pitchFamily="2" charset="2"/>
              <a:buNone/>
            </a:pPr>
            <a:endParaRPr lang="en-US" dirty="0">
              <a:solidFill>
                <a:prstClr val="black"/>
              </a:solidFill>
            </a:endParaRPr>
          </a:p>
          <a:p>
            <a:pPr fontAlgn="base">
              <a:spcAft>
                <a:spcPct val="0"/>
              </a:spcAft>
            </a:pPr>
            <a:r>
              <a:rPr lang="en-US" dirty="0">
                <a:solidFill>
                  <a:prstClr val="black"/>
                </a:solidFill>
              </a:rPr>
              <a:t>Purpose is to judge feasibility of the project and to be able to work preventative with </a:t>
            </a:r>
            <a:r>
              <a:rPr lang="en-US" dirty="0" smtClean="0">
                <a:solidFill>
                  <a:prstClr val="black"/>
                </a:solidFill>
              </a:rPr>
              <a:t>risks</a:t>
            </a:r>
          </a:p>
          <a:p>
            <a:pPr fontAlgn="base">
              <a:spcAft>
                <a:spcPct val="0"/>
              </a:spcAft>
            </a:pPr>
            <a:endParaRPr lang="en-US" dirty="0">
              <a:solidFill>
                <a:prstClr val="black"/>
              </a:solidFill>
            </a:endParaRPr>
          </a:p>
          <a:p>
            <a:pPr fontAlgn="base">
              <a:spcAft>
                <a:spcPct val="0"/>
              </a:spcAft>
            </a:pPr>
            <a:r>
              <a:rPr lang="en-US" dirty="0" smtClean="0">
                <a:solidFill>
                  <a:prstClr val="black"/>
                </a:solidFill>
              </a:rPr>
              <a:t>The more risks we are aware of in the beginning, the more prepared we are if they should occur</a:t>
            </a:r>
            <a:endParaRPr lang="en-US" dirty="0">
              <a:solidFill>
                <a:prstClr val="black"/>
              </a:solidFill>
            </a:endParaRPr>
          </a:p>
          <a:p>
            <a:pPr fontAlgn="base">
              <a:spcAft>
                <a:spcPct val="0"/>
              </a:spcAft>
            </a:pPr>
            <a:endParaRPr lang="en-US" dirty="0">
              <a:solidFill>
                <a:prstClr val="black"/>
              </a:solidFill>
            </a:endParaRPr>
          </a:p>
        </p:txBody>
      </p:sp>
    </p:spTree>
    <p:extLst>
      <p:ext uri="{BB962C8B-B14F-4D97-AF65-F5344CB8AC3E}">
        <p14:creationId xmlns:p14="http://schemas.microsoft.com/office/powerpoint/2010/main" val="148651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762</Words>
  <Application>Microsoft Office PowerPoint</Application>
  <PresentationFormat>Bildspel på skärmen (4:3)</PresentationFormat>
  <Paragraphs>167</Paragraphs>
  <Slides>20</Slides>
  <Notes>1</Notes>
  <HiddenSlides>0</HiddenSlides>
  <MMClips>0</MMClips>
  <ScaleCrop>false</ScaleCrop>
  <HeadingPairs>
    <vt:vector size="6" baseType="variant">
      <vt:variant>
        <vt:lpstr>Tema</vt:lpstr>
      </vt:variant>
      <vt:variant>
        <vt:i4>1</vt:i4>
      </vt:variant>
      <vt:variant>
        <vt:lpstr>Serverprogram för OLE-inbäddning</vt:lpstr>
      </vt:variant>
      <vt:variant>
        <vt:i4>1</vt:i4>
      </vt:variant>
      <vt:variant>
        <vt:lpstr>Bildrubriker</vt:lpstr>
      </vt:variant>
      <vt:variant>
        <vt:i4>20</vt:i4>
      </vt:variant>
    </vt:vector>
  </HeadingPairs>
  <TitlesOfParts>
    <vt:vector size="22" baseType="lpstr">
      <vt:lpstr>Office 主题</vt:lpstr>
      <vt:lpstr>Kalkylblad</vt:lpstr>
      <vt:lpstr>Training  Project Management</vt:lpstr>
      <vt:lpstr>PowerPoint-presentation</vt:lpstr>
      <vt:lpstr>Agenda 2015 08 21</vt:lpstr>
      <vt:lpstr>PowerPoint-presentation</vt:lpstr>
      <vt:lpstr>Project Management Process  CMMI </vt:lpstr>
      <vt:lpstr>Project Management  Process Areas</vt:lpstr>
      <vt:lpstr>Pre-Requirement Review Meeting</vt:lpstr>
      <vt:lpstr>Requirement Review Meeting</vt:lpstr>
      <vt:lpstr>Project Risk Assessment</vt:lpstr>
      <vt:lpstr>Project Risk Assessment</vt:lpstr>
      <vt:lpstr>PowerPoint-presentation</vt:lpstr>
      <vt:lpstr>Project Gate Reviews</vt:lpstr>
      <vt:lpstr>PowerPoint-presentation</vt:lpstr>
      <vt:lpstr>Introduction Project Management Roadmap</vt:lpstr>
      <vt:lpstr>Project Management Roadmap  (Home Development ECU)</vt:lpstr>
      <vt:lpstr>PowerPoint-presentation</vt:lpstr>
      <vt:lpstr>Introduction to Master Timing Chart (MTC)</vt:lpstr>
      <vt:lpstr>Master Timing Chart (MTC)</vt:lpstr>
      <vt:lpstr>PowerPoint-presentation</vt:lpstr>
      <vt:lpstr>Introduction to Project ”Logbook”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Project Management</dc:title>
  <dc:creator>Windows User</dc:creator>
  <cp:lastModifiedBy>Windows User</cp:lastModifiedBy>
  <cp:revision>1</cp:revision>
  <dcterms:created xsi:type="dcterms:W3CDTF">2015-09-08T01:16:20Z</dcterms:created>
  <dcterms:modified xsi:type="dcterms:W3CDTF">2015-09-08T01:17:54Z</dcterms:modified>
</cp:coreProperties>
</file>