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1" r:id="rId3"/>
    <p:sldId id="263" r:id="rId4"/>
    <p:sldId id="262" r:id="rId5"/>
    <p:sldId id="258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A77FC-A8E9-4A21-AD1F-1BA415B1D2C0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971A0-491B-4274-888F-7008A60BE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29D48D-9202-4084-8E38-791FF6CB3244}" type="slidenum">
              <a:rPr lang="sv-S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sv-S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971A0-491B-4274-888F-7008A60BE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基地大楼镂空图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71"/>
          <a:stretch>
            <a:fillRect/>
          </a:stretch>
        </p:blipFill>
        <p:spPr bwMode="auto">
          <a:xfrm>
            <a:off x="0" y="4060825"/>
            <a:ext cx="9144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/>
          <a:stretch>
            <a:fillRect/>
          </a:stretch>
        </p:blipFill>
        <p:spPr bwMode="auto">
          <a:xfrm>
            <a:off x="0" y="0"/>
            <a:ext cx="34290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2452216" y="533400"/>
            <a:ext cx="4064000" cy="533400"/>
            <a:chOff x="1680" y="2016"/>
            <a:chExt cx="2560" cy="336"/>
          </a:xfrm>
        </p:grpSpPr>
        <p:sp>
          <p:nvSpPr>
            <p:cNvPr id="6" name="Rectangle 11"/>
            <p:cNvSpPr>
              <a:spLocks noChangeArrowheads="1"/>
            </p:cNvSpPr>
            <p:nvPr userDrawn="1"/>
          </p:nvSpPr>
          <p:spPr bwMode="auto">
            <a:xfrm>
              <a:off x="2256" y="2016"/>
              <a:ext cx="19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dirty="0" smtClean="0">
                  <a:ea typeface="黑体" pitchFamily="49" charset="-122"/>
                  <a:cs typeface="Arial" charset="0"/>
                </a:rPr>
                <a:t>东  风  汽  车  公  司  技  术  中  心</a:t>
              </a:r>
            </a:p>
            <a:p>
              <a:pPr algn="ctr" eaLnBrk="1" fontAlgn="b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 smtClean="0">
                  <a:ea typeface="黑体" pitchFamily="49" charset="-122"/>
                  <a:cs typeface="Arial" charset="0"/>
                </a:rPr>
                <a:t>DONGFENG  MOTOR  CORP.  R&amp;D  CENTER</a:t>
              </a:r>
            </a:p>
          </p:txBody>
        </p:sp>
        <p:pic>
          <p:nvPicPr>
            <p:cNvPr id="7" name="Picture 12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038"/>
              <a:ext cx="33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7"/>
          <p:cNvPicPr/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25064" y="44624"/>
            <a:ext cx="685800" cy="6096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384" y="1340768"/>
            <a:ext cx="3472266" cy="72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29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063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D08D85"/>
              </a:clrFrom>
              <a:clrTo>
                <a:srgbClr val="D08D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26" y="675186"/>
            <a:ext cx="8656517" cy="1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基地大楼镂空图"/>
          <p:cNvPicPr>
            <a:picLocks noChangeAspect="1" noChangeArrowheads="1"/>
          </p:cNvPicPr>
          <p:nvPr userDrawn="1"/>
        </p:nvPicPr>
        <p:blipFill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95713" y="6643688"/>
            <a:ext cx="2133600" cy="21431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809AFF0-AF63-43F6-BBE8-AB6E7E006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idx="1"/>
          </p:nvPr>
        </p:nvSpPr>
        <p:spPr>
          <a:xfrm>
            <a:off x="285720" y="1083799"/>
            <a:ext cx="8572560" cy="4777581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>
              <a:lnSpc>
                <a:spcPct val="125000"/>
              </a:lnSpc>
              <a:buClr>
                <a:srgbClr val="8DA626"/>
              </a:buClr>
              <a:buFont typeface="Wingdings" panose="05000000000000000000" pitchFamily="2" charset="2"/>
              <a:buChar char="Ø"/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endParaRPr lang="zh-CN" altLang="en-US" noProof="0" dirty="0" smtClean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71600" y="76200"/>
            <a:ext cx="7412182" cy="685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itchFamily="34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pic>
        <p:nvPicPr>
          <p:cNvPr id="13" name="Picture 12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47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804025" y="6007100"/>
            <a:ext cx="1503300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2987675" y="6007100"/>
            <a:ext cx="36719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151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基地大楼镂空图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08D85"/>
              </a:clrFrom>
              <a:clrTo>
                <a:srgbClr val="D08D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26" y="675186"/>
            <a:ext cx="8656517" cy="1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251075" y="1083800"/>
            <a:ext cx="4238273" cy="4818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04025" y="6007100"/>
            <a:ext cx="1503300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987675" y="6007100"/>
            <a:ext cx="36719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063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基地大楼镂空图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3795713" y="6643688"/>
            <a:ext cx="2133600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" name="Picture 14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08D85"/>
              </a:clrFrom>
              <a:clrTo>
                <a:srgbClr val="D08D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26" y="675186"/>
            <a:ext cx="8656517" cy="1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hape 41"/>
          <p:cNvSpPr txBox="1">
            <a:spLocks noGrp="1"/>
          </p:cNvSpPr>
          <p:nvPr>
            <p:ph type="body" idx="12"/>
          </p:nvPr>
        </p:nvSpPr>
        <p:spPr>
          <a:xfrm>
            <a:off x="4628840" y="1083800"/>
            <a:ext cx="4238273" cy="4818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971600" y="76200"/>
            <a:ext cx="7412182" cy="685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itchFamily="34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pic>
        <p:nvPicPr>
          <p:cNvPr id="18" name="Picture 17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04025" y="6007100"/>
            <a:ext cx="1503300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2987675" y="6007100"/>
            <a:ext cx="36719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063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基地大楼镂空图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3795713" y="6643688"/>
            <a:ext cx="2133600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sv-S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7" name="Picture 14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08D85"/>
              </a:clrFrom>
              <a:clrTo>
                <a:srgbClr val="D08D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26" y="675186"/>
            <a:ext cx="8656517" cy="1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hape 41"/>
          <p:cNvSpPr txBox="1">
            <a:spLocks noGrp="1"/>
          </p:cNvSpPr>
          <p:nvPr>
            <p:ph type="body" idx="13"/>
          </p:nvPr>
        </p:nvSpPr>
        <p:spPr>
          <a:xfrm>
            <a:off x="4636376" y="1089497"/>
            <a:ext cx="4238273" cy="591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4" name="Shape 41"/>
          <p:cNvSpPr txBox="1">
            <a:spLocks noGrp="1"/>
          </p:cNvSpPr>
          <p:nvPr>
            <p:ph type="body" idx="14"/>
          </p:nvPr>
        </p:nvSpPr>
        <p:spPr>
          <a:xfrm>
            <a:off x="4633683" y="1684518"/>
            <a:ext cx="4238273" cy="4209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5" name="Shape 41"/>
          <p:cNvSpPr txBox="1">
            <a:spLocks noGrp="1"/>
          </p:cNvSpPr>
          <p:nvPr>
            <p:ph type="body" idx="15"/>
          </p:nvPr>
        </p:nvSpPr>
        <p:spPr>
          <a:xfrm>
            <a:off x="253768" y="1085729"/>
            <a:ext cx="4238273" cy="5919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6" name="Shape 41"/>
          <p:cNvSpPr txBox="1">
            <a:spLocks noGrp="1"/>
          </p:cNvSpPr>
          <p:nvPr>
            <p:ph type="body" idx="16"/>
          </p:nvPr>
        </p:nvSpPr>
        <p:spPr>
          <a:xfrm>
            <a:off x="251075" y="1688701"/>
            <a:ext cx="4238273" cy="42098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Clr>
                <a:srgbClr val="8DA626"/>
              </a:buClr>
              <a:buFont typeface="Wingdings" panose="05000000000000000000" pitchFamily="2" charset="2"/>
              <a:buChar char="Ø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971600" y="76200"/>
            <a:ext cx="7412182" cy="685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itchFamily="34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pic>
        <p:nvPicPr>
          <p:cNvPr id="22" name="Picture 21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9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063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基地大楼镂空图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95713" y="6643688"/>
            <a:ext cx="2133600" cy="21431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809AFF0-AF63-43F6-BBE8-AB6E7E006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10" name="Picture 14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D08D85"/>
              </a:clrFrom>
              <a:clrTo>
                <a:srgbClr val="D08D8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26" y="675186"/>
            <a:ext cx="8656517" cy="1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44624"/>
            <a:ext cx="6096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71600" y="76200"/>
            <a:ext cx="7412182" cy="6858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微软雅黑" pitchFamily="34" charset="-122"/>
              </a:defRPr>
            </a:lvl1pPr>
          </a:lstStyle>
          <a:p>
            <a:pPr lvl="0"/>
            <a:endParaRPr lang="zh-CN" altLang="en-US" noProof="0" dirty="0" smtClean="0"/>
          </a:p>
        </p:txBody>
      </p:sp>
      <p:pic>
        <p:nvPicPr>
          <p:cNvPr id="15" name="Picture 14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000"/>
          <a:stretch>
            <a:fillRect/>
          </a:stretch>
        </p:blipFill>
        <p:spPr bwMode="auto">
          <a:xfrm>
            <a:off x="5715000" y="4564063"/>
            <a:ext cx="3429000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7500" y="6477000"/>
            <a:ext cx="2457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基地大楼镂空图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71"/>
          <a:stretch>
            <a:fillRect/>
          </a:stretch>
        </p:blipFill>
        <p:spPr bwMode="auto">
          <a:xfrm>
            <a:off x="0" y="5902325"/>
            <a:ext cx="31242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795713" y="6643688"/>
            <a:ext cx="2133600" cy="21431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809AFF0-AF63-43F6-BBE8-AB6E7E006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日期占位符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8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5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804025" y="6007100"/>
            <a:ext cx="1503300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987675" y="6007100"/>
            <a:ext cx="3671999" cy="66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388350" y="6016625"/>
            <a:ext cx="693599" cy="6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indent="-88900"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 indent="-88900">
              <a:buClr>
                <a:srgbClr val="000000"/>
              </a:buClr>
              <a:buFont typeface="Courier New"/>
              <a:buChar char="o"/>
            </a:pPr>
            <a:endParaRPr>
              <a:solidFill>
                <a:prstClr val="black"/>
              </a:solidFill>
            </a:endParaRPr>
          </a:p>
          <a:p>
            <a:pPr lvl="2" indent="-88900">
              <a:buClr>
                <a:srgbClr val="000000"/>
              </a:buClr>
              <a:buFont typeface="Wingdings"/>
              <a:buChar char="§"/>
            </a:pPr>
            <a:endParaRPr>
              <a:solidFill>
                <a:prstClr val="black"/>
              </a:solidFill>
            </a:endParaRPr>
          </a:p>
          <a:p>
            <a:pPr lvl="3" indent="-88900">
              <a:buClr>
                <a:srgbClr val="000000"/>
              </a:buClr>
              <a:buFont typeface="Arial"/>
              <a:buChar char="●"/>
            </a:pPr>
            <a:endParaRPr>
              <a:solidFill>
                <a:prstClr val="black"/>
              </a:solidFill>
            </a:endParaRPr>
          </a:p>
          <a:p>
            <a:pPr lvl="4" indent="-88900">
              <a:buClr>
                <a:srgbClr val="000000"/>
              </a:buClr>
              <a:buFont typeface="Courier New"/>
              <a:buChar char="o"/>
            </a:pPr>
            <a:endParaRPr>
              <a:solidFill>
                <a:prstClr val="black"/>
              </a:solidFill>
            </a:endParaRPr>
          </a:p>
          <a:p>
            <a:pPr lvl="5" indent="-88900">
              <a:buClr>
                <a:srgbClr val="000000"/>
              </a:buClr>
              <a:buFont typeface="Wingdings"/>
              <a:buChar char="§"/>
            </a:pPr>
            <a:endParaRPr>
              <a:solidFill>
                <a:prstClr val="black"/>
              </a:solidFill>
            </a:endParaRPr>
          </a:p>
          <a:p>
            <a:pPr lvl="6" indent="-88900">
              <a:buClr>
                <a:srgbClr val="000000"/>
              </a:buClr>
              <a:buFont typeface="Arial"/>
              <a:buChar char="●"/>
            </a:pPr>
            <a:endParaRPr>
              <a:solidFill>
                <a:prstClr val="black"/>
              </a:solidFill>
            </a:endParaRPr>
          </a:p>
          <a:p>
            <a:pPr lvl="7" indent="-88900">
              <a:buClr>
                <a:srgbClr val="000000"/>
              </a:buClr>
              <a:buFont typeface="Courier New"/>
              <a:buChar char="o"/>
            </a:pPr>
            <a:endParaRPr>
              <a:solidFill>
                <a:prstClr val="black"/>
              </a:solidFill>
            </a:endParaRPr>
          </a:p>
          <a:p>
            <a:pPr lvl="8" indent="-88900">
              <a:buClr>
                <a:srgbClr val="000000"/>
              </a:buClr>
              <a:buFont typeface="Wingdings"/>
              <a:buChar char="§"/>
            </a:pPr>
            <a:endParaRPr>
              <a:solidFill>
                <a:prstClr val="black"/>
              </a:solidFill>
            </a:endParaRPr>
          </a:p>
        </p:txBody>
      </p:sp>
      <p:pic>
        <p:nvPicPr>
          <p:cNvPr id="9" name="Picture 8"/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8325"/>
          <a:stretch/>
        </p:blipFill>
        <p:spPr>
          <a:xfrm>
            <a:off x="141784" y="116632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FA9485-3D17-41FA-A6BF-69BB6C02D86F}" type="slidenum">
              <a:rPr lang="zh-CN" alt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8032" y="2996952"/>
            <a:ext cx="7772400" cy="576064"/>
          </a:xfrm>
          <a:extLst/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sv-SE" sz="3200" dirty="0" err="1" smtClean="0">
                <a:solidFill>
                  <a:srgbClr val="8DA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Requirement</a:t>
            </a:r>
            <a:r>
              <a:rPr lang="sv-SE" sz="3200" dirty="0" smtClean="0">
                <a:solidFill>
                  <a:srgbClr val="8DA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Management </a:t>
            </a:r>
            <a:br>
              <a:rPr lang="sv-SE" sz="3200" dirty="0" smtClean="0">
                <a:solidFill>
                  <a:srgbClr val="8DA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sv-SE" sz="3200" dirty="0" smtClean="0">
                <a:solidFill>
                  <a:srgbClr val="8DA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 Project Planning</a:t>
            </a:r>
            <a:endParaRPr lang="en-US" sz="3200" dirty="0">
              <a:solidFill>
                <a:srgbClr val="8DA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0263" y="6016625"/>
            <a:ext cx="693737" cy="652463"/>
          </a:xfrm>
        </p:spPr>
        <p:txBody>
          <a:bodyPr/>
          <a:lstStyle/>
          <a:p>
            <a:pPr>
              <a:defRPr/>
            </a:pPr>
            <a:fld id="{91E842EF-D23F-47B3-9105-6B52C250150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3568" y="3645024"/>
            <a:ext cx="7772400" cy="576064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fontAlgn="base">
              <a:defRPr/>
            </a:pPr>
            <a:endParaRPr lang="en-US" sz="2000" dirty="0" smtClean="0">
              <a:solidFill>
                <a:srgbClr val="8DA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9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/>
              <a:t>Manage </a:t>
            </a:r>
            <a:r>
              <a:rPr lang="en-US" b="1" dirty="0" smtClean="0"/>
              <a:t>Requirements</a:t>
            </a:r>
          </a:p>
          <a:p>
            <a:r>
              <a:rPr lang="en-US" dirty="0"/>
              <a:t>Understand </a:t>
            </a:r>
            <a:r>
              <a:rPr lang="en-US" dirty="0" smtClean="0"/>
              <a:t>Requirements</a:t>
            </a:r>
          </a:p>
          <a:p>
            <a:r>
              <a:rPr lang="en-US" dirty="0"/>
              <a:t>Obtain Commitment to </a:t>
            </a:r>
            <a:r>
              <a:rPr lang="en-US" dirty="0" smtClean="0"/>
              <a:t>Requirements</a:t>
            </a:r>
          </a:p>
          <a:p>
            <a:r>
              <a:rPr lang="en-US" dirty="0"/>
              <a:t>Manage Requirements Changes </a:t>
            </a:r>
            <a:endParaRPr lang="en-US" dirty="0" smtClean="0"/>
          </a:p>
          <a:p>
            <a:r>
              <a:rPr lang="en-US" dirty="0"/>
              <a:t>Maintain Bidirectional Traceability of Requirements </a:t>
            </a:r>
            <a:endParaRPr lang="en-US" dirty="0" smtClean="0"/>
          </a:p>
          <a:p>
            <a:r>
              <a:rPr lang="en-US" dirty="0"/>
              <a:t>Ensure Alignment Between Project Work and Requirements </a:t>
            </a:r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Requirement</a:t>
            </a:r>
            <a:r>
              <a:rPr lang="sv-SE" dirty="0" smtClean="0"/>
              <a:t> Management</a:t>
            </a:r>
            <a:endParaRPr lang="en-US" dirty="0"/>
          </a:p>
        </p:txBody>
      </p:sp>
      <p:grpSp>
        <p:nvGrpSpPr>
          <p:cNvPr id="6" name="Group 79"/>
          <p:cNvGrpSpPr/>
          <p:nvPr/>
        </p:nvGrpSpPr>
        <p:grpSpPr>
          <a:xfrm>
            <a:off x="827584" y="3797622"/>
            <a:ext cx="7206531" cy="2145007"/>
            <a:chOff x="611560" y="4736625"/>
            <a:chExt cx="7206531" cy="2145007"/>
          </a:xfrm>
        </p:grpSpPr>
        <p:sp>
          <p:nvSpPr>
            <p:cNvPr id="7" name="Rectangle 56"/>
            <p:cNvSpPr/>
            <p:nvPr/>
          </p:nvSpPr>
          <p:spPr>
            <a:xfrm>
              <a:off x="5191399" y="5425142"/>
              <a:ext cx="1108697" cy="5411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100" dirty="0" smtClean="0"/>
                <a:t>Requirements Review Meeting</a:t>
              </a:r>
              <a:endParaRPr lang="sv-SE" sz="1100" dirty="0"/>
            </a:p>
          </p:txBody>
        </p:sp>
        <p:grpSp>
          <p:nvGrpSpPr>
            <p:cNvPr id="8" name="Group 76"/>
            <p:cNvGrpSpPr/>
            <p:nvPr/>
          </p:nvGrpSpPr>
          <p:grpSpPr>
            <a:xfrm>
              <a:off x="611560" y="4736625"/>
              <a:ext cx="7206531" cy="2145007"/>
              <a:chOff x="187910" y="4736625"/>
              <a:chExt cx="7206531" cy="2145007"/>
            </a:xfrm>
          </p:grpSpPr>
          <p:cxnSp>
            <p:nvCxnSpPr>
              <p:cNvPr id="9" name="Straight Arrow Connector 20"/>
              <p:cNvCxnSpPr>
                <a:stCxn id="12" idx="0"/>
                <a:endCxn id="27" idx="2"/>
              </p:cNvCxnSpPr>
              <p:nvPr/>
            </p:nvCxnSpPr>
            <p:spPr>
              <a:xfrm flipH="1" flipV="1">
                <a:off x="3791176" y="5966262"/>
                <a:ext cx="6463" cy="2887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" name="Group 39"/>
              <p:cNvGrpSpPr/>
              <p:nvPr/>
            </p:nvGrpSpPr>
            <p:grpSpPr>
              <a:xfrm>
                <a:off x="187910" y="4736625"/>
                <a:ext cx="7206531" cy="1966098"/>
                <a:chOff x="570441" y="4784250"/>
                <a:chExt cx="7488832" cy="2093066"/>
              </a:xfrm>
            </p:grpSpPr>
            <p:sp>
              <p:nvSpPr>
                <p:cNvPr id="19" name="Flowchart: Document 6"/>
                <p:cNvSpPr/>
                <p:nvPr/>
              </p:nvSpPr>
              <p:spPr>
                <a:xfrm>
                  <a:off x="3738793" y="4784250"/>
                  <a:ext cx="1152128" cy="476672"/>
                </a:xfrm>
                <a:prstGeom prst="flowChartDocumen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Checklist</a:t>
                  </a:r>
                  <a:endParaRPr lang="sv-SE" sz="1100" dirty="0"/>
                </a:p>
              </p:txBody>
            </p:sp>
            <p:sp>
              <p:nvSpPr>
                <p:cNvPr id="20" name="Flowchart: Document 9"/>
                <p:cNvSpPr/>
                <p:nvPr/>
              </p:nvSpPr>
              <p:spPr>
                <a:xfrm>
                  <a:off x="2136042" y="6400645"/>
                  <a:ext cx="1152128" cy="476671"/>
                </a:xfrm>
                <a:prstGeom prst="flowChartDocument">
                  <a:avLst/>
                </a:prstGeom>
                <a:solidFill>
                  <a:schemeClr val="tx1"/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List of identified Requirements</a:t>
                  </a:r>
                  <a:endParaRPr lang="sv-SE" sz="1100" dirty="0"/>
                </a:p>
              </p:txBody>
            </p:sp>
            <p:sp>
              <p:nvSpPr>
                <p:cNvPr id="21" name="Rectangle 10"/>
                <p:cNvSpPr/>
                <p:nvPr/>
              </p:nvSpPr>
              <p:spPr>
                <a:xfrm>
                  <a:off x="6907145" y="5517232"/>
                  <a:ext cx="1152128" cy="57606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Record agreed upon requirements</a:t>
                  </a:r>
                  <a:endParaRPr lang="sv-SE" sz="1100" dirty="0"/>
                </a:p>
              </p:txBody>
            </p:sp>
            <p:cxnSp>
              <p:nvCxnSpPr>
                <p:cNvPr id="22" name="Straight Arrow Connector 16"/>
                <p:cNvCxnSpPr>
                  <a:stCxn id="19" idx="2"/>
                  <a:endCxn id="27" idx="0"/>
                </p:cNvCxnSpPr>
                <p:nvPr/>
              </p:nvCxnSpPr>
              <p:spPr>
                <a:xfrm>
                  <a:off x="4314857" y="5229409"/>
                  <a:ext cx="0" cy="28782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26" idx="2"/>
                  <a:endCxn id="20" idx="0"/>
                </p:cNvCxnSpPr>
                <p:nvPr/>
              </p:nvCxnSpPr>
              <p:spPr>
                <a:xfrm flipH="1">
                  <a:off x="2712107" y="6093295"/>
                  <a:ext cx="1" cy="3073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4"/>
                <p:cNvCxnSpPr>
                  <a:stCxn id="27" idx="3"/>
                  <a:endCxn id="7" idx="1"/>
                </p:cNvCxnSpPr>
                <p:nvPr/>
              </p:nvCxnSpPr>
              <p:spPr>
                <a:xfrm flipV="1">
                  <a:off x="4890921" y="5805263"/>
                  <a:ext cx="438765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30"/>
                <p:cNvSpPr/>
                <p:nvPr/>
              </p:nvSpPr>
              <p:spPr>
                <a:xfrm>
                  <a:off x="570441" y="5517232"/>
                  <a:ext cx="1152128" cy="57606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Identify Stakeholders</a:t>
                  </a:r>
                  <a:endParaRPr lang="sv-SE" sz="1100" dirty="0"/>
                </a:p>
              </p:txBody>
            </p:sp>
            <p:sp>
              <p:nvSpPr>
                <p:cNvPr id="26" name="Rectangle 31"/>
                <p:cNvSpPr/>
                <p:nvPr/>
              </p:nvSpPr>
              <p:spPr>
                <a:xfrm>
                  <a:off x="2136043" y="5517232"/>
                  <a:ext cx="1152128" cy="57606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Define Stakeholder requirements</a:t>
                  </a:r>
                  <a:endParaRPr lang="sv-SE" sz="1100" dirty="0"/>
                </a:p>
              </p:txBody>
            </p:sp>
            <p:sp>
              <p:nvSpPr>
                <p:cNvPr id="27" name="Rectangle 32"/>
                <p:cNvSpPr/>
                <p:nvPr/>
              </p:nvSpPr>
              <p:spPr>
                <a:xfrm>
                  <a:off x="3738793" y="5517232"/>
                  <a:ext cx="1152128" cy="576064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100" dirty="0" smtClean="0"/>
                    <a:t>Analyze requirements</a:t>
                  </a:r>
                  <a:endParaRPr lang="sv-SE" sz="1100" dirty="0"/>
                </a:p>
              </p:txBody>
            </p:sp>
            <p:cxnSp>
              <p:nvCxnSpPr>
                <p:cNvPr id="28" name="Straight Arrow Connector 35"/>
                <p:cNvCxnSpPr>
                  <a:stCxn id="25" idx="3"/>
                  <a:endCxn id="26" idx="1"/>
                </p:cNvCxnSpPr>
                <p:nvPr/>
              </p:nvCxnSpPr>
              <p:spPr>
                <a:xfrm>
                  <a:off x="1722569" y="5805264"/>
                  <a:ext cx="41347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36"/>
                <p:cNvCxnSpPr>
                  <a:stCxn id="26" idx="3"/>
                  <a:endCxn id="27" idx="1"/>
                </p:cNvCxnSpPr>
                <p:nvPr/>
              </p:nvCxnSpPr>
              <p:spPr>
                <a:xfrm>
                  <a:off x="3288171" y="5805264"/>
                  <a:ext cx="45062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38"/>
                <p:cNvCxnSpPr/>
                <p:nvPr/>
              </p:nvCxnSpPr>
              <p:spPr>
                <a:xfrm>
                  <a:off x="6475097" y="5805264"/>
                  <a:ext cx="43204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Flowchart: Document 40"/>
              <p:cNvSpPr/>
              <p:nvPr/>
            </p:nvSpPr>
            <p:spPr>
              <a:xfrm>
                <a:off x="6285744" y="6260457"/>
                <a:ext cx="1108697" cy="621175"/>
              </a:xfrm>
              <a:prstGeom prst="flowChartDocument">
                <a:avLst/>
              </a:prstGeom>
              <a:solidFill>
                <a:schemeClr val="tx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100" dirty="0" smtClean="0"/>
                  <a:t>Signed Requirements List</a:t>
                </a:r>
                <a:endParaRPr lang="sv-SE" sz="1100" dirty="0"/>
              </a:p>
            </p:txBody>
          </p:sp>
          <p:sp>
            <p:nvSpPr>
              <p:cNvPr id="12" name="Flowchart: Document 48"/>
              <p:cNvSpPr/>
              <p:nvPr/>
            </p:nvSpPr>
            <p:spPr>
              <a:xfrm>
                <a:off x="3243290" y="6254967"/>
                <a:ext cx="1108697" cy="447756"/>
              </a:xfrm>
              <a:prstGeom prst="flowChartDocument">
                <a:avLst/>
              </a:prstGeom>
              <a:solidFill>
                <a:schemeClr val="tx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100" dirty="0" smtClean="0"/>
                  <a:t>List of identified Requirements</a:t>
                </a:r>
                <a:endParaRPr lang="sv-SE" sz="1100" dirty="0"/>
              </a:p>
            </p:txBody>
          </p:sp>
          <p:cxnSp>
            <p:nvCxnSpPr>
              <p:cNvPr id="13" name="Straight Connector 54"/>
              <p:cNvCxnSpPr>
                <a:stCxn id="20" idx="3"/>
                <a:endCxn id="12" idx="1"/>
              </p:cNvCxnSpPr>
              <p:nvPr/>
            </p:nvCxnSpPr>
            <p:spPr>
              <a:xfrm>
                <a:off x="2803191" y="6478845"/>
                <a:ext cx="44009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owchart: Document 55"/>
              <p:cNvSpPr/>
              <p:nvPr/>
            </p:nvSpPr>
            <p:spPr>
              <a:xfrm>
                <a:off x="4767749" y="6254967"/>
                <a:ext cx="1108697" cy="447756"/>
              </a:xfrm>
              <a:prstGeom prst="flowChartDocument">
                <a:avLst/>
              </a:prstGeom>
              <a:solidFill>
                <a:schemeClr val="tx1"/>
              </a:soli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100" dirty="0" smtClean="0"/>
                  <a:t>Requirements List</a:t>
                </a:r>
                <a:endParaRPr lang="sv-SE" sz="1100" dirty="0"/>
              </a:p>
            </p:txBody>
          </p:sp>
          <p:cxnSp>
            <p:nvCxnSpPr>
              <p:cNvPr id="15" name="Straight Arrow Connector 65"/>
              <p:cNvCxnSpPr>
                <a:stCxn id="14" idx="0"/>
                <a:endCxn id="7" idx="2"/>
              </p:cNvCxnSpPr>
              <p:nvPr/>
            </p:nvCxnSpPr>
            <p:spPr>
              <a:xfrm flipV="1">
                <a:off x="5322098" y="5966261"/>
                <a:ext cx="0" cy="2887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67"/>
              <p:cNvCxnSpPr>
                <a:stCxn id="21" idx="2"/>
                <a:endCxn id="11" idx="0"/>
              </p:cNvCxnSpPr>
              <p:nvPr/>
            </p:nvCxnSpPr>
            <p:spPr>
              <a:xfrm>
                <a:off x="6840093" y="5966262"/>
                <a:ext cx="0" cy="2941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71"/>
              <p:cNvCxnSpPr>
                <a:stCxn id="12" idx="3"/>
                <a:endCxn id="14" idx="1"/>
              </p:cNvCxnSpPr>
              <p:nvPr/>
            </p:nvCxnSpPr>
            <p:spPr>
              <a:xfrm>
                <a:off x="4351987" y="6478845"/>
                <a:ext cx="41576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74"/>
              <p:cNvCxnSpPr>
                <a:stCxn id="14" idx="3"/>
                <a:endCxn id="11" idx="1"/>
              </p:cNvCxnSpPr>
              <p:nvPr/>
            </p:nvCxnSpPr>
            <p:spPr>
              <a:xfrm>
                <a:off x="5876446" y="6478845"/>
                <a:ext cx="409298" cy="922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55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Breakdown</a:t>
            </a:r>
            <a:endParaRPr lang="en-US" dirty="0"/>
          </a:p>
        </p:txBody>
      </p:sp>
      <p:sp>
        <p:nvSpPr>
          <p:cNvPr id="5" name="Rectangle 10"/>
          <p:cNvSpPr/>
          <p:nvPr/>
        </p:nvSpPr>
        <p:spPr>
          <a:xfrm>
            <a:off x="653393" y="1844824"/>
            <a:ext cx="4960723" cy="3281966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dirty="0" smtClean="0"/>
              <a:t>Stakeholder Requirements</a:t>
            </a:r>
          </a:p>
          <a:p>
            <a:pPr algn="ctr"/>
            <a:r>
              <a:rPr lang="sv-SE" sz="1400" dirty="0" smtClean="0"/>
              <a:t>(Management &amp; Operational level)</a:t>
            </a:r>
            <a:endParaRPr lang="sv-SE" sz="1400" dirty="0"/>
          </a:p>
        </p:txBody>
      </p:sp>
      <p:sp>
        <p:nvSpPr>
          <p:cNvPr id="6" name="Rectangle 8"/>
          <p:cNvSpPr/>
          <p:nvPr/>
        </p:nvSpPr>
        <p:spPr>
          <a:xfrm>
            <a:off x="1368067" y="2362349"/>
            <a:ext cx="4246050" cy="27610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dirty="0" smtClean="0"/>
              <a:t>Customer Intentions</a:t>
            </a:r>
          </a:p>
          <a:p>
            <a:pPr algn="ctr"/>
            <a:endParaRPr lang="sv-SE" sz="1400" dirty="0"/>
          </a:p>
        </p:txBody>
      </p:sp>
      <p:sp>
        <p:nvSpPr>
          <p:cNvPr id="7" name="Rectangle 7"/>
          <p:cNvSpPr/>
          <p:nvPr/>
        </p:nvSpPr>
        <p:spPr>
          <a:xfrm>
            <a:off x="2037471" y="2874101"/>
            <a:ext cx="3576645" cy="224930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dirty="0" smtClean="0"/>
              <a:t>Customer Requirements</a:t>
            </a:r>
            <a:endParaRPr lang="sv-SE" sz="1400" dirty="0"/>
          </a:p>
        </p:txBody>
      </p:sp>
      <p:sp>
        <p:nvSpPr>
          <p:cNvPr id="8" name="Rectangle 6"/>
          <p:cNvSpPr/>
          <p:nvPr/>
        </p:nvSpPr>
        <p:spPr>
          <a:xfrm>
            <a:off x="2713368" y="3437028"/>
            <a:ext cx="2900748" cy="16863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dirty="0" smtClean="0"/>
              <a:t>Feature Requirements</a:t>
            </a:r>
            <a:endParaRPr lang="sv-SE" sz="1400" dirty="0"/>
          </a:p>
        </p:txBody>
      </p:sp>
      <p:sp>
        <p:nvSpPr>
          <p:cNvPr id="9" name="Rectangle 5"/>
          <p:cNvSpPr/>
          <p:nvPr/>
        </p:nvSpPr>
        <p:spPr>
          <a:xfrm>
            <a:off x="3438555" y="3999955"/>
            <a:ext cx="2175561" cy="1123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sz="1400" dirty="0" smtClean="0"/>
              <a:t>Functional Requirements</a:t>
            </a:r>
            <a:endParaRPr lang="sv-SE" sz="1400" dirty="0"/>
          </a:p>
        </p:txBody>
      </p:sp>
      <p:sp>
        <p:nvSpPr>
          <p:cNvPr id="10" name="Rectangle 4"/>
          <p:cNvSpPr/>
          <p:nvPr/>
        </p:nvSpPr>
        <p:spPr>
          <a:xfrm>
            <a:off x="4107958" y="4461511"/>
            <a:ext cx="1506157" cy="66527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Software level Requirements</a:t>
            </a:r>
            <a:endParaRPr lang="sv-SE" sz="1400" dirty="0"/>
          </a:p>
        </p:txBody>
      </p:sp>
      <p:sp>
        <p:nvSpPr>
          <p:cNvPr id="11" name="Right Arrow 15"/>
          <p:cNvSpPr/>
          <p:nvPr/>
        </p:nvSpPr>
        <p:spPr>
          <a:xfrm>
            <a:off x="6073465" y="3668145"/>
            <a:ext cx="1368152" cy="122413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 smtClean="0"/>
              <a:t>Applied to</a:t>
            </a:r>
            <a:endParaRPr lang="sv-SE" sz="1200" dirty="0"/>
          </a:p>
        </p:txBody>
      </p:sp>
      <p:grpSp>
        <p:nvGrpSpPr>
          <p:cNvPr id="12" name="Group 21"/>
          <p:cNvGrpSpPr/>
          <p:nvPr/>
        </p:nvGrpSpPr>
        <p:grpSpPr>
          <a:xfrm>
            <a:off x="7551826" y="3068959"/>
            <a:ext cx="1008112" cy="2054441"/>
            <a:chOff x="7447545" y="4005064"/>
            <a:chExt cx="1008112" cy="2054441"/>
          </a:xfrm>
        </p:grpSpPr>
        <p:sp>
          <p:nvSpPr>
            <p:cNvPr id="13" name="Rectangle 12"/>
            <p:cNvSpPr/>
            <p:nvPr/>
          </p:nvSpPr>
          <p:spPr>
            <a:xfrm>
              <a:off x="7447545" y="4005064"/>
              <a:ext cx="1008112" cy="2054441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dirty="0" smtClean="0"/>
                <a:t>System Weaver</a:t>
              </a:r>
              <a:endParaRPr lang="sv-SE" dirty="0"/>
            </a:p>
          </p:txBody>
        </p:sp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7586786" y="4936059"/>
              <a:ext cx="729630" cy="580871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5" name="Right Brace 20"/>
          <p:cNvSpPr/>
          <p:nvPr/>
        </p:nvSpPr>
        <p:spPr>
          <a:xfrm>
            <a:off x="5614117" y="3437028"/>
            <a:ext cx="398044" cy="1686373"/>
          </a:xfrm>
          <a:prstGeom prst="rightBrace">
            <a:avLst>
              <a:gd name="adj1" fmla="val 8333"/>
              <a:gd name="adj2" fmla="val 504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025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nna.morkerdal\Downloads\Requirement misunderstan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77" y="980728"/>
            <a:ext cx="6480720" cy="48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Establish </a:t>
            </a:r>
            <a:r>
              <a:rPr lang="en-US" b="1" dirty="0"/>
              <a:t>Estimates</a:t>
            </a:r>
            <a:endParaRPr lang="en-US" dirty="0"/>
          </a:p>
          <a:p>
            <a:r>
              <a:rPr lang="en-US" dirty="0" smtClean="0"/>
              <a:t>Estimate </a:t>
            </a:r>
            <a:r>
              <a:rPr lang="en-US" dirty="0"/>
              <a:t>the Scope of the Project</a:t>
            </a:r>
          </a:p>
          <a:p>
            <a:r>
              <a:rPr lang="en-US" dirty="0" smtClean="0"/>
              <a:t>Establish </a:t>
            </a:r>
            <a:r>
              <a:rPr lang="en-US" dirty="0"/>
              <a:t>Estimates of Work Product and Task Attributes</a:t>
            </a:r>
          </a:p>
          <a:p>
            <a:r>
              <a:rPr lang="en-US" dirty="0" smtClean="0"/>
              <a:t>Define </a:t>
            </a:r>
            <a:r>
              <a:rPr lang="en-US" dirty="0"/>
              <a:t>Project Lifecycle Phases</a:t>
            </a:r>
          </a:p>
          <a:p>
            <a:r>
              <a:rPr lang="en-US" dirty="0" smtClean="0"/>
              <a:t>Estimate </a:t>
            </a:r>
            <a:r>
              <a:rPr lang="en-US" dirty="0"/>
              <a:t>Effort and </a:t>
            </a:r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CMMI Project </a:t>
            </a:r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Develop </a:t>
            </a:r>
            <a:r>
              <a:rPr lang="en-US" b="1" dirty="0"/>
              <a:t>a Project Plan</a:t>
            </a:r>
            <a:endParaRPr lang="en-US" dirty="0"/>
          </a:p>
          <a:p>
            <a:r>
              <a:rPr lang="en-US" dirty="0" smtClean="0"/>
              <a:t>Establish </a:t>
            </a:r>
            <a:r>
              <a:rPr lang="en-US" dirty="0"/>
              <a:t>the Budget and Schedule</a:t>
            </a:r>
          </a:p>
          <a:p>
            <a:r>
              <a:rPr lang="en-US" dirty="0" smtClean="0"/>
              <a:t>Identify </a:t>
            </a:r>
            <a:r>
              <a:rPr lang="en-US" dirty="0"/>
              <a:t>Project Risks</a:t>
            </a:r>
          </a:p>
          <a:p>
            <a:r>
              <a:rPr lang="en-US" dirty="0" smtClean="0"/>
              <a:t>Plan </a:t>
            </a:r>
            <a:r>
              <a:rPr lang="en-US" dirty="0"/>
              <a:t>Data Management</a:t>
            </a:r>
          </a:p>
          <a:p>
            <a:r>
              <a:rPr lang="en-US" dirty="0" smtClean="0"/>
              <a:t>Plan </a:t>
            </a:r>
            <a:r>
              <a:rPr lang="en-US" dirty="0"/>
              <a:t>the Project’s Resources</a:t>
            </a:r>
          </a:p>
          <a:p>
            <a:r>
              <a:rPr lang="en-US" dirty="0" smtClean="0"/>
              <a:t>Plan </a:t>
            </a:r>
            <a:r>
              <a:rPr lang="en-US" dirty="0"/>
              <a:t>Needed Knowledge and Skills</a:t>
            </a:r>
          </a:p>
          <a:p>
            <a:r>
              <a:rPr lang="en-US" dirty="0" smtClean="0"/>
              <a:t>Plan </a:t>
            </a:r>
            <a:r>
              <a:rPr lang="en-US" dirty="0"/>
              <a:t>Stakeholder Involvement</a:t>
            </a:r>
          </a:p>
          <a:p>
            <a:r>
              <a:rPr lang="en-US" dirty="0" smtClean="0"/>
              <a:t>Establish </a:t>
            </a:r>
            <a:r>
              <a:rPr lang="en-US" dirty="0"/>
              <a:t>the Project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CMMI Project </a:t>
            </a:r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 smtClean="0"/>
              <a:t>Obtain </a:t>
            </a:r>
            <a:r>
              <a:rPr lang="en-US" b="1" dirty="0"/>
              <a:t>Commitment to the Plan</a:t>
            </a:r>
            <a:endParaRPr lang="en-US" dirty="0"/>
          </a:p>
          <a:p>
            <a:r>
              <a:rPr lang="en-US" dirty="0" smtClean="0"/>
              <a:t>Review </a:t>
            </a:r>
            <a:r>
              <a:rPr lang="en-US" dirty="0"/>
              <a:t>Plans That Affect the Project</a:t>
            </a:r>
          </a:p>
          <a:p>
            <a:r>
              <a:rPr lang="en-US" dirty="0" smtClean="0"/>
              <a:t>Reconcile </a:t>
            </a:r>
            <a:r>
              <a:rPr lang="en-US" dirty="0"/>
              <a:t>Work and Resource Levels</a:t>
            </a:r>
          </a:p>
          <a:p>
            <a:r>
              <a:rPr lang="en-US" dirty="0" smtClean="0"/>
              <a:t>Obtain </a:t>
            </a:r>
            <a:r>
              <a:rPr lang="en-US" dirty="0"/>
              <a:t>Plan Commitment</a:t>
            </a:r>
            <a:endParaRPr lang="en-US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CMMI Project </a:t>
            </a:r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09AFF0-AF63-43F6-BBE8-AB6E7E006F3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</a:t>
            </a:r>
            <a:r>
              <a:rPr lang="sv-SE" dirty="0" err="1" smtClean="0"/>
              <a:t>Phases</a:t>
            </a:r>
            <a:r>
              <a:rPr lang="sv-SE" dirty="0" smtClean="0"/>
              <a:t> and </a:t>
            </a:r>
            <a:r>
              <a:rPr lang="sv-SE" dirty="0" err="1" smtClean="0"/>
              <a:t>Milestones</a:t>
            </a:r>
            <a:endParaRPr lang="en-US" dirty="0"/>
          </a:p>
        </p:txBody>
      </p:sp>
      <p:grpSp>
        <p:nvGrpSpPr>
          <p:cNvPr id="28" name="Grupp 27"/>
          <p:cNvGrpSpPr/>
          <p:nvPr/>
        </p:nvGrpSpPr>
        <p:grpSpPr>
          <a:xfrm>
            <a:off x="323528" y="1561162"/>
            <a:ext cx="9106492" cy="1251800"/>
            <a:chOff x="434060" y="2852936"/>
            <a:chExt cx="9106492" cy="1251800"/>
          </a:xfrm>
        </p:grpSpPr>
        <p:sp>
          <p:nvSpPr>
            <p:cNvPr id="5" name="Right Arrow 31"/>
            <p:cNvSpPr/>
            <p:nvPr/>
          </p:nvSpPr>
          <p:spPr>
            <a:xfrm>
              <a:off x="434060" y="3312648"/>
              <a:ext cx="648072" cy="50405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schemeClr val="tx1"/>
                  </a:solidFill>
                </a:rPr>
                <a:t>Define</a:t>
              </a:r>
              <a:endParaRPr lang="sv-S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ight Arrow 32"/>
            <p:cNvSpPr/>
            <p:nvPr/>
          </p:nvSpPr>
          <p:spPr>
            <a:xfrm>
              <a:off x="1115616" y="3312648"/>
              <a:ext cx="792088" cy="50405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schemeClr val="tx1"/>
                  </a:solidFill>
                </a:rPr>
                <a:t>Plan</a:t>
              </a:r>
              <a:endParaRPr lang="sv-SE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33"/>
            <p:cNvSpPr/>
            <p:nvPr/>
          </p:nvSpPr>
          <p:spPr>
            <a:xfrm>
              <a:off x="7740352" y="3312648"/>
              <a:ext cx="1003379" cy="50405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schemeClr val="tx1"/>
                  </a:solidFill>
                </a:rPr>
                <a:t>Production Support</a:t>
              </a:r>
              <a:endParaRPr lang="sv-SE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Arrow 34"/>
            <p:cNvSpPr/>
            <p:nvPr/>
          </p:nvSpPr>
          <p:spPr>
            <a:xfrm>
              <a:off x="6084168" y="3312648"/>
              <a:ext cx="1584176" cy="50405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schemeClr val="tx1"/>
                  </a:solidFill>
                </a:rPr>
                <a:t>Validate</a:t>
              </a:r>
              <a:endParaRPr lang="sv-SE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35"/>
            <p:cNvSpPr/>
            <p:nvPr/>
          </p:nvSpPr>
          <p:spPr>
            <a:xfrm>
              <a:off x="1979712" y="3312648"/>
              <a:ext cx="4032448" cy="50405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800" dirty="0" smtClean="0">
                  <a:solidFill>
                    <a:schemeClr val="tx1"/>
                  </a:solidFill>
                </a:rPr>
                <a:t>Execution</a:t>
              </a:r>
              <a:endParaRPr lang="sv-S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36"/>
            <p:cNvCxnSpPr/>
            <p:nvPr/>
          </p:nvCxnSpPr>
          <p:spPr>
            <a:xfrm>
              <a:off x="1082132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7"/>
            <p:cNvCxnSpPr/>
            <p:nvPr/>
          </p:nvCxnSpPr>
          <p:spPr>
            <a:xfrm>
              <a:off x="3923928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8"/>
            <p:cNvCxnSpPr/>
            <p:nvPr/>
          </p:nvCxnSpPr>
          <p:spPr>
            <a:xfrm>
              <a:off x="6026232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9"/>
            <p:cNvCxnSpPr/>
            <p:nvPr/>
          </p:nvCxnSpPr>
          <p:spPr>
            <a:xfrm>
              <a:off x="1907704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0"/>
            <p:cNvCxnSpPr/>
            <p:nvPr/>
          </p:nvCxnSpPr>
          <p:spPr>
            <a:xfrm>
              <a:off x="7668344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amond 41"/>
            <p:cNvSpPr/>
            <p:nvPr/>
          </p:nvSpPr>
          <p:spPr>
            <a:xfrm>
              <a:off x="668086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00" dirty="0"/>
            </a:p>
          </p:txBody>
        </p:sp>
        <p:sp>
          <p:nvSpPr>
            <p:cNvPr id="16" name="Diamond 42"/>
            <p:cNvSpPr/>
            <p:nvPr/>
          </p:nvSpPr>
          <p:spPr>
            <a:xfrm>
              <a:off x="1485428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Diamond 43"/>
            <p:cNvSpPr/>
            <p:nvPr/>
          </p:nvSpPr>
          <p:spPr>
            <a:xfrm>
              <a:off x="3509882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Diamond 44"/>
            <p:cNvSpPr/>
            <p:nvPr/>
          </p:nvSpPr>
          <p:spPr>
            <a:xfrm>
              <a:off x="5612186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Diamond 45"/>
            <p:cNvSpPr/>
            <p:nvPr/>
          </p:nvSpPr>
          <p:spPr>
            <a:xfrm>
              <a:off x="7254298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TextBox 46"/>
            <p:cNvSpPr txBox="1"/>
            <p:nvPr/>
          </p:nvSpPr>
          <p:spPr>
            <a:xfrm>
              <a:off x="827584" y="299724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Content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47"/>
            <p:cNvSpPr txBox="1"/>
            <p:nvPr/>
          </p:nvSpPr>
          <p:spPr>
            <a:xfrm>
              <a:off x="1607816" y="299724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Agreement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48"/>
            <p:cNvSpPr txBox="1"/>
            <p:nvPr/>
          </p:nvSpPr>
          <p:spPr>
            <a:xfrm>
              <a:off x="3555759" y="299724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Confirmation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49"/>
            <p:cNvSpPr txBox="1"/>
            <p:nvPr/>
          </p:nvSpPr>
          <p:spPr>
            <a:xfrm>
              <a:off x="5724128" y="299724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Validation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50"/>
            <p:cNvSpPr txBox="1"/>
            <p:nvPr/>
          </p:nvSpPr>
          <p:spPr>
            <a:xfrm>
              <a:off x="7370286" y="2997242"/>
              <a:ext cx="1008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Production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51"/>
            <p:cNvCxnSpPr/>
            <p:nvPr/>
          </p:nvCxnSpPr>
          <p:spPr>
            <a:xfrm>
              <a:off x="8755831" y="3024616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52"/>
            <p:cNvSpPr/>
            <p:nvPr/>
          </p:nvSpPr>
          <p:spPr>
            <a:xfrm>
              <a:off x="8341785" y="2852936"/>
              <a:ext cx="828092" cy="504056"/>
            </a:xfrm>
            <a:prstGeom prst="diamond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TextBox 53"/>
            <p:cNvSpPr txBox="1"/>
            <p:nvPr/>
          </p:nvSpPr>
          <p:spPr>
            <a:xfrm>
              <a:off x="8532440" y="2935687"/>
              <a:ext cx="100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800" dirty="0" smtClean="0">
                  <a:solidFill>
                    <a:schemeClr val="bg1"/>
                  </a:solidFill>
                </a:rPr>
                <a:t>Project </a:t>
              </a:r>
            </a:p>
            <a:p>
              <a:r>
                <a:rPr lang="sv-SE" sz="800" dirty="0" smtClean="0">
                  <a:solidFill>
                    <a:schemeClr val="bg1"/>
                  </a:solidFill>
                </a:rPr>
                <a:t>Closure</a:t>
              </a:r>
              <a:endParaRPr lang="sv-SE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190</Words>
  <Application>Microsoft Office PowerPoint</Application>
  <PresentationFormat>Bildspel på skärmen (4:3)</PresentationFormat>
  <Paragraphs>71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Office 主题</vt:lpstr>
      <vt:lpstr>Requirement Management  &amp; Project Planning</vt:lpstr>
      <vt:lpstr>Requirement Management</vt:lpstr>
      <vt:lpstr>Requirements Breakdown</vt:lpstr>
      <vt:lpstr>PowerPoint-presentation</vt:lpstr>
      <vt:lpstr>CMMI Project Planning</vt:lpstr>
      <vt:lpstr>CMMI Project Planning</vt:lpstr>
      <vt:lpstr>CMMI Project Planning</vt:lpstr>
      <vt:lpstr>Project Phases and Milestones</vt:lpstr>
    </vt:vector>
  </TitlesOfParts>
  <Company>T-Engineering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on Training 2016</dc:title>
  <dc:creator>Anna Mörkerdal</dc:creator>
  <cp:lastModifiedBy>Anna Mörkerdal</cp:lastModifiedBy>
  <cp:revision>11</cp:revision>
  <dcterms:created xsi:type="dcterms:W3CDTF">2016-01-19T06:59:56Z</dcterms:created>
  <dcterms:modified xsi:type="dcterms:W3CDTF">2016-01-22T09:32:14Z</dcterms:modified>
</cp:coreProperties>
</file>