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chemeClr val="dk1"/>
            </a:gs>
            <a:gs pos="54000">
              <a:schemeClr val="dk2"/>
            </a:gs>
            <a:gs pos="100000">
              <a:srgbClr val="A5A1A1"/>
            </a:gs>
          </a:gsLst>
          <a:lin ang="5400000" scaled="0"/>
        </a:gradFill>
      </p:bgPr>
    </p:bg>
    <p:spTree>
      <p:nvGrpSpPr>
        <p:cNvPr id="14" name="Shape 14"/>
        <p:cNvGrpSpPr/>
        <p:nvPr/>
      </p:nvGrpSpPr>
      <p:grpSpPr>
        <a:xfrm>
          <a:off x="0" y="0"/>
          <a:ext cx="0" cy="0"/>
          <a:chOff x="0" y="0"/>
          <a:chExt cx="0" cy="0"/>
        </a:xfrm>
      </p:grpSpPr>
      <p:sp>
        <p:nvSpPr>
          <p:cNvPr id="15" name="Shape 15"/>
          <p:cNvSpPr txBox="1"/>
          <p:nvPr>
            <p:ph type="ctrTitle"/>
          </p:nvPr>
        </p:nvSpPr>
        <p:spPr>
          <a:xfrm>
            <a:off x="683568" y="836712"/>
            <a:ext cx="7772400" cy="2232299"/>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6" name="Shape 16"/>
          <p:cNvSpPr txBox="1"/>
          <p:nvPr>
            <p:ph idx="1" type="subTitle"/>
          </p:nvPr>
        </p:nvSpPr>
        <p:spPr>
          <a:xfrm>
            <a:off x="683568" y="3429000"/>
            <a:ext cx="6400799" cy="1752899"/>
          </a:xfrm>
          <a:prstGeom prst="rect">
            <a:avLst/>
          </a:prstGeom>
          <a:noFill/>
          <a:ln>
            <a:noFill/>
          </a:ln>
        </p:spPr>
        <p:txBody>
          <a:bodyPr anchorCtr="0" anchor="ctr" bIns="91425" lIns="91425" rIns="91425" tIns="91425"/>
          <a:lstStyle>
            <a:lvl1pPr indent="0" lvl="0" marL="0" marR="0" rtl="0" algn="l">
              <a:spcBef>
                <a:spcPts val="480"/>
              </a:spcBef>
              <a:spcAft>
                <a:spcPts val="0"/>
              </a:spcAft>
              <a:buClr>
                <a:srgbClr val="EA7500"/>
              </a:buClr>
              <a:buFont typeface="Noto Symbol"/>
              <a:buNone/>
              <a:defRPr/>
            </a:lvl1pPr>
            <a:lvl2pPr indent="0" lvl="1" marL="457200" marR="0" rtl="0" algn="ctr">
              <a:spcBef>
                <a:spcPts val="560"/>
              </a:spcBef>
              <a:spcAft>
                <a:spcPts val="0"/>
              </a:spcAft>
              <a:buClr>
                <a:srgbClr val="EA7500"/>
              </a:buClr>
              <a:buFont typeface="Noto Symbol"/>
              <a:buNone/>
              <a:defRPr/>
            </a:lvl2pPr>
            <a:lvl3pPr indent="0" lvl="2" marL="914400" marR="0" rtl="0" algn="ctr">
              <a:spcBef>
                <a:spcPts val="480"/>
              </a:spcBef>
              <a:spcAft>
                <a:spcPts val="0"/>
              </a:spcAft>
              <a:buClr>
                <a:srgbClr val="EA7500"/>
              </a:buClr>
              <a:buFont typeface="Noto Symbol"/>
              <a:buNone/>
              <a:defRPr/>
            </a:lvl3pPr>
            <a:lvl4pPr indent="0" lvl="3" marL="1371600" marR="0" rtl="0" algn="ctr">
              <a:spcBef>
                <a:spcPts val="400"/>
              </a:spcBef>
              <a:spcAft>
                <a:spcPts val="0"/>
              </a:spcAft>
              <a:buClr>
                <a:srgbClr val="EA7500"/>
              </a:buClr>
              <a:buFont typeface="Arial"/>
              <a:buNone/>
              <a:defRPr/>
            </a:lvl4pPr>
            <a:lvl5pPr indent="0" lvl="4" marL="1828800" marR="0" rtl="0" algn="ctr">
              <a:spcBef>
                <a:spcPts val="400"/>
              </a:spcBef>
              <a:spcAft>
                <a:spcPts val="0"/>
              </a:spcAft>
              <a:buClr>
                <a:srgbClr val="EA7500"/>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17" name="Shape 17"/>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 name="Shape 18"/>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0" name="Shape 70"/>
          <p:cNvSpPr txBox="1"/>
          <p:nvPr>
            <p:ph idx="1" type="body"/>
          </p:nvPr>
        </p:nvSpPr>
        <p:spPr>
          <a:xfrm rot="5400000">
            <a:off x="2433449" y="-376049"/>
            <a:ext cx="4277099" cy="8229600"/>
          </a:xfrm>
          <a:prstGeom prst="rect">
            <a:avLst/>
          </a:prstGeom>
          <a:noFill/>
          <a:ln>
            <a:noFill/>
          </a:ln>
        </p:spPr>
        <p:txBody>
          <a:bodyPr anchorCtr="0" anchor="t" bIns="91425" lIns="91425" rIns="91425" tIns="91425"/>
          <a:lstStyle>
            <a:lvl1pPr indent="-139700" lvl="0" marL="342900" rtl="0" algn="l">
              <a:spcBef>
                <a:spcPts val="640"/>
              </a:spcBef>
              <a:spcAft>
                <a:spcPts val="0"/>
              </a:spcAft>
              <a:buClr>
                <a:srgbClr val="EA7500"/>
              </a:buClr>
              <a:buFont typeface="Noto Symbol"/>
              <a:buChar char="▪"/>
              <a:defRPr/>
            </a:lvl1pPr>
            <a:lvl2pPr indent="-107950" lvl="1" marL="742950" rtl="0" algn="l">
              <a:spcBef>
                <a:spcPts val="560"/>
              </a:spcBef>
              <a:spcAft>
                <a:spcPts val="0"/>
              </a:spcAft>
              <a:buClr>
                <a:srgbClr val="EA7500"/>
              </a:buClr>
              <a:buFont typeface="Noto Symbol"/>
              <a:buChar char="▪"/>
              <a:defRPr/>
            </a:lvl2pPr>
            <a:lvl3pPr indent="-76200" lvl="2" marL="1143000" rtl="0" algn="l">
              <a:spcBef>
                <a:spcPts val="480"/>
              </a:spcBef>
              <a:spcAft>
                <a:spcPts val="0"/>
              </a:spcAft>
              <a:buClr>
                <a:srgbClr val="EA7500"/>
              </a:buClr>
              <a:buFont typeface="Noto Symbol"/>
              <a:buChar char="▪"/>
              <a:defRPr/>
            </a:lvl3pPr>
            <a:lvl4pPr indent="-101600" lvl="3" marL="1600200" rtl="0" algn="l">
              <a:spcBef>
                <a:spcPts val="400"/>
              </a:spcBef>
              <a:spcAft>
                <a:spcPts val="0"/>
              </a:spcAft>
              <a:buClr>
                <a:srgbClr val="EA7500"/>
              </a:buClr>
              <a:buFont typeface="Arial"/>
              <a:buChar char="•"/>
              <a:defRPr/>
            </a:lvl4pPr>
            <a:lvl5pPr indent="-101600" lvl="4" marL="2057400" rtl="0" algn="l">
              <a:spcBef>
                <a:spcPts val="400"/>
              </a:spcBef>
              <a:spcAft>
                <a:spcPts val="0"/>
              </a:spcAft>
              <a:buClr>
                <a:srgbClr val="EA7500"/>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1" name="Shape 71"/>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2" name="Shape 72"/>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3" name="Shape 73"/>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856700" y="2047338"/>
            <a:ext cx="5602799" cy="205740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6" name="Shape 76"/>
          <p:cNvSpPr txBox="1"/>
          <p:nvPr>
            <p:ph idx="1" type="body"/>
          </p:nvPr>
        </p:nvSpPr>
        <p:spPr>
          <a:xfrm rot="5400000">
            <a:off x="665700" y="66139"/>
            <a:ext cx="5602799" cy="6019799"/>
          </a:xfrm>
          <a:prstGeom prst="rect">
            <a:avLst/>
          </a:prstGeom>
          <a:noFill/>
          <a:ln>
            <a:noFill/>
          </a:ln>
        </p:spPr>
        <p:txBody>
          <a:bodyPr anchorCtr="0" anchor="t" bIns="91425" lIns="91425" rIns="91425" tIns="91425"/>
          <a:lstStyle>
            <a:lvl1pPr indent="-139700" lvl="0" marL="342900" rtl="0" algn="l">
              <a:spcBef>
                <a:spcPts val="640"/>
              </a:spcBef>
              <a:spcAft>
                <a:spcPts val="0"/>
              </a:spcAft>
              <a:buClr>
                <a:srgbClr val="EA7500"/>
              </a:buClr>
              <a:buFont typeface="Noto Symbol"/>
              <a:buChar char="▪"/>
              <a:defRPr/>
            </a:lvl1pPr>
            <a:lvl2pPr indent="-107950" lvl="1" marL="742950" rtl="0" algn="l">
              <a:spcBef>
                <a:spcPts val="560"/>
              </a:spcBef>
              <a:spcAft>
                <a:spcPts val="0"/>
              </a:spcAft>
              <a:buClr>
                <a:srgbClr val="EA7500"/>
              </a:buClr>
              <a:buFont typeface="Noto Symbol"/>
              <a:buChar char="▪"/>
              <a:defRPr/>
            </a:lvl2pPr>
            <a:lvl3pPr indent="-76200" lvl="2" marL="1143000" rtl="0" algn="l">
              <a:spcBef>
                <a:spcPts val="480"/>
              </a:spcBef>
              <a:spcAft>
                <a:spcPts val="0"/>
              </a:spcAft>
              <a:buClr>
                <a:srgbClr val="EA7500"/>
              </a:buClr>
              <a:buFont typeface="Noto Symbol"/>
              <a:buChar char="▪"/>
              <a:defRPr/>
            </a:lvl3pPr>
            <a:lvl4pPr indent="-101600" lvl="3" marL="1600200" rtl="0" algn="l">
              <a:spcBef>
                <a:spcPts val="400"/>
              </a:spcBef>
              <a:spcAft>
                <a:spcPts val="0"/>
              </a:spcAft>
              <a:buClr>
                <a:srgbClr val="EA7500"/>
              </a:buClr>
              <a:buFont typeface="Arial"/>
              <a:buChar char="•"/>
              <a:defRPr/>
            </a:lvl4pPr>
            <a:lvl5pPr indent="-101600" lvl="4" marL="2057400" rtl="0" algn="l">
              <a:spcBef>
                <a:spcPts val="400"/>
              </a:spcBef>
              <a:spcAft>
                <a:spcPts val="0"/>
              </a:spcAft>
              <a:buClr>
                <a:srgbClr val="EA7500"/>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7" name="Shape 77"/>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8" name="Shape 78"/>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9" name="Shape 79"/>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22" name="Shape 22"/>
          <p:cNvSpPr txBox="1"/>
          <p:nvPr>
            <p:ph idx="1" type="body"/>
          </p:nvPr>
        </p:nvSpPr>
        <p:spPr>
          <a:xfrm>
            <a:off x="457200" y="1600200"/>
            <a:ext cx="8229600" cy="4277099"/>
          </a:xfrm>
          <a:prstGeom prst="rect">
            <a:avLst/>
          </a:prstGeom>
          <a:noFill/>
          <a:ln>
            <a:noFill/>
          </a:ln>
        </p:spPr>
        <p:txBody>
          <a:bodyPr anchorCtr="0" anchor="t" bIns="91425" lIns="91425" rIns="91425" tIns="91425"/>
          <a:lstStyle>
            <a:lvl1pPr indent="-139700" lvl="0" marL="342900" rtl="0" algn="l">
              <a:spcBef>
                <a:spcPts val="640"/>
              </a:spcBef>
              <a:spcAft>
                <a:spcPts val="0"/>
              </a:spcAft>
              <a:buClr>
                <a:srgbClr val="EA7500"/>
              </a:buClr>
              <a:buFont typeface="Noto Symbol"/>
              <a:buChar char="▪"/>
              <a:defRPr/>
            </a:lvl1pPr>
            <a:lvl2pPr indent="-107950" lvl="1" marL="742950" rtl="0" algn="l">
              <a:spcBef>
                <a:spcPts val="560"/>
              </a:spcBef>
              <a:spcAft>
                <a:spcPts val="0"/>
              </a:spcAft>
              <a:buClr>
                <a:srgbClr val="EA7500"/>
              </a:buClr>
              <a:buFont typeface="Noto Symbol"/>
              <a:buChar char="▪"/>
              <a:defRPr/>
            </a:lvl2pPr>
            <a:lvl3pPr indent="-76200" lvl="2" marL="1143000" rtl="0" algn="l">
              <a:spcBef>
                <a:spcPts val="480"/>
              </a:spcBef>
              <a:spcAft>
                <a:spcPts val="0"/>
              </a:spcAft>
              <a:buClr>
                <a:srgbClr val="EA7500"/>
              </a:buClr>
              <a:buFont typeface="Noto Symbol"/>
              <a:buChar char="▪"/>
              <a:defRPr/>
            </a:lvl3pPr>
            <a:lvl4pPr indent="-101600" lvl="3" marL="1600200" rtl="0" algn="l">
              <a:spcBef>
                <a:spcPts val="400"/>
              </a:spcBef>
              <a:spcAft>
                <a:spcPts val="0"/>
              </a:spcAft>
              <a:buClr>
                <a:srgbClr val="EA7500"/>
              </a:buClr>
              <a:buFont typeface="Arial"/>
              <a:buChar char="•"/>
              <a:defRPr/>
            </a:lvl4pPr>
            <a:lvl5pPr indent="-101600" lvl="4" marL="2057400" rtl="0" algn="l">
              <a:spcBef>
                <a:spcPts val="400"/>
              </a:spcBef>
              <a:spcAft>
                <a:spcPts val="0"/>
              </a:spcAft>
              <a:buClr>
                <a:srgbClr val="EA7500"/>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23" name="Shape 23"/>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 name="Shape 24"/>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722312" y="4406900"/>
            <a:ext cx="7772400" cy="14702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722312" y="2906713"/>
            <a:ext cx="7772400" cy="1500000"/>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29" name="Shape 29"/>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 name="Shape 30"/>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34" name="Shape 34"/>
          <p:cNvSpPr txBox="1"/>
          <p:nvPr>
            <p:ph idx="1" type="body"/>
          </p:nvPr>
        </p:nvSpPr>
        <p:spPr>
          <a:xfrm>
            <a:off x="457200" y="1600200"/>
            <a:ext cx="4038599" cy="42770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2" type="body"/>
          </p:nvPr>
        </p:nvSpPr>
        <p:spPr>
          <a:xfrm>
            <a:off x="4648200" y="1600200"/>
            <a:ext cx="4038599" cy="42770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457200" y="1535112"/>
            <a:ext cx="4040099" cy="6396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2" name="Shape 42"/>
          <p:cNvSpPr txBox="1"/>
          <p:nvPr>
            <p:ph idx="2" type="body"/>
          </p:nvPr>
        </p:nvSpPr>
        <p:spPr>
          <a:xfrm>
            <a:off x="457200" y="2174875"/>
            <a:ext cx="4040099" cy="3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3" type="body"/>
          </p:nvPr>
        </p:nvSpPr>
        <p:spPr>
          <a:xfrm>
            <a:off x="4645025" y="1535112"/>
            <a:ext cx="4041900" cy="6396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4" name="Shape 44"/>
          <p:cNvSpPr txBox="1"/>
          <p:nvPr>
            <p:ph idx="4" type="body"/>
          </p:nvPr>
        </p:nvSpPr>
        <p:spPr>
          <a:xfrm>
            <a:off x="4645025" y="2174875"/>
            <a:ext cx="4041900" cy="3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6" name="Shape 46"/>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50" name="Shape 50"/>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1" name="Shape 51"/>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3"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99" cy="11619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3575050" y="273051"/>
            <a:ext cx="5111699" cy="5604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2" type="body"/>
          </p:nvPr>
        </p:nvSpPr>
        <p:spPr>
          <a:xfrm>
            <a:off x="457200" y="1435100"/>
            <a:ext cx="3008399" cy="44421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8" name="Shape 58"/>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0" name="Shape 60"/>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1792288" y="612775"/>
            <a:ext cx="5486399" cy="4114800"/>
          </a:xfrm>
          <a:prstGeom prst="rect">
            <a:avLst/>
          </a:prstGeom>
          <a:noFill/>
          <a:ln>
            <a:noFill/>
          </a:ln>
        </p:spPr>
      </p:sp>
      <p:sp>
        <p:nvSpPr>
          <p:cNvPr id="64" name="Shape 64"/>
          <p:cNvSpPr txBox="1"/>
          <p:nvPr>
            <p:ph idx="1" type="body"/>
          </p:nvPr>
        </p:nvSpPr>
        <p:spPr>
          <a:xfrm>
            <a:off x="1792288" y="5367337"/>
            <a:ext cx="5486399" cy="5100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5" name="Shape 65"/>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6" name="Shape 66"/>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7" name="Shape 67"/>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54000">
              <a:schemeClr val="lt1"/>
            </a:gs>
            <a:gs pos="100000">
              <a:srgbClr val="BFBFBF"/>
            </a:gs>
          </a:gsLst>
          <a:lin ang="2700000" scaled="0"/>
        </a:gradFill>
      </p:bgPr>
    </p:bg>
    <p:spTree>
      <p:nvGrpSpPr>
        <p:cNvPr id="5" name="Shape 5"/>
        <p:cNvGrpSpPr/>
        <p:nvPr/>
      </p:nvGrpSpPr>
      <p:grpSpPr>
        <a:xfrm>
          <a:off x="0" y="0"/>
          <a:ext cx="0" cy="0"/>
          <a:chOff x="0" y="0"/>
          <a:chExt cx="0" cy="0"/>
        </a:xfrm>
      </p:grpSpPr>
      <p:sp>
        <p:nvSpPr>
          <p:cNvPr id="6" name="Shape 6"/>
          <p:cNvSpPr/>
          <p:nvPr/>
        </p:nvSpPr>
        <p:spPr>
          <a:xfrm>
            <a:off x="-12080" y="0"/>
            <a:ext cx="9156000" cy="6858000"/>
          </a:xfrm>
          <a:prstGeom prst="rect">
            <a:avLst/>
          </a:prstGeom>
          <a:gradFill>
            <a:gsLst>
              <a:gs pos="0">
                <a:srgbClr val="000000">
                  <a:alpha val="0"/>
                </a:srgbClr>
              </a:gs>
              <a:gs pos="81000">
                <a:srgbClr val="000000">
                  <a:alpha val="0"/>
                </a:srgbClr>
              </a:gs>
              <a:gs pos="100000">
                <a:srgbClr val="000000">
                  <a:alpha val="16862"/>
                </a:srgbClr>
              </a:gs>
            </a:gsLst>
            <a:path path="circle">
              <a:fillToRect b="50%" l="50%" r="50%" t="50%"/>
            </a:path>
            <a:tileRect/>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 name="Shape 7"/>
          <p:cNvSpPr txBox="1"/>
          <p:nvPr>
            <p:ph type="title"/>
          </p:nvPr>
        </p:nvSpPr>
        <p:spPr>
          <a:xfrm>
            <a:off x="457200" y="274637"/>
            <a:ext cx="8229600" cy="1143299"/>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8" name="Shape 8"/>
          <p:cNvSpPr txBox="1"/>
          <p:nvPr>
            <p:ph idx="1" type="body"/>
          </p:nvPr>
        </p:nvSpPr>
        <p:spPr>
          <a:xfrm>
            <a:off x="457200" y="1600200"/>
            <a:ext cx="8229600" cy="42768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rgbClr val="EA7500"/>
              </a:buClr>
              <a:buFont typeface="Noto Symbol"/>
              <a:buChar char="▪"/>
              <a:defRPr/>
            </a:lvl1pPr>
            <a:lvl2pPr indent="-107950" lvl="1" marL="742950" marR="0" rtl="0" algn="l">
              <a:spcBef>
                <a:spcPts val="560"/>
              </a:spcBef>
              <a:spcAft>
                <a:spcPts val="0"/>
              </a:spcAft>
              <a:buClr>
                <a:srgbClr val="EA7500"/>
              </a:buClr>
              <a:buFont typeface="Noto Symbol"/>
              <a:buChar char="▪"/>
              <a:defRPr/>
            </a:lvl2pPr>
            <a:lvl3pPr indent="-76200" lvl="2" marL="1143000" marR="0" rtl="0" algn="l">
              <a:spcBef>
                <a:spcPts val="480"/>
              </a:spcBef>
              <a:spcAft>
                <a:spcPts val="0"/>
              </a:spcAft>
              <a:buClr>
                <a:srgbClr val="EA7500"/>
              </a:buClr>
              <a:buFont typeface="Noto Symbol"/>
              <a:buChar char="▪"/>
              <a:defRPr/>
            </a:lvl3pPr>
            <a:lvl4pPr indent="-101600" lvl="3" marL="1600200" marR="0" rtl="0" algn="l">
              <a:spcBef>
                <a:spcPts val="400"/>
              </a:spcBef>
              <a:spcAft>
                <a:spcPts val="0"/>
              </a:spcAft>
              <a:buClr>
                <a:srgbClr val="EA7500"/>
              </a:buClr>
              <a:buFont typeface="Arial"/>
              <a:buChar char="•"/>
              <a:defRPr/>
            </a:lvl4pPr>
            <a:lvl5pPr indent="-101600" lvl="4" marL="2057400" marR="0" rtl="0" algn="l">
              <a:spcBef>
                <a:spcPts val="400"/>
              </a:spcBef>
              <a:spcAft>
                <a:spcPts val="0"/>
              </a:spcAft>
              <a:buClr>
                <a:srgbClr val="EA7500"/>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9" name="Shape 9"/>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 name="Shape 11"/>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12" name="Shape 12"/>
          <p:cNvSpPr/>
          <p:nvPr/>
        </p:nvSpPr>
        <p:spPr>
          <a:xfrm rot="10800000">
            <a:off x="-12075" y="6466200"/>
            <a:ext cx="7079400" cy="437999"/>
          </a:xfrm>
          <a:prstGeom prst="rect">
            <a:avLst/>
          </a:prstGeom>
          <a:gradFill>
            <a:gsLst>
              <a:gs pos="0">
                <a:schemeClr val="lt1"/>
              </a:gs>
              <a:gs pos="20000">
                <a:srgbClr val="BFBFBF"/>
              </a:gs>
              <a:gs pos="50000">
                <a:srgbClr val="595959"/>
              </a:gs>
              <a:gs pos="75000">
                <a:srgbClr val="3F3F3F"/>
              </a:gs>
              <a:gs pos="89999">
                <a:srgbClr val="1D1B10"/>
              </a:gs>
              <a:gs pos="100000">
                <a:schemeClr val="dk1"/>
              </a:gs>
            </a:gsLst>
            <a:lin ang="0" scaled="0"/>
          </a:gradFill>
          <a:ln>
            <a:noFill/>
          </a:ln>
        </p:spPr>
        <p:txBody>
          <a:bodyPr anchorCtr="0" anchor="ctr" bIns="40075" lIns="80175" rIns="80175" tIns="40075">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pic>
        <p:nvPicPr>
          <p:cNvPr id="13" name="Shape 13"/>
          <p:cNvPicPr preferRelativeResize="0"/>
          <p:nvPr/>
        </p:nvPicPr>
        <p:blipFill>
          <a:blip r:embed="rId1">
            <a:alphaModFix/>
          </a:blip>
          <a:stretch>
            <a:fillRect/>
          </a:stretch>
        </p:blipFill>
        <p:spPr>
          <a:xfrm>
            <a:off x="7028500" y="6466200"/>
            <a:ext cx="2115425" cy="43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png"/><Relationship Id="rId4" Type="http://schemas.openxmlformats.org/officeDocument/2006/relationships/image" Target="../media/image05.png"/><Relationship Id="rId5" Type="http://schemas.openxmlformats.org/officeDocument/2006/relationships/image" Target="../media/image03.png"/><Relationship Id="rId6"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3568" y="836712"/>
            <a:ext cx="7772400" cy="2232299"/>
          </a:xfrm>
          <a:prstGeom prst="rect">
            <a:avLst/>
          </a:prstGeom>
        </p:spPr>
        <p:txBody>
          <a:bodyPr anchorCtr="0" anchor="b" bIns="91425" lIns="91425" rIns="91425" tIns="91425">
            <a:noAutofit/>
          </a:bodyPr>
          <a:lstStyle/>
          <a:p>
            <a:pPr lvl="0">
              <a:spcBef>
                <a:spcPts val="0"/>
              </a:spcBef>
              <a:buNone/>
            </a:pPr>
            <a:r>
              <a:rPr lang="en" sz="3600">
                <a:solidFill>
                  <a:srgbClr val="FFFFFF"/>
                </a:solidFill>
              </a:rPr>
              <a:t>Production Quality Assurance </a:t>
            </a:r>
          </a:p>
        </p:txBody>
      </p:sp>
      <p:sp>
        <p:nvSpPr>
          <p:cNvPr id="85" name="Shape 85"/>
          <p:cNvSpPr txBox="1"/>
          <p:nvPr>
            <p:ph idx="1" type="subTitle"/>
          </p:nvPr>
        </p:nvSpPr>
        <p:spPr>
          <a:xfrm>
            <a:off x="683568" y="3429000"/>
            <a:ext cx="6400799" cy="1752899"/>
          </a:xfrm>
          <a:prstGeom prst="rect">
            <a:avLst/>
          </a:prstGeom>
        </p:spPr>
        <p:txBody>
          <a:bodyPr anchorCtr="0" anchor="ctr" bIns="91425" lIns="91425" rIns="91425" tIns="91425">
            <a:noAutofit/>
          </a:bodyPr>
          <a:lstStyle/>
          <a:p>
            <a:pPr lvl="0">
              <a:spcBef>
                <a:spcPts val="0"/>
              </a:spcBef>
              <a:buNone/>
            </a:pPr>
            <a:r>
              <a:rPr lang="en" sz="3000">
                <a:solidFill>
                  <a:srgbClr val="FFFFFF"/>
                </a:solidFill>
              </a:rPr>
              <a:t>Anna Mörkerdal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Control Plan</a:t>
            </a:r>
          </a:p>
        </p:txBody>
      </p:sp>
      <p:sp>
        <p:nvSpPr>
          <p:cNvPr id="150" name="Shape 150"/>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The Control Plan is a method of describing the flow of Quality Assurance. In the Control Plan you describe how to control, test, measure, analyze and document each step in the product workflow</a:t>
            </a:r>
          </a:p>
          <a:p>
            <a:pPr indent="0" lvl="0" marL="0" rtl="0">
              <a:lnSpc>
                <a:spcPct val="115000"/>
              </a:lnSpc>
              <a:spcBef>
                <a:spcPts val="0"/>
              </a:spcBef>
              <a:buNone/>
            </a:pPr>
            <a:r>
              <a:t/>
            </a:r>
            <a:endParaRPr/>
          </a:p>
          <a:p>
            <a:pPr indent="-228600" lvl="0" marL="457200" rtl="0">
              <a:lnSpc>
                <a:spcPct val="115000"/>
              </a:lnSpc>
              <a:spcBef>
                <a:spcPts val="0"/>
              </a:spcBef>
            </a:pPr>
            <a:r>
              <a:rPr lang="en"/>
              <a:t>The Control Plan should cover all controls and measurements from material delivery to finished product.</a:t>
            </a:r>
          </a:p>
          <a:p>
            <a:pPr indent="-304800" lvl="1" marL="914400" rtl="0">
              <a:lnSpc>
                <a:spcPct val="115000"/>
              </a:lnSpc>
              <a:spcBef>
                <a:spcPts val="0"/>
              </a:spcBef>
              <a:buSzPct val="100000"/>
            </a:pPr>
            <a:r>
              <a:rPr b="1" lang="en" sz="1200"/>
              <a:t>Prototype</a:t>
            </a:r>
          </a:p>
          <a:p>
            <a:pPr indent="-298450" lvl="2" marL="1371600" rtl="0">
              <a:lnSpc>
                <a:spcPct val="115000"/>
              </a:lnSpc>
              <a:spcBef>
                <a:spcPts val="0"/>
              </a:spcBef>
              <a:buSzPct val="100000"/>
            </a:pPr>
            <a:r>
              <a:rPr lang="en" sz="1100"/>
              <a:t>Measurements and testing done on prototypes</a:t>
            </a:r>
          </a:p>
          <a:p>
            <a:pPr indent="-304800" lvl="1" marL="914400" rtl="0">
              <a:lnSpc>
                <a:spcPct val="115000"/>
              </a:lnSpc>
              <a:spcBef>
                <a:spcPts val="0"/>
              </a:spcBef>
              <a:buSzPct val="100000"/>
            </a:pPr>
            <a:r>
              <a:rPr b="1" lang="en" sz="1200"/>
              <a:t>Pre-Production</a:t>
            </a:r>
          </a:p>
          <a:p>
            <a:pPr indent="-298450" lvl="2" marL="1371600" rtl="0">
              <a:lnSpc>
                <a:spcPct val="115000"/>
              </a:lnSpc>
              <a:spcBef>
                <a:spcPts val="0"/>
              </a:spcBef>
              <a:buSzPct val="100000"/>
            </a:pPr>
            <a:r>
              <a:rPr lang="en" sz="1100"/>
              <a:t>All tests and measurements done during pre-production</a:t>
            </a:r>
          </a:p>
          <a:p>
            <a:pPr indent="-304800" lvl="1" marL="914400" rtl="0">
              <a:lnSpc>
                <a:spcPct val="115000"/>
              </a:lnSpc>
              <a:spcBef>
                <a:spcPts val="0"/>
              </a:spcBef>
              <a:buSzPct val="100000"/>
            </a:pPr>
            <a:r>
              <a:rPr b="1" lang="en" sz="1200"/>
              <a:t>Production</a:t>
            </a:r>
          </a:p>
          <a:p>
            <a:pPr indent="-298450" lvl="2" marL="1371600" rtl="0">
              <a:lnSpc>
                <a:spcPct val="115000"/>
              </a:lnSpc>
              <a:spcBef>
                <a:spcPts val="0"/>
              </a:spcBef>
              <a:buSzPct val="100000"/>
            </a:pPr>
            <a:r>
              <a:rPr lang="en" sz="1100"/>
              <a:t>Tests and measurements done during production</a:t>
            </a:r>
          </a:p>
          <a:p>
            <a:pPr indent="0" lvl="0" marL="0" rtl="0">
              <a:lnSpc>
                <a:spcPct val="115000"/>
              </a:lnSpc>
              <a:spcBef>
                <a:spcPts val="0"/>
              </a:spcBef>
              <a:buNone/>
            </a:pPr>
            <a:r>
              <a:t/>
            </a:r>
            <a:endParaRPr/>
          </a:p>
          <a:p>
            <a:pPr indent="-228600" lvl="0" marL="457200" rtl="0">
              <a:lnSpc>
                <a:spcPct val="115000"/>
              </a:lnSpc>
              <a:spcBef>
                <a:spcPts val="0"/>
              </a:spcBef>
            </a:pPr>
            <a:r>
              <a:rPr lang="en"/>
              <a:t>The Control Plan should be consistent with FMEA and the Testing and Control instructions</a:t>
            </a:r>
          </a:p>
          <a:p>
            <a:pPr indent="0" lvl="0" marL="0" rtl="0">
              <a:lnSpc>
                <a:spcPct val="115000"/>
              </a:lnSpc>
              <a:spcBef>
                <a:spcPts val="0"/>
              </a:spcBef>
              <a:buNone/>
            </a:pPr>
            <a:r>
              <a:t/>
            </a:r>
            <a:endParaRPr/>
          </a:p>
          <a:p>
            <a:pPr indent="-228600" lvl="0" marL="457200" rtl="0">
              <a:lnSpc>
                <a:spcPct val="115000"/>
              </a:lnSpc>
              <a:spcBef>
                <a:spcPts val="0"/>
              </a:spcBef>
            </a:pPr>
            <a:r>
              <a:rPr lang="en"/>
              <a:t>The Control Plan is a living document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FMEA</a:t>
            </a:r>
          </a:p>
        </p:txBody>
      </p:sp>
      <p:sp>
        <p:nvSpPr>
          <p:cNvPr id="156" name="Shape 156"/>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FMEA is an method to identify, classify and prioritize risks. A potential risk is judged by severity, occurance and detection. Based on judgement you can calculate a Risk Priority Number (RPN) that can be used to compare risks.</a:t>
            </a:r>
          </a:p>
          <a:p>
            <a:pPr indent="0" lvl="0" marL="0" rtl="0">
              <a:lnSpc>
                <a:spcPct val="115000"/>
              </a:lnSpc>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2"/>
            <a:ext cx="8229600" cy="1143299"/>
          </a:xfrm>
          <a:prstGeom prst="rect">
            <a:avLst/>
          </a:prstGeom>
        </p:spPr>
        <p:txBody>
          <a:bodyPr anchorCtr="0" anchor="b" bIns="91425" lIns="91425" rIns="91425" tIns="91425">
            <a:noAutofit/>
          </a:bodyPr>
          <a:lstStyle/>
          <a:p>
            <a:pPr lvl="0" rtl="0" algn="ctr">
              <a:spcBef>
                <a:spcPts val="0"/>
              </a:spcBef>
              <a:buNone/>
            </a:pPr>
            <a:r>
              <a:rPr lang="en" sz="3000"/>
              <a:t>What is ISO/TS16949 ?</a:t>
            </a:r>
          </a:p>
        </p:txBody>
      </p:sp>
      <p:sp>
        <p:nvSpPr>
          <p:cNvPr id="162" name="Shape 162"/>
          <p:cNvSpPr txBox="1"/>
          <p:nvPr>
            <p:ph idx="1" type="body"/>
          </p:nvPr>
        </p:nvSpPr>
        <p:spPr>
          <a:xfrm>
            <a:off x="457200" y="1143300"/>
            <a:ext cx="4102200" cy="5279099"/>
          </a:xfrm>
          <a:prstGeom prst="rect">
            <a:avLst/>
          </a:prstGeom>
          <a:noFill/>
        </p:spPr>
        <p:txBody>
          <a:bodyPr anchorCtr="0" anchor="t" bIns="91425" lIns="91425" rIns="91425" tIns="91425">
            <a:noAutofit/>
          </a:bodyPr>
          <a:lstStyle/>
          <a:p>
            <a:pPr indent="-228600" lvl="0" marL="457200" rtl="0">
              <a:lnSpc>
                <a:spcPct val="115000"/>
              </a:lnSpc>
              <a:spcBef>
                <a:spcPts val="0"/>
              </a:spcBef>
              <a:spcAft>
                <a:spcPts val="1100"/>
              </a:spcAft>
            </a:pPr>
            <a:r>
              <a:rPr lang="en"/>
              <a:t>Requirements that help assure that the organization’s output meets customer specifications.</a:t>
            </a:r>
          </a:p>
          <a:p>
            <a:pPr indent="0" lvl="0" marL="0" rtl="0">
              <a:lnSpc>
                <a:spcPct val="115000"/>
              </a:lnSpc>
              <a:spcBef>
                <a:spcPts val="0"/>
              </a:spcBef>
              <a:spcAft>
                <a:spcPts val="1100"/>
              </a:spcAft>
              <a:buNone/>
            </a:pPr>
            <a:r>
              <a:t/>
            </a:r>
            <a:endParaRPr/>
          </a:p>
          <a:p>
            <a:pPr indent="-228600" lvl="0" marL="457200" rtl="0">
              <a:lnSpc>
                <a:spcPct val="115000"/>
              </a:lnSpc>
              <a:spcBef>
                <a:spcPts val="0"/>
              </a:spcBef>
              <a:spcAft>
                <a:spcPts val="1100"/>
              </a:spcAft>
            </a:pPr>
            <a:r>
              <a:rPr lang="en"/>
              <a:t>Requirements that assure that the quality system is consistently implemented and verifiable. </a:t>
            </a:r>
          </a:p>
          <a:p>
            <a:pPr indent="0" lvl="0" marL="0" rtl="0">
              <a:lnSpc>
                <a:spcPct val="115000"/>
              </a:lnSpc>
              <a:spcBef>
                <a:spcPts val="0"/>
              </a:spcBef>
              <a:spcAft>
                <a:spcPts val="1100"/>
              </a:spcAft>
              <a:buNone/>
            </a:pPr>
            <a:r>
              <a:t/>
            </a:r>
            <a:endParaRPr/>
          </a:p>
          <a:p>
            <a:pPr indent="-228600" lvl="0" marL="457200" rtl="0">
              <a:lnSpc>
                <a:spcPct val="115000"/>
              </a:lnSpc>
              <a:spcBef>
                <a:spcPts val="0"/>
              </a:spcBef>
              <a:spcAft>
                <a:spcPts val="1100"/>
              </a:spcAft>
            </a:pPr>
            <a:r>
              <a:rPr lang="en"/>
              <a:t>Requirements for practices that measure the effectiveness of various aspects of the system. </a:t>
            </a:r>
          </a:p>
          <a:p>
            <a:pPr indent="0" lvl="0" marL="0" rtl="0">
              <a:lnSpc>
                <a:spcPct val="115000"/>
              </a:lnSpc>
              <a:spcBef>
                <a:spcPts val="0"/>
              </a:spcBef>
              <a:spcAft>
                <a:spcPts val="1100"/>
              </a:spcAft>
              <a:buNone/>
            </a:pPr>
            <a:r>
              <a:t/>
            </a:r>
            <a:endParaRPr/>
          </a:p>
          <a:p>
            <a:pPr indent="-228600" lvl="0" marL="457200" rtl="0">
              <a:lnSpc>
                <a:spcPct val="115000"/>
              </a:lnSpc>
              <a:spcBef>
                <a:spcPts val="0"/>
              </a:spcBef>
              <a:spcAft>
                <a:spcPts val="1100"/>
              </a:spcAft>
            </a:pPr>
            <a:r>
              <a:rPr lang="en"/>
              <a:t>Requirements that support continual improvement of the company’s ability to meet customer needs. </a:t>
            </a:r>
          </a:p>
          <a:p>
            <a:pPr indent="0" lvl="0" marL="0" rtl="0">
              <a:spcBef>
                <a:spcPts val="0"/>
              </a:spcBef>
              <a:buNone/>
            </a:pPr>
            <a:r>
              <a:t/>
            </a:r>
            <a:endParaRPr b="1" u="sng"/>
          </a:p>
        </p:txBody>
      </p:sp>
      <p:sp>
        <p:nvSpPr>
          <p:cNvPr id="163" name="Shape 163"/>
          <p:cNvSpPr txBox="1"/>
          <p:nvPr>
            <p:ph idx="1" type="body"/>
          </p:nvPr>
        </p:nvSpPr>
        <p:spPr>
          <a:xfrm>
            <a:off x="4559400" y="1143300"/>
            <a:ext cx="4102200" cy="5016000"/>
          </a:xfrm>
          <a:prstGeom prst="rect">
            <a:avLst/>
          </a:prstGeom>
        </p:spPr>
        <p:txBody>
          <a:bodyPr anchorCtr="0" anchor="t" bIns="91425" lIns="91425" rIns="91425" tIns="91425">
            <a:noAutofit/>
          </a:bodyPr>
          <a:lstStyle/>
          <a:p>
            <a:pPr indent="0" lvl="0" marL="0" rtl="0">
              <a:spcBef>
                <a:spcPts val="0"/>
              </a:spcBef>
              <a:buNone/>
            </a:pPr>
            <a:r>
              <a:rPr i="1" lang="en">
                <a:solidFill>
                  <a:schemeClr val="dk1"/>
                </a:solidFill>
              </a:rPr>
              <a:t>(Making customers happy, and keeping them that way.)</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rPr i="1" lang="en">
                <a:solidFill>
                  <a:schemeClr val="dk1"/>
                </a:solidFill>
              </a:rPr>
              <a:t>(We must actually do what we say we are supposed to do. )</a:t>
            </a:r>
          </a:p>
          <a:p>
            <a:pPr indent="0" lvl="0" mar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rPr i="1" lang="en">
                <a:solidFill>
                  <a:schemeClr val="dk1"/>
                </a:solidFill>
              </a:rPr>
              <a:t>(In God we trust; all others bring data.)</a:t>
            </a:r>
          </a:p>
          <a:p>
            <a:pPr indent="0" lvl="0" mar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rPr i="1" lang="en">
                <a:solidFill>
                  <a:schemeClr val="dk1"/>
                </a:solidFill>
              </a:rPr>
              <a:t>(We cannot sit still. We must strive to get better all the time, because customers change, and competitors gain strength.)</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12"/>
            <a:ext cx="8229600" cy="1143299"/>
          </a:xfrm>
          <a:prstGeom prst="rect">
            <a:avLst/>
          </a:prstGeom>
        </p:spPr>
        <p:txBody>
          <a:bodyPr anchorCtr="0" anchor="b" bIns="91425" lIns="91425" rIns="91425" tIns="91425">
            <a:noAutofit/>
          </a:bodyPr>
          <a:lstStyle/>
          <a:p>
            <a:pPr lvl="0" algn="ctr">
              <a:spcBef>
                <a:spcPts val="0"/>
              </a:spcBef>
              <a:buNone/>
            </a:pPr>
            <a:r>
              <a:rPr lang="en" sz="3000"/>
              <a:t>Benefits of an ISO/TS16949 Quality System</a:t>
            </a:r>
          </a:p>
        </p:txBody>
      </p:sp>
      <p:sp>
        <p:nvSpPr>
          <p:cNvPr id="169" name="Shape 169"/>
          <p:cNvSpPr txBox="1"/>
          <p:nvPr>
            <p:ph idx="1" type="body"/>
          </p:nvPr>
        </p:nvSpPr>
        <p:spPr>
          <a:xfrm>
            <a:off x="457200" y="1143300"/>
            <a:ext cx="4102200" cy="5279099"/>
          </a:xfrm>
          <a:prstGeom prst="rect">
            <a:avLst/>
          </a:prstGeom>
          <a:noFill/>
        </p:spPr>
        <p:txBody>
          <a:bodyPr anchorCtr="0" anchor="t" bIns="91425" lIns="91425" rIns="91425" tIns="91425">
            <a:noAutofit/>
          </a:bodyPr>
          <a:lstStyle/>
          <a:p>
            <a:pPr lvl="0" rtl="0">
              <a:spcBef>
                <a:spcPts val="0"/>
              </a:spcBef>
              <a:buNone/>
            </a:pPr>
            <a:r>
              <a:rPr b="1" lang="en" u="sng"/>
              <a:t>External</a:t>
            </a:r>
          </a:p>
          <a:p>
            <a:pPr indent="-228600" lvl="0" marL="457200" rtl="0">
              <a:spcBef>
                <a:spcPts val="0"/>
              </a:spcBef>
            </a:pPr>
            <a:r>
              <a:rPr lang="en"/>
              <a:t>Satisfies the demands of current or prospective customers</a:t>
            </a:r>
          </a:p>
          <a:p>
            <a:pPr indent="0" lvl="0" marL="0" rtl="0">
              <a:spcBef>
                <a:spcPts val="0"/>
              </a:spcBef>
              <a:buNone/>
            </a:pPr>
            <a:r>
              <a:t/>
            </a:r>
            <a:endParaRPr/>
          </a:p>
          <a:p>
            <a:pPr indent="-228600" lvl="0" marL="457200" rtl="0">
              <a:spcBef>
                <a:spcPts val="0"/>
              </a:spcBef>
            </a:pPr>
            <a:r>
              <a:rPr lang="en"/>
              <a:t>Improves customer focus</a:t>
            </a:r>
          </a:p>
          <a:p>
            <a:pPr indent="0" lvl="0" marL="0" rtl="0">
              <a:spcBef>
                <a:spcPts val="0"/>
              </a:spcBef>
              <a:buNone/>
            </a:pPr>
            <a:r>
              <a:t/>
            </a:r>
            <a:endParaRPr/>
          </a:p>
          <a:p>
            <a:pPr indent="-228600" lvl="0" marL="457200" rtl="0">
              <a:spcBef>
                <a:spcPts val="0"/>
              </a:spcBef>
            </a:pPr>
            <a:r>
              <a:rPr lang="en"/>
              <a:t>Boost international acceptance and credibility</a:t>
            </a:r>
          </a:p>
          <a:p>
            <a:pPr indent="0" lvl="0" marL="0" rtl="0">
              <a:spcBef>
                <a:spcPts val="0"/>
              </a:spcBef>
              <a:buNone/>
            </a:pPr>
            <a:r>
              <a:t/>
            </a:r>
            <a:endParaRPr/>
          </a:p>
          <a:p>
            <a:pPr indent="-228600" lvl="0" marL="457200" rtl="0">
              <a:spcBef>
                <a:spcPts val="0"/>
              </a:spcBef>
            </a:pPr>
            <a:r>
              <a:rPr lang="en"/>
              <a:t>Places you in an elite category of businesses</a:t>
            </a:r>
          </a:p>
          <a:p>
            <a:pPr indent="0" lvl="0" marL="0" rtl="0">
              <a:spcBef>
                <a:spcPts val="0"/>
              </a:spcBef>
              <a:buNone/>
            </a:pPr>
            <a:r>
              <a:t/>
            </a:r>
            <a:endParaRPr/>
          </a:p>
          <a:p>
            <a:pPr indent="-228600" lvl="0" marL="457200" rtl="0">
              <a:spcBef>
                <a:spcPts val="0"/>
              </a:spcBef>
            </a:pPr>
            <a:r>
              <a:rPr lang="en"/>
              <a:t>Keeps you prepared for external audits and inspections</a:t>
            </a:r>
          </a:p>
          <a:p>
            <a:pPr indent="0" lvl="0" marL="0" rtl="0">
              <a:spcBef>
                <a:spcPts val="0"/>
              </a:spcBef>
              <a:buNone/>
            </a:pPr>
            <a:r>
              <a:t/>
            </a:r>
            <a:endParaRPr/>
          </a:p>
          <a:p>
            <a:pPr indent="-228600" lvl="0" marL="457200" rtl="0">
              <a:spcBef>
                <a:spcPts val="0"/>
              </a:spcBef>
            </a:pPr>
            <a:r>
              <a:rPr lang="en"/>
              <a:t>Facilitates continual improvement</a:t>
            </a:r>
          </a:p>
          <a:p>
            <a:pPr indent="0" lvl="0" marL="0" rtl="0">
              <a:spcBef>
                <a:spcPts val="0"/>
              </a:spcBef>
              <a:buNone/>
            </a:pPr>
            <a:r>
              <a:t/>
            </a:r>
            <a:endParaRPr/>
          </a:p>
          <a:p>
            <a:pPr indent="-228600" lvl="0" marL="457200">
              <a:spcBef>
                <a:spcPts val="0"/>
              </a:spcBef>
            </a:pPr>
            <a:r>
              <a:rPr lang="en"/>
              <a:t>Provides competitive advantage</a:t>
            </a:r>
          </a:p>
        </p:txBody>
      </p:sp>
      <p:sp>
        <p:nvSpPr>
          <p:cNvPr id="170" name="Shape 170"/>
          <p:cNvSpPr txBox="1"/>
          <p:nvPr>
            <p:ph idx="1" type="body"/>
          </p:nvPr>
        </p:nvSpPr>
        <p:spPr>
          <a:xfrm>
            <a:off x="4559400" y="1143300"/>
            <a:ext cx="4102200" cy="4277099"/>
          </a:xfrm>
          <a:prstGeom prst="rect">
            <a:avLst/>
          </a:prstGeom>
        </p:spPr>
        <p:txBody>
          <a:bodyPr anchorCtr="0" anchor="t" bIns="91425" lIns="91425" rIns="91425" tIns="91425">
            <a:noAutofit/>
          </a:bodyPr>
          <a:lstStyle/>
          <a:p>
            <a:pPr lvl="0" rtl="0">
              <a:spcBef>
                <a:spcPts val="0"/>
              </a:spcBef>
              <a:buNone/>
            </a:pPr>
            <a:r>
              <a:rPr b="1" lang="en" u="sng"/>
              <a:t>Internal</a:t>
            </a:r>
          </a:p>
          <a:p>
            <a:pPr indent="-228600" lvl="0" marL="457200" rtl="0">
              <a:spcBef>
                <a:spcPts val="0"/>
              </a:spcBef>
            </a:pPr>
            <a:r>
              <a:rPr lang="en"/>
              <a:t>from detection mode to prevention mode</a:t>
            </a:r>
          </a:p>
          <a:p>
            <a:pPr indent="0" lvl="0" marL="0" rtl="0">
              <a:spcBef>
                <a:spcPts val="0"/>
              </a:spcBef>
              <a:buNone/>
            </a:pPr>
            <a:r>
              <a:t/>
            </a:r>
            <a:endParaRPr/>
          </a:p>
          <a:p>
            <a:pPr indent="-228600" lvl="0" marL="457200" rtl="0">
              <a:spcBef>
                <a:spcPts val="0"/>
              </a:spcBef>
            </a:pPr>
            <a:r>
              <a:rPr lang="en"/>
              <a:t>Creates consistency throughout the organization</a:t>
            </a:r>
          </a:p>
          <a:p>
            <a:pPr indent="0" lvl="0" marL="0" rtl="0">
              <a:spcBef>
                <a:spcPts val="0"/>
              </a:spcBef>
              <a:buNone/>
            </a:pPr>
            <a:r>
              <a:t/>
            </a:r>
            <a:endParaRPr/>
          </a:p>
          <a:p>
            <a:pPr indent="-228600" lvl="0" marL="457200" rtl="0">
              <a:spcBef>
                <a:spcPts val="0"/>
              </a:spcBef>
            </a:pPr>
            <a:r>
              <a:rPr lang="en"/>
              <a:t>Improves business performance</a:t>
            </a:r>
          </a:p>
          <a:p>
            <a:pPr indent="0" lvl="0" marL="0" rtl="0">
              <a:spcBef>
                <a:spcPts val="0"/>
              </a:spcBef>
              <a:buNone/>
            </a:pPr>
            <a:r>
              <a:t/>
            </a:r>
            <a:endParaRPr/>
          </a:p>
          <a:p>
            <a:pPr indent="-228600" lvl="0" marL="457200" rtl="0">
              <a:spcBef>
                <a:spcPts val="0"/>
              </a:spcBef>
            </a:pPr>
            <a:r>
              <a:rPr lang="en"/>
              <a:t>Less dependency on key individuals</a:t>
            </a:r>
          </a:p>
          <a:p>
            <a:pPr indent="0" lvl="0" marL="0" rtl="0">
              <a:spcBef>
                <a:spcPts val="0"/>
              </a:spcBef>
              <a:buNone/>
            </a:pPr>
            <a:r>
              <a:t/>
            </a:r>
            <a:endParaRPr/>
          </a:p>
          <a:p>
            <a:pPr indent="-228600" lvl="0" marL="457200" rtl="0">
              <a:spcBef>
                <a:spcPts val="0"/>
              </a:spcBef>
            </a:pPr>
            <a:r>
              <a:rPr lang="en"/>
              <a:t>Ensures consistent training.</a:t>
            </a:r>
          </a:p>
          <a:p>
            <a:pPr indent="0" lvl="0" marL="0" rtl="0">
              <a:spcBef>
                <a:spcPts val="0"/>
              </a:spcBef>
              <a:buNone/>
            </a:pPr>
            <a:r>
              <a:t/>
            </a:r>
            <a:endParaRPr/>
          </a:p>
          <a:p>
            <a:pPr indent="-228600" lvl="0" marL="457200" marR="0" rtl="0" algn="l">
              <a:lnSpc>
                <a:spcPct val="100000"/>
              </a:lnSpc>
              <a:spcBef>
                <a:spcPts val="640"/>
              </a:spcBef>
              <a:spcAft>
                <a:spcPts val="0"/>
              </a:spcAft>
            </a:pPr>
            <a:r>
              <a:rPr lang="en"/>
              <a:t>Improves management oversight.</a:t>
            </a:r>
          </a:p>
          <a:p>
            <a:pPr indent="0" lvl="0" marL="20320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Produktflöde</a:t>
            </a:r>
          </a:p>
        </p:txBody>
      </p:sp>
      <p:sp>
        <p:nvSpPr>
          <p:cNvPr id="176" name="Shape 176"/>
          <p:cNvSpPr txBox="1"/>
          <p:nvPr/>
        </p:nvSpPr>
        <p:spPr>
          <a:xfrm>
            <a:off x="199225" y="4164000"/>
            <a:ext cx="1525799" cy="1615500"/>
          </a:xfrm>
          <a:prstGeom prst="rect">
            <a:avLst/>
          </a:prstGeom>
          <a:noFill/>
          <a:ln>
            <a:noFill/>
          </a:ln>
        </p:spPr>
        <p:txBody>
          <a:bodyPr anchorCtr="0" anchor="t" bIns="91425" lIns="91425" rIns="91425" tIns="91425">
            <a:noAutofit/>
          </a:bodyPr>
          <a:lstStyle/>
          <a:p>
            <a:pPr lvl="0" rtl="0" algn="ctr">
              <a:spcBef>
                <a:spcPts val="0"/>
              </a:spcBef>
              <a:buNone/>
            </a:pPr>
            <a:r>
              <a:rPr lang="en"/>
              <a:t>Control at arrival</a:t>
            </a:r>
          </a:p>
          <a:p>
            <a:pPr lvl="0" rtl="0" algn="ctr">
              <a:spcBef>
                <a:spcPts val="0"/>
              </a:spcBef>
              <a:buNone/>
            </a:pPr>
            <a:r>
              <a:t/>
            </a:r>
            <a:endParaRPr/>
          </a:p>
          <a:p>
            <a:pPr lvl="0" rtl="0">
              <a:spcBef>
                <a:spcPts val="0"/>
              </a:spcBef>
              <a:buNone/>
            </a:pPr>
            <a:r>
              <a:t/>
            </a:r>
            <a:endParaRPr sz="1000"/>
          </a:p>
          <a:p>
            <a:pPr lvl="0">
              <a:spcBef>
                <a:spcPts val="0"/>
              </a:spcBef>
              <a:buNone/>
            </a:pPr>
            <a:r>
              <a:t/>
            </a:r>
            <a:endParaRPr sz="1000"/>
          </a:p>
        </p:txBody>
      </p:sp>
      <p:pic>
        <p:nvPicPr>
          <p:cNvPr id="177" name="Shape 177"/>
          <p:cNvPicPr preferRelativeResize="0"/>
          <p:nvPr/>
        </p:nvPicPr>
        <p:blipFill>
          <a:blip r:embed="rId3">
            <a:alphaModFix/>
          </a:blip>
          <a:stretch>
            <a:fillRect/>
          </a:stretch>
        </p:blipFill>
        <p:spPr>
          <a:xfrm>
            <a:off x="1770760" y="2947987"/>
            <a:ext cx="1733477" cy="1216024"/>
          </a:xfrm>
          <a:prstGeom prst="rect">
            <a:avLst/>
          </a:prstGeom>
          <a:noFill/>
          <a:ln>
            <a:noFill/>
          </a:ln>
        </p:spPr>
      </p:pic>
      <p:sp>
        <p:nvSpPr>
          <p:cNvPr id="178" name="Shape 178"/>
          <p:cNvSpPr txBox="1"/>
          <p:nvPr/>
        </p:nvSpPr>
        <p:spPr>
          <a:xfrm>
            <a:off x="1845425" y="4164000"/>
            <a:ext cx="1612500" cy="1615500"/>
          </a:xfrm>
          <a:prstGeom prst="rect">
            <a:avLst/>
          </a:prstGeom>
          <a:noFill/>
          <a:ln>
            <a:noFill/>
          </a:ln>
        </p:spPr>
        <p:txBody>
          <a:bodyPr anchorCtr="0" anchor="t" bIns="91425" lIns="91425" rIns="91425" tIns="91425">
            <a:noAutofit/>
          </a:bodyPr>
          <a:lstStyle/>
          <a:p>
            <a:pPr lvl="0" rtl="0" algn="ctr">
              <a:spcBef>
                <a:spcPts val="0"/>
              </a:spcBef>
              <a:buNone/>
            </a:pPr>
            <a:r>
              <a:rPr lang="en"/>
              <a:t>Production Flow</a:t>
            </a:r>
          </a:p>
          <a:p>
            <a:pPr lvl="0" rtl="0" algn="ctr">
              <a:spcBef>
                <a:spcPts val="0"/>
              </a:spcBef>
              <a:buNone/>
            </a:pPr>
            <a:r>
              <a:rPr lang="en"/>
              <a:t>“Poka Yoke”</a:t>
            </a:r>
          </a:p>
          <a:p>
            <a:pPr lvl="0" rtl="0" algn="ctr">
              <a:spcBef>
                <a:spcPts val="0"/>
              </a:spcBef>
              <a:buNone/>
            </a:pPr>
            <a:r>
              <a:t/>
            </a:r>
            <a:endParaRPr/>
          </a:p>
          <a:p>
            <a:pPr lvl="0" rtl="0">
              <a:spcBef>
                <a:spcPts val="0"/>
              </a:spcBef>
              <a:buNone/>
            </a:pPr>
            <a:r>
              <a:t/>
            </a:r>
            <a:endParaRPr sz="1000"/>
          </a:p>
          <a:p>
            <a:pPr lvl="0" rtl="0">
              <a:spcBef>
                <a:spcPts val="0"/>
              </a:spcBef>
              <a:buNone/>
            </a:pPr>
            <a:r>
              <a:t/>
            </a:r>
            <a:endParaRPr sz="1000"/>
          </a:p>
        </p:txBody>
      </p:sp>
      <p:cxnSp>
        <p:nvCxnSpPr>
          <p:cNvPr id="179" name="Shape 179"/>
          <p:cNvCxnSpPr>
            <a:stCxn id="180" idx="3"/>
            <a:endCxn id="177" idx="1"/>
          </p:cNvCxnSpPr>
          <p:nvPr/>
        </p:nvCxnSpPr>
        <p:spPr>
          <a:xfrm>
            <a:off x="1393024" y="3513537"/>
            <a:ext cx="377700" cy="42600"/>
          </a:xfrm>
          <a:prstGeom prst="straightConnector1">
            <a:avLst/>
          </a:prstGeom>
          <a:noFill/>
          <a:ln cap="flat" cmpd="sng" w="19050">
            <a:solidFill>
              <a:schemeClr val="dk2"/>
            </a:solidFill>
            <a:prstDash val="solid"/>
            <a:round/>
            <a:headEnd len="lg" w="lg" type="none"/>
            <a:tailEnd len="lg" w="lg" type="triangle"/>
          </a:ln>
        </p:spPr>
      </p:cxnSp>
      <p:pic>
        <p:nvPicPr>
          <p:cNvPr id="181" name="Shape 181"/>
          <p:cNvPicPr preferRelativeResize="0"/>
          <p:nvPr/>
        </p:nvPicPr>
        <p:blipFill>
          <a:blip r:embed="rId4">
            <a:alphaModFix/>
          </a:blip>
          <a:stretch>
            <a:fillRect/>
          </a:stretch>
        </p:blipFill>
        <p:spPr>
          <a:xfrm>
            <a:off x="4077162" y="2857675"/>
            <a:ext cx="1329850" cy="1396650"/>
          </a:xfrm>
          <a:prstGeom prst="rect">
            <a:avLst/>
          </a:prstGeom>
          <a:noFill/>
          <a:ln>
            <a:noFill/>
          </a:ln>
        </p:spPr>
      </p:pic>
      <p:cxnSp>
        <p:nvCxnSpPr>
          <p:cNvPr id="182" name="Shape 182"/>
          <p:cNvCxnSpPr>
            <a:stCxn id="177" idx="3"/>
            <a:endCxn id="181" idx="1"/>
          </p:cNvCxnSpPr>
          <p:nvPr/>
        </p:nvCxnSpPr>
        <p:spPr>
          <a:xfrm>
            <a:off x="3504238" y="3555999"/>
            <a:ext cx="573000" cy="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txBox="1"/>
          <p:nvPr/>
        </p:nvSpPr>
        <p:spPr>
          <a:xfrm>
            <a:off x="3809087" y="4164000"/>
            <a:ext cx="1525799" cy="1615500"/>
          </a:xfrm>
          <a:prstGeom prst="rect">
            <a:avLst/>
          </a:prstGeom>
          <a:noFill/>
          <a:ln>
            <a:noFill/>
          </a:ln>
        </p:spPr>
        <p:txBody>
          <a:bodyPr anchorCtr="0" anchor="t" bIns="91425" lIns="91425" rIns="91425" tIns="91425">
            <a:noAutofit/>
          </a:bodyPr>
          <a:lstStyle/>
          <a:p>
            <a:pPr lvl="0" rtl="0" algn="ctr">
              <a:spcBef>
                <a:spcPts val="0"/>
              </a:spcBef>
              <a:buNone/>
            </a:pPr>
            <a:r>
              <a:rPr lang="en"/>
              <a:t>“End of line”</a:t>
            </a:r>
          </a:p>
          <a:p>
            <a:pPr lvl="0" rtl="0">
              <a:spcBef>
                <a:spcPts val="0"/>
              </a:spcBef>
              <a:buNone/>
            </a:pPr>
            <a:r>
              <a:t/>
            </a:r>
            <a:endParaRPr sz="1000"/>
          </a:p>
          <a:p>
            <a:pPr lvl="0" rtl="0">
              <a:spcBef>
                <a:spcPts val="0"/>
              </a:spcBef>
              <a:buNone/>
            </a:pPr>
            <a:r>
              <a:t/>
            </a:r>
            <a:endParaRPr sz="1000"/>
          </a:p>
        </p:txBody>
      </p:sp>
      <p:pic>
        <p:nvPicPr>
          <p:cNvPr id="184" name="Shape 184"/>
          <p:cNvPicPr preferRelativeResize="0"/>
          <p:nvPr/>
        </p:nvPicPr>
        <p:blipFill>
          <a:blip r:embed="rId5">
            <a:alphaModFix/>
          </a:blip>
          <a:stretch>
            <a:fillRect/>
          </a:stretch>
        </p:blipFill>
        <p:spPr>
          <a:xfrm>
            <a:off x="5810775" y="3055925"/>
            <a:ext cx="1276350" cy="1000125"/>
          </a:xfrm>
          <a:prstGeom prst="rect">
            <a:avLst/>
          </a:prstGeom>
          <a:noFill/>
          <a:ln>
            <a:noFill/>
          </a:ln>
        </p:spPr>
      </p:pic>
      <p:pic>
        <p:nvPicPr>
          <p:cNvPr id="180" name="Shape 180"/>
          <p:cNvPicPr preferRelativeResize="0"/>
          <p:nvPr/>
        </p:nvPicPr>
        <p:blipFill rotWithShape="1">
          <a:blip r:embed="rId6">
            <a:alphaModFix/>
          </a:blip>
          <a:srcRect b="0" l="22137" r="18129" t="11824"/>
          <a:stretch/>
        </p:blipFill>
        <p:spPr>
          <a:xfrm>
            <a:off x="63175" y="2860375"/>
            <a:ext cx="1329849" cy="1306324"/>
          </a:xfrm>
          <a:prstGeom prst="rect">
            <a:avLst/>
          </a:prstGeom>
          <a:noFill/>
          <a:ln>
            <a:noFill/>
          </a:ln>
        </p:spPr>
      </p:pic>
      <p:pic>
        <p:nvPicPr>
          <p:cNvPr id="185" name="Shape 185"/>
          <p:cNvPicPr preferRelativeResize="0"/>
          <p:nvPr/>
        </p:nvPicPr>
        <p:blipFill rotWithShape="1">
          <a:blip r:embed="rId6">
            <a:alphaModFix/>
          </a:blip>
          <a:srcRect b="0" l="22137" r="18129" t="11824"/>
          <a:stretch/>
        </p:blipFill>
        <p:spPr>
          <a:xfrm>
            <a:off x="0" y="2139162"/>
            <a:ext cx="723874" cy="711074"/>
          </a:xfrm>
          <a:prstGeom prst="rect">
            <a:avLst/>
          </a:prstGeom>
          <a:noFill/>
          <a:ln>
            <a:noFill/>
          </a:ln>
        </p:spPr>
      </p:pic>
      <p:pic>
        <p:nvPicPr>
          <p:cNvPr id="186" name="Shape 186"/>
          <p:cNvPicPr preferRelativeResize="0"/>
          <p:nvPr/>
        </p:nvPicPr>
        <p:blipFill rotWithShape="1">
          <a:blip r:embed="rId6">
            <a:alphaModFix/>
          </a:blip>
          <a:srcRect b="0" l="22137" r="18129" t="11824"/>
          <a:stretch/>
        </p:blipFill>
        <p:spPr>
          <a:xfrm>
            <a:off x="965400" y="1834550"/>
            <a:ext cx="723874" cy="711074"/>
          </a:xfrm>
          <a:prstGeom prst="rect">
            <a:avLst/>
          </a:prstGeom>
          <a:noFill/>
          <a:ln>
            <a:noFill/>
          </a:ln>
        </p:spPr>
      </p:pic>
      <p:pic>
        <p:nvPicPr>
          <p:cNvPr id="187" name="Shape 187"/>
          <p:cNvPicPr preferRelativeResize="0"/>
          <p:nvPr/>
        </p:nvPicPr>
        <p:blipFill rotWithShape="1">
          <a:blip r:embed="rId6">
            <a:alphaModFix/>
          </a:blip>
          <a:srcRect b="0" l="22137" r="18129" t="11824"/>
          <a:stretch/>
        </p:blipFill>
        <p:spPr>
          <a:xfrm>
            <a:off x="311287" y="1417950"/>
            <a:ext cx="723874" cy="711074"/>
          </a:xfrm>
          <a:prstGeom prst="rect">
            <a:avLst/>
          </a:prstGeom>
          <a:noFill/>
          <a:ln>
            <a:noFill/>
          </a:ln>
        </p:spPr>
      </p:pic>
      <p:sp>
        <p:nvSpPr>
          <p:cNvPr id="188" name="Shape 188"/>
          <p:cNvSpPr txBox="1"/>
          <p:nvPr/>
        </p:nvSpPr>
        <p:spPr>
          <a:xfrm>
            <a:off x="5712301" y="4164000"/>
            <a:ext cx="1733399" cy="1615500"/>
          </a:xfrm>
          <a:prstGeom prst="rect">
            <a:avLst/>
          </a:prstGeom>
          <a:noFill/>
          <a:ln>
            <a:noFill/>
          </a:ln>
        </p:spPr>
        <p:txBody>
          <a:bodyPr anchorCtr="0" anchor="t" bIns="91425" lIns="91425" rIns="91425" tIns="91425">
            <a:noAutofit/>
          </a:bodyPr>
          <a:lstStyle/>
          <a:p>
            <a:pPr lvl="0" rtl="0" algn="ctr">
              <a:spcBef>
                <a:spcPts val="0"/>
              </a:spcBef>
              <a:buNone/>
            </a:pPr>
            <a:r>
              <a:rPr lang="en"/>
              <a:t>Delivery</a:t>
            </a:r>
          </a:p>
          <a:p>
            <a:pPr lvl="0" rtl="0" algn="ctr">
              <a:spcBef>
                <a:spcPts val="0"/>
              </a:spcBef>
              <a:buNone/>
            </a:pPr>
            <a:r>
              <a:t/>
            </a:r>
            <a:endParaRPr/>
          </a:p>
          <a:p>
            <a:pPr lvl="0" rtl="0">
              <a:spcBef>
                <a:spcPts val="0"/>
              </a:spcBef>
              <a:buNone/>
            </a:pPr>
            <a:r>
              <a:t/>
            </a:r>
            <a:endParaRPr sz="1000"/>
          </a:p>
        </p:txBody>
      </p:sp>
      <p:cxnSp>
        <p:nvCxnSpPr>
          <p:cNvPr id="189" name="Shape 189"/>
          <p:cNvCxnSpPr>
            <a:stCxn id="185" idx="2"/>
          </p:cNvCxnSpPr>
          <p:nvPr/>
        </p:nvCxnSpPr>
        <p:spPr>
          <a:xfrm>
            <a:off x="361937" y="2850237"/>
            <a:ext cx="152699" cy="327000"/>
          </a:xfrm>
          <a:prstGeom prst="straightConnector1">
            <a:avLst/>
          </a:prstGeom>
          <a:noFill/>
          <a:ln cap="flat" cmpd="sng" w="19050">
            <a:solidFill>
              <a:schemeClr val="dk2"/>
            </a:solidFill>
            <a:prstDash val="solid"/>
            <a:round/>
            <a:headEnd len="lg" w="lg" type="none"/>
            <a:tailEnd len="lg" w="lg" type="triangle"/>
          </a:ln>
        </p:spPr>
      </p:cxnSp>
      <p:cxnSp>
        <p:nvCxnSpPr>
          <p:cNvPr id="190" name="Shape 190"/>
          <p:cNvCxnSpPr/>
          <p:nvPr/>
        </p:nvCxnSpPr>
        <p:spPr>
          <a:xfrm flipH="1">
            <a:off x="827874" y="2472450"/>
            <a:ext cx="268500" cy="648899"/>
          </a:xfrm>
          <a:prstGeom prst="straightConnector1">
            <a:avLst/>
          </a:prstGeom>
          <a:noFill/>
          <a:ln cap="flat" cmpd="sng" w="19050">
            <a:solidFill>
              <a:schemeClr val="dk2"/>
            </a:solidFill>
            <a:prstDash val="solid"/>
            <a:round/>
            <a:headEnd len="lg" w="lg" type="none"/>
            <a:tailEnd len="lg" w="lg" type="triangle"/>
          </a:ln>
        </p:spPr>
      </p:cxnSp>
      <p:cxnSp>
        <p:nvCxnSpPr>
          <p:cNvPr id="191" name="Shape 191"/>
          <p:cNvCxnSpPr>
            <a:stCxn id="187" idx="2"/>
          </p:cNvCxnSpPr>
          <p:nvPr/>
        </p:nvCxnSpPr>
        <p:spPr>
          <a:xfrm flipH="1">
            <a:off x="615324" y="2129024"/>
            <a:ext cx="57900" cy="1048200"/>
          </a:xfrm>
          <a:prstGeom prst="straightConnector1">
            <a:avLst/>
          </a:prstGeom>
          <a:noFill/>
          <a:ln cap="flat" cmpd="sng" w="19050">
            <a:solidFill>
              <a:schemeClr val="dk2"/>
            </a:solidFill>
            <a:prstDash val="solid"/>
            <a:round/>
            <a:headEnd len="lg" w="lg" type="none"/>
            <a:tailEnd len="lg" w="lg" type="triangle"/>
          </a:ln>
        </p:spPr>
      </p:cxnSp>
      <p:pic>
        <p:nvPicPr>
          <p:cNvPr id="192" name="Shape 192"/>
          <p:cNvPicPr preferRelativeResize="0"/>
          <p:nvPr/>
        </p:nvPicPr>
        <p:blipFill rotWithShape="1">
          <a:blip r:embed="rId6">
            <a:alphaModFix/>
          </a:blip>
          <a:srcRect b="0" l="22137" r="18129" t="11824"/>
          <a:stretch/>
        </p:blipFill>
        <p:spPr>
          <a:xfrm>
            <a:off x="7713450" y="2902862"/>
            <a:ext cx="1329849" cy="1306324"/>
          </a:xfrm>
          <a:prstGeom prst="rect">
            <a:avLst/>
          </a:prstGeom>
          <a:noFill/>
          <a:ln>
            <a:noFill/>
          </a:ln>
        </p:spPr>
      </p:pic>
      <p:cxnSp>
        <p:nvCxnSpPr>
          <p:cNvPr id="193" name="Shape 193"/>
          <p:cNvCxnSpPr>
            <a:stCxn id="184" idx="3"/>
            <a:endCxn id="192" idx="1"/>
          </p:cNvCxnSpPr>
          <p:nvPr/>
        </p:nvCxnSpPr>
        <p:spPr>
          <a:xfrm>
            <a:off x="7087125" y="3555987"/>
            <a:ext cx="626400" cy="0"/>
          </a:xfrm>
          <a:prstGeom prst="straightConnector1">
            <a:avLst/>
          </a:prstGeom>
          <a:noFill/>
          <a:ln cap="flat" cmpd="sng" w="19050">
            <a:solidFill>
              <a:schemeClr val="dk2"/>
            </a:solidFill>
            <a:prstDash val="solid"/>
            <a:round/>
            <a:headEnd len="lg" w="lg" type="none"/>
            <a:tailEnd len="lg" w="lg" type="triangle"/>
          </a:ln>
        </p:spPr>
      </p:cxnSp>
      <p:sp>
        <p:nvSpPr>
          <p:cNvPr id="194" name="Shape 194"/>
          <p:cNvSpPr txBox="1"/>
          <p:nvPr/>
        </p:nvSpPr>
        <p:spPr>
          <a:xfrm>
            <a:off x="7615500" y="4164000"/>
            <a:ext cx="1525799" cy="1615500"/>
          </a:xfrm>
          <a:prstGeom prst="rect">
            <a:avLst/>
          </a:prstGeom>
          <a:noFill/>
          <a:ln>
            <a:noFill/>
          </a:ln>
        </p:spPr>
        <p:txBody>
          <a:bodyPr anchorCtr="0" anchor="t" bIns="91425" lIns="91425" rIns="91425" tIns="91425">
            <a:noAutofit/>
          </a:bodyPr>
          <a:lstStyle/>
          <a:p>
            <a:pPr lvl="0" rtl="0" algn="ctr">
              <a:spcBef>
                <a:spcPts val="0"/>
              </a:spcBef>
              <a:buNone/>
            </a:pPr>
            <a:r>
              <a:rPr lang="en"/>
              <a:t>Cutomer control at arrival</a:t>
            </a:r>
          </a:p>
          <a:p>
            <a:pPr lvl="0" rtl="0" algn="ctr">
              <a:spcBef>
                <a:spcPts val="0"/>
              </a:spcBef>
              <a:buNone/>
            </a:pPr>
            <a:r>
              <a:t/>
            </a:r>
            <a:endParaRPr/>
          </a:p>
          <a:p>
            <a:pPr lvl="0" rtl="0" algn="ctr">
              <a:spcBef>
                <a:spcPts val="0"/>
              </a:spcBef>
              <a:buNone/>
            </a:pPr>
            <a:r>
              <a:t/>
            </a:r>
            <a:endParaRPr/>
          </a:p>
          <a:p>
            <a:pPr lvl="0" rtl="0">
              <a:spcBef>
                <a:spcPts val="0"/>
              </a:spcBef>
              <a:buNone/>
            </a:pPr>
            <a:r>
              <a:t/>
            </a:r>
            <a:endParaRPr sz="1000"/>
          </a:p>
          <a:p>
            <a:pPr lvl="0" rtl="0">
              <a:spcBef>
                <a:spcPts val="0"/>
              </a:spcBef>
              <a:buNone/>
            </a:pPr>
            <a:r>
              <a:t/>
            </a:r>
            <a:endParaRPr sz="1000"/>
          </a:p>
          <a:p>
            <a:pPr lvl="0" rtl="0">
              <a:spcBef>
                <a:spcPts val="0"/>
              </a:spcBef>
              <a:buNone/>
            </a:pPr>
            <a:r>
              <a:t/>
            </a:r>
            <a:endParaRPr sz="1000"/>
          </a:p>
          <a:p>
            <a:pPr lvl="0" rtl="0">
              <a:spcBef>
                <a:spcPts val="0"/>
              </a:spcBef>
              <a:buNone/>
            </a:pPr>
            <a:r>
              <a:t/>
            </a:r>
            <a:endParaRPr sz="1000"/>
          </a:p>
        </p:txBody>
      </p:sp>
      <p:cxnSp>
        <p:nvCxnSpPr>
          <p:cNvPr id="195" name="Shape 195"/>
          <p:cNvCxnSpPr>
            <a:stCxn id="181" idx="3"/>
            <a:endCxn id="184" idx="1"/>
          </p:cNvCxnSpPr>
          <p:nvPr/>
        </p:nvCxnSpPr>
        <p:spPr>
          <a:xfrm>
            <a:off x="5407012" y="3556000"/>
            <a:ext cx="4038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Quality Assurance</a:t>
            </a:r>
          </a:p>
        </p:txBody>
      </p:sp>
      <p:sp>
        <p:nvSpPr>
          <p:cNvPr id="201" name="Shape 201"/>
          <p:cNvSpPr txBox="1"/>
          <p:nvPr>
            <p:ph idx="1" type="body"/>
          </p:nvPr>
        </p:nvSpPr>
        <p:spPr>
          <a:xfrm>
            <a:off x="457200" y="1466175"/>
            <a:ext cx="8229600" cy="4259100"/>
          </a:xfrm>
          <a:prstGeom prst="rect">
            <a:avLst/>
          </a:prstGeom>
        </p:spPr>
        <p:txBody>
          <a:bodyPr anchorCtr="0" anchor="t" bIns="91425" lIns="91425" rIns="91425" tIns="91425">
            <a:noAutofit/>
          </a:bodyPr>
          <a:lstStyle/>
          <a:p>
            <a:pPr indent="0" lvl="0" marL="0">
              <a:spcBef>
                <a:spcPts val="0"/>
              </a:spcBef>
              <a:buNone/>
            </a:pPr>
            <a:r>
              <a:t/>
            </a:r>
            <a:endParaRPr/>
          </a:p>
        </p:txBody>
      </p:sp>
      <p:sp>
        <p:nvSpPr>
          <p:cNvPr id="202" name="Shape 202"/>
          <p:cNvSpPr/>
          <p:nvPr/>
        </p:nvSpPr>
        <p:spPr>
          <a:xfrm>
            <a:off x="582675" y="2308850"/>
            <a:ext cx="1616099" cy="614699"/>
          </a:xfrm>
          <a:prstGeom prst="chevron">
            <a:avLst>
              <a:gd fmla="val 50000" name="adj"/>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Understand Customer Requirements</a:t>
            </a:r>
          </a:p>
        </p:txBody>
      </p:sp>
      <p:sp>
        <p:nvSpPr>
          <p:cNvPr id="203" name="Shape 203"/>
          <p:cNvSpPr/>
          <p:nvPr/>
        </p:nvSpPr>
        <p:spPr>
          <a:xfrm>
            <a:off x="5430975" y="2308850"/>
            <a:ext cx="1734300" cy="614699"/>
          </a:xfrm>
          <a:prstGeom prst="chevron">
            <a:avLst>
              <a:gd fmla="val 50000" name="adj"/>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Quality Assurance Process</a:t>
            </a:r>
          </a:p>
        </p:txBody>
      </p:sp>
      <p:sp>
        <p:nvSpPr>
          <p:cNvPr id="204" name="Shape 204"/>
          <p:cNvSpPr/>
          <p:nvPr/>
        </p:nvSpPr>
        <p:spPr>
          <a:xfrm>
            <a:off x="2198775" y="2308850"/>
            <a:ext cx="1616099" cy="614699"/>
          </a:xfrm>
          <a:prstGeom prst="chevron">
            <a:avLst>
              <a:gd fmla="val 50000"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110000"/>
              <a:buFont typeface="Arial"/>
              <a:buNone/>
            </a:pPr>
            <a:r>
              <a:rPr lang="en" sz="1000"/>
              <a:t>Product</a:t>
            </a:r>
          </a:p>
          <a:p>
            <a:pPr lvl="0" rtl="0" algn="ctr">
              <a:spcBef>
                <a:spcPts val="0"/>
              </a:spcBef>
              <a:buNone/>
            </a:pPr>
            <a:r>
              <a:rPr lang="en" sz="1000"/>
              <a:t>criticism</a:t>
            </a:r>
          </a:p>
        </p:txBody>
      </p:sp>
      <p:sp>
        <p:nvSpPr>
          <p:cNvPr id="205" name="Shape 205"/>
          <p:cNvSpPr/>
          <p:nvPr/>
        </p:nvSpPr>
        <p:spPr>
          <a:xfrm>
            <a:off x="3814875" y="2308850"/>
            <a:ext cx="1616099" cy="614699"/>
          </a:xfrm>
          <a:prstGeom prst="chevron">
            <a:avLst>
              <a:gd fmla="val 50000" name="adj"/>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Team Feasibility Commitment</a:t>
            </a:r>
          </a:p>
        </p:txBody>
      </p:sp>
      <p:sp>
        <p:nvSpPr>
          <p:cNvPr id="206" name="Shape 206"/>
          <p:cNvSpPr/>
          <p:nvPr/>
        </p:nvSpPr>
        <p:spPr>
          <a:xfrm>
            <a:off x="7117750" y="2308850"/>
            <a:ext cx="1616099" cy="614699"/>
          </a:xfrm>
          <a:prstGeom prst="chevron">
            <a:avLst>
              <a:gd fmla="val 50000" name="adj"/>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Verification and Project Closure</a:t>
            </a:r>
          </a:p>
        </p:txBody>
      </p:sp>
      <p:sp>
        <p:nvSpPr>
          <p:cNvPr id="207" name="Shape 207"/>
          <p:cNvSpPr/>
          <p:nvPr/>
        </p:nvSpPr>
        <p:spPr>
          <a:xfrm rot="5400000">
            <a:off x="2735024" y="-174237"/>
            <a:ext cx="260099" cy="4564800"/>
          </a:xfrm>
          <a:prstGeom prst="lef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rot="5400000">
            <a:off x="5994574" y="1406612"/>
            <a:ext cx="260700" cy="1403100"/>
          </a:xfrm>
          <a:prstGeom prst="lef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rot="5400000">
            <a:off x="7618399" y="1406612"/>
            <a:ext cx="260700" cy="1403100"/>
          </a:xfrm>
          <a:prstGeom prst="lef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txBox="1"/>
          <p:nvPr/>
        </p:nvSpPr>
        <p:spPr>
          <a:xfrm>
            <a:off x="2482725" y="1646800"/>
            <a:ext cx="764700" cy="260700"/>
          </a:xfrm>
          <a:prstGeom prst="rect">
            <a:avLst/>
          </a:prstGeom>
          <a:noFill/>
          <a:ln>
            <a:noFill/>
          </a:ln>
        </p:spPr>
        <p:txBody>
          <a:bodyPr anchorCtr="0" anchor="t" bIns="91425" lIns="91425" rIns="91425" tIns="91425">
            <a:noAutofit/>
          </a:bodyPr>
          <a:lstStyle/>
          <a:p>
            <a:pPr lvl="0">
              <a:spcBef>
                <a:spcPts val="0"/>
              </a:spcBef>
              <a:buNone/>
            </a:pPr>
            <a:r>
              <a:rPr lang="en"/>
              <a:t>Step 1</a:t>
            </a:r>
          </a:p>
        </p:txBody>
      </p:sp>
      <p:sp>
        <p:nvSpPr>
          <p:cNvPr id="211" name="Shape 211"/>
          <p:cNvSpPr txBox="1"/>
          <p:nvPr/>
        </p:nvSpPr>
        <p:spPr>
          <a:xfrm>
            <a:off x="5742575" y="1646800"/>
            <a:ext cx="764700" cy="260700"/>
          </a:xfrm>
          <a:prstGeom prst="rect">
            <a:avLst/>
          </a:prstGeom>
          <a:noFill/>
          <a:ln>
            <a:noFill/>
          </a:ln>
        </p:spPr>
        <p:txBody>
          <a:bodyPr anchorCtr="0" anchor="t" bIns="91425" lIns="91425" rIns="91425" tIns="91425">
            <a:noAutofit/>
          </a:bodyPr>
          <a:lstStyle/>
          <a:p>
            <a:pPr lvl="0" rtl="0">
              <a:spcBef>
                <a:spcPts val="0"/>
              </a:spcBef>
              <a:buNone/>
            </a:pPr>
            <a:r>
              <a:rPr lang="en"/>
              <a:t>Step 2</a:t>
            </a:r>
          </a:p>
        </p:txBody>
      </p:sp>
      <p:sp>
        <p:nvSpPr>
          <p:cNvPr id="212" name="Shape 212"/>
          <p:cNvSpPr txBox="1"/>
          <p:nvPr/>
        </p:nvSpPr>
        <p:spPr>
          <a:xfrm>
            <a:off x="7366400" y="1646800"/>
            <a:ext cx="764700" cy="260700"/>
          </a:xfrm>
          <a:prstGeom prst="rect">
            <a:avLst/>
          </a:prstGeom>
          <a:noFill/>
          <a:ln>
            <a:noFill/>
          </a:ln>
        </p:spPr>
        <p:txBody>
          <a:bodyPr anchorCtr="0" anchor="t" bIns="91425" lIns="91425" rIns="91425" tIns="91425">
            <a:noAutofit/>
          </a:bodyPr>
          <a:lstStyle/>
          <a:p>
            <a:pPr lvl="0" rtl="0">
              <a:spcBef>
                <a:spcPts val="0"/>
              </a:spcBef>
              <a:buNone/>
            </a:pPr>
            <a:r>
              <a:rPr lang="en"/>
              <a:t>Step 3</a:t>
            </a:r>
          </a:p>
        </p:txBody>
      </p:sp>
      <p:pic>
        <p:nvPicPr>
          <p:cNvPr id="213" name="Shape 213"/>
          <p:cNvPicPr preferRelativeResize="0"/>
          <p:nvPr/>
        </p:nvPicPr>
        <p:blipFill>
          <a:blip r:embed="rId3">
            <a:alphaModFix/>
          </a:blip>
          <a:stretch>
            <a:fillRect/>
          </a:stretch>
        </p:blipFill>
        <p:spPr>
          <a:xfrm>
            <a:off x="3831071" y="3500800"/>
            <a:ext cx="4934104" cy="2888400"/>
          </a:xfrm>
          <a:prstGeom prst="rect">
            <a:avLst/>
          </a:prstGeom>
          <a:noFill/>
          <a:ln cap="flat" cmpd="sng" w="28575">
            <a:solidFill>
              <a:srgbClr val="274E13"/>
            </a:solidFill>
            <a:prstDash val="solid"/>
            <a:round/>
            <a:headEnd len="med" w="med" type="none"/>
            <a:tailEnd len="med" w="med" type="none"/>
          </a:ln>
        </p:spPr>
      </p:pic>
      <p:sp>
        <p:nvSpPr>
          <p:cNvPr id="214" name="Shape 214"/>
          <p:cNvSpPr/>
          <p:nvPr/>
        </p:nvSpPr>
        <p:spPr>
          <a:xfrm>
            <a:off x="3874125" y="3050625"/>
            <a:ext cx="4848000" cy="323099"/>
          </a:xfrm>
          <a:prstGeom prst="triangle">
            <a:avLst>
              <a:gd fmla="val 50000" name="adj"/>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Certification levels</a:t>
            </a:r>
          </a:p>
        </p:txBody>
      </p:sp>
      <p:sp>
        <p:nvSpPr>
          <p:cNvPr id="91" name="Shape 91"/>
          <p:cNvSpPr txBox="1"/>
          <p:nvPr>
            <p:ph idx="1" type="body"/>
          </p:nvPr>
        </p:nvSpPr>
        <p:spPr>
          <a:xfrm>
            <a:off x="457200" y="1600200"/>
            <a:ext cx="8229600" cy="4277099"/>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nvSpPr>
        <p:spPr>
          <a:xfrm>
            <a:off x="838875" y="1686400"/>
            <a:ext cx="1522199" cy="562199"/>
          </a:xfrm>
          <a:prstGeom prst="rect">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ISO 9001:2008</a:t>
            </a:r>
          </a:p>
        </p:txBody>
      </p:sp>
      <p:sp>
        <p:nvSpPr>
          <p:cNvPr id="93" name="Shape 93"/>
          <p:cNvSpPr/>
          <p:nvPr/>
        </p:nvSpPr>
        <p:spPr>
          <a:xfrm>
            <a:off x="2361075" y="2677650"/>
            <a:ext cx="1522199" cy="562199"/>
          </a:xfrm>
          <a:prstGeom prst="rect">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ISO/TS 16949</a:t>
            </a:r>
          </a:p>
        </p:txBody>
      </p:sp>
      <p:cxnSp>
        <p:nvCxnSpPr>
          <p:cNvPr id="94" name="Shape 94"/>
          <p:cNvCxnSpPr>
            <a:stCxn id="92" idx="3"/>
            <a:endCxn id="93" idx="0"/>
          </p:cNvCxnSpPr>
          <p:nvPr/>
        </p:nvCxnSpPr>
        <p:spPr>
          <a:xfrm>
            <a:off x="2361074" y="1967499"/>
            <a:ext cx="761100" cy="710100"/>
          </a:xfrm>
          <a:prstGeom prst="curvedConnector2">
            <a:avLst/>
          </a:prstGeom>
          <a:noFill/>
          <a:ln cap="flat" cmpd="sng" w="38100">
            <a:solidFill>
              <a:schemeClr val="dk2"/>
            </a:solidFill>
            <a:prstDash val="solid"/>
            <a:round/>
            <a:headEnd len="lg" w="lg" type="none"/>
            <a:tailEnd len="lg" w="lg" type="stealth"/>
          </a:ln>
        </p:spPr>
      </p:cxnSp>
      <p:grpSp>
        <p:nvGrpSpPr>
          <p:cNvPr id="95" name="Shape 95"/>
          <p:cNvGrpSpPr/>
          <p:nvPr/>
        </p:nvGrpSpPr>
        <p:grpSpPr>
          <a:xfrm>
            <a:off x="2282146" y="3967758"/>
            <a:ext cx="4402337" cy="1435481"/>
            <a:chOff x="-2967537" y="4077245"/>
            <a:chExt cx="4402337" cy="1297199"/>
          </a:xfrm>
        </p:grpSpPr>
        <p:sp>
          <p:nvSpPr>
            <p:cNvPr id="96" name="Shape 96"/>
            <p:cNvSpPr/>
            <p:nvPr/>
          </p:nvSpPr>
          <p:spPr>
            <a:xfrm>
              <a:off x="-2967537" y="4077245"/>
              <a:ext cx="4090800" cy="1297199"/>
            </a:xfrm>
            <a:prstGeom prst="ellipse">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txBox="1"/>
            <p:nvPr/>
          </p:nvSpPr>
          <p:spPr>
            <a:xfrm>
              <a:off x="-2534800" y="4224246"/>
              <a:ext cx="3969599" cy="1003199"/>
            </a:xfrm>
            <a:prstGeom prst="rect">
              <a:avLst/>
            </a:prstGeom>
            <a:noFill/>
            <a:ln>
              <a:noFill/>
            </a:ln>
          </p:spPr>
          <p:txBody>
            <a:bodyPr anchorCtr="0" anchor="t" bIns="91425" lIns="91425" rIns="91425" tIns="91425">
              <a:noAutofit/>
            </a:bodyPr>
            <a:lstStyle/>
            <a:p>
              <a:pPr lvl="0" rtl="0">
                <a:spcBef>
                  <a:spcPts val="0"/>
                </a:spcBef>
                <a:buNone/>
              </a:pPr>
              <a:r>
                <a:rPr lang="en"/>
                <a:t>The TS-standard has higher demans on:</a:t>
              </a:r>
            </a:p>
            <a:p>
              <a:pPr indent="-304800" lvl="0" marL="914400" rtl="0">
                <a:spcBef>
                  <a:spcPts val="0"/>
                </a:spcBef>
                <a:buSzPct val="100000"/>
                <a:buChar char="●"/>
              </a:pPr>
              <a:r>
                <a:rPr lang="en" sz="1200"/>
                <a:t>Efficiency</a:t>
              </a:r>
            </a:p>
            <a:p>
              <a:pPr indent="-304800" lvl="0" marL="914400" rtl="0">
                <a:spcBef>
                  <a:spcPts val="0"/>
                </a:spcBef>
                <a:buSzPct val="100000"/>
                <a:buChar char="●"/>
              </a:pPr>
              <a:r>
                <a:rPr lang="en" sz="1200"/>
                <a:t>Improvement work</a:t>
              </a:r>
            </a:p>
            <a:p>
              <a:pPr indent="-304800" lvl="0" marL="914400" rtl="0">
                <a:spcBef>
                  <a:spcPts val="0"/>
                </a:spcBef>
                <a:buSzPct val="100000"/>
                <a:buChar char="●"/>
              </a:pPr>
              <a:r>
                <a:rPr lang="en" sz="1200"/>
                <a:t>Production</a:t>
              </a:r>
            </a:p>
            <a:p>
              <a:pPr indent="-304800" lvl="0" marL="914400">
                <a:spcBef>
                  <a:spcPts val="0"/>
                </a:spcBef>
                <a:buSzPct val="100000"/>
                <a:buChar char="●"/>
              </a:pPr>
              <a:r>
                <a:rPr lang="en" sz="1200"/>
                <a:t>Documentation</a:t>
              </a:r>
            </a:p>
          </p:txBody>
        </p:sp>
      </p:grpSp>
      <p:sp>
        <p:nvSpPr>
          <p:cNvPr id="98" name="Shape 98"/>
          <p:cNvSpPr txBox="1"/>
          <p:nvPr/>
        </p:nvSpPr>
        <p:spPr>
          <a:xfrm>
            <a:off x="2799100" y="1733950"/>
            <a:ext cx="3407400" cy="467099"/>
          </a:xfrm>
          <a:prstGeom prst="rect">
            <a:avLst/>
          </a:prstGeom>
          <a:noFill/>
          <a:ln>
            <a:noFill/>
          </a:ln>
        </p:spPr>
        <p:txBody>
          <a:bodyPr anchorCtr="0" anchor="t" bIns="91425" lIns="91425" rIns="91425" tIns="91425">
            <a:noAutofit/>
          </a:bodyPr>
          <a:lstStyle/>
          <a:p>
            <a:pPr lvl="0" rtl="0">
              <a:spcBef>
                <a:spcPts val="0"/>
              </a:spcBef>
              <a:buNone/>
            </a:pPr>
            <a:r>
              <a:rPr lang="en"/>
              <a:t>“Deliver product according to Customer Requirements”</a:t>
            </a:r>
          </a:p>
        </p:txBody>
      </p:sp>
      <p:sp>
        <p:nvSpPr>
          <p:cNvPr id="99" name="Shape 99"/>
          <p:cNvSpPr txBox="1"/>
          <p:nvPr/>
        </p:nvSpPr>
        <p:spPr>
          <a:xfrm>
            <a:off x="4222425" y="2725200"/>
            <a:ext cx="4145699" cy="467099"/>
          </a:xfrm>
          <a:prstGeom prst="rect">
            <a:avLst/>
          </a:prstGeom>
          <a:noFill/>
          <a:ln>
            <a:noFill/>
          </a:ln>
        </p:spPr>
        <p:txBody>
          <a:bodyPr anchorCtr="0" anchor="t" bIns="91425" lIns="91425" rIns="91425" tIns="91425">
            <a:noAutofit/>
          </a:bodyPr>
          <a:lstStyle/>
          <a:p>
            <a:pPr lvl="0" rtl="0">
              <a:spcBef>
                <a:spcPts val="0"/>
              </a:spcBef>
              <a:buNone/>
            </a:pPr>
            <a:r>
              <a:rPr lang="en"/>
              <a:t>“Deliver without deviations in time”</a:t>
            </a:r>
          </a:p>
          <a:p>
            <a:pPr lvl="0" rtl="0">
              <a:spcBef>
                <a:spcPts val="0"/>
              </a:spcBef>
              <a:buNone/>
            </a:pPr>
            <a:r>
              <a:rPr lang="en"/>
              <a:t>“To produce the product we promised - PPAP”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Core tools</a:t>
            </a:r>
          </a:p>
        </p:txBody>
      </p:sp>
      <p:sp>
        <p:nvSpPr>
          <p:cNvPr id="105" name="Shape 105"/>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381000" lvl="0" marL="457200" rtl="0">
              <a:spcBef>
                <a:spcPts val="0"/>
              </a:spcBef>
              <a:buSzPct val="100000"/>
            </a:pPr>
            <a:r>
              <a:rPr lang="en" sz="2400"/>
              <a:t>APQP - Advanced Product Quality Planning</a:t>
            </a:r>
          </a:p>
          <a:p>
            <a:pPr indent="0" lvl="0" marL="0" rtl="0">
              <a:spcBef>
                <a:spcPts val="0"/>
              </a:spcBef>
              <a:buNone/>
            </a:pPr>
            <a:r>
              <a:t/>
            </a:r>
            <a:endParaRPr sz="2400"/>
          </a:p>
          <a:p>
            <a:pPr indent="-381000" lvl="0" marL="457200" rtl="0">
              <a:spcBef>
                <a:spcPts val="0"/>
              </a:spcBef>
              <a:buSzPct val="100000"/>
            </a:pPr>
            <a:r>
              <a:rPr lang="en" sz="2400"/>
              <a:t>FMEA - Failure Mode Effects Analysis</a:t>
            </a:r>
          </a:p>
          <a:p>
            <a:pPr indent="0" lvl="0" marL="0" rtl="0">
              <a:spcBef>
                <a:spcPts val="0"/>
              </a:spcBef>
              <a:buNone/>
            </a:pPr>
            <a:r>
              <a:t/>
            </a:r>
            <a:endParaRPr sz="2400"/>
          </a:p>
          <a:p>
            <a:pPr indent="-381000" lvl="0" marL="457200" rtl="0">
              <a:spcBef>
                <a:spcPts val="0"/>
              </a:spcBef>
              <a:buSzPct val="100000"/>
            </a:pPr>
            <a:r>
              <a:rPr lang="en" sz="2400"/>
              <a:t>MSA - Measurement System Analysis</a:t>
            </a:r>
          </a:p>
          <a:p>
            <a:pPr indent="0" lvl="0" marL="0" rtl="0">
              <a:spcBef>
                <a:spcPts val="0"/>
              </a:spcBef>
              <a:buNone/>
            </a:pPr>
            <a:r>
              <a:t/>
            </a:r>
            <a:endParaRPr sz="2400"/>
          </a:p>
          <a:p>
            <a:pPr indent="-381000" lvl="0" marL="457200" rtl="0">
              <a:spcBef>
                <a:spcPts val="0"/>
              </a:spcBef>
              <a:buSzPct val="100000"/>
            </a:pPr>
            <a:r>
              <a:rPr lang="en" sz="2400"/>
              <a:t>SPC - Statistical Process Control</a:t>
            </a:r>
          </a:p>
          <a:p>
            <a:pPr indent="0" lvl="0" marL="0" rtl="0">
              <a:spcBef>
                <a:spcPts val="0"/>
              </a:spcBef>
              <a:buNone/>
            </a:pPr>
            <a:r>
              <a:t/>
            </a:r>
            <a:endParaRPr sz="2400"/>
          </a:p>
          <a:p>
            <a:pPr indent="-381000" lvl="0" marL="457200" rtl="0">
              <a:spcBef>
                <a:spcPts val="0"/>
              </a:spcBef>
              <a:buSzPct val="100000"/>
            </a:pPr>
            <a:r>
              <a:rPr lang="en" sz="2400"/>
              <a:t>PPAP - Production Part Approval Process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PPAP</a:t>
            </a:r>
          </a:p>
        </p:txBody>
      </p:sp>
      <p:sp>
        <p:nvSpPr>
          <p:cNvPr id="111" name="Shape 111"/>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PPAP is an </a:t>
            </a:r>
            <a:r>
              <a:rPr lang="en">
                <a:solidFill>
                  <a:schemeClr val="dk1"/>
                </a:solidFill>
              </a:rPr>
              <a:t>Quality Assurance Process close asossiated with APQP. PPAP contains 18 points that is required to fulfill and be presented to the customer before approval of a new product.</a:t>
            </a:r>
          </a:p>
          <a:p>
            <a:pPr indent="0" lvl="0" marL="0" rtl="0">
              <a:lnSpc>
                <a:spcPct val="115000"/>
              </a:lnSpc>
              <a:spcBef>
                <a:spcPts val="0"/>
              </a:spcBef>
              <a:buNone/>
            </a:pPr>
            <a:r>
              <a:t/>
            </a:r>
            <a:endParaRPr/>
          </a:p>
          <a:p>
            <a:pPr indent="-228600" lvl="0" marL="457200" rtl="0">
              <a:lnSpc>
                <a:spcPct val="115000"/>
              </a:lnSpc>
              <a:spcBef>
                <a:spcPts val="0"/>
              </a:spcBef>
            </a:pPr>
            <a:r>
              <a:rPr lang="en"/>
              <a:t>PPAP includes documents describing the flow of the Manufacturing Process, FMEA, Control Plan, protocols from performed tests, what test equipment to use and the equipments reliability verification, results from capability studies and more. In addition to this you should always deliver 5 + 1 initial samples.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18 points of PPAP</a:t>
            </a:r>
          </a:p>
        </p:txBody>
      </p:sp>
      <p:sp>
        <p:nvSpPr>
          <p:cNvPr id="117" name="Shape 117"/>
          <p:cNvSpPr txBox="1"/>
          <p:nvPr>
            <p:ph idx="1" type="body"/>
          </p:nvPr>
        </p:nvSpPr>
        <p:spPr>
          <a:xfrm>
            <a:off x="457200" y="1600200"/>
            <a:ext cx="8229600" cy="4277099"/>
          </a:xfrm>
          <a:prstGeom prst="rect">
            <a:avLst/>
          </a:prstGeom>
        </p:spPr>
        <p:txBody>
          <a:bodyPr anchorCtr="0" anchor="t" bIns="91425" lIns="91425" rIns="91425" tIns="91425">
            <a:noAutofit/>
          </a:bodyPr>
          <a:lstStyle/>
          <a:p>
            <a:pPr lvl="0">
              <a:spcBef>
                <a:spcPts val="0"/>
              </a:spcBef>
              <a:buNone/>
            </a:pPr>
            <a:r>
              <a:t/>
            </a:r>
            <a:endParaRPr/>
          </a:p>
        </p:txBody>
      </p:sp>
      <p:pic>
        <p:nvPicPr>
          <p:cNvPr id="118" name="Shape 118"/>
          <p:cNvPicPr preferRelativeResize="0"/>
          <p:nvPr/>
        </p:nvPicPr>
        <p:blipFill>
          <a:blip r:embed="rId3">
            <a:alphaModFix/>
          </a:blip>
          <a:stretch>
            <a:fillRect/>
          </a:stretch>
        </p:blipFill>
        <p:spPr>
          <a:xfrm>
            <a:off x="1105912" y="1558375"/>
            <a:ext cx="7052375" cy="4128424"/>
          </a:xfrm>
          <a:prstGeom prst="rect">
            <a:avLst/>
          </a:prstGeom>
          <a:noFill/>
          <a:ln>
            <a:noFill/>
          </a:ln>
        </p:spPr>
      </p:pic>
      <p:sp>
        <p:nvSpPr>
          <p:cNvPr id="119" name="Shape 119"/>
          <p:cNvSpPr txBox="1"/>
          <p:nvPr/>
        </p:nvSpPr>
        <p:spPr>
          <a:xfrm>
            <a:off x="4867450" y="5791350"/>
            <a:ext cx="630899" cy="217799"/>
          </a:xfrm>
          <a:prstGeom prst="rect">
            <a:avLst/>
          </a:prstGeom>
          <a:noFill/>
          <a:ln>
            <a:noFill/>
          </a:ln>
        </p:spPr>
        <p:txBody>
          <a:bodyPr anchorCtr="0" anchor="t" bIns="91425" lIns="91425" rIns="91425" tIns="91425">
            <a:noAutofit/>
          </a:bodyPr>
          <a:lstStyle/>
          <a:p>
            <a:pPr lvl="0">
              <a:spcBef>
                <a:spcPts val="0"/>
              </a:spcBef>
              <a:buNone/>
            </a:pPr>
            <a:r>
              <a:rPr lang="en" sz="900"/>
              <a:t>Ytfinhet</a:t>
            </a:r>
          </a:p>
        </p:txBody>
      </p:sp>
      <p:cxnSp>
        <p:nvCxnSpPr>
          <p:cNvPr id="120" name="Shape 120"/>
          <p:cNvCxnSpPr/>
          <p:nvPr/>
        </p:nvCxnSpPr>
        <p:spPr>
          <a:xfrm flipH="1" rot="10800000">
            <a:off x="5167875" y="5021099"/>
            <a:ext cx="127799" cy="8562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APQP</a:t>
            </a:r>
          </a:p>
        </p:txBody>
      </p:sp>
      <p:sp>
        <p:nvSpPr>
          <p:cNvPr id="126" name="Shape 126"/>
          <p:cNvSpPr txBox="1"/>
          <p:nvPr>
            <p:ph idx="1" type="body"/>
          </p:nvPr>
        </p:nvSpPr>
        <p:spPr>
          <a:xfrm>
            <a:off x="457200" y="1269449"/>
            <a:ext cx="8229600" cy="46076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Methodology for Quality Assurance in product development with the aim of creating a consensus between customers and suppliers in the automotive industry. The hope is to simplify the process of product development and simplify the communication between the various parties while respecting the requirements of ISO / TS 16949.</a:t>
            </a:r>
          </a:p>
          <a:p>
            <a:pPr indent="0" lvl="0" marL="0" rtl="0">
              <a:lnSpc>
                <a:spcPct val="115000"/>
              </a:lnSpc>
              <a:spcBef>
                <a:spcPts val="0"/>
              </a:spcBef>
              <a:buNone/>
            </a:pPr>
            <a:r>
              <a:t/>
            </a:r>
            <a:endParaRPr/>
          </a:p>
          <a:p>
            <a:pPr indent="0" lvl="0" marL="0" rtl="0">
              <a:lnSpc>
                <a:spcPct val="115000"/>
              </a:lnSpc>
              <a:spcBef>
                <a:spcPts val="0"/>
              </a:spcBef>
              <a:buNone/>
            </a:pPr>
            <a:r>
              <a:t/>
            </a:r>
            <a:endParaRPr/>
          </a:p>
          <a:p>
            <a:pPr indent="-228600" lvl="0" marL="457200" rtl="0">
              <a:lnSpc>
                <a:spcPct val="115000"/>
              </a:lnSpc>
              <a:spcBef>
                <a:spcPts val="0"/>
              </a:spcBef>
            </a:pPr>
            <a:r>
              <a:rPr lang="en"/>
              <a:t>Preventative work - Fail safety</a:t>
            </a:r>
          </a:p>
          <a:p>
            <a:pPr indent="-228600" lvl="0" marL="457200" rtl="0">
              <a:lnSpc>
                <a:spcPct val="115000"/>
              </a:lnSpc>
              <a:spcBef>
                <a:spcPts val="0"/>
              </a:spcBef>
            </a:pPr>
            <a:r>
              <a:rPr lang="en"/>
              <a:t>Quality Assurance Plan with a number of activities:</a:t>
            </a:r>
          </a:p>
          <a:p>
            <a:pPr indent="-304800" lvl="1" marL="914400" rtl="0">
              <a:lnSpc>
                <a:spcPct val="115000"/>
              </a:lnSpc>
              <a:spcBef>
                <a:spcPts val="0"/>
              </a:spcBef>
              <a:buSzPct val="100000"/>
            </a:pPr>
            <a:r>
              <a:rPr lang="en" sz="1200"/>
              <a:t>Checklist that follows the entire process</a:t>
            </a:r>
          </a:p>
          <a:p>
            <a:pPr indent="-304800" lvl="1" marL="914400" rtl="0">
              <a:lnSpc>
                <a:spcPct val="115000"/>
              </a:lnSpc>
              <a:spcBef>
                <a:spcPts val="0"/>
              </a:spcBef>
              <a:buSzPct val="100000"/>
            </a:pPr>
            <a:r>
              <a:rPr lang="en" sz="1200"/>
              <a:t>Includes the supplier’s processes</a:t>
            </a:r>
          </a:p>
          <a:p>
            <a:pPr indent="-304800" lvl="1" marL="914400" rtl="0">
              <a:lnSpc>
                <a:spcPct val="115000"/>
              </a:lnSpc>
              <a:spcBef>
                <a:spcPts val="0"/>
              </a:spcBef>
              <a:buSzPct val="100000"/>
            </a:pPr>
            <a:r>
              <a:rPr lang="en" sz="1200"/>
              <a:t>Updated during the project</a:t>
            </a:r>
          </a:p>
          <a:p>
            <a:pPr indent="0" lvl="0" marL="0" rtl="0">
              <a:lnSpc>
                <a:spcPct val="115000"/>
              </a:lnSpc>
              <a:spcBef>
                <a:spcPts val="0"/>
              </a:spcBef>
              <a:buNone/>
            </a:pPr>
            <a:r>
              <a:t/>
            </a:r>
            <a:endParaRPr/>
          </a:p>
          <a:p>
            <a:pPr indent="-228600" lvl="0" marL="457200" rtl="0">
              <a:lnSpc>
                <a:spcPct val="115000"/>
              </a:lnSpc>
              <a:spcBef>
                <a:spcPts val="0"/>
              </a:spcBef>
            </a:pPr>
            <a:r>
              <a:rPr lang="en"/>
              <a:t>The result of APQP should be:</a:t>
            </a:r>
          </a:p>
          <a:p>
            <a:pPr indent="-304800" lvl="1" marL="914400" rtl="0">
              <a:lnSpc>
                <a:spcPct val="115000"/>
              </a:lnSpc>
              <a:spcBef>
                <a:spcPts val="0"/>
              </a:spcBef>
              <a:buSzPct val="100000"/>
            </a:pPr>
            <a:r>
              <a:rPr lang="en" sz="1200"/>
              <a:t>A stabil process</a:t>
            </a:r>
          </a:p>
          <a:p>
            <a:pPr indent="-304800" lvl="1" marL="914400" rtl="0">
              <a:lnSpc>
                <a:spcPct val="115000"/>
              </a:lnSpc>
              <a:spcBef>
                <a:spcPts val="0"/>
              </a:spcBef>
              <a:buSzPct val="100000"/>
            </a:pPr>
            <a:r>
              <a:rPr lang="en" sz="1200"/>
              <a:t>One or several Control Plans</a:t>
            </a:r>
          </a:p>
          <a:p>
            <a:pPr indent="-304800" lvl="1" marL="914400" rtl="0">
              <a:lnSpc>
                <a:spcPct val="115000"/>
              </a:lnSpc>
              <a:spcBef>
                <a:spcPts val="0"/>
              </a:spcBef>
              <a:buSzPct val="100000"/>
            </a:pPr>
            <a:r>
              <a:rPr lang="en" sz="1200"/>
              <a:t>An approved initial sample with documentation (PPAP)</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Quality Assurance Plan</a:t>
            </a:r>
          </a:p>
        </p:txBody>
      </p:sp>
      <p:sp>
        <p:nvSpPr>
          <p:cNvPr id="132" name="Shape 132"/>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spcBef>
                <a:spcPts val="0"/>
              </a:spcBef>
              <a:buNone/>
            </a:pPr>
            <a:r>
              <a:rPr b="1" lang="en" sz="1800" u="sng"/>
              <a:t>Step 1:</a:t>
            </a:r>
          </a:p>
          <a:p>
            <a:pPr indent="-228600" lvl="0" marL="457200" rtl="0">
              <a:spcBef>
                <a:spcPts val="0"/>
              </a:spcBef>
            </a:pPr>
            <a:r>
              <a:rPr b="1" lang="en"/>
              <a:t>Understand customer requirements</a:t>
            </a:r>
          </a:p>
          <a:p>
            <a:pPr indent="-304800" lvl="1" marL="914400" rtl="0">
              <a:spcBef>
                <a:spcPts val="0"/>
              </a:spcBef>
              <a:buSzPct val="100000"/>
            </a:pPr>
            <a:r>
              <a:rPr lang="en" sz="1200"/>
              <a:t>Customer specific requirements</a:t>
            </a:r>
          </a:p>
          <a:p>
            <a:pPr indent="-304800" lvl="1" marL="914400" rtl="0">
              <a:spcBef>
                <a:spcPts val="0"/>
              </a:spcBef>
              <a:buSzPct val="100000"/>
            </a:pPr>
            <a:r>
              <a:rPr lang="en" sz="1200"/>
              <a:t>Critical issues</a:t>
            </a:r>
          </a:p>
          <a:p>
            <a:pPr indent="-228600" lvl="0" marL="457200" rtl="0">
              <a:spcBef>
                <a:spcPts val="0"/>
              </a:spcBef>
            </a:pPr>
            <a:r>
              <a:rPr b="1" lang="en"/>
              <a:t>Product criticism</a:t>
            </a:r>
          </a:p>
          <a:p>
            <a:pPr indent="-304800" lvl="1" marL="914400" rtl="0">
              <a:spcBef>
                <a:spcPts val="0"/>
              </a:spcBef>
              <a:buSzPct val="100000"/>
            </a:pPr>
            <a:r>
              <a:rPr lang="en" sz="1200"/>
              <a:t>The team's comments and opinions on the requirements</a:t>
            </a:r>
          </a:p>
          <a:p>
            <a:pPr indent="-304800" lvl="1" marL="914400" rtl="0">
              <a:spcBef>
                <a:spcPts val="0"/>
              </a:spcBef>
              <a:buSzPct val="100000"/>
            </a:pPr>
            <a:r>
              <a:rPr lang="en" sz="1200"/>
              <a:t>Suggested improvements</a:t>
            </a:r>
          </a:p>
          <a:p>
            <a:pPr indent="-228600" lvl="0" marL="457200" rtl="0">
              <a:spcBef>
                <a:spcPts val="0"/>
              </a:spcBef>
            </a:pPr>
            <a:r>
              <a:rPr b="1" lang="en"/>
              <a:t>Team Feasibility Commitment</a:t>
            </a:r>
          </a:p>
          <a:p>
            <a:pPr indent="-304800" lvl="1" marL="914400" rtl="0">
              <a:spcBef>
                <a:spcPts val="0"/>
              </a:spcBef>
              <a:buSzPct val="100000"/>
            </a:pPr>
            <a:r>
              <a:rPr lang="en" sz="1200"/>
              <a:t>The team's commitment before quotation</a:t>
            </a:r>
          </a:p>
          <a:p>
            <a:pPr indent="-304800" lvl="1" marL="914400" rtl="0">
              <a:spcBef>
                <a:spcPts val="0"/>
              </a:spcBef>
              <a:buSzPct val="100000"/>
            </a:pPr>
            <a:r>
              <a:rPr lang="en" sz="1200"/>
              <a:t>Refers to the entire deal</a:t>
            </a:r>
          </a:p>
          <a:p>
            <a:pPr indent="-228600" lvl="0" marL="457200" rtl="0">
              <a:spcBef>
                <a:spcPts val="0"/>
              </a:spcBef>
            </a:pPr>
            <a:r>
              <a:rPr b="1" lang="en"/>
              <a:t>Support from Management</a:t>
            </a:r>
          </a:p>
          <a:p>
            <a:pPr indent="0" lvl="0" marL="45720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Clr>
                <a:schemeClr val="dk1"/>
              </a:buClr>
              <a:buSzPct val="36666"/>
              <a:buFont typeface="Arial"/>
              <a:buNone/>
            </a:pPr>
            <a:r>
              <a:rPr lang="en" sz="3000">
                <a:solidFill>
                  <a:schemeClr val="dk1"/>
                </a:solidFill>
              </a:rPr>
              <a:t>Quality Assurance Plan</a:t>
            </a:r>
          </a:p>
        </p:txBody>
      </p:sp>
      <p:sp>
        <p:nvSpPr>
          <p:cNvPr id="138" name="Shape 138"/>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spcBef>
                <a:spcPts val="0"/>
              </a:spcBef>
              <a:buNone/>
            </a:pPr>
            <a:r>
              <a:rPr b="1" lang="en" sz="1800" u="sng"/>
              <a:t>Step 2:</a:t>
            </a:r>
          </a:p>
          <a:p>
            <a:pPr indent="-228600" lvl="0" marL="457200" rtl="0">
              <a:spcBef>
                <a:spcPts val="0"/>
              </a:spcBef>
            </a:pPr>
            <a:r>
              <a:rPr b="1" lang="en"/>
              <a:t>Quality assurance of the production process</a:t>
            </a:r>
          </a:p>
          <a:p>
            <a:pPr indent="-304800" lvl="1" marL="914400" marR="0" rtl="0" algn="l">
              <a:lnSpc>
                <a:spcPct val="100000"/>
              </a:lnSpc>
              <a:spcBef>
                <a:spcPts val="560"/>
              </a:spcBef>
              <a:spcAft>
                <a:spcPts val="0"/>
              </a:spcAft>
              <a:buClr>
                <a:srgbClr val="EA7500"/>
              </a:buClr>
              <a:buSzPct val="100000"/>
              <a:buFont typeface="Noto Symbol"/>
            </a:pPr>
            <a:r>
              <a:rPr lang="en" sz="1200"/>
              <a:t>FMEA</a:t>
            </a:r>
          </a:p>
          <a:p>
            <a:pPr indent="-304800" lvl="1" marL="914400" marR="0" rtl="0" algn="l">
              <a:lnSpc>
                <a:spcPct val="100000"/>
              </a:lnSpc>
              <a:spcBef>
                <a:spcPts val="560"/>
              </a:spcBef>
              <a:spcAft>
                <a:spcPts val="0"/>
              </a:spcAft>
              <a:buSzPct val="100000"/>
            </a:pPr>
            <a:r>
              <a:rPr lang="en" sz="1200"/>
              <a:t>Processflow</a:t>
            </a:r>
          </a:p>
          <a:p>
            <a:pPr indent="-304800" lvl="1" marL="914400" marR="0" rtl="0" algn="l">
              <a:lnSpc>
                <a:spcPct val="100000"/>
              </a:lnSpc>
              <a:spcBef>
                <a:spcPts val="560"/>
              </a:spcBef>
              <a:spcAft>
                <a:spcPts val="0"/>
              </a:spcAft>
              <a:buSzPct val="100000"/>
            </a:pPr>
            <a:r>
              <a:rPr lang="en" sz="1200"/>
              <a:t>Prototype manufacturing</a:t>
            </a:r>
          </a:p>
          <a:p>
            <a:pPr indent="-304800" lvl="1" marL="914400" marR="0" rtl="0" algn="l">
              <a:lnSpc>
                <a:spcPct val="100000"/>
              </a:lnSpc>
              <a:spcBef>
                <a:spcPts val="560"/>
              </a:spcBef>
              <a:spcAft>
                <a:spcPts val="0"/>
              </a:spcAft>
              <a:buSzPct val="100000"/>
            </a:pPr>
            <a:r>
              <a:rPr lang="en" sz="1200"/>
              <a:t>Work instructions</a:t>
            </a:r>
          </a:p>
          <a:p>
            <a:pPr indent="-304800" lvl="1" marL="914400" marR="0" rtl="0" algn="l">
              <a:lnSpc>
                <a:spcPct val="100000"/>
              </a:lnSpc>
              <a:spcBef>
                <a:spcPts val="560"/>
              </a:spcBef>
              <a:spcAft>
                <a:spcPts val="0"/>
              </a:spcAft>
              <a:buSzPct val="100000"/>
            </a:pPr>
            <a:r>
              <a:rPr lang="en" sz="1200"/>
              <a:t>Fixtures</a:t>
            </a:r>
          </a:p>
          <a:p>
            <a:pPr indent="-304800" lvl="1" marL="914400" marR="0" rtl="0" algn="l">
              <a:lnSpc>
                <a:spcPct val="100000"/>
              </a:lnSpc>
              <a:spcBef>
                <a:spcPts val="560"/>
              </a:spcBef>
              <a:spcAft>
                <a:spcPts val="0"/>
              </a:spcAft>
              <a:buSzPct val="100000"/>
            </a:pPr>
            <a:r>
              <a:rPr lang="en" sz="1200"/>
              <a:t>MSA</a:t>
            </a:r>
          </a:p>
          <a:p>
            <a:pPr indent="-304800" lvl="1" marL="914400" marR="0" rtl="0" algn="l">
              <a:lnSpc>
                <a:spcPct val="100000"/>
              </a:lnSpc>
              <a:spcBef>
                <a:spcPts val="560"/>
              </a:spcBef>
              <a:spcAft>
                <a:spcPts val="0"/>
              </a:spcAft>
              <a:buSzPct val="100000"/>
            </a:pPr>
            <a:r>
              <a:rPr lang="en" sz="1200"/>
              <a:t>Testing</a:t>
            </a:r>
          </a:p>
          <a:p>
            <a:pPr indent="-304800" lvl="1" marL="914400" marR="0" rtl="0" algn="l">
              <a:lnSpc>
                <a:spcPct val="100000"/>
              </a:lnSpc>
              <a:spcBef>
                <a:spcPts val="560"/>
              </a:spcBef>
              <a:spcAft>
                <a:spcPts val="0"/>
              </a:spcAft>
              <a:buSzPct val="100000"/>
            </a:pPr>
            <a:r>
              <a:rPr lang="en" sz="1200"/>
              <a:t>Measuring</a:t>
            </a:r>
          </a:p>
          <a:p>
            <a:pPr indent="-304800" lvl="1" marL="914400" marR="0" rtl="0" algn="l">
              <a:lnSpc>
                <a:spcPct val="100000"/>
              </a:lnSpc>
              <a:spcBef>
                <a:spcPts val="560"/>
              </a:spcBef>
              <a:spcAft>
                <a:spcPts val="0"/>
              </a:spcAft>
              <a:buSzPct val="100000"/>
            </a:pPr>
            <a:r>
              <a:rPr lang="en" sz="1200"/>
              <a:t>etc.</a:t>
            </a:r>
          </a:p>
          <a:p>
            <a:pPr indent="0" lvl="0" marL="45720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Clr>
                <a:schemeClr val="dk1"/>
              </a:buClr>
              <a:buSzPct val="36666"/>
              <a:buFont typeface="Arial"/>
              <a:buNone/>
            </a:pPr>
            <a:r>
              <a:rPr lang="en" sz="3000">
                <a:solidFill>
                  <a:schemeClr val="dk1"/>
                </a:solidFill>
              </a:rPr>
              <a:t>Quality Assurance Plan</a:t>
            </a:r>
          </a:p>
        </p:txBody>
      </p:sp>
      <p:sp>
        <p:nvSpPr>
          <p:cNvPr id="144" name="Shape 144"/>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spcBef>
                <a:spcPts val="0"/>
              </a:spcBef>
              <a:buNone/>
            </a:pPr>
            <a:r>
              <a:rPr b="1" lang="en" sz="1800" u="sng"/>
              <a:t>Step 3:</a:t>
            </a:r>
          </a:p>
          <a:p>
            <a:pPr indent="-228600" lvl="0" marL="457200" rtl="0">
              <a:spcBef>
                <a:spcPts val="0"/>
              </a:spcBef>
            </a:pPr>
            <a:r>
              <a:rPr b="1" lang="en"/>
              <a:t>Verification and project closure</a:t>
            </a:r>
          </a:p>
          <a:p>
            <a:pPr indent="-304800" lvl="1" marL="914400" marR="0" rtl="0" algn="l">
              <a:lnSpc>
                <a:spcPct val="100000"/>
              </a:lnSpc>
              <a:spcBef>
                <a:spcPts val="560"/>
              </a:spcBef>
              <a:spcAft>
                <a:spcPts val="0"/>
              </a:spcAft>
              <a:buSzPct val="100000"/>
            </a:pPr>
            <a:r>
              <a:rPr lang="en" sz="1200"/>
              <a:t>PSW</a:t>
            </a:r>
          </a:p>
          <a:p>
            <a:pPr indent="-304800" lvl="1" marL="914400" marR="0" rtl="0" algn="l">
              <a:lnSpc>
                <a:spcPct val="100000"/>
              </a:lnSpc>
              <a:spcBef>
                <a:spcPts val="560"/>
              </a:spcBef>
              <a:spcAft>
                <a:spcPts val="0"/>
              </a:spcAft>
              <a:buSzPct val="100000"/>
            </a:pPr>
            <a:r>
              <a:rPr lang="en" sz="1200"/>
              <a:t>Full run, Test, Run at Rate (Full run if required by customer) </a:t>
            </a:r>
          </a:p>
          <a:p>
            <a:pPr indent="-304800" lvl="1" marL="914400" marR="0" rtl="0" algn="l">
              <a:lnSpc>
                <a:spcPct val="100000"/>
              </a:lnSpc>
              <a:spcBef>
                <a:spcPts val="560"/>
              </a:spcBef>
              <a:spcAft>
                <a:spcPts val="0"/>
              </a:spcAft>
              <a:buSzPct val="100000"/>
            </a:pPr>
            <a:r>
              <a:rPr lang="en" sz="1200"/>
              <a:t>Project Handover to production</a:t>
            </a:r>
          </a:p>
          <a:p>
            <a:pPr indent="0" lvl="0" marL="45720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ngineering template">
  <a:themeElements>
    <a:clrScheme name="T-engineering">
      <a:dk1>
        <a:srgbClr val="000000"/>
      </a:dk1>
      <a:lt1>
        <a:srgbClr val="FFFFFF"/>
      </a:lt1>
      <a:dk2>
        <a:srgbClr val="696464"/>
      </a:dk2>
      <a:lt2>
        <a:srgbClr val="EEECE1"/>
      </a:lt2>
      <a:accent1>
        <a:srgbClr val="3A5766"/>
      </a:accent1>
      <a:accent2>
        <a:srgbClr val="3380A6"/>
      </a:accent2>
      <a:accent3>
        <a:srgbClr val="D4D7BF"/>
      </a:accent3>
      <a:accent4>
        <a:srgbClr val="BFA269"/>
      </a:accent4>
      <a:accent5>
        <a:srgbClr val="8DA626"/>
      </a:accent5>
      <a:accent6>
        <a:srgbClr val="EA7500"/>
      </a:accent6>
      <a:hlink>
        <a:srgbClr val="3F5865"/>
      </a:hlink>
      <a:folHlink>
        <a:srgbClr val="784E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