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6"/>
  </p:notesMasterIdLst>
  <p:handoutMasterIdLst>
    <p:handoutMasterId r:id="rId17"/>
  </p:handoutMasterIdLst>
  <p:sldIdLst>
    <p:sldId id="263" r:id="rId5"/>
    <p:sldId id="258" r:id="rId6"/>
    <p:sldId id="259" r:id="rId7"/>
    <p:sldId id="264" r:id="rId8"/>
    <p:sldId id="265" r:id="rId9"/>
    <p:sldId id="266" r:id="rId10"/>
    <p:sldId id="267" r:id="rId11"/>
    <p:sldId id="271" r:id="rId12"/>
    <p:sldId id="268" r:id="rId13"/>
    <p:sldId id="269" r:id="rId14"/>
    <p:sldId id="270"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456"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30/01/2019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30/01/2019</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2</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3</a:t>
            </a:fld>
            <a:endParaRPr lang="es-ES" dirty="0"/>
          </a:p>
        </p:txBody>
      </p:sp>
    </p:spTree>
    <p:extLst>
      <p:ext uri="{BB962C8B-B14F-4D97-AF65-F5344CB8AC3E}">
        <p14:creationId xmlns:p14="http://schemas.microsoft.com/office/powerpoint/2010/main" val="311322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30/01/2019</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30/01/2019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30/01/2019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30/01/2019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30/01/2019</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30/01/2019</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30/01/2019</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30/01/2019</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30/01/2019</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30/01/2019</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Editar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30/01/2019</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30/01/2019</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8AE09A5-8023-43AB-A18E-2B9FE9197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81" y="4632536"/>
            <a:ext cx="3562350" cy="1285875"/>
          </a:xfrm>
          <a:prstGeom prst="rect">
            <a:avLst/>
          </a:prstGeom>
          <a:ln/>
        </p:spPr>
        <p:style>
          <a:lnRef idx="1">
            <a:schemeClr val="dk1"/>
          </a:lnRef>
          <a:fillRef idx="2">
            <a:schemeClr val="dk1"/>
          </a:fillRef>
          <a:effectRef idx="1">
            <a:schemeClr val="dk1"/>
          </a:effectRef>
          <a:fontRef idx="minor">
            <a:schemeClr val="dk1"/>
          </a:fontRef>
        </p:style>
      </p:pic>
      <p:sp>
        <p:nvSpPr>
          <p:cNvPr id="4" name="Rectángulo 3">
            <a:extLst>
              <a:ext uri="{FF2B5EF4-FFF2-40B4-BE49-F238E27FC236}">
                <a16:creationId xmlns:a16="http://schemas.microsoft.com/office/drawing/2014/main" id="{D6CFCB71-8F4F-42C4-B059-89D047994F53}"/>
              </a:ext>
            </a:extLst>
          </p:cNvPr>
          <p:cNvSpPr/>
          <p:nvPr/>
        </p:nvSpPr>
        <p:spPr>
          <a:xfrm>
            <a:off x="917862" y="4025551"/>
            <a:ext cx="3164649" cy="461665"/>
          </a:xfrm>
          <a:prstGeom prst="rect">
            <a:avLst/>
          </a:prstGeom>
          <a:noFill/>
        </p:spPr>
        <p:txBody>
          <a:bodyPr wrap="none" lIns="91440" tIns="45720" rIns="91440" bIns="45720">
            <a:spAutoFit/>
          </a:bodyPr>
          <a:lstStyle/>
          <a:p>
            <a:pPr algn="ctr"/>
            <a:r>
              <a:rPr lang="es-ES" sz="2400" dirty="0">
                <a:ln w="0"/>
                <a:gradFill>
                  <a:gsLst>
                    <a:gs pos="21000">
                      <a:srgbClr val="53575C"/>
                    </a:gs>
                    <a:gs pos="88000">
                      <a:srgbClr val="C5C7CA"/>
                    </a:gs>
                  </a:gsLst>
                  <a:lin ang="5400000"/>
                </a:gradFill>
              </a:rPr>
              <a:t>Integrantes de equipo</a:t>
            </a:r>
            <a:endParaRPr lang="es-ES" sz="2400" b="0" cap="none" spc="0" dirty="0">
              <a:ln w="0"/>
              <a:gradFill>
                <a:gsLst>
                  <a:gs pos="21000">
                    <a:srgbClr val="53575C"/>
                  </a:gs>
                  <a:gs pos="88000">
                    <a:srgbClr val="C5C7CA"/>
                  </a:gs>
                </a:gsLst>
                <a:lin ang="5400000"/>
              </a:gradFill>
              <a:effectLst/>
            </a:endParaRPr>
          </a:p>
        </p:txBody>
      </p:sp>
      <p:sp>
        <p:nvSpPr>
          <p:cNvPr id="5" name="Rectángulo 4">
            <a:extLst>
              <a:ext uri="{FF2B5EF4-FFF2-40B4-BE49-F238E27FC236}">
                <a16:creationId xmlns:a16="http://schemas.microsoft.com/office/drawing/2014/main" id="{AB66E5BF-2181-4373-ADEC-2D20746C4B79}"/>
              </a:ext>
            </a:extLst>
          </p:cNvPr>
          <p:cNvSpPr/>
          <p:nvPr/>
        </p:nvSpPr>
        <p:spPr>
          <a:xfrm>
            <a:off x="277143" y="4487216"/>
            <a:ext cx="4446089" cy="830997"/>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Jesús Alberto </a:t>
            </a:r>
            <a:r>
              <a:rPr lang="es-ES" sz="2400" dirty="0">
                <a:ln w="0"/>
                <a:effectLst>
                  <a:outerShdw blurRad="38100" dist="19050" dir="2700000" algn="tl" rotWithShape="0">
                    <a:schemeClr val="dk1">
                      <a:alpha val="40000"/>
                    </a:schemeClr>
                  </a:outerShdw>
                </a:effectLst>
              </a:rPr>
              <a:t>G</a:t>
            </a:r>
            <a:r>
              <a:rPr lang="es-ES" sz="2400" b="0" cap="none" spc="0" dirty="0">
                <a:ln w="0"/>
                <a:solidFill>
                  <a:schemeClr val="tx1"/>
                </a:solidFill>
                <a:effectLst>
                  <a:outerShdw blurRad="38100" dist="19050" dir="2700000" algn="tl" rotWithShape="0">
                    <a:schemeClr val="dk1">
                      <a:alpha val="40000"/>
                    </a:schemeClr>
                  </a:outerShdw>
                </a:effectLst>
              </a:rPr>
              <a:t>arcía </a:t>
            </a:r>
            <a:r>
              <a:rPr lang="es-ES" sz="2400" dirty="0">
                <a:ln w="0"/>
                <a:effectLst>
                  <a:outerShdw blurRad="38100" dist="19050" dir="2700000" algn="tl" rotWithShape="0">
                    <a:schemeClr val="dk1">
                      <a:alpha val="40000"/>
                    </a:schemeClr>
                  </a:outerShdw>
                </a:effectLst>
              </a:rPr>
              <a:t>C</a:t>
            </a:r>
            <a:r>
              <a:rPr lang="es-ES" sz="2400" b="0" cap="none" spc="0" dirty="0">
                <a:ln w="0"/>
                <a:solidFill>
                  <a:schemeClr val="tx1"/>
                </a:solidFill>
                <a:effectLst>
                  <a:outerShdw blurRad="38100" dist="19050" dir="2700000" algn="tl" rotWithShape="0">
                    <a:schemeClr val="dk1">
                      <a:alpha val="40000"/>
                    </a:schemeClr>
                  </a:outerShdw>
                </a:effectLst>
              </a:rPr>
              <a:t>amacho</a:t>
            </a:r>
          </a:p>
          <a:p>
            <a:pPr algn="ctr"/>
            <a:r>
              <a:rPr lang="es-ES" sz="2400" dirty="0">
                <a:ln w="0"/>
                <a:effectLst>
                  <a:outerShdw blurRad="38100" dist="19050" dir="2700000" algn="tl" rotWithShape="0">
                    <a:schemeClr val="dk1">
                      <a:alpha val="40000"/>
                    </a:schemeClr>
                  </a:outerShdw>
                </a:effectLst>
              </a:rPr>
              <a:t>David Santamaría Velázquez</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AA8E8FD0-2234-4337-B414-6C263202DE7B}"/>
              </a:ext>
            </a:extLst>
          </p:cNvPr>
          <p:cNvSpPr/>
          <p:nvPr/>
        </p:nvSpPr>
        <p:spPr>
          <a:xfrm>
            <a:off x="6809594" y="6240462"/>
            <a:ext cx="5234125" cy="461665"/>
          </a:xfrm>
          <a:prstGeom prst="rect">
            <a:avLst/>
          </a:prstGeom>
          <a:noFill/>
        </p:spPr>
        <p:txBody>
          <a:bodyPr wrap="none" lIns="91440" tIns="45720" rIns="91440" bIns="45720">
            <a:spAutoFit/>
          </a:bodyPr>
          <a:lstStyle/>
          <a:p>
            <a:pPr algn="ctr"/>
            <a:r>
              <a:rPr lang="es-ES" sz="2400" b="0" cap="none" spc="0" dirty="0">
                <a:ln w="0"/>
                <a:gradFill>
                  <a:gsLst>
                    <a:gs pos="21000">
                      <a:srgbClr val="53575C"/>
                    </a:gs>
                    <a:gs pos="88000">
                      <a:srgbClr val="C5C7CA"/>
                    </a:gs>
                  </a:gsLst>
                  <a:lin ang="5400000"/>
                </a:gradFill>
                <a:effectLst/>
              </a:rPr>
              <a:t>Mtro</a:t>
            </a:r>
            <a:r>
              <a:rPr lang="es-ES" sz="2400" dirty="0">
                <a:ln w="0"/>
                <a:gradFill>
                  <a:gsLst>
                    <a:gs pos="21000">
                      <a:srgbClr val="53575C"/>
                    </a:gs>
                    <a:gs pos="88000">
                      <a:srgbClr val="C5C7CA"/>
                    </a:gs>
                  </a:gsLst>
                  <a:lin ang="5400000"/>
                </a:gradFill>
              </a:rPr>
              <a:t>. Morán Garabito Carlos Enrique</a:t>
            </a:r>
            <a:endParaRPr lang="es-ES" sz="2400" b="0" cap="none" spc="0" dirty="0">
              <a:ln w="0"/>
              <a:gradFill>
                <a:gsLst>
                  <a:gs pos="21000">
                    <a:srgbClr val="53575C"/>
                  </a:gs>
                  <a:gs pos="88000">
                    <a:srgbClr val="C5C7CA"/>
                  </a:gs>
                </a:gsLst>
                <a:lin ang="5400000"/>
              </a:gradFill>
              <a:effectLst/>
            </a:endParaRPr>
          </a:p>
        </p:txBody>
      </p:sp>
      <p:sp>
        <p:nvSpPr>
          <p:cNvPr id="8" name="Rectángulo 7">
            <a:extLst>
              <a:ext uri="{FF2B5EF4-FFF2-40B4-BE49-F238E27FC236}">
                <a16:creationId xmlns:a16="http://schemas.microsoft.com/office/drawing/2014/main" id="{97C44AC4-2983-48D7-886C-DD076D504886}"/>
              </a:ext>
            </a:extLst>
          </p:cNvPr>
          <p:cNvSpPr/>
          <p:nvPr/>
        </p:nvSpPr>
        <p:spPr>
          <a:xfrm>
            <a:off x="1269721" y="5918411"/>
            <a:ext cx="2460930" cy="830997"/>
          </a:xfrm>
          <a:prstGeom prst="rect">
            <a:avLst/>
          </a:prstGeom>
          <a:noFill/>
        </p:spPr>
        <p:txBody>
          <a:bodyPr wrap="non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Ing. Mecatrónica</a:t>
            </a:r>
          </a:p>
          <a:p>
            <a:pPr algn="ctr"/>
            <a:r>
              <a:rPr lang="es-ES" sz="2400" dirty="0">
                <a:ln w="0"/>
                <a:effectLst>
                  <a:outerShdw blurRad="38100" dist="19050" dir="2700000" algn="tl" rotWithShape="0">
                    <a:schemeClr val="dk1">
                      <a:alpha val="40000"/>
                    </a:schemeClr>
                  </a:outerShdw>
                </a:effectLst>
              </a:rPr>
              <a:t>8°B </a:t>
            </a:r>
            <a:endParaRPr lang="es-E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1449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9E097-F7F4-422A-A3E1-B020B5DD2554}"/>
              </a:ext>
            </a:extLst>
          </p:cNvPr>
          <p:cNvSpPr>
            <a:spLocks noGrp="1"/>
          </p:cNvSpPr>
          <p:nvPr>
            <p:ph type="title"/>
          </p:nvPr>
        </p:nvSpPr>
        <p:spPr/>
        <p:txBody>
          <a:bodyPr/>
          <a:lstStyle/>
          <a:p>
            <a:r>
              <a:rPr lang="es-MX" dirty="0"/>
              <a:t>Material (Herramientas de trabajo)</a:t>
            </a:r>
          </a:p>
        </p:txBody>
      </p:sp>
      <p:pic>
        <p:nvPicPr>
          <p:cNvPr id="9" name="Marcador de contenido 8">
            <a:extLst>
              <a:ext uri="{FF2B5EF4-FFF2-40B4-BE49-F238E27FC236}">
                <a16:creationId xmlns:a16="http://schemas.microsoft.com/office/drawing/2014/main" id="{E58E0F71-D018-457C-98A3-628C39C610A2}"/>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193406" y="1811724"/>
            <a:ext cx="2594043" cy="2594043"/>
          </a:xfrm>
          <a:prstGeom prst="rect">
            <a:avLst/>
          </a:prstGeom>
          <a:ln>
            <a:noFill/>
          </a:ln>
          <a:effectLst>
            <a:softEdge rad="112500"/>
          </a:effectLst>
        </p:spPr>
      </p:pic>
      <p:sp>
        <p:nvSpPr>
          <p:cNvPr id="7" name="Marcador de texto 2">
            <a:extLst>
              <a:ext uri="{FF2B5EF4-FFF2-40B4-BE49-F238E27FC236}">
                <a16:creationId xmlns:a16="http://schemas.microsoft.com/office/drawing/2014/main" id="{17BE8241-DCC8-4EC7-B930-789465C66E23}"/>
              </a:ext>
            </a:extLst>
          </p:cNvPr>
          <p:cNvSpPr>
            <a:spLocks noGrp="1"/>
          </p:cNvSpPr>
          <p:nvPr>
            <p:ph type="body" idx="2"/>
          </p:nvPr>
        </p:nvSpPr>
        <p:spPr>
          <a:xfrm>
            <a:off x="914400" y="1435100"/>
            <a:ext cx="3352800" cy="4572000"/>
          </a:xfrm>
        </p:spPr>
        <p:txBody>
          <a:bodyPr/>
          <a:lstStyle/>
          <a:p>
            <a:r>
              <a:rPr lang="es-MX" dirty="0"/>
              <a:t>En las primeras herramientas del diseño se ha considerado tanto las herramientas de sección de componentes. Entre ellas ANSYS y SOLIDWORKS.</a:t>
            </a:r>
          </a:p>
          <a:p>
            <a:endParaRPr lang="es-MX" dirty="0"/>
          </a:p>
          <a:p>
            <a:r>
              <a:rPr lang="es-MX" dirty="0"/>
              <a:t>ANSYS para el analizado de componentes (en esté caso).</a:t>
            </a:r>
          </a:p>
        </p:txBody>
      </p:sp>
      <p:sp>
        <p:nvSpPr>
          <p:cNvPr id="11" name="CuadroTexto 10">
            <a:extLst>
              <a:ext uri="{FF2B5EF4-FFF2-40B4-BE49-F238E27FC236}">
                <a16:creationId xmlns:a16="http://schemas.microsoft.com/office/drawing/2014/main" id="{7B9A83BE-28DC-4319-A098-2EEF79ABC44B}"/>
              </a:ext>
            </a:extLst>
          </p:cNvPr>
          <p:cNvSpPr txBox="1"/>
          <p:nvPr/>
        </p:nvSpPr>
        <p:spPr>
          <a:xfrm>
            <a:off x="6364607" y="2113005"/>
            <a:ext cx="1681395" cy="646331"/>
          </a:xfrm>
          <a:prstGeom prst="rect">
            <a:avLst/>
          </a:prstGeom>
          <a:noFill/>
        </p:spPr>
        <p:txBody>
          <a:bodyPr wrap="square" rtlCol="0">
            <a:spAutoFit/>
          </a:bodyPr>
          <a:lstStyle/>
          <a:p>
            <a:pPr algn="ctr"/>
            <a:r>
              <a:rPr lang="es-MX" dirty="0"/>
              <a:t>Computadora (PC)</a:t>
            </a:r>
          </a:p>
        </p:txBody>
      </p:sp>
      <p:sp>
        <p:nvSpPr>
          <p:cNvPr id="13" name="Flecha: hacia la izquierda 12">
            <a:extLst>
              <a:ext uri="{FF2B5EF4-FFF2-40B4-BE49-F238E27FC236}">
                <a16:creationId xmlns:a16="http://schemas.microsoft.com/office/drawing/2014/main" id="{439EE668-E1AB-4E25-9297-A189789E429B}"/>
              </a:ext>
            </a:extLst>
          </p:cNvPr>
          <p:cNvSpPr/>
          <p:nvPr/>
        </p:nvSpPr>
        <p:spPr>
          <a:xfrm>
            <a:off x="4450797" y="2036972"/>
            <a:ext cx="1645203"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C3C86919-0444-4446-8C45-764A4B2DBC49}"/>
              </a:ext>
            </a:extLst>
          </p:cNvPr>
          <p:cNvSpPr txBox="1"/>
          <p:nvPr/>
        </p:nvSpPr>
        <p:spPr>
          <a:xfrm>
            <a:off x="4572000" y="2175472"/>
            <a:ext cx="1524000" cy="369332"/>
          </a:xfrm>
          <a:prstGeom prst="rect">
            <a:avLst/>
          </a:prstGeom>
          <a:noFill/>
        </p:spPr>
        <p:txBody>
          <a:bodyPr wrap="square" rtlCol="0">
            <a:spAutoFit/>
          </a:bodyPr>
          <a:lstStyle/>
          <a:p>
            <a:r>
              <a:rPr lang="es-MX" dirty="0"/>
              <a:t>SOFTWARE</a:t>
            </a:r>
          </a:p>
        </p:txBody>
      </p:sp>
    </p:spTree>
    <p:extLst>
      <p:ext uri="{BB962C8B-B14F-4D97-AF65-F5344CB8AC3E}">
        <p14:creationId xmlns:p14="http://schemas.microsoft.com/office/powerpoint/2010/main" val="332831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02B4C-ECBB-43B1-9F31-2EF8833D05C5}"/>
              </a:ext>
            </a:extLst>
          </p:cNvPr>
          <p:cNvSpPr>
            <a:spLocks noGrp="1"/>
          </p:cNvSpPr>
          <p:nvPr>
            <p:ph type="title"/>
          </p:nvPr>
        </p:nvSpPr>
        <p:spPr/>
        <p:txBody>
          <a:bodyPr/>
          <a:lstStyle/>
          <a:p>
            <a:r>
              <a:rPr lang="es-MX" dirty="0"/>
              <a:t>Bibliografías</a:t>
            </a:r>
          </a:p>
        </p:txBody>
      </p:sp>
      <p:sp>
        <p:nvSpPr>
          <p:cNvPr id="3" name="CuadroTexto 2">
            <a:extLst>
              <a:ext uri="{FF2B5EF4-FFF2-40B4-BE49-F238E27FC236}">
                <a16:creationId xmlns:a16="http://schemas.microsoft.com/office/drawing/2014/main" id="{E234FC18-D015-4968-BF5F-7F5EC85890C4}"/>
              </a:ext>
            </a:extLst>
          </p:cNvPr>
          <p:cNvSpPr txBox="1"/>
          <p:nvPr/>
        </p:nvSpPr>
        <p:spPr>
          <a:xfrm>
            <a:off x="1705233" y="2619632"/>
            <a:ext cx="3212756" cy="646331"/>
          </a:xfrm>
          <a:prstGeom prst="rect">
            <a:avLst/>
          </a:prstGeom>
          <a:noFill/>
        </p:spPr>
        <p:txBody>
          <a:bodyPr wrap="square" rtlCol="0">
            <a:spAutoFit/>
          </a:bodyPr>
          <a:lstStyle/>
          <a:p>
            <a:r>
              <a:rPr lang="es-MX" dirty="0"/>
              <a:t>Fundamentos de robótica </a:t>
            </a:r>
          </a:p>
          <a:p>
            <a:r>
              <a:rPr lang="es-MX" dirty="0"/>
              <a:t>Antonio Barrientos</a:t>
            </a:r>
          </a:p>
        </p:txBody>
      </p:sp>
      <p:pic>
        <p:nvPicPr>
          <p:cNvPr id="5" name="Imagen 4">
            <a:extLst>
              <a:ext uri="{FF2B5EF4-FFF2-40B4-BE49-F238E27FC236}">
                <a16:creationId xmlns:a16="http://schemas.microsoft.com/office/drawing/2014/main" id="{C07A8141-349F-4024-8C34-35F291A05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989" y="1837213"/>
            <a:ext cx="2857500" cy="2857500"/>
          </a:xfrm>
          <a:prstGeom prst="rect">
            <a:avLst/>
          </a:prstGeom>
          <a:ln>
            <a:noFill/>
          </a:ln>
          <a:effectLst>
            <a:softEdge rad="112500"/>
          </a:effectLst>
        </p:spPr>
      </p:pic>
    </p:spTree>
    <p:extLst>
      <p:ext uri="{BB962C8B-B14F-4D97-AF65-F5344CB8AC3E}">
        <p14:creationId xmlns:p14="http://schemas.microsoft.com/office/powerpoint/2010/main" val="250781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Robot CARTESIANO</a:t>
            </a:r>
          </a:p>
        </p:txBody>
      </p:sp>
      <p:sp>
        <p:nvSpPr>
          <p:cNvPr id="3" name="Subtítulo 2"/>
          <p:cNvSpPr>
            <a:spLocks noGrp="1"/>
          </p:cNvSpPr>
          <p:nvPr>
            <p:ph type="subTitle" idx="1"/>
          </p:nvPr>
        </p:nvSpPr>
        <p:spPr/>
        <p:txBody>
          <a:bodyPr rtlCol="0"/>
          <a:lstStyle/>
          <a:p>
            <a:pPr rtl="0"/>
            <a:r>
              <a:rPr lang="es-ES" dirty="0"/>
              <a:t>Proyecto</a:t>
            </a:r>
          </a:p>
        </p:txBody>
      </p:sp>
      <p:pic>
        <p:nvPicPr>
          <p:cNvPr id="5" name="Imagen 4">
            <a:extLst>
              <a:ext uri="{FF2B5EF4-FFF2-40B4-BE49-F238E27FC236}">
                <a16:creationId xmlns:a16="http://schemas.microsoft.com/office/drawing/2014/main" id="{B1650667-1AEA-4594-8D02-29EF9D4712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1040" y="1968641"/>
            <a:ext cx="3797810" cy="2920718"/>
          </a:xfrm>
          <a:prstGeom prst="rect">
            <a:avLst/>
          </a:prstGeom>
          <a:ln>
            <a:noFill/>
          </a:ln>
          <a:effectLst>
            <a:softEdge rad="112500"/>
          </a:effectLst>
        </p:spPr>
      </p:pic>
      <p:pic>
        <p:nvPicPr>
          <p:cNvPr id="7" name="Imagen 6">
            <a:extLst>
              <a:ext uri="{FF2B5EF4-FFF2-40B4-BE49-F238E27FC236}">
                <a16:creationId xmlns:a16="http://schemas.microsoft.com/office/drawing/2014/main" id="{D9D53FDA-F406-4797-B823-7795F22D95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1054241"/>
            <a:ext cx="4411362" cy="2481391"/>
          </a:xfrm>
          <a:prstGeom prst="rect">
            <a:avLst/>
          </a:prstGeom>
          <a:ln>
            <a:noFill/>
          </a:ln>
          <a:effectLst>
            <a:softEdge rad="112500"/>
          </a:effectLst>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Robot Cartesiano  </a:t>
            </a:r>
          </a:p>
        </p:txBody>
      </p:sp>
      <p:sp>
        <p:nvSpPr>
          <p:cNvPr id="14" name="Marcador de posición de contenido 13"/>
          <p:cNvSpPr>
            <a:spLocks noGrp="1"/>
          </p:cNvSpPr>
          <p:nvPr>
            <p:ph idx="1"/>
          </p:nvPr>
        </p:nvSpPr>
        <p:spPr/>
        <p:txBody>
          <a:bodyPr rtlCol="0"/>
          <a:lstStyle/>
          <a:p>
            <a:pPr lvl="0" rtl="0"/>
            <a:r>
              <a:rPr lang="es-ES" dirty="0"/>
              <a:t>Objeto del proyecto</a:t>
            </a:r>
          </a:p>
          <a:p>
            <a:pPr lvl="1" rtl="0"/>
            <a:r>
              <a:rPr lang="es-ES" dirty="0"/>
              <a:t>Justificación</a:t>
            </a:r>
          </a:p>
          <a:p>
            <a:pPr lvl="2" rtl="0"/>
            <a:r>
              <a:rPr lang="es-ES" dirty="0"/>
              <a:t>Objetivos</a:t>
            </a:r>
          </a:p>
          <a:p>
            <a:pPr lvl="3" rtl="0"/>
            <a:r>
              <a:rPr lang="es-ES" dirty="0"/>
              <a:t>Marco teórico</a:t>
            </a:r>
          </a:p>
          <a:p>
            <a:pPr lvl="4" rtl="0"/>
            <a:r>
              <a:rPr lang="es-ES" dirty="0"/>
              <a:t>Material (herramientas de trabajo)</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4F056-41E6-4C12-AB0A-5C350ACFB2E1}"/>
              </a:ext>
            </a:extLst>
          </p:cNvPr>
          <p:cNvSpPr>
            <a:spLocks noGrp="1"/>
          </p:cNvSpPr>
          <p:nvPr>
            <p:ph type="title"/>
          </p:nvPr>
        </p:nvSpPr>
        <p:spPr/>
        <p:txBody>
          <a:bodyPr/>
          <a:lstStyle/>
          <a:p>
            <a:r>
              <a:rPr lang="es-MX" dirty="0"/>
              <a:t>Objeto del proyecto</a:t>
            </a:r>
          </a:p>
        </p:txBody>
      </p:sp>
      <p:sp>
        <p:nvSpPr>
          <p:cNvPr id="4" name="Marcador de contenido 3">
            <a:extLst>
              <a:ext uri="{FF2B5EF4-FFF2-40B4-BE49-F238E27FC236}">
                <a16:creationId xmlns:a16="http://schemas.microsoft.com/office/drawing/2014/main" id="{CB331193-789A-41F4-AFD2-7E532650440C}"/>
              </a:ext>
            </a:extLst>
          </p:cNvPr>
          <p:cNvSpPr>
            <a:spLocks noGrp="1"/>
          </p:cNvSpPr>
          <p:nvPr>
            <p:ph sz="half" idx="1"/>
          </p:nvPr>
        </p:nvSpPr>
        <p:spPr>
          <a:xfrm>
            <a:off x="4473146" y="1867587"/>
            <a:ext cx="7315200" cy="2296641"/>
          </a:xfrm>
        </p:spPr>
        <p:txBody>
          <a:bodyPr>
            <a:normAutofit/>
          </a:bodyPr>
          <a:lstStyle/>
          <a:p>
            <a:r>
              <a:rPr lang="es-MX" sz="2000" dirty="0"/>
              <a:t>El robot cartesiano, debe de asegurar la integración de todos los elementos que intervienen, correctamente ya sean mecánicos, electrónicos, neumáticos o estructurales.</a:t>
            </a:r>
          </a:p>
          <a:p>
            <a:r>
              <a:rPr lang="es-MX" sz="2000" dirty="0"/>
              <a:t>Además, una vez esté construido, se debe aislar correctamente los elementos que la componen, así como asegurar la seguridad.</a:t>
            </a:r>
          </a:p>
        </p:txBody>
      </p:sp>
      <p:pic>
        <p:nvPicPr>
          <p:cNvPr id="6" name="Imagen 5">
            <a:extLst>
              <a:ext uri="{FF2B5EF4-FFF2-40B4-BE49-F238E27FC236}">
                <a16:creationId xmlns:a16="http://schemas.microsoft.com/office/drawing/2014/main" id="{D0681913-5189-40C7-9B50-91CE0A873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37392"/>
            <a:ext cx="3810000" cy="3895725"/>
          </a:xfrm>
          <a:prstGeom prst="rect">
            <a:avLst/>
          </a:prstGeom>
          <a:ln>
            <a:noFill/>
          </a:ln>
          <a:effectLst>
            <a:softEdge rad="112500"/>
          </a:effectLst>
        </p:spPr>
      </p:pic>
    </p:spTree>
    <p:extLst>
      <p:ext uri="{BB962C8B-B14F-4D97-AF65-F5344CB8AC3E}">
        <p14:creationId xmlns:p14="http://schemas.microsoft.com/office/powerpoint/2010/main" val="14467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844B4-A25F-4E6E-8448-25EF8170532C}"/>
              </a:ext>
            </a:extLst>
          </p:cNvPr>
          <p:cNvSpPr>
            <a:spLocks noGrp="1"/>
          </p:cNvSpPr>
          <p:nvPr>
            <p:ph type="title"/>
          </p:nvPr>
        </p:nvSpPr>
        <p:spPr/>
        <p:txBody>
          <a:bodyPr/>
          <a:lstStyle/>
          <a:p>
            <a:r>
              <a:rPr lang="es-MX" dirty="0"/>
              <a:t>Justificación</a:t>
            </a:r>
          </a:p>
        </p:txBody>
      </p:sp>
      <p:sp>
        <p:nvSpPr>
          <p:cNvPr id="4" name="Marcador de contenido 3">
            <a:extLst>
              <a:ext uri="{FF2B5EF4-FFF2-40B4-BE49-F238E27FC236}">
                <a16:creationId xmlns:a16="http://schemas.microsoft.com/office/drawing/2014/main" id="{1642BA91-FC2F-4B03-A06E-D8316C2D7BB4}"/>
              </a:ext>
            </a:extLst>
          </p:cNvPr>
          <p:cNvSpPr>
            <a:spLocks noGrp="1"/>
          </p:cNvSpPr>
          <p:nvPr>
            <p:ph sz="half" idx="1"/>
          </p:nvPr>
        </p:nvSpPr>
        <p:spPr>
          <a:xfrm>
            <a:off x="4419600" y="2534851"/>
            <a:ext cx="7315200" cy="1567592"/>
          </a:xfrm>
        </p:spPr>
        <p:txBody>
          <a:bodyPr>
            <a:normAutofit/>
          </a:bodyPr>
          <a:lstStyle/>
          <a:p>
            <a:r>
              <a:rPr lang="es-MX" sz="1800" dirty="0"/>
              <a:t>El presente trabajo pretende ser el medio acreedor de la materia y en parte demostrar el aprendizaje llevado acabo dentro y fuera de la escuela. Además se tiene interés de los productos relacionados con las empresas referente a este tipo de robot industriales, tanto a nivel neumático, como electrónico e informático.</a:t>
            </a:r>
          </a:p>
        </p:txBody>
      </p:sp>
      <p:pic>
        <p:nvPicPr>
          <p:cNvPr id="8" name="Imagen 7">
            <a:extLst>
              <a:ext uri="{FF2B5EF4-FFF2-40B4-BE49-F238E27FC236}">
                <a16:creationId xmlns:a16="http://schemas.microsoft.com/office/drawing/2014/main" id="{8E7FBF29-CD94-4C52-9A42-1809944116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7968" y="1840992"/>
            <a:ext cx="3151632" cy="3176016"/>
          </a:xfrm>
          <a:prstGeom prst="rect">
            <a:avLst/>
          </a:prstGeom>
          <a:ln>
            <a:noFill/>
          </a:ln>
          <a:effectLst>
            <a:softEdge rad="112500"/>
          </a:effectLst>
        </p:spPr>
      </p:pic>
    </p:spTree>
    <p:extLst>
      <p:ext uri="{BB962C8B-B14F-4D97-AF65-F5344CB8AC3E}">
        <p14:creationId xmlns:p14="http://schemas.microsoft.com/office/powerpoint/2010/main" val="77363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EE336-87DE-4357-805A-2F28FD032D58}"/>
              </a:ext>
            </a:extLst>
          </p:cNvPr>
          <p:cNvSpPr>
            <a:spLocks noGrp="1"/>
          </p:cNvSpPr>
          <p:nvPr>
            <p:ph type="title"/>
          </p:nvPr>
        </p:nvSpPr>
        <p:spPr/>
        <p:txBody>
          <a:bodyPr/>
          <a:lstStyle/>
          <a:p>
            <a:r>
              <a:rPr lang="es-MX" dirty="0"/>
              <a:t>Objetivos</a:t>
            </a:r>
          </a:p>
        </p:txBody>
      </p:sp>
      <p:sp>
        <p:nvSpPr>
          <p:cNvPr id="4" name="Marcador de contenido 3">
            <a:extLst>
              <a:ext uri="{FF2B5EF4-FFF2-40B4-BE49-F238E27FC236}">
                <a16:creationId xmlns:a16="http://schemas.microsoft.com/office/drawing/2014/main" id="{8D65C0C9-333A-45A1-AE04-2C864C343647}"/>
              </a:ext>
            </a:extLst>
          </p:cNvPr>
          <p:cNvSpPr>
            <a:spLocks noGrp="1"/>
          </p:cNvSpPr>
          <p:nvPr>
            <p:ph sz="half" idx="1"/>
          </p:nvPr>
        </p:nvSpPr>
        <p:spPr>
          <a:xfrm>
            <a:off x="2265128" y="1010163"/>
            <a:ext cx="7315200" cy="4389739"/>
          </a:xfrm>
        </p:spPr>
        <p:txBody>
          <a:bodyPr>
            <a:normAutofit/>
          </a:bodyPr>
          <a:lstStyle/>
          <a:p>
            <a:r>
              <a:rPr lang="es-MX" sz="2000" dirty="0"/>
              <a:t>Objetivo Principal: </a:t>
            </a:r>
          </a:p>
          <a:p>
            <a:pPr marL="68580" indent="0">
              <a:buNone/>
            </a:pPr>
            <a:r>
              <a:rPr lang="es-MX" sz="2000" dirty="0"/>
              <a:t>Realizar el proceso de construcción de un prototipo de un robot cartesiano para aplicaciones de seleccionar y colocar, comprendiendo las distintas fases del proyecto; diseño, construcción y trabajo del mismo.</a:t>
            </a:r>
          </a:p>
          <a:p>
            <a:r>
              <a:rPr lang="es-MX" sz="2000" dirty="0"/>
              <a:t>Objetivos Secundarios:</a:t>
            </a:r>
          </a:p>
          <a:p>
            <a:pPr marL="525780" indent="-457200">
              <a:buFont typeface="+mj-lt"/>
              <a:buAutoNum type="arabicPeriod"/>
            </a:pPr>
            <a:r>
              <a:rPr lang="es-MX" sz="2000" dirty="0"/>
              <a:t>Conocer y usar los distintos modos de programar los ejes del robot mediante el software a usar.</a:t>
            </a:r>
          </a:p>
          <a:p>
            <a:pPr marL="525780" indent="-457200">
              <a:buFont typeface="+mj-lt"/>
              <a:buAutoNum type="arabicPeriod"/>
            </a:pPr>
            <a:r>
              <a:rPr lang="es-MX" sz="2000" dirty="0"/>
              <a:t>Aprender a realizar un trabajo en equipo con unos objetivos y plazos fijos.</a:t>
            </a:r>
          </a:p>
          <a:p>
            <a:pPr marL="525780" indent="-457200">
              <a:buFont typeface="+mj-lt"/>
              <a:buAutoNum type="arabicPeriod"/>
            </a:pPr>
            <a:r>
              <a:rPr lang="es-MX" sz="2000" dirty="0"/>
              <a:t>Aplicar los conocimientos y aptitudes adquiridas durante la enseñanza.</a:t>
            </a:r>
          </a:p>
        </p:txBody>
      </p:sp>
      <p:pic>
        <p:nvPicPr>
          <p:cNvPr id="6" name="Imagen 5">
            <a:extLst>
              <a:ext uri="{FF2B5EF4-FFF2-40B4-BE49-F238E27FC236}">
                <a16:creationId xmlns:a16="http://schemas.microsoft.com/office/drawing/2014/main" id="{67D7ADE7-01A2-4C5C-8056-903973BF46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0328" y="119132"/>
            <a:ext cx="2306872" cy="2370754"/>
          </a:xfrm>
          <a:prstGeom prst="rect">
            <a:avLst/>
          </a:prstGeom>
          <a:ln>
            <a:noFill/>
          </a:ln>
          <a:effectLst>
            <a:softEdge rad="112500"/>
          </a:effectLst>
        </p:spPr>
      </p:pic>
    </p:spTree>
    <p:extLst>
      <p:ext uri="{BB962C8B-B14F-4D97-AF65-F5344CB8AC3E}">
        <p14:creationId xmlns:p14="http://schemas.microsoft.com/office/powerpoint/2010/main" val="42802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04FA430-F287-4E8D-9D5E-9A6C021BCA65}"/>
              </a:ext>
            </a:extLst>
          </p:cNvPr>
          <p:cNvPicPr>
            <a:picLocks noChangeAspect="1"/>
          </p:cNvPicPr>
          <p:nvPr/>
        </p:nvPicPr>
        <p:blipFill>
          <a:blip r:embed="rId2"/>
          <a:stretch>
            <a:fillRect/>
          </a:stretch>
        </p:blipFill>
        <p:spPr>
          <a:xfrm>
            <a:off x="336088" y="1561645"/>
            <a:ext cx="5945409" cy="3734710"/>
          </a:xfrm>
          <a:prstGeom prst="rect">
            <a:avLst/>
          </a:prstGeom>
        </p:spPr>
      </p:pic>
      <p:sp>
        <p:nvSpPr>
          <p:cNvPr id="2" name="Título 1">
            <a:extLst>
              <a:ext uri="{FF2B5EF4-FFF2-40B4-BE49-F238E27FC236}">
                <a16:creationId xmlns:a16="http://schemas.microsoft.com/office/drawing/2014/main" id="{D4F4168E-4D7F-428E-9025-34323FEA4853}"/>
              </a:ext>
            </a:extLst>
          </p:cNvPr>
          <p:cNvSpPr>
            <a:spLocks noGrp="1"/>
          </p:cNvSpPr>
          <p:nvPr>
            <p:ph type="title"/>
          </p:nvPr>
        </p:nvSpPr>
        <p:spPr/>
        <p:txBody>
          <a:bodyPr/>
          <a:lstStyle/>
          <a:p>
            <a:r>
              <a:rPr lang="es-MX" dirty="0"/>
              <a:t>Marco teórico</a:t>
            </a:r>
          </a:p>
        </p:txBody>
      </p:sp>
      <p:sp>
        <p:nvSpPr>
          <p:cNvPr id="4" name="Marcador de contenido 3">
            <a:extLst>
              <a:ext uri="{FF2B5EF4-FFF2-40B4-BE49-F238E27FC236}">
                <a16:creationId xmlns:a16="http://schemas.microsoft.com/office/drawing/2014/main" id="{9FFF47FB-9A3F-4B1D-BED1-DF2CEA157770}"/>
              </a:ext>
            </a:extLst>
          </p:cNvPr>
          <p:cNvSpPr>
            <a:spLocks noGrp="1"/>
          </p:cNvSpPr>
          <p:nvPr>
            <p:ph sz="half" idx="1"/>
          </p:nvPr>
        </p:nvSpPr>
        <p:spPr>
          <a:xfrm>
            <a:off x="6697361" y="273050"/>
            <a:ext cx="5362833" cy="6311900"/>
          </a:xfrm>
        </p:spPr>
        <p:txBody>
          <a:bodyPr>
            <a:normAutofit/>
          </a:bodyPr>
          <a:lstStyle/>
          <a:p>
            <a:r>
              <a:rPr lang="es-MX" sz="2000" dirty="0"/>
              <a:t>El robot que se ha elegido para la realización de la estación seleccionar y colocar, es el tipo PPP ya que es el más fácil de obtener con los productos disponibles (ejes eléctricos lineales).</a:t>
            </a:r>
          </a:p>
          <a:p>
            <a:r>
              <a:rPr lang="es-MX" sz="2000" dirty="0"/>
              <a:t>Este tipo de robot se desplazan a través de los tres ejes cartesianos mediante tres articulaciones prismáticas. Con Denavit-Hartenberg se tratará de obtener un modelo que nos permita tener la posición del elemento final (en nuestro caso la pinza) en una posición definida por la posición de los distintos elementos que forman el sistema.</a:t>
            </a:r>
          </a:p>
        </p:txBody>
      </p:sp>
    </p:spTree>
    <p:extLst>
      <p:ext uri="{BB962C8B-B14F-4D97-AF65-F5344CB8AC3E}">
        <p14:creationId xmlns:p14="http://schemas.microsoft.com/office/powerpoint/2010/main" val="224501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DAD8869-EA12-4332-A98C-2070CDF667E6}"/>
              </a:ext>
            </a:extLst>
          </p:cNvPr>
          <p:cNvSpPr>
            <a:spLocks noGrp="1"/>
          </p:cNvSpPr>
          <p:nvPr>
            <p:ph idx="1"/>
          </p:nvPr>
        </p:nvSpPr>
        <p:spPr/>
        <p:txBody>
          <a:bodyPr>
            <a:normAutofit/>
          </a:bodyPr>
          <a:lstStyle/>
          <a:p>
            <a:r>
              <a:rPr lang="es-MX" sz="2000" dirty="0"/>
              <a:t>Para llegar hasta la tabla, se aplicarán una serie de pasos: </a:t>
            </a:r>
          </a:p>
          <a:p>
            <a:r>
              <a:rPr lang="es-MX" sz="2000" dirty="0"/>
              <a:t>1. Definir los ejes </a:t>
            </a:r>
            <a:r>
              <a:rPr lang="es-MX" sz="2000" dirty="0" err="1"/>
              <a:t>Zi</a:t>
            </a:r>
            <a:r>
              <a:rPr lang="es-MX" sz="2000" dirty="0"/>
              <a:t> de cada articulación. La dirección será la correspondiente al eje característico del nudo. En la articulación prismática, dirección del movimiento permitido.</a:t>
            </a:r>
          </a:p>
          <a:p>
            <a:r>
              <a:rPr lang="es-MX" sz="2000" dirty="0"/>
              <a:t> 2. Definir los ejes Xi de cada articulación. Estos ejes se deben definir de manera que sea la perpendicular común a los ejes Zi-1 y </a:t>
            </a:r>
            <a:r>
              <a:rPr lang="es-MX" sz="2000" dirty="0" err="1"/>
              <a:t>Zi</a:t>
            </a:r>
            <a:r>
              <a:rPr lang="es-MX" sz="2000" dirty="0"/>
              <a:t>. </a:t>
            </a:r>
          </a:p>
          <a:p>
            <a:r>
              <a:rPr lang="es-MX" sz="2000" dirty="0"/>
              <a:t>3. Definir los ejes Yi de cada articulación. Deben formar un sistema </a:t>
            </a:r>
            <a:r>
              <a:rPr lang="es-MX" sz="2000" dirty="0" err="1"/>
              <a:t>tri-rectangular</a:t>
            </a:r>
            <a:r>
              <a:rPr lang="es-MX" sz="2000" dirty="0"/>
              <a:t>, cumpliendo con la regla de la mano derecha. </a:t>
            </a:r>
          </a:p>
          <a:p>
            <a:r>
              <a:rPr lang="es-MX" sz="2000" dirty="0"/>
              <a:t>4. Construir la tabla de Denavit-Hartenberg. Obteniendo los parámetros a, d, alfa y theta de cada nudo. </a:t>
            </a:r>
          </a:p>
        </p:txBody>
      </p:sp>
      <p:sp>
        <p:nvSpPr>
          <p:cNvPr id="4" name="Rectángulo 3">
            <a:extLst>
              <a:ext uri="{FF2B5EF4-FFF2-40B4-BE49-F238E27FC236}">
                <a16:creationId xmlns:a16="http://schemas.microsoft.com/office/drawing/2014/main" id="{AC35B829-A61F-43FE-B4D9-3A6FBE00D881}"/>
              </a:ext>
            </a:extLst>
          </p:cNvPr>
          <p:cNvSpPr/>
          <p:nvPr/>
        </p:nvSpPr>
        <p:spPr>
          <a:xfrm>
            <a:off x="2797661" y="160635"/>
            <a:ext cx="6596678" cy="1200329"/>
          </a:xfrm>
          <a:prstGeom prst="rect">
            <a:avLst/>
          </a:prstGeom>
          <a:noFill/>
        </p:spPr>
        <p:txBody>
          <a:bodyPr wrap="none" lIns="91440" tIns="45720" rIns="91440" bIns="45720">
            <a:spAutoFit/>
          </a:bodyPr>
          <a:lstStyle/>
          <a:p>
            <a:pPr algn="ctr"/>
            <a:r>
              <a:rPr lang="es-MX" sz="3600" dirty="0">
                <a:ln w="0"/>
                <a:gradFill>
                  <a:gsLst>
                    <a:gs pos="21000">
                      <a:srgbClr val="53575C"/>
                    </a:gs>
                    <a:gs pos="88000">
                      <a:srgbClr val="C5C7CA"/>
                    </a:gs>
                  </a:gsLst>
                  <a:lin ang="5400000"/>
                </a:gradFill>
              </a:rPr>
              <a:t> </a:t>
            </a:r>
            <a:r>
              <a:rPr lang="es-MX" sz="3600" dirty="0">
                <a:ln w="0"/>
              </a:rPr>
              <a:t>Esto se podrá saber mediante </a:t>
            </a:r>
          </a:p>
          <a:p>
            <a:pPr algn="ctr"/>
            <a:r>
              <a:rPr lang="es-MX" sz="3600" dirty="0">
                <a:ln w="0"/>
              </a:rPr>
              <a:t>una matriz de transformación</a:t>
            </a:r>
            <a:endParaRPr lang="es-ES" sz="3600" b="0" cap="none" spc="0" dirty="0">
              <a:ln w="0"/>
              <a:effectLst/>
            </a:endParaRPr>
          </a:p>
        </p:txBody>
      </p:sp>
    </p:spTree>
    <p:extLst>
      <p:ext uri="{BB962C8B-B14F-4D97-AF65-F5344CB8AC3E}">
        <p14:creationId xmlns:p14="http://schemas.microsoft.com/office/powerpoint/2010/main" val="50580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489571-6787-4DCB-9AC7-38F79450A3A5}"/>
              </a:ext>
            </a:extLst>
          </p:cNvPr>
          <p:cNvPicPr>
            <a:picLocks noChangeAspect="1"/>
          </p:cNvPicPr>
          <p:nvPr/>
        </p:nvPicPr>
        <p:blipFill>
          <a:blip r:embed="rId2"/>
          <a:stretch>
            <a:fillRect/>
          </a:stretch>
        </p:blipFill>
        <p:spPr>
          <a:xfrm>
            <a:off x="2776359" y="1277278"/>
            <a:ext cx="6639282" cy="3457008"/>
          </a:xfrm>
          <a:prstGeom prst="rect">
            <a:avLst/>
          </a:prstGeom>
        </p:spPr>
      </p:pic>
    </p:spTree>
    <p:extLst>
      <p:ext uri="{BB962C8B-B14F-4D97-AF65-F5344CB8AC3E}">
        <p14:creationId xmlns:p14="http://schemas.microsoft.com/office/powerpoint/2010/main" val="189576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FFFBF3-BB42-47F7-806D-D5417A96E6A8}">
  <ds:schemaRefs>
    <ds:schemaRef ds:uri="http://schemas.microsoft.com/office/2006/documentManagement/types"/>
    <ds:schemaRef ds:uri="a4f35948-e619-41b3-aa29-22878b09cfd2"/>
    <ds:schemaRef ds:uri="http://schemas.microsoft.com/office/infopath/2007/PartnerControls"/>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40262f94-9f35-4ac3-9a90-690165a166b7"/>
    <ds:schemaRef ds:uri="http://www.w3.org/XML/1998/namespace"/>
  </ds:schemaRefs>
</ds:datastoreItem>
</file>

<file path=customXml/itemProps2.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3.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116</TotalTime>
  <Words>513</Words>
  <Application>Microsoft Office PowerPoint</Application>
  <PresentationFormat>Panorámica</PresentationFormat>
  <Paragraphs>47</Paragraphs>
  <Slides>11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Wingdings</vt:lpstr>
      <vt:lpstr>Wingdings 2</vt:lpstr>
      <vt:lpstr>Wingdings 3</vt:lpstr>
      <vt:lpstr>Plantilla de diseño Caída de la noche</vt:lpstr>
      <vt:lpstr>Presentación de PowerPoint</vt:lpstr>
      <vt:lpstr>Robot CARTESIANO</vt:lpstr>
      <vt:lpstr>Robot Cartesiano  </vt:lpstr>
      <vt:lpstr>Objeto del proyecto</vt:lpstr>
      <vt:lpstr>Justificación</vt:lpstr>
      <vt:lpstr>Objetivos</vt:lpstr>
      <vt:lpstr>Marco teórico</vt:lpstr>
      <vt:lpstr>Presentación de PowerPoint</vt:lpstr>
      <vt:lpstr>Presentación de PowerPoint</vt:lpstr>
      <vt:lpstr>Material (Herramientas de trabajo)</vt:lpstr>
      <vt:lpstr>Bibliografías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Velázquez</dc:creator>
  <cp:lastModifiedBy>David Velázquez</cp:lastModifiedBy>
  <cp:revision>11</cp:revision>
  <dcterms:created xsi:type="dcterms:W3CDTF">2019-01-30T09:14:17Z</dcterms:created>
  <dcterms:modified xsi:type="dcterms:W3CDTF">2019-01-30T11:10:52Z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