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Unrau" initials="DU" lastIdx="1" clrIdx="0">
    <p:extLst>
      <p:ext uri="{19B8F6BF-5375-455C-9EA6-DF929625EA0E}">
        <p15:presenceInfo xmlns:p15="http://schemas.microsoft.com/office/powerpoint/2012/main" userId="a7f719d7e2ace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101" d="100"/>
          <a:sy n="101" d="100"/>
        </p:scale>
        <p:origin x="9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7T18:27:53.686"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7T18:27:53.686"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kan0.cf.opendata.inter.prod-toronto.ca/download_resource/a083c865-6d60-4d1d-b6c6-b0c8a85f9c15?format=csv&amp;projection=4326" TargetMode="External"/><Relationship Id="rId2" Type="http://schemas.openxmlformats.org/officeDocument/2006/relationships/hyperlink" Target="https://ckan0.cf.opendata.inter.prod-toronto.ca/download_resource/ef0239b1-832b-4d0b-a1f3-4153e53b189e?format=csv" TargetMode="External"/><Relationship Id="rId1" Type="http://schemas.openxmlformats.org/officeDocument/2006/relationships/slideLayout" Target="../slideLayouts/slideLayout2.xml"/><Relationship Id="rId4" Type="http://schemas.openxmlformats.org/officeDocument/2006/relationships/hyperlink" Target="https://raw.githubusercontent.com/jasonicarter/toronto-geojson/master/toronto_crs84.geo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Café B2D</a:t>
            </a:r>
            <a:endParaRPr lang="en-US" dirty="0"/>
          </a:p>
        </p:txBody>
      </p:sp>
      <p:sp>
        <p:nvSpPr>
          <p:cNvPr id="3" name="Subtitle 2"/>
          <p:cNvSpPr>
            <a:spLocks noGrp="1"/>
          </p:cNvSpPr>
          <p:nvPr>
            <p:ph type="subTitle" idx="1"/>
          </p:nvPr>
        </p:nvSpPr>
        <p:spPr/>
        <p:txBody>
          <a:bodyPr/>
          <a:lstStyle/>
          <a:p>
            <a:r>
              <a:rPr lang="en-US" dirty="0"/>
              <a:t>Toronto, </a:t>
            </a:r>
            <a:r>
              <a:rPr lang="en-US" dirty="0" smtClean="0"/>
              <a:t>ON Location</a:t>
            </a:r>
            <a:endParaRPr lang="en-US" dirty="0"/>
          </a:p>
        </p:txBody>
      </p:sp>
    </p:spTree>
    <p:extLst>
      <p:ext uri="{BB962C8B-B14F-4D97-AF65-F5344CB8AC3E}">
        <p14:creationId xmlns:p14="http://schemas.microsoft.com/office/powerpoint/2010/main" val="99287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t>Café B2D</a:t>
            </a:r>
            <a:r>
              <a:rPr lang="en-US" dirty="0"/>
              <a:t> </a:t>
            </a:r>
            <a:r>
              <a:rPr lang="en-US" i="1" dirty="0"/>
              <a:t>(Bean 2 Drip)</a:t>
            </a:r>
            <a:r>
              <a:rPr lang="en-US" dirty="0"/>
              <a:t> is an up-and-coming café specializing in high end coffee related beverages, exceptional pastries and made-to-order items.  The client who is opening the new café comes with over 20 years in the industry and has become a leader in the field.  They have selected Toronto as the starting point for their venture as it is their hometown and Toronto has the market to support this new take on a café.</a:t>
            </a:r>
            <a:endParaRPr lang="en-US" dirty="0"/>
          </a:p>
        </p:txBody>
      </p:sp>
    </p:spTree>
    <p:extLst>
      <p:ext uri="{BB962C8B-B14F-4D97-AF65-F5344CB8AC3E}">
        <p14:creationId xmlns:p14="http://schemas.microsoft.com/office/powerpoint/2010/main" val="23966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Market saturation has been making it increasingly difficult to find a viable location</a:t>
            </a:r>
          </a:p>
          <a:p>
            <a:r>
              <a:rPr lang="en-US" dirty="0" smtClean="0"/>
              <a:t>Need to find a location that meets the following criteria</a:t>
            </a:r>
          </a:p>
          <a:p>
            <a:pPr lvl="1"/>
            <a:r>
              <a:rPr lang="en-US" dirty="0" smtClean="0"/>
              <a:t>Average yearly income needs to be greater than or equal to $150k</a:t>
            </a:r>
          </a:p>
          <a:p>
            <a:pPr lvl="1"/>
            <a:r>
              <a:rPr lang="en-US" dirty="0" smtClean="0"/>
              <a:t>Neighbourhood not overly saturated with other venues</a:t>
            </a:r>
          </a:p>
          <a:p>
            <a:pPr lvl="1"/>
            <a:r>
              <a:rPr lang="en-US" dirty="0" smtClean="0"/>
              <a:t>Population (including surrounding area) needs to be greater than 7,500</a:t>
            </a:r>
          </a:p>
          <a:p>
            <a:r>
              <a:rPr lang="en-US" dirty="0" smtClean="0"/>
              <a:t>Out of scope</a:t>
            </a:r>
          </a:p>
          <a:p>
            <a:pPr lvl="1"/>
            <a:r>
              <a:rPr lang="en-US" dirty="0"/>
              <a:t>Real estate availability</a:t>
            </a:r>
          </a:p>
          <a:p>
            <a:pPr lvl="1"/>
            <a:r>
              <a:rPr lang="en-US" dirty="0"/>
              <a:t>Zoning restrictions</a:t>
            </a:r>
          </a:p>
          <a:p>
            <a:pPr lvl="1"/>
            <a:r>
              <a:rPr lang="en-US" dirty="0"/>
              <a:t>Overall attractiveness of the area (does it fit with the brand)</a:t>
            </a:r>
            <a:endParaRPr lang="en-US" dirty="0"/>
          </a:p>
        </p:txBody>
      </p:sp>
    </p:spTree>
    <p:extLst>
      <p:ext uri="{BB962C8B-B14F-4D97-AF65-F5344CB8AC3E}">
        <p14:creationId xmlns:p14="http://schemas.microsoft.com/office/powerpoint/2010/main" val="61542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Demographic data is retrieved from the Toronto open data platform </a:t>
            </a:r>
          </a:p>
          <a:p>
            <a:pPr lvl="1"/>
            <a:r>
              <a:rPr lang="en-US" sz="1400" u="sng" dirty="0" smtClean="0">
                <a:hlinkClick r:id="rId2"/>
              </a:rPr>
              <a:t>https</a:t>
            </a:r>
            <a:r>
              <a:rPr lang="en-US" sz="1400" u="sng" dirty="0">
                <a:hlinkClick r:id="rId2"/>
              </a:rPr>
              <a:t>://</a:t>
            </a:r>
            <a:r>
              <a:rPr lang="en-US" sz="1400" u="sng" dirty="0" smtClean="0">
                <a:hlinkClick r:id="rId2"/>
              </a:rPr>
              <a:t>ckan0.cf.opendata.inter.prod-toronto.ca/download_resource/ef0239b1-832b-4d0b-a1f3-4153e53b189e?format=csv</a:t>
            </a:r>
            <a:endParaRPr lang="en-US" sz="1400" u="sng" dirty="0" smtClean="0"/>
          </a:p>
          <a:p>
            <a:r>
              <a:rPr lang="en-US" dirty="0" smtClean="0"/>
              <a:t>Geographic data is retrieved from the Toronto open data platform</a:t>
            </a:r>
          </a:p>
          <a:p>
            <a:pPr lvl="1"/>
            <a:r>
              <a:rPr lang="en-US" sz="1400" u="sng" dirty="0">
                <a:hlinkClick r:id="rId3"/>
              </a:rPr>
              <a:t>https://ckan0.cf.opendata.inter.prod-toronto.ca/download_resource/a083c865-6d60-4d1d-b6c6-b0c8a85f9c15?format=csv&amp;projection=4326</a:t>
            </a:r>
            <a:endParaRPr lang="en-US" sz="1400" dirty="0" smtClean="0"/>
          </a:p>
          <a:p>
            <a:r>
              <a:rPr lang="en-US" dirty="0" smtClean="0"/>
              <a:t>Geojson data retrieved from GitHub</a:t>
            </a:r>
          </a:p>
          <a:p>
            <a:pPr lvl="1"/>
            <a:r>
              <a:rPr lang="en-US" sz="1400" u="sng" dirty="0">
                <a:hlinkClick r:id="rId4"/>
              </a:rPr>
              <a:t>https://raw.githubusercontent.com/jasonicarter/toronto-geojson/master/toronto_crs84.geojson</a:t>
            </a:r>
            <a:endParaRPr lang="en-US" sz="1400" dirty="0" smtClean="0"/>
          </a:p>
          <a:p>
            <a:r>
              <a:rPr lang="en-US" dirty="0" smtClean="0"/>
              <a:t>Venue data retrieved from Foursquare using their </a:t>
            </a:r>
            <a:r>
              <a:rPr lang="en-US" dirty="0" err="1" smtClean="0"/>
              <a:t>api</a:t>
            </a:r>
            <a:endParaRPr lang="en-US" dirty="0"/>
          </a:p>
        </p:txBody>
      </p:sp>
    </p:spTree>
    <p:extLst>
      <p:ext uri="{BB962C8B-B14F-4D97-AF65-F5344CB8AC3E}">
        <p14:creationId xmlns:p14="http://schemas.microsoft.com/office/powerpoint/2010/main" val="338866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smtClean="0"/>
              <a:t>The data retrieved from the Toronto open data platform had a lot of information that needed to be dropped</a:t>
            </a:r>
          </a:p>
          <a:p>
            <a:pPr lvl="1"/>
            <a:r>
              <a:rPr lang="en-US" dirty="0" smtClean="0"/>
              <a:t>The </a:t>
            </a:r>
            <a:r>
              <a:rPr lang="en-US" dirty="0"/>
              <a:t>demographic data has over 2000 columns that had to be transposed to rows and then majority of the data needed to be </a:t>
            </a:r>
            <a:r>
              <a:rPr lang="en-US" dirty="0" smtClean="0"/>
              <a:t>dropped</a:t>
            </a:r>
          </a:p>
          <a:p>
            <a:r>
              <a:rPr lang="en-US" dirty="0" smtClean="0"/>
              <a:t>Renamed columns</a:t>
            </a:r>
          </a:p>
          <a:p>
            <a:r>
              <a:rPr lang="en-US" dirty="0" smtClean="0"/>
              <a:t>Added additional calculated fields</a:t>
            </a:r>
          </a:p>
          <a:p>
            <a:r>
              <a:rPr lang="en-US" dirty="0" smtClean="0"/>
              <a:t>Was able to narrow the list of neighbourhoods down to five based on the criteria</a:t>
            </a:r>
          </a:p>
        </p:txBody>
      </p:sp>
    </p:spTree>
    <p:extLst>
      <p:ext uri="{BB962C8B-B14F-4D97-AF65-F5344CB8AC3E}">
        <p14:creationId xmlns:p14="http://schemas.microsoft.com/office/powerpoint/2010/main" val="3353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Neighbourhoods</a:t>
            </a:r>
            <a:endParaRPr lang="en-US" dirty="0"/>
          </a:p>
        </p:txBody>
      </p:sp>
      <p:sp>
        <p:nvSpPr>
          <p:cNvPr id="3" name="Content Placeholder 2"/>
          <p:cNvSpPr>
            <a:spLocks noGrp="1"/>
          </p:cNvSpPr>
          <p:nvPr>
            <p:ph idx="1"/>
          </p:nvPr>
        </p:nvSpPr>
        <p:spPr>
          <a:xfrm>
            <a:off x="1103312" y="2052918"/>
            <a:ext cx="4376781" cy="4195481"/>
          </a:xfrm>
        </p:spPr>
        <p:txBody>
          <a:bodyPr/>
          <a:lstStyle/>
          <a:p>
            <a:r>
              <a:rPr lang="en-US" dirty="0" smtClean="0"/>
              <a:t>Selected neighbourhoods are in close proximity to each other </a:t>
            </a:r>
          </a:p>
          <a:p>
            <a:r>
              <a:rPr lang="en-US" dirty="0" smtClean="0"/>
              <a:t>All are located in central Toronto</a:t>
            </a:r>
            <a:endParaRPr lang="en-US" dirty="0"/>
          </a:p>
        </p:txBody>
      </p:sp>
      <p:pic>
        <p:nvPicPr>
          <p:cNvPr id="6" name="Picture 5"/>
          <p:cNvPicPr>
            <a:picLocks noChangeAspect="1"/>
          </p:cNvPicPr>
          <p:nvPr/>
        </p:nvPicPr>
        <p:blipFill>
          <a:blip r:embed="rId2"/>
          <a:stretch>
            <a:fillRect/>
          </a:stretch>
        </p:blipFill>
        <p:spPr>
          <a:xfrm>
            <a:off x="5804338" y="1519797"/>
            <a:ext cx="5774576" cy="4788086"/>
          </a:xfrm>
          <a:prstGeom prst="rect">
            <a:avLst/>
          </a:prstGeom>
          <a:ln>
            <a:noFill/>
          </a:ln>
          <a:effectLst>
            <a:outerShdw blurRad="292100" dist="139700" dir="2700000" algn="tl" rotWithShape="0">
              <a:srgbClr val="333333">
                <a:alpha val="65000"/>
              </a:srgbClr>
            </a:outerShdw>
          </a:effectLst>
        </p:spPr>
      </p:pic>
      <p:sp>
        <p:nvSpPr>
          <p:cNvPr id="7" name="Line Callout 1 (No Border) 6"/>
          <p:cNvSpPr/>
          <p:nvPr/>
        </p:nvSpPr>
        <p:spPr>
          <a:xfrm>
            <a:off x="9176084" y="3462943"/>
            <a:ext cx="1668379" cy="272716"/>
          </a:xfrm>
          <a:prstGeom prst="callout1">
            <a:avLst>
              <a:gd name="adj1" fmla="val 18750"/>
              <a:gd name="adj2" fmla="val -8333"/>
              <a:gd name="adj3" fmla="val 108579"/>
              <a:gd name="adj4" fmla="val -36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Bridle Path – Sunnybrook – York Mills</a:t>
            </a:r>
            <a:endParaRPr lang="en-US" dirty="0"/>
          </a:p>
        </p:txBody>
      </p:sp>
      <p:sp>
        <p:nvSpPr>
          <p:cNvPr id="8" name="Line Callout 1 (No Border) 7"/>
          <p:cNvSpPr/>
          <p:nvPr/>
        </p:nvSpPr>
        <p:spPr>
          <a:xfrm>
            <a:off x="9181431" y="4150658"/>
            <a:ext cx="1718909" cy="267368"/>
          </a:xfrm>
          <a:prstGeom prst="callout1">
            <a:avLst>
              <a:gd name="adj1" fmla="val 18750"/>
              <a:gd name="adj2" fmla="val -8333"/>
              <a:gd name="adj3" fmla="val 104500"/>
              <a:gd name="adj4" fmla="val -36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Rosedale – Moore Park</a:t>
            </a:r>
            <a:endParaRPr lang="en-US" sz="900" dirty="0"/>
          </a:p>
        </p:txBody>
      </p:sp>
      <p:sp>
        <p:nvSpPr>
          <p:cNvPr id="9" name="Line Callout 1 (No Border) 8"/>
          <p:cNvSpPr/>
          <p:nvPr/>
        </p:nvSpPr>
        <p:spPr>
          <a:xfrm>
            <a:off x="6593305" y="5058612"/>
            <a:ext cx="1588169" cy="267368"/>
          </a:xfrm>
          <a:prstGeom prst="callout1">
            <a:avLst>
              <a:gd name="adj1" fmla="val 25201"/>
              <a:gd name="adj2" fmla="val 102778"/>
              <a:gd name="adj3" fmla="val -227501"/>
              <a:gd name="adj4" fmla="val 105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Casa Loma</a:t>
            </a:r>
            <a:endParaRPr lang="en-US" sz="900" dirty="0"/>
          </a:p>
        </p:txBody>
      </p:sp>
      <p:sp>
        <p:nvSpPr>
          <p:cNvPr id="10" name="Line Callout 1 (No Border) 9"/>
          <p:cNvSpPr/>
          <p:nvPr/>
        </p:nvSpPr>
        <p:spPr>
          <a:xfrm>
            <a:off x="6227011" y="4386043"/>
            <a:ext cx="1588169" cy="267368"/>
          </a:xfrm>
          <a:prstGeom prst="callout1">
            <a:avLst>
              <a:gd name="adj1" fmla="val 25201"/>
              <a:gd name="adj2" fmla="val 102778"/>
              <a:gd name="adj3" fmla="val -43501"/>
              <a:gd name="adj4" fmla="val 123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Forest Hill South</a:t>
            </a:r>
            <a:endParaRPr lang="en-US" sz="900" dirty="0"/>
          </a:p>
        </p:txBody>
      </p:sp>
      <p:sp>
        <p:nvSpPr>
          <p:cNvPr id="11" name="Line Callout 1 (No Border) 10"/>
          <p:cNvSpPr/>
          <p:nvPr/>
        </p:nvSpPr>
        <p:spPr>
          <a:xfrm>
            <a:off x="6133432" y="3506401"/>
            <a:ext cx="1588169" cy="267368"/>
          </a:xfrm>
          <a:prstGeom prst="callout1">
            <a:avLst>
              <a:gd name="adj1" fmla="val 25201"/>
              <a:gd name="adj2" fmla="val 102778"/>
              <a:gd name="adj3" fmla="val 162499"/>
              <a:gd name="adj4" fmla="val 135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Lawrence Park South</a:t>
            </a:r>
            <a:endParaRPr lang="en-US" sz="900" dirty="0"/>
          </a:p>
        </p:txBody>
      </p:sp>
    </p:spTree>
    <p:extLst>
      <p:ext uri="{BB962C8B-B14F-4D97-AF65-F5344CB8AC3E}">
        <p14:creationId xmlns:p14="http://schemas.microsoft.com/office/powerpoint/2010/main" val="241281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658146" y="1256946"/>
            <a:ext cx="5035875" cy="512369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Visualizing the Venues</a:t>
            </a:r>
            <a:endParaRPr lang="en-US" dirty="0"/>
          </a:p>
        </p:txBody>
      </p:sp>
      <p:sp>
        <p:nvSpPr>
          <p:cNvPr id="3" name="Content Placeholder 2"/>
          <p:cNvSpPr>
            <a:spLocks noGrp="1"/>
          </p:cNvSpPr>
          <p:nvPr>
            <p:ph idx="1"/>
          </p:nvPr>
        </p:nvSpPr>
        <p:spPr>
          <a:xfrm>
            <a:off x="1103312" y="2052918"/>
            <a:ext cx="4376781" cy="4195481"/>
          </a:xfrm>
        </p:spPr>
        <p:txBody>
          <a:bodyPr/>
          <a:lstStyle/>
          <a:p>
            <a:r>
              <a:rPr lang="en-US" dirty="0" smtClean="0"/>
              <a:t>Blue dots with yellow centers depict venues</a:t>
            </a:r>
          </a:p>
          <a:p>
            <a:r>
              <a:rPr lang="en-US" dirty="0" smtClean="0"/>
              <a:t>Venues seem to have more clusters in the southern region</a:t>
            </a:r>
          </a:p>
        </p:txBody>
      </p:sp>
      <p:sp>
        <p:nvSpPr>
          <p:cNvPr id="7" name="Line Callout 1 (No Border) 6"/>
          <p:cNvSpPr/>
          <p:nvPr/>
        </p:nvSpPr>
        <p:spPr>
          <a:xfrm>
            <a:off x="9706250" y="2289989"/>
            <a:ext cx="1668379" cy="272716"/>
          </a:xfrm>
          <a:prstGeom prst="callout1">
            <a:avLst>
              <a:gd name="adj1" fmla="val 18750"/>
              <a:gd name="adj2" fmla="val -8333"/>
              <a:gd name="adj3" fmla="val 212636"/>
              <a:gd name="adj4" fmla="val -48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Bridle Path – Sunnybrook – York Mills</a:t>
            </a:r>
            <a:endParaRPr lang="en-US" dirty="0"/>
          </a:p>
        </p:txBody>
      </p:sp>
      <p:sp>
        <p:nvSpPr>
          <p:cNvPr id="8" name="Line Callout 1 (No Border) 7"/>
          <p:cNvSpPr/>
          <p:nvPr/>
        </p:nvSpPr>
        <p:spPr>
          <a:xfrm>
            <a:off x="9673315" y="4790780"/>
            <a:ext cx="1718909" cy="267368"/>
          </a:xfrm>
          <a:prstGeom prst="callout1">
            <a:avLst>
              <a:gd name="adj1" fmla="val 18750"/>
              <a:gd name="adj2" fmla="val -8333"/>
              <a:gd name="adj3" fmla="val 163466"/>
              <a:gd name="adj4" fmla="val -46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Rosedale – Moore Park</a:t>
            </a:r>
            <a:endParaRPr lang="en-US" sz="900" dirty="0"/>
          </a:p>
        </p:txBody>
      </p:sp>
      <p:sp>
        <p:nvSpPr>
          <p:cNvPr id="9" name="Line Callout 1 (No Border) 8"/>
          <p:cNvSpPr/>
          <p:nvPr/>
        </p:nvSpPr>
        <p:spPr>
          <a:xfrm>
            <a:off x="5754580" y="5809888"/>
            <a:ext cx="1588169" cy="267368"/>
          </a:xfrm>
          <a:prstGeom prst="callout1">
            <a:avLst>
              <a:gd name="adj1" fmla="val 25201"/>
              <a:gd name="adj2" fmla="val 102778"/>
              <a:gd name="adj3" fmla="val -203914"/>
              <a:gd name="adj4" fmla="val 133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Casa Loma</a:t>
            </a:r>
            <a:endParaRPr lang="en-US" sz="900" dirty="0"/>
          </a:p>
        </p:txBody>
      </p:sp>
      <p:sp>
        <p:nvSpPr>
          <p:cNvPr id="10" name="Line Callout 1 (No Border) 9"/>
          <p:cNvSpPr/>
          <p:nvPr/>
        </p:nvSpPr>
        <p:spPr>
          <a:xfrm>
            <a:off x="5690983" y="4738292"/>
            <a:ext cx="1588169" cy="267368"/>
          </a:xfrm>
          <a:prstGeom prst="callout1">
            <a:avLst>
              <a:gd name="adj1" fmla="val 25201"/>
              <a:gd name="adj2" fmla="val 102778"/>
              <a:gd name="adj3" fmla="val -43501"/>
              <a:gd name="adj4" fmla="val 123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Forest Hill South</a:t>
            </a:r>
            <a:endParaRPr lang="en-US" sz="900" dirty="0"/>
          </a:p>
        </p:txBody>
      </p:sp>
      <p:sp>
        <p:nvSpPr>
          <p:cNvPr id="11" name="Line Callout 1 (No Border) 10"/>
          <p:cNvSpPr/>
          <p:nvPr/>
        </p:nvSpPr>
        <p:spPr>
          <a:xfrm>
            <a:off x="5799220" y="3109110"/>
            <a:ext cx="1588169" cy="267368"/>
          </a:xfrm>
          <a:prstGeom prst="callout1">
            <a:avLst>
              <a:gd name="adj1" fmla="val 25201"/>
              <a:gd name="adj2" fmla="val 102778"/>
              <a:gd name="adj3" fmla="val 162499"/>
              <a:gd name="adj4" fmla="val 135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Lawrence Park South</a:t>
            </a:r>
            <a:endParaRPr lang="en-US" sz="900" dirty="0"/>
          </a:p>
        </p:txBody>
      </p:sp>
    </p:spTree>
    <p:extLst>
      <p:ext uri="{BB962C8B-B14F-4D97-AF65-F5344CB8AC3E}">
        <p14:creationId xmlns:p14="http://schemas.microsoft.com/office/powerpoint/2010/main" val="411162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Neighbourhoods to Venues</a:t>
            </a:r>
            <a:endParaRPr lang="en-US" dirty="0"/>
          </a:p>
        </p:txBody>
      </p:sp>
      <p:pic>
        <p:nvPicPr>
          <p:cNvPr id="3" name="Picture 2"/>
          <p:cNvPicPr>
            <a:picLocks noChangeAspect="1"/>
          </p:cNvPicPr>
          <p:nvPr/>
        </p:nvPicPr>
        <p:blipFill>
          <a:blip r:embed="rId2"/>
          <a:stretch>
            <a:fillRect/>
          </a:stretch>
        </p:blipFill>
        <p:spPr>
          <a:xfrm>
            <a:off x="579644" y="2028419"/>
            <a:ext cx="5080563" cy="332555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5851634" y="2028419"/>
            <a:ext cx="5657193" cy="4232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069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and 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Top 3, in order, are:</a:t>
            </a:r>
          </a:p>
          <a:p>
            <a:pPr lvl="1"/>
            <a:r>
              <a:rPr lang="en-US" dirty="0" smtClean="0"/>
              <a:t>Forest Hill South (population per venue is 3577)</a:t>
            </a:r>
          </a:p>
          <a:p>
            <a:pPr lvl="1"/>
            <a:r>
              <a:rPr lang="en-US" dirty="0" smtClean="0"/>
              <a:t>Casa Loma (population per venue is 2194)</a:t>
            </a:r>
          </a:p>
          <a:p>
            <a:pPr lvl="1"/>
            <a:r>
              <a:rPr lang="en-US" dirty="0" smtClean="0"/>
              <a:t>Lawrence Park (population per venue is 1518)</a:t>
            </a:r>
          </a:p>
          <a:p>
            <a:r>
              <a:rPr lang="en-US" dirty="0"/>
              <a:t>The population per venue for Forest Hill South shows that the area is not highly saturated with other venues as there are only three listed for it.  This puts the population per venue at 3,577 which </a:t>
            </a:r>
            <a:r>
              <a:rPr lang="en-US" dirty="0"/>
              <a:t>i</a:t>
            </a:r>
            <a:r>
              <a:rPr lang="en-US" dirty="0" smtClean="0"/>
              <a:t>s </a:t>
            </a:r>
            <a:r>
              <a:rPr lang="en-US" dirty="0"/>
              <a:t>almost 1,400 more than the next closest location.</a:t>
            </a:r>
          </a:p>
          <a:p>
            <a:r>
              <a:rPr lang="en-US" dirty="0"/>
              <a:t>Other characteristics will be used by the client in the final decision of location which may include real estate availability, zoning restrictions and overall attractiveness of the area (does it fit the brand).</a:t>
            </a:r>
          </a:p>
          <a:p>
            <a:endParaRPr lang="en-US" dirty="0"/>
          </a:p>
        </p:txBody>
      </p:sp>
    </p:spTree>
    <p:extLst>
      <p:ext uri="{BB962C8B-B14F-4D97-AF65-F5344CB8AC3E}">
        <p14:creationId xmlns:p14="http://schemas.microsoft.com/office/powerpoint/2010/main" val="1775455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479</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Café B2D</vt:lpstr>
      <vt:lpstr>Introduction</vt:lpstr>
      <vt:lpstr>Problem</vt:lpstr>
      <vt:lpstr>Data</vt:lpstr>
      <vt:lpstr>Data Cleaning</vt:lpstr>
      <vt:lpstr>Visualizing the Neighbourhoods</vt:lpstr>
      <vt:lpstr>Visualizing the Venues</vt:lpstr>
      <vt:lpstr>Compare Neighbourhoods to Venues</vt:lpstr>
      <vt:lpstr>Recommendations and Conclusion</vt:lpstr>
    </vt:vector>
  </TitlesOfParts>
  <Company>Loewen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B2D</dc:title>
  <dc:creator>David Unrau</dc:creator>
  <cp:lastModifiedBy>David Unrau</cp:lastModifiedBy>
  <cp:revision>4</cp:revision>
  <dcterms:created xsi:type="dcterms:W3CDTF">2020-04-27T23:13:04Z</dcterms:created>
  <dcterms:modified xsi:type="dcterms:W3CDTF">2020-04-27T23:44:04Z</dcterms:modified>
</cp:coreProperties>
</file>