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Work Sans" pitchFamily="2" charset="0"/>
      <p:bold r:id="rId12"/>
      <p:boldItalic r:id="rId13"/>
    </p:embeddedFont>
    <p:embeddedFont>
      <p:font typeface="Work Sans Medium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95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87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4UghhRUdI6fjnOcBj2qhuHqBv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8F55C2-C6A8-4F32-9173-006296CE9A14}">
  <a:tblStyle styleId="{EB8F55C2-C6A8-4F32-9173-006296CE9A1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14" y="1296"/>
      </p:cViewPr>
      <p:guideLst>
        <p:guide orient="horz" pos="595"/>
        <p:guide pos="3840"/>
        <p:guide orient="horz" pos="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-559208" y="2598003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REQUERIMIENTOS FUNCIONALES</a:t>
            </a:r>
            <a:endParaRPr sz="4800" b="1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95" name="Google Shape;95;p1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i="0" u="none" strike="noStrike" cap="none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i="0" u="none" strike="noStrike" cap="none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Requerimientos Funcionales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1" name="Google Shape;101;p2"/>
          <p:cNvCxnSpPr/>
          <p:nvPr/>
        </p:nvCxnSpPr>
        <p:spPr>
          <a:xfrm>
            <a:off x="941723" y="1072889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02" name="Google Shape;102;p2"/>
          <p:cNvGraphicFramePr/>
          <p:nvPr/>
        </p:nvGraphicFramePr>
        <p:xfrm>
          <a:off x="770098" y="1361112"/>
          <a:ext cx="9997500" cy="5241810"/>
        </p:xfrm>
        <a:graphic>
          <a:graphicData uri="http://schemas.openxmlformats.org/drawingml/2006/table">
            <a:tbl>
              <a:tblPr firstRow="1" bandRow="1">
                <a:noFill/>
                <a:tableStyleId>{EB8F55C2-C6A8-4F32-9173-006296CE9A14}</a:tableStyleId>
              </a:tblPr>
              <a:tblGrid>
                <a:gridCol w="193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7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dk1"/>
                          </a:solidFill>
                        </a:rPr>
                        <a:t>No.de Requisito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dk1"/>
                          </a:solidFill>
                        </a:rPr>
                        <a:t>Nombre de requisito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dk1"/>
                          </a:solidFill>
                        </a:rPr>
                        <a:t>Prioridad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RF1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strike="noStrike" cap="none"/>
                        <a:t>El sistema permitirá a los clientes registrarse proporcionando información (Nombre de usuario, Fecha de nacimiento, Correo electrónico, Contraseña) .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Alta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RF2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s-ES" sz="1600" b="0">
                          <a:solidFill>
                            <a:schemeClr val="dk1"/>
                          </a:solidFill>
                        </a:rPr>
                        <a:t>El sistema permitirá a los clientes iniciar sesión proporcionando los datos requeridos como lo son (Correo electrónico y Contraseña)</a:t>
                      </a:r>
                      <a:endParaRPr sz="1600" b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Alta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permitirá a los barberos ingresar y obtener sus propias funciones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Alta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/>
                        <a:t>El sistema permitirá al Administrador generar estadísticas de las ventas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Alta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/>
                        <a:t>El sistema permitirá a los barberos asignar su disponibilidad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Alta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/>
                        <a:t>El sistema permitirá a los clientes hacer compras de los productos en venta 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Alta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RF7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/>
                        <a:t>El sistema permitirá al cliente modificar o especificar su perfil 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Media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Google Shape;107;p3"/>
          <p:cNvGraphicFramePr/>
          <p:nvPr>
            <p:extLst>
              <p:ext uri="{D42A27DB-BD31-4B8C-83A1-F6EECF244321}">
                <p14:modId xmlns:p14="http://schemas.microsoft.com/office/powerpoint/2010/main" val="316533005"/>
              </p:ext>
            </p:extLst>
          </p:nvPr>
        </p:nvGraphicFramePr>
        <p:xfrm>
          <a:off x="667158" y="121795"/>
          <a:ext cx="9997500" cy="5802012"/>
        </p:xfrm>
        <a:graphic>
          <a:graphicData uri="http://schemas.openxmlformats.org/drawingml/2006/table">
            <a:tbl>
              <a:tblPr firstRow="1" bandRow="1">
                <a:noFill/>
                <a:tableStyleId>{EB8F55C2-C6A8-4F32-9173-006296CE9A14}</a:tableStyleId>
              </a:tblPr>
              <a:tblGrid>
                <a:gridCol w="193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71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>
                          <a:solidFill>
                            <a:schemeClr val="dk1"/>
                          </a:solidFill>
                        </a:rPr>
                        <a:t>RF8</a:t>
                      </a: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>
                          <a:solidFill>
                            <a:schemeClr val="dk1"/>
                          </a:solidFill>
                        </a:rPr>
                        <a:t>El sistema permitirá al administrador crear los productos en venta</a:t>
                      </a:r>
                      <a:endParaRPr sz="16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93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RF9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Los clientes podrán reservar turnos seleccionando una fecha y hora disponibles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Alta 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1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RF10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>
                          <a:solidFill>
                            <a:schemeClr val="dk1"/>
                          </a:solidFill>
                        </a:rPr>
                        <a:t>El sistema permitirá al Administrador eliminar y agregar a los barberos </a:t>
                      </a:r>
                      <a:endParaRPr sz="16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22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RF11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>
                          <a:solidFill>
                            <a:schemeClr val="dk1"/>
                          </a:solidFill>
                        </a:rPr>
                        <a:t>Los clientes podrán calificar el servicio de la Barberia </a:t>
                      </a:r>
                      <a:endParaRPr sz="16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Media 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18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RF12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>
                          <a:solidFill>
                            <a:schemeClr val="dk1"/>
                          </a:solidFill>
                        </a:rPr>
                        <a:t>El sistema permitirá a los usuarios cerrar sesión </a:t>
                      </a:r>
                      <a:endParaRPr sz="16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108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RF13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>
                          <a:solidFill>
                            <a:schemeClr val="dk1"/>
                          </a:solidFill>
                        </a:rPr>
                        <a:t>El sistema permitirá al cliente consultar sin estar registrado  los servicios que se prestan, los barberos y los productos que se encuentran en venta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316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RF14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>
                          <a:solidFill>
                            <a:schemeClr val="dk1"/>
                          </a:solidFill>
                        </a:rPr>
                        <a:t>El sistema permitirá saber al clientes que tiene un turno reservado </a:t>
                      </a:r>
                      <a:endParaRPr sz="16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77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RF15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chemeClr val="dk1"/>
                          </a:solidFill>
                        </a:rPr>
                        <a:t>El sistema permitirá al administrador editar los productos en venta  </a:t>
                      </a:r>
                      <a:endParaRPr sz="16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77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RF16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chemeClr val="dk1"/>
                          </a:solidFill>
                        </a:rPr>
                        <a:t>El sistema permitirá al administrador eliminar los productos en venta</a:t>
                      </a:r>
                      <a:endParaRPr sz="16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CCC274B-1AC9-53CC-418E-1B3F0C0E0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940196"/>
              </p:ext>
            </p:extLst>
          </p:nvPr>
        </p:nvGraphicFramePr>
        <p:xfrm>
          <a:off x="667158" y="5923807"/>
          <a:ext cx="9997500" cy="744525"/>
        </p:xfrm>
        <a:graphic>
          <a:graphicData uri="http://schemas.openxmlformats.org/drawingml/2006/table">
            <a:tbl>
              <a:tblPr firstRow="1" bandRow="1">
                <a:noFill/>
                <a:tableStyleId>{EB8F55C2-C6A8-4F32-9173-006296CE9A14}</a:tableStyleId>
              </a:tblPr>
              <a:tblGrid>
                <a:gridCol w="1937800">
                  <a:extLst>
                    <a:ext uri="{9D8B030D-6E8A-4147-A177-3AD203B41FA5}">
                      <a16:colId xmlns:a16="http://schemas.microsoft.com/office/drawing/2014/main" val="3058243064"/>
                    </a:ext>
                  </a:extLst>
                </a:gridCol>
                <a:gridCol w="5256325">
                  <a:extLst>
                    <a:ext uri="{9D8B030D-6E8A-4147-A177-3AD203B41FA5}">
                      <a16:colId xmlns:a16="http://schemas.microsoft.com/office/drawing/2014/main" val="3216781812"/>
                    </a:ext>
                  </a:extLst>
                </a:gridCol>
                <a:gridCol w="2803375">
                  <a:extLst>
                    <a:ext uri="{9D8B030D-6E8A-4147-A177-3AD203B41FA5}">
                      <a16:colId xmlns:a16="http://schemas.microsoft.com/office/drawing/2014/main" val="725256212"/>
                    </a:ext>
                  </a:extLst>
                </a:gridCol>
              </a:tblGrid>
              <a:tr h="744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dirty="0">
                          <a:solidFill>
                            <a:schemeClr val="tx1"/>
                          </a:solidFill>
                        </a:rPr>
                        <a:t>RF17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chemeClr val="dk1"/>
                          </a:solidFill>
                        </a:rPr>
                        <a:t>El sistema permitirá a  los usuarios poder recuperar su contraseña</a:t>
                      </a:r>
                      <a:endParaRPr sz="16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dirty="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8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579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-559208" y="2598003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REQUERIMIENTOS NO FUNCIONALES</a:t>
            </a:r>
            <a:endParaRPr sz="4800" b="1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14" name="Google Shape;114;p4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Requerimientos NO Funcionales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0" name="Google Shape;120;p5"/>
          <p:cNvCxnSpPr/>
          <p:nvPr/>
        </p:nvCxnSpPr>
        <p:spPr>
          <a:xfrm>
            <a:off x="941723" y="1072889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21" name="Google Shape;121;p5"/>
          <p:cNvGraphicFramePr/>
          <p:nvPr/>
        </p:nvGraphicFramePr>
        <p:xfrm>
          <a:off x="781683" y="1405994"/>
          <a:ext cx="10509900" cy="5329895"/>
        </p:xfrm>
        <a:graphic>
          <a:graphicData uri="http://schemas.openxmlformats.org/drawingml/2006/table">
            <a:tbl>
              <a:tblPr firstRow="1" bandRow="1">
                <a:noFill/>
                <a:tableStyleId>{EB8F55C2-C6A8-4F32-9173-006296CE9A14}</a:tableStyleId>
              </a:tblPr>
              <a:tblGrid>
                <a:gridCol w="147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2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No. de requisitos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Nombre de requisito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Categoría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 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responder de forma rápida y eficiente.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Rendimiento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 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proteger información personal de los clientes y garantizar su confidencialidad.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Seguridad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 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tener disponibilidad las 24 horas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Disponibilidad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 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estar en actualización frecuentemente(actualizar nuevos productos, nuevos servicios, etc.)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Escalabilidad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 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adaptarse a los diferentes hardware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Usabilidad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 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almacenar los datos que se solicitan al ingresar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Eficiencia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 7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mantener los datos personales del cliente encriptados o cifrados 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Seguridad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8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 8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La interfaz de usuario debe ser intuitiva y fácil de usar para los empelados y clientes.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Usabilidad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Microsoft Office PowerPoint</Application>
  <PresentationFormat>Panorámica</PresentationFormat>
  <Paragraphs>85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Work Sans</vt:lpstr>
      <vt:lpstr>Work Sans Medium</vt:lpstr>
      <vt:lpstr>Times New Roman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Ambiente</cp:lastModifiedBy>
  <cp:revision>1</cp:revision>
  <dcterms:created xsi:type="dcterms:W3CDTF">2020-10-01T23:51:28Z</dcterms:created>
  <dcterms:modified xsi:type="dcterms:W3CDTF">2024-05-30T22:42:52Z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