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96" r:id="rId4"/>
    <p:sldId id="295" r:id="rId5"/>
    <p:sldId id="298" r:id="rId6"/>
    <p:sldId id="297" r:id="rId7"/>
    <p:sldId id="300" r:id="rId8"/>
    <p:sldId id="299" r:id="rId9"/>
    <p:sldId id="302" r:id="rId10"/>
    <p:sldId id="301" r:id="rId11"/>
    <p:sldId id="285" r:id="rId12"/>
    <p:sldId id="258" r:id="rId13"/>
    <p:sldId id="259" r:id="rId14"/>
    <p:sldId id="260" r:id="rId15"/>
    <p:sldId id="286" r:id="rId16"/>
    <p:sldId id="287" r:id="rId17"/>
    <p:sldId id="288" r:id="rId18"/>
    <p:sldId id="292" r:id="rId19"/>
    <p:sldId id="261" r:id="rId20"/>
    <p:sldId id="262" r:id="rId21"/>
    <p:sldId id="289" r:id="rId22"/>
    <p:sldId id="290" r:id="rId23"/>
    <p:sldId id="291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93" r:id="rId34"/>
    <p:sldId id="294" r:id="rId35"/>
    <p:sldId id="283" r:id="rId36"/>
    <p:sldId id="284" r:id="rId37"/>
  </p:sldIdLst>
  <p:sldSz cx="12192000" cy="6858000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Work Sans" pitchFamily="2" charset="0"/>
      <p:regular r:id="rId43"/>
      <p:bold r:id="rId44"/>
      <p:italic r:id="rId45"/>
      <p:boldItalic r:id="rId46"/>
    </p:embeddedFont>
    <p:embeddedFont>
      <p:font typeface="Work Sans Medium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95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87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1" roundtripDataSignature="AMtx7mi7HwvW2x/uPdzjakfDI4jAB7LR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29E849-1789-492E-AAAF-E0C966B507EE}">
  <a:tblStyle styleId="{6029E849-1789-492E-AAAF-E0C966B507E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9DC7D7-11BD-4224-B14F-F56D6294CAA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595"/>
        <p:guide pos="3840"/>
        <p:guide orient="horz"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7033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5196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709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8031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3616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1280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25471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0263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21702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43764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72128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3431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1072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6296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google.com/spreadsheets/d/1rGDp2eImwTeWLKNhEExdmvyKpzDMMsxy/edit?usp=drive_link&amp;ouid=107603318303826641263&amp;rtpof=true&amp;sd=true" TargetMode="Externa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google.com/spreadsheets/d/1sZTaldbbA5I4UzzOe7Rr-udi0GbkzbGV/edit?usp=drive_link&amp;ouid=107603318303826641263&amp;rtpof=true&amp;sd=true" TargetMode="Externa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oogle.com/document/d/1V-tHP_mhyak7A-cbb-9cp-iWkNIbS-eu/edit?usp=drive_link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oogle.com/spreadsheets/d/1e9tjJm0ow8DfHcLpgm-b62gqtqoRsL6X/edit?usp=drive_link&amp;ouid=107603318303826641263&amp;rtpof=true&amp;sd=tru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google.com/spreadsheets/d/1wouH7W3z15q8toJcpn3zJRuDCFAK31W2/edit?usp=drive_link&amp;ouid=107603318303826641263&amp;rtpof=true&amp;sd=true" TargetMode="Externa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rive.google.com/file/d/1pjsWe1eZfQYhCUIdje8O30W9AmWHL0KV/view?usp=drive_link" TargetMode="Externa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/>
        </p:nvSpPr>
        <p:spPr>
          <a:xfrm>
            <a:off x="1115595" y="2640051"/>
            <a:ext cx="379960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Work Sans"/>
              <a:buNone/>
            </a:pPr>
            <a:r>
              <a:rPr lang="es-ES" sz="4000" b="1" i="0" u="none" strike="noStrike" cap="none" dirty="0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MASTER</a:t>
            </a:r>
            <a:r>
              <a:rPr lang="es-ES" sz="4000" b="1" i="0" u="none" strike="noStrike" cap="none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s-ES" sz="4000" b="1" i="0" u="none" strike="noStrike" cap="none" dirty="0">
                <a:solidFill>
                  <a:srgbClr val="7030A0"/>
                </a:solidFill>
                <a:latin typeface="Work Sans"/>
                <a:ea typeface="Work Sans"/>
                <a:cs typeface="Work Sans"/>
                <a:sym typeface="Work Sans"/>
              </a:rPr>
              <a:t>BARBER</a:t>
            </a:r>
            <a:r>
              <a:rPr lang="es-ES" sz="4000" b="1" i="0" u="none" strike="noStrike" cap="none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4000" b="1" i="0" u="none" strike="noStrike" cap="none" dirty="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5943600" y="3276600"/>
            <a:ext cx="2839792" cy="2839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7454" y="1434921"/>
            <a:ext cx="3588657" cy="368335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1115595" y="4039992"/>
            <a:ext cx="326331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CORTES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precisos </a:t>
            </a:r>
            <a:r>
              <a:rPr lang="es-ES" sz="1800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dirty="0">
              <a:solidFill>
                <a:schemeClr val="accent4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Impresionantes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322590" y="1915652"/>
            <a:ext cx="7387019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</a:pPr>
            <a:r>
              <a:rPr lang="es-MX" sz="72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COMPARACION DE COSTOS </a:t>
            </a:r>
            <a:endParaRPr sz="72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4605257" y="4225658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88213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-1005901" y="782369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400" b="1" dirty="0">
                <a:solidFill>
                  <a:srgbClr val="38AA00"/>
                </a:solidFill>
                <a:latin typeface="Times New Roman"/>
                <a:ea typeface="Work Sans"/>
                <a:cs typeface="Times New Roman"/>
                <a:sym typeface="Times New Roman"/>
              </a:rPr>
              <a:t>Cuadro de cotizaciones </a:t>
            </a:r>
            <a:endParaRPr dirty="0"/>
          </a:p>
        </p:txBody>
      </p:sp>
      <p:cxnSp>
        <p:nvCxnSpPr>
          <p:cNvPr id="109" name="Google Shape;109;p3"/>
          <p:cNvCxnSpPr/>
          <p:nvPr/>
        </p:nvCxnSpPr>
        <p:spPr>
          <a:xfrm>
            <a:off x="1104457" y="1551810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FFA3E352-100A-D79F-289B-63F061FBA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04" y="1837981"/>
            <a:ext cx="10857391" cy="4013664"/>
          </a:xfrm>
          <a:prstGeom prst="rect">
            <a:avLst/>
          </a:prstGeom>
        </p:spPr>
      </p:pic>
      <p:sp>
        <p:nvSpPr>
          <p:cNvPr id="4" name="Google Shape;108;p3">
            <a:extLst>
              <a:ext uri="{FF2B5EF4-FFF2-40B4-BE49-F238E27FC236}">
                <a16:creationId xmlns:a16="http://schemas.microsoft.com/office/drawing/2014/main" id="{16A682C5-D58C-F632-5FFD-9B79023002EE}"/>
              </a:ext>
            </a:extLst>
          </p:cNvPr>
          <p:cNvSpPr txBox="1"/>
          <p:nvPr/>
        </p:nvSpPr>
        <p:spPr>
          <a:xfrm>
            <a:off x="4865696" y="5937151"/>
            <a:ext cx="898010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hlinkClick r:id="rId5"/>
              </a:rPr>
              <a:t>CUADRO DE COTIZACIONES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116777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-1289986" y="95818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400" b="1" dirty="0">
                <a:solidFill>
                  <a:srgbClr val="38AA00"/>
                </a:solidFill>
                <a:latin typeface="Times New Roman"/>
                <a:ea typeface="Work Sans"/>
                <a:cs typeface="Times New Roman"/>
                <a:sym typeface="Times New Roman"/>
              </a:rPr>
              <a:t>Comparación de precios </a:t>
            </a:r>
            <a:endParaRPr dirty="0"/>
          </a:p>
        </p:txBody>
      </p:sp>
      <p:cxnSp>
        <p:nvCxnSpPr>
          <p:cNvPr id="109" name="Google Shape;109;p3"/>
          <p:cNvCxnSpPr/>
          <p:nvPr/>
        </p:nvCxnSpPr>
        <p:spPr>
          <a:xfrm>
            <a:off x="1282011" y="865259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78AD3E80-67F8-B195-0523-9F2F66D06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587" y="1236058"/>
            <a:ext cx="9759518" cy="4614325"/>
          </a:xfrm>
          <a:prstGeom prst="rect">
            <a:avLst/>
          </a:prstGeom>
        </p:spPr>
      </p:pic>
      <p:sp>
        <p:nvSpPr>
          <p:cNvPr id="2" name="Google Shape;108;p3">
            <a:extLst>
              <a:ext uri="{FF2B5EF4-FFF2-40B4-BE49-F238E27FC236}">
                <a16:creationId xmlns:a16="http://schemas.microsoft.com/office/drawing/2014/main" id="{18414983-D658-7799-5792-FC44C5FCEE3F}"/>
              </a:ext>
            </a:extLst>
          </p:cNvPr>
          <p:cNvSpPr txBox="1"/>
          <p:nvPr/>
        </p:nvSpPr>
        <p:spPr>
          <a:xfrm>
            <a:off x="5088056" y="6082701"/>
            <a:ext cx="898010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hlinkClick r:id="rId5"/>
              </a:rPr>
              <a:t>COMPARACION DE PRECIOS</a:t>
            </a:r>
            <a:endParaRPr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2188999" y="2413378"/>
            <a:ext cx="781399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</a:pPr>
            <a:r>
              <a:rPr lang="es-ES" sz="60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CAS</a:t>
            </a:r>
            <a:r>
              <a:rPr lang="es-ES" sz="60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OS DE USO</a:t>
            </a:r>
            <a:endParaRPr sz="72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17" name="Google Shape;117;p4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-965453" y="251416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36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Casos de uso General </a:t>
            </a:r>
            <a:endParaRPr sz="3600" dirty="0"/>
          </a:p>
        </p:txBody>
      </p:sp>
      <p:cxnSp>
        <p:nvCxnSpPr>
          <p:cNvPr id="123" name="Google Shape;123;p5"/>
          <p:cNvCxnSpPr/>
          <p:nvPr/>
        </p:nvCxnSpPr>
        <p:spPr>
          <a:xfrm>
            <a:off x="1306524" y="930373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2AEB70AE-C19C-F701-21E1-9D704E003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3" y="1136267"/>
            <a:ext cx="9942990" cy="55857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-965453" y="251416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36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Casos de uso Cliente  </a:t>
            </a:r>
            <a:endParaRPr sz="3600" dirty="0"/>
          </a:p>
        </p:txBody>
      </p:sp>
      <p:cxnSp>
        <p:nvCxnSpPr>
          <p:cNvPr id="123" name="Google Shape;123;p5"/>
          <p:cNvCxnSpPr/>
          <p:nvPr/>
        </p:nvCxnSpPr>
        <p:spPr>
          <a:xfrm>
            <a:off x="1306524" y="930373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7A27CCA2-E971-15A0-7E02-FD46B3B14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477" y="1301196"/>
            <a:ext cx="7803472" cy="510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17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-965453" y="251416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36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Casos de uso Administrador   </a:t>
            </a:r>
            <a:endParaRPr sz="3600" dirty="0"/>
          </a:p>
        </p:txBody>
      </p:sp>
      <p:cxnSp>
        <p:nvCxnSpPr>
          <p:cNvPr id="123" name="Google Shape;123;p5"/>
          <p:cNvCxnSpPr/>
          <p:nvPr/>
        </p:nvCxnSpPr>
        <p:spPr>
          <a:xfrm>
            <a:off x="1306524" y="930373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E5744002-3BD0-1876-6C00-99A012869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220" y="1497106"/>
            <a:ext cx="7343929" cy="464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25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-965453" y="251416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36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Casos de uso Barbero   </a:t>
            </a:r>
            <a:endParaRPr sz="3600" dirty="0"/>
          </a:p>
        </p:txBody>
      </p:sp>
      <p:cxnSp>
        <p:nvCxnSpPr>
          <p:cNvPr id="123" name="Google Shape;123;p5"/>
          <p:cNvCxnSpPr/>
          <p:nvPr/>
        </p:nvCxnSpPr>
        <p:spPr>
          <a:xfrm>
            <a:off x="1306524" y="930373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EC8943C8-41D4-F68B-F29C-D8CAE69F6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02" y="1609331"/>
            <a:ext cx="7052551" cy="444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01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-950705" y="930373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36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Casos de uso extendidos   </a:t>
            </a:r>
            <a:endParaRPr sz="3600" dirty="0"/>
          </a:p>
        </p:txBody>
      </p:sp>
      <p:cxnSp>
        <p:nvCxnSpPr>
          <p:cNvPr id="123" name="Google Shape;123;p5"/>
          <p:cNvCxnSpPr/>
          <p:nvPr/>
        </p:nvCxnSpPr>
        <p:spPr>
          <a:xfrm>
            <a:off x="1137531" y="1699814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108;p3">
            <a:extLst>
              <a:ext uri="{FF2B5EF4-FFF2-40B4-BE49-F238E27FC236}">
                <a16:creationId xmlns:a16="http://schemas.microsoft.com/office/drawing/2014/main" id="{9BA378F1-B648-DB3E-E0E4-63BE4CA9FC48}"/>
              </a:ext>
            </a:extLst>
          </p:cNvPr>
          <p:cNvSpPr txBox="1"/>
          <p:nvPr/>
        </p:nvSpPr>
        <p:spPr>
          <a:xfrm>
            <a:off x="3211899" y="2984242"/>
            <a:ext cx="898010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hlinkClick r:id="rId4"/>
              </a:rPr>
              <a:t>CASOS DE USO EXTENDIDO (DOCUMENTACION)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449380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DIAGRAMAS CROWS FOOT</a:t>
            </a:r>
            <a:endParaRPr sz="48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31" name="Google Shape;131;p6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239377" y="2464825"/>
            <a:ext cx="1012731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</a:pPr>
            <a:r>
              <a:rPr lang="es-ES" sz="72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OBJETIVO GENERAL</a:t>
            </a:r>
            <a:endParaRPr sz="72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4858476" y="3761425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/>
        </p:nvSpPr>
        <p:spPr>
          <a:xfrm>
            <a:off x="-975706" y="535309"/>
            <a:ext cx="985821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Diagrama de Administrador 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7"/>
          <p:cNvCxnSpPr/>
          <p:nvPr/>
        </p:nvCxnSpPr>
        <p:spPr>
          <a:xfrm>
            <a:off x="1214746" y="1399232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DF99191C-CD07-13CF-516E-191544F10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145" y="1983503"/>
            <a:ext cx="8729709" cy="414387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/>
        </p:nvSpPr>
        <p:spPr>
          <a:xfrm>
            <a:off x="-975706" y="535309"/>
            <a:ext cx="985821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Diagrama de Barbero  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7"/>
          <p:cNvCxnSpPr/>
          <p:nvPr/>
        </p:nvCxnSpPr>
        <p:spPr>
          <a:xfrm>
            <a:off x="1214746" y="1399232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08B65B61-8C18-DF49-2305-0FFB1E216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303" y="1752577"/>
            <a:ext cx="9623394" cy="457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53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/>
        </p:nvSpPr>
        <p:spPr>
          <a:xfrm>
            <a:off x="-860296" y="629831"/>
            <a:ext cx="985821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Diagrama de cliente (Compras) 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7"/>
          <p:cNvCxnSpPr/>
          <p:nvPr/>
        </p:nvCxnSpPr>
        <p:spPr>
          <a:xfrm>
            <a:off x="1214746" y="1399232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4F5AF347-C083-DE86-F0B1-AF4199456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223" y="1605475"/>
            <a:ext cx="9321553" cy="503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41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/>
        </p:nvSpPr>
        <p:spPr>
          <a:xfrm>
            <a:off x="-860297" y="629831"/>
            <a:ext cx="1195738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Diagrama de cliente (Reserva Turno) 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7"/>
          <p:cNvCxnSpPr/>
          <p:nvPr/>
        </p:nvCxnSpPr>
        <p:spPr>
          <a:xfrm>
            <a:off x="1214746" y="1399232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4D074196-8176-A671-C008-96414C083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330" y="1677882"/>
            <a:ext cx="8611340" cy="491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76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-454142" y="2119140"/>
            <a:ext cx="13490187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NORMALIZACION MODELO ENTIDAD RELACION </a:t>
            </a:r>
            <a:endParaRPr sz="48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46" name="Google Shape;146;p8"/>
          <p:cNvCxnSpPr/>
          <p:nvPr/>
        </p:nvCxnSpPr>
        <p:spPr>
          <a:xfrm>
            <a:off x="4972227" y="3688760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/>
        </p:nvSpPr>
        <p:spPr>
          <a:xfrm>
            <a:off x="-1153259" y="1236974"/>
            <a:ext cx="1396373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Normalización modelo entidad relación </a:t>
            </a:r>
            <a:endParaRPr lang="es-ES"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2" name="Google Shape;152;p9"/>
          <p:cNvCxnSpPr/>
          <p:nvPr/>
        </p:nvCxnSpPr>
        <p:spPr>
          <a:xfrm>
            <a:off x="4623356" y="2077436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3" name="Google Shape;153;p9"/>
          <p:cNvSpPr txBox="1"/>
          <p:nvPr/>
        </p:nvSpPr>
        <p:spPr>
          <a:xfrm>
            <a:off x="939751" y="2782710"/>
            <a:ext cx="1031249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normalización nos sirvió para poder simplificar nuestras tablas de datos y poder evitar la redundancia en la información que será tomada en la base de datos.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FE95C4D-F677-B6FC-3554-72FEC0FA50F9}"/>
              </a:ext>
            </a:extLst>
          </p:cNvPr>
          <p:cNvSpPr txBox="1"/>
          <p:nvPr/>
        </p:nvSpPr>
        <p:spPr>
          <a:xfrm>
            <a:off x="5080233" y="5210348"/>
            <a:ext cx="6983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TABLAS NORMALIZADAS</a:t>
            </a:r>
            <a:endParaRPr lang="es-E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59" name="Google Shape;159;p10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DICCIONARIO DE BASE DE DATOS </a:t>
            </a:r>
            <a:endParaRPr sz="48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60" name="Google Shape;160;p10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/>
        </p:nvSpPr>
        <p:spPr>
          <a:xfrm>
            <a:off x="-1043862" y="784084"/>
            <a:ext cx="1057246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Diccionario base de datos 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6" name="Google Shape;166;p11"/>
          <p:cNvCxnSpPr/>
          <p:nvPr/>
        </p:nvCxnSpPr>
        <p:spPr>
          <a:xfrm>
            <a:off x="995109" y="1553485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F9B0B6BD-83F7-CD4A-0454-49A77F9AC4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39" t="3428" r="7091" b="17960"/>
          <a:stretch/>
        </p:blipFill>
        <p:spPr>
          <a:xfrm>
            <a:off x="1472381" y="2039776"/>
            <a:ext cx="8775290" cy="289068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2552B69-A1F7-F107-D98A-7721FB93666E}"/>
              </a:ext>
            </a:extLst>
          </p:cNvPr>
          <p:cNvSpPr txBox="1"/>
          <p:nvPr/>
        </p:nvSpPr>
        <p:spPr>
          <a:xfrm>
            <a:off x="4661380" y="5564764"/>
            <a:ext cx="6983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DICCIONARIO BASE DE DATOS</a:t>
            </a:r>
            <a:endParaRPr lang="es-E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73" name="Google Shape;173;p12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DIAGRAMA DE CLASES</a:t>
            </a:r>
            <a:endParaRPr sz="48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74" name="Google Shape;174;p12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/>
        </p:nvSpPr>
        <p:spPr>
          <a:xfrm>
            <a:off x="-1046729" y="715113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Diagrama de clases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0" name="Google Shape;180;p13"/>
          <p:cNvCxnSpPr/>
          <p:nvPr/>
        </p:nvCxnSpPr>
        <p:spPr>
          <a:xfrm>
            <a:off x="935224" y="1540776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1" name="Google Shape;181;p13"/>
          <p:cNvSpPr txBox="1"/>
          <p:nvPr/>
        </p:nvSpPr>
        <p:spPr>
          <a:xfrm>
            <a:off x="780679" y="2967335"/>
            <a:ext cx="990385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AB3C6CF-2BD0-7ECF-6BA8-0643980FD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312" y="2023288"/>
            <a:ext cx="6646588" cy="311928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D746222-CEF6-7B2A-C3A1-91F770CBF729}"/>
              </a:ext>
            </a:extLst>
          </p:cNvPr>
          <p:cNvSpPr txBox="1"/>
          <p:nvPr/>
        </p:nvSpPr>
        <p:spPr>
          <a:xfrm>
            <a:off x="4787989" y="5778842"/>
            <a:ext cx="6983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DIAGRAMA DE CLASES</a:t>
            </a:r>
            <a:endParaRPr lang="es-E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-952635" y="1670136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400" b="1">
                <a:solidFill>
                  <a:srgbClr val="38AA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 General</a:t>
            </a:r>
            <a:endParaRPr/>
          </a:p>
        </p:txBody>
      </p:sp>
      <p:cxnSp>
        <p:nvCxnSpPr>
          <p:cNvPr id="109" name="Google Shape;109;p3"/>
          <p:cNvCxnSpPr/>
          <p:nvPr/>
        </p:nvCxnSpPr>
        <p:spPr>
          <a:xfrm>
            <a:off x="1068946" y="2483684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3"/>
          <p:cNvSpPr txBox="1"/>
          <p:nvPr/>
        </p:nvSpPr>
        <p:spPr>
          <a:xfrm>
            <a:off x="1068946" y="3155324"/>
            <a:ext cx="82296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sistema de información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orientado a reservas de turnos, inventario y gestión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ventas. Para la Barberia Master Barber ubicada en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localidad de San Cristóbal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barrio La Victoria.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87" name="Google Shape;187;p14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DIAGRAMAS DE DESPLIEGUE</a:t>
            </a:r>
            <a:endParaRPr sz="48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88" name="Google Shape;188;p14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/>
        </p:nvSpPr>
        <p:spPr>
          <a:xfrm>
            <a:off x="-1231848" y="427703"/>
            <a:ext cx="991864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Diagrama Reserva De Turno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4" name="Google Shape;194;p15"/>
          <p:cNvCxnSpPr/>
          <p:nvPr/>
        </p:nvCxnSpPr>
        <p:spPr>
          <a:xfrm>
            <a:off x="809830" y="1199629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EE9F9AAC-8AE4-AB97-F010-EFF56D340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047" y="1351321"/>
            <a:ext cx="7141906" cy="50863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/>
        </p:nvSpPr>
        <p:spPr>
          <a:xfrm>
            <a:off x="-1009890" y="545690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Diagrama Inventario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1" name="Google Shape;201;p16"/>
          <p:cNvCxnSpPr/>
          <p:nvPr/>
        </p:nvCxnSpPr>
        <p:spPr>
          <a:xfrm>
            <a:off x="972063" y="1315131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73C31BA4-8D29-5CDA-9A29-C0F5D137E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438" y="1914064"/>
            <a:ext cx="7877175" cy="439824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/>
        </p:nvSpPr>
        <p:spPr>
          <a:xfrm>
            <a:off x="-1304858" y="301076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Diagrama De Compras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1" name="Google Shape;201;p16"/>
          <p:cNvCxnSpPr/>
          <p:nvPr/>
        </p:nvCxnSpPr>
        <p:spPr>
          <a:xfrm>
            <a:off x="677094" y="1070517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EC0BB3CF-6590-FCBA-BC62-39ABE5807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584" y="1179874"/>
            <a:ext cx="9534831" cy="53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76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/>
        </p:nvSpPr>
        <p:spPr>
          <a:xfrm>
            <a:off x="-1334355" y="522302"/>
            <a:ext cx="1033087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Diagrama Carrito De Compras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1" name="Google Shape;201;p16"/>
          <p:cNvCxnSpPr/>
          <p:nvPr/>
        </p:nvCxnSpPr>
        <p:spPr>
          <a:xfrm>
            <a:off x="647598" y="1291743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F431EE5A-84C8-07FF-F7D7-6C4E4F062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690" y="1576577"/>
            <a:ext cx="8052619" cy="473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75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626378" y="1357834"/>
            <a:ext cx="8836404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Empresa: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 Barber (Barberia)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Áreas las cuales serán apoyadas: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inventario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las reservas de turnos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Administrar ventas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Funcionalidades principales del software: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Poder ofrecer una variedad de funcionalidades que ayuden a mejorar la eficacia operativa y la experiencia del cliente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322590" y="1915652"/>
            <a:ext cx="7387019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</a:pPr>
            <a:r>
              <a:rPr lang="es-MX" sz="72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OBJETIVOS ESPECIFICOS</a:t>
            </a:r>
            <a:endParaRPr sz="72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4972228" y="4201151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8174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-952635" y="1670136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400" b="1">
                <a:solidFill>
                  <a:srgbClr val="38AA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 específicos</a:t>
            </a:r>
            <a:endParaRPr/>
          </a:p>
        </p:txBody>
      </p:sp>
      <p:cxnSp>
        <p:nvCxnSpPr>
          <p:cNvPr id="123" name="Google Shape;123;p5"/>
          <p:cNvCxnSpPr/>
          <p:nvPr/>
        </p:nvCxnSpPr>
        <p:spPr>
          <a:xfrm>
            <a:off x="1025378" y="2463396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p5"/>
          <p:cNvSpPr txBox="1"/>
          <p:nvPr/>
        </p:nvSpPr>
        <p:spPr>
          <a:xfrm>
            <a:off x="1025378" y="3256417"/>
            <a:ext cx="8170137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inventario: Para poder llevar un mejor orden y especificar productos vendidos o recibidos, también ayudar a supervisar posibles robos y perdidas.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Facilitar la reserva de turnos: Esto sirve para simplificar las perdidas de clientes y agilizar el proceso de reserva y así evitar aglomeraciones.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ventas: Poder tener unas estadísticas claras sobre productos que ya se han vendido e ingresos que se reciben por las compras de estos productos.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468438" y="1947956"/>
            <a:ext cx="9255121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</a:pPr>
            <a:r>
              <a:rPr lang="es-MX" sz="72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PLANTEAMIENTO DEL PROBLEMA</a:t>
            </a:r>
            <a:endParaRPr sz="72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4972226" y="4256240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88640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/>
        </p:nvSpPr>
        <p:spPr>
          <a:xfrm>
            <a:off x="-1046727" y="1521060"/>
            <a:ext cx="985821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Planteamiento del   problema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7"/>
          <p:cNvCxnSpPr/>
          <p:nvPr/>
        </p:nvCxnSpPr>
        <p:spPr>
          <a:xfrm>
            <a:off x="857953" y="2393532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" name="Google Shape;138;p7"/>
          <p:cNvSpPr txBox="1"/>
          <p:nvPr/>
        </p:nvSpPr>
        <p:spPr>
          <a:xfrm>
            <a:off x="729166" y="2967335"/>
            <a:ext cx="1133404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Barberia Master Barber se caracteriza por brindar una buena calidad en sus servicios y garantizar un ambiente cómodo para sus clientes, estos servicios generaran satisfacción y fidelización hacia la Barberia, esta cuenta con una gran apariencia de clientes que solicitan servicio a diario.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729167" y="4198600"/>
            <a:ext cx="11334046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partir de las activades de levantamiento de información realizadas a la Barberia Master Barber, se evidencia que</a:t>
            </a:r>
            <a:r>
              <a:rPr lang="es-E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actualmente no se cuenta con un mecanismo eficaz para poder asignar turnos  y promocionar productos en venta también se a visto afectada por la desorganización a la hora de las reservas de turnos lo cual causa una gran aglomeración y perdidas de clientes. También se puede evidenciar la falta de un inventario de ventas sistematizado que pueda agilizar y promover los productos y generar ventas mas eficaces.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210049" y="2474089"/>
            <a:ext cx="738701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</a:pPr>
            <a:r>
              <a:rPr lang="es-MX" sz="72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JUSTIFICACIÓN</a:t>
            </a:r>
            <a:endParaRPr sz="72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4779786" y="3674377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94317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Justificación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0" name="Google Shape;180;p13"/>
          <p:cNvCxnSpPr/>
          <p:nvPr/>
        </p:nvCxnSpPr>
        <p:spPr>
          <a:xfrm>
            <a:off x="935225" y="2290501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1" name="Google Shape;181;p13"/>
          <p:cNvSpPr txBox="1"/>
          <p:nvPr/>
        </p:nvSpPr>
        <p:spPr>
          <a:xfrm>
            <a:off x="780679" y="2967335"/>
            <a:ext cx="9903854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el logro de sus objetivos misionales y mejorar el rendimiento en la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calidad y prestación de los servicios que brinda Master Barber es necesario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construir un sistema de información que de solución a las reservas de turnos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de a conocer los productos que están a la venta, esto genera un gran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beneficio para la Barberia en cuanto su reconocimiento y mejoras en sus funciones.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clientes al contar con un sistema de información realizaran reservas y compras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 seguras y eficaces. 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587</Words>
  <Application>Microsoft Office PowerPoint</Application>
  <PresentationFormat>Panorámica</PresentationFormat>
  <Paragraphs>73</Paragraphs>
  <Slides>36</Slides>
  <Notes>36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2" baseType="lpstr">
      <vt:lpstr>Work Sans Medium</vt:lpstr>
      <vt:lpstr>Arial</vt:lpstr>
      <vt:lpstr>Work Sans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SENA</cp:lastModifiedBy>
  <cp:revision>6</cp:revision>
  <dcterms:created xsi:type="dcterms:W3CDTF">2020-10-01T23:51:28Z</dcterms:created>
  <dcterms:modified xsi:type="dcterms:W3CDTF">2024-06-27T19:26:33Z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