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embeddedFontLst>
    <p:embeddedFont>
      <p:font typeface="Work Sans Medium"/>
      <p:regular r:id="rId36"/>
      <p:bold r:id="rId37"/>
      <p:italic r:id="rId38"/>
      <p:boldItalic r:id="rId39"/>
    </p:embeddedFont>
    <p:embeddedFont>
      <p:font typeface="Work Sans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5" orient="horz"/>
        <p:guide pos="3840"/>
        <p:guide pos="18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Work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WorkSansMedium-bold.fntdata"/><Relationship Id="rId14" Type="http://schemas.openxmlformats.org/officeDocument/2006/relationships/slide" Target="slides/slide8.xml"/><Relationship Id="rId36" Type="http://schemas.openxmlformats.org/officeDocument/2006/relationships/font" Target="fonts/WorkSansMedium-regular.fntdata"/><Relationship Id="rId17" Type="http://schemas.openxmlformats.org/officeDocument/2006/relationships/slide" Target="slides/slide11.xml"/><Relationship Id="rId39" Type="http://schemas.openxmlformats.org/officeDocument/2006/relationships/font" Target="fonts/WorkSans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WorkSans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b="1" i="0" lang="es-ES" sz="40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b="1" i="0" lang="es-ES" sz="4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i="0" lang="es-ES" sz="4000" u="none" cap="none" strike="noStrike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b="1" i="0" lang="es-ES" sz="4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258348" y="3951215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CORTES precisos RESULTADOS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b="1" lang="es-ES" sz="48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ALCANCE DEL PROYECTO</a:t>
            </a:r>
            <a:endParaRPr b="1" sz="48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0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Alcance del proyecto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857953" y="2393532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11"/>
          <p:cNvSpPr txBox="1"/>
          <p:nvPr/>
        </p:nvSpPr>
        <p:spPr>
          <a:xfrm>
            <a:off x="703407" y="3090172"/>
            <a:ext cx="1133404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será desarrollado para la Barberia MASTER BARBER ubicada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localidad de San Cristóbal en el barrio La Victoria.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busca mejorar los objetivos misionales de la Barberia, para ello se implementara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de información coordinado a Master Barber que apoyara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siguientes áreas:  Gestionar inventario, facilitar la reserva de turnos y administrar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ventas. Para lograr esto se necesitara la información del líder de la Barberia y de los barberos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como se gestiona actualmente el inventario, las ventas y las reservas de turnos.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b="1" lang="es-ES" sz="48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</a:t>
            </a:r>
            <a:r>
              <a:rPr b="1" lang="es-ES" sz="4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STIFICACIÓN</a:t>
            </a:r>
            <a:endParaRPr b="1" sz="48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0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5" y="2290501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logro de sus objetivos misionales y mejorar el rendimiento en 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y prestación de los servicios que brinda Master Barber es necesario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 sistema de información que de solución a las reservas de turnos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 a conocer los productos que están a la venta, esto genera un gran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 para la Barberia en cuanto su reconocimiento y mejoras en sus funciones.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al contar con un sistema de información realizaran reservas y compras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seguras y eficaces.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b="1" lang="es-ES" sz="48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b="1" sz="48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0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15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361" y="965916"/>
            <a:ext cx="9869277" cy="567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0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2" name="Google Shape;2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678" y="862887"/>
            <a:ext cx="9069066" cy="585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b="1" lang="es-ES" sz="4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b="1" sz="48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0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18"/>
          <p:cNvCxnSpPr/>
          <p:nvPr/>
        </p:nvCxnSpPr>
        <p:spPr>
          <a:xfrm>
            <a:off x="1067558" y="1861454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18"/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https://docs.google.com/forms/d/e/1FAIpQLSfIGmHP4l45tozP01t-_Ppv3uEt2U2hG1OTClSOt68Wj8-bTg/viewform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b="1" lang="es-ES" sz="4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REQUERIMINETOS FUNCIONALES Y NO FUNCIONALES</a:t>
            </a:r>
            <a:endParaRPr b="1" sz="48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23" name="Google Shape;223;p19"/>
          <p:cNvCxnSpPr/>
          <p:nvPr/>
        </p:nvCxnSpPr>
        <p:spPr>
          <a:xfrm>
            <a:off x="484782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b="1" lang="es-ES"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 GENERAL </a:t>
            </a:r>
            <a:endParaRPr b="1" sz="72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0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" name="Google Shape;229;p20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30" name="Google Shape;230;p20"/>
          <p:cNvGraphicFramePr/>
          <p:nvPr/>
        </p:nvGraphicFramePr>
        <p:xfrm>
          <a:off x="706044" y="1312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{6029E849-1789-492E-AAAF-E0C966B507EE}</a:tableStyleId>
              </a:tblPr>
              <a:tblGrid>
                <a:gridCol w="1937800"/>
                <a:gridCol w="5256325"/>
                <a:gridCol w="2803375"/>
              </a:tblGrid>
              <a:tr h="72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No.de Requisito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Prioridad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</a:tr>
              <a:tr h="60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RF1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El sistema permitirá a los clientes registrarse proporcionando información (Nombre de usuario, Fecha de nacimiento, Correo electrónico, Contraseña) 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Alta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RF2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ingresar y obtener sus propias funciones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Administrador generar estadísticas de las ventas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asignar su disponibilidad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clientes hacer compras de los productos en venta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cliente modificar o especificar su perfil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Media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0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6" name="Google Shape;236;p21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37" name="Google Shape;237;p21"/>
          <p:cNvGraphicFramePr/>
          <p:nvPr/>
        </p:nvGraphicFramePr>
        <p:xfrm>
          <a:off x="781683" y="1405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{6029E849-1789-492E-AAAF-E0C966B507EE}</a:tableStyleId>
              </a:tblPr>
              <a:tblGrid>
                <a:gridCol w="1473275"/>
                <a:gridCol w="5533325"/>
                <a:gridCol w="3503300"/>
              </a:tblGrid>
              <a:tr h="56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</a:tr>
              <a:tr h="678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5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2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estar en actualización frecuentemente(actualizar nuevos productos, nuevos servicios, etc.)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almacenar los datos que se solicitan al ingresar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Eficiencia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mantener los datos personales del cliente encriptados o cifrados 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La interfaz de usuario debe ser intuitiva y fácil de usar para los empelados y clientes.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b="1" lang="es-ES" sz="48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HISTORIAS DE USUARIO</a:t>
            </a:r>
            <a:endParaRPr b="1" sz="48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44" name="Google Shape;244;p2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3"/>
          <p:cNvGraphicFramePr/>
          <p:nvPr/>
        </p:nvGraphicFramePr>
        <p:xfrm>
          <a:off x="440404" y="1532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{799DC7D7-11BD-4224-B14F-F56D6294CAA8}</a:tableStyleId>
              </a:tblPr>
              <a:tblGrid>
                <a:gridCol w="1103250"/>
                <a:gridCol w="1927900"/>
                <a:gridCol w="4695750"/>
                <a:gridCol w="3015850"/>
              </a:tblGrid>
              <a:tr h="62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HISTORIA DE USUARIO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CASO DE USO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HISTORIA DE USUARIO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CRITERIOS DE ACEPTACION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</a:tr>
              <a:tr h="9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CU001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poder ingresar al sistema 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 botón de Inicio de Sesión el cual despliega un formulario que diga correo y contraseña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El campo correo electrónico debe ser único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La contraseña debe estar oculta con círculos negros y debe estar encriptada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Necesitamos</a:t>
                      </a:r>
                      <a:r>
                        <a:rPr lang="es-ES" sz="1000"/>
                        <a:t>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electrónico, contraseña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90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CU002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recuperar la contraseña para poder ingresar en caso de olvidarla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Solicitar el cambio de contraseña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 debe ingresar el correo en el cual desea recibir el código de recuperación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ingresa el código y se hace el cambio de contraseña</a:t>
                      </a:r>
                      <a:endParaRPr/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128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CU003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agregar nuevos productos para disponibilidad de la </a:t>
                      </a:r>
                      <a:r>
                        <a:rPr lang="es-ES" sz="1000"/>
                        <a:t>Barbería</a:t>
                      </a:r>
                      <a:r>
                        <a:rPr lang="es-ES" sz="1000"/>
                        <a:t> 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</a:t>
                      </a:r>
                      <a:r>
                        <a:rPr lang="es-ES" sz="1000"/>
                        <a:t>pueden</a:t>
                      </a:r>
                      <a:r>
                        <a:rPr lang="es-ES" sz="1000"/>
                        <a:t> agregar productos ingresando el código, nombre del producto, precio, cantidades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agregar un producto, el producto debería ser reflejado en el stock.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Productos, nombre del producto, cantidad del producto y precio del producto.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CU004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generar estadísticas de las ventas de los productos de la </a:t>
                      </a:r>
                      <a:r>
                        <a:rPr lang="es-ES" sz="1000"/>
                        <a:t>Barbería</a:t>
                      </a:r>
                      <a:r>
                        <a:rPr lang="es-ES" sz="1000"/>
                        <a:t>  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una opción de hacer estadísticas sobre los productos mas vendidos, menos vendidos y los no vendidos  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ser generada las estadísticas poder visualizarlas solo en el rol de Administrador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Nombres de los productos, precios y las cantidades vendidas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24"/>
          <p:cNvGraphicFramePr/>
          <p:nvPr/>
        </p:nvGraphicFramePr>
        <p:xfrm>
          <a:off x="359769" y="201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{799DC7D7-11BD-4224-B14F-F56D6294CAA8}</a:tableStyleId>
              </a:tblPr>
              <a:tblGrid>
                <a:gridCol w="1103250"/>
                <a:gridCol w="1927900"/>
                <a:gridCol w="4695750"/>
                <a:gridCol w="3015850"/>
              </a:tblGrid>
              <a:tr h="100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CU005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COMO barbero NECESITO poder agendar la disponibilidad de turnos 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Tendrá un botón para poder asignar su disponibilidad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Deberá escoger el mes, el día y las horas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Por </a:t>
                      </a: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último</a:t>
                      </a: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 podrá publicar su disponibilidad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Que se genere una disponibilidad actualizada para los clientes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Necesitamos: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Establecer fechas y horarios actuales 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3C6E7"/>
                    </a:solidFill>
                  </a:tcPr>
                </a:tc>
              </a:tr>
              <a:tr h="1458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CU006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hacer compras de productos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Poder contar con un stock para poder visualizar los productos que estén en venta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pueda hacer la compra de un producto dependiendo de la cantidad y el precio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de carrito de ventas para poder hacer compras después de un tiempo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Contar con los productos actuales en venta 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1458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CU007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tener una opcion para hacer las reservas de turnos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donde se pueda reservar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Asignar el barbero de confianza o el que </a:t>
                      </a:r>
                      <a:r>
                        <a:rPr lang="es-ES" sz="1000"/>
                        <a:t>esté</a:t>
                      </a:r>
                      <a:r>
                        <a:rPr lang="es-ES" sz="1000"/>
                        <a:t> disponible 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 Seleccionar el día y la hora disponible y seleccionar el tipo de corte a realizar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hace la reserva del turno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</a:t>
                      </a:r>
                      <a:r>
                        <a:rPr lang="es-ES" sz="1000"/>
                        <a:t> con un recordatorio de su reserva</a:t>
                      </a:r>
                      <a:endParaRPr/>
                    </a:p>
                    <a:p>
                      <a:pPr indent="-2222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Seleccionar la fecha, hora y día que </a:t>
                      </a:r>
                      <a:r>
                        <a:rPr lang="es-ES" sz="1000"/>
                        <a:t>esté</a:t>
                      </a:r>
                      <a:r>
                        <a:rPr lang="es-ES" sz="1000"/>
                        <a:t> disponible, corte a realizar,  el barbero el cual desea o </a:t>
                      </a:r>
                      <a:r>
                        <a:rPr lang="es-ES" sz="1000"/>
                        <a:t>esté</a:t>
                      </a:r>
                      <a:r>
                        <a:rPr lang="es-ES" sz="1000"/>
                        <a:t> disponible 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99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CU008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registrarme en el sistema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</a:t>
                      </a:r>
                      <a:r>
                        <a:rPr b="0" lang="es-ES" sz="1000"/>
                        <a:t> con un botón de registro que desplegara un formulario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s-ES" sz="1000"/>
                        <a:t>Deberá seguir los pasos para hacer su registro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ES" sz="1000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ES" sz="1000"/>
                        <a:t>Nombre de usuario, fecha de nacimiento, correo electrónico, contraseña.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5"/>
          <p:cNvGraphicFramePr/>
          <p:nvPr/>
        </p:nvGraphicFramePr>
        <p:xfrm>
          <a:off x="573619" y="1355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{799DC7D7-11BD-4224-B14F-F56D6294CAA8}</a:tableStyleId>
              </a:tblPr>
              <a:tblGrid>
                <a:gridCol w="1103250"/>
                <a:gridCol w="1927900"/>
                <a:gridCol w="4695750"/>
                <a:gridCol w="3015850"/>
              </a:tblGrid>
              <a:tr h="19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CU009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COMO cliente NECESITO agregar productos al carrito de compras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Escenarios: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Deberá seleccionar el producto que desea agregar al carrito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Que ingrese la cantidad que desea agregar al carrito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Que los productos agregados se almacenen en el carrito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Que se pueda comprar dentro del carrito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Necesitamos: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Seleccionar los productos y la cantidad.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5DBE5"/>
                    </a:solidFill>
                  </a:tcPr>
                </a:tc>
              </a:tr>
              <a:tr h="19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CU0010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COMO Administrador NECESITO actualizar la cantidad de productos que se encuentran disponibles en el inventario para tener un Stock real 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Que cuando se registre una venta se disminuya la cantidad del producto en el inventario y genere una alerta de esto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Que el inventario se pueda mantener actualizado  </a:t>
                      </a:r>
                      <a:endParaRPr/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lang="es-ES" sz="1000">
                          <a:solidFill>
                            <a:schemeClr val="dk1"/>
                          </a:solidFill>
                        </a:rPr>
                        <a:t>Necesitamos: nombre , precio y cantidades del producto vendido 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Mockups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26"/>
          <p:cNvCxnSpPr/>
          <p:nvPr/>
        </p:nvCxnSpPr>
        <p:spPr>
          <a:xfrm>
            <a:off x="950112" y="1189650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26"/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https://balsamiq.cloud/so6p1a7/p8zkyv4/r9DE6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175" y="1949189"/>
            <a:ext cx="8764223" cy="483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844" y="4283221"/>
            <a:ext cx="8583223" cy="77163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1120231" y="5226234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https://github.com/DavidV4iss/Master-Barber.git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44" y="91636"/>
            <a:ext cx="8583223" cy="419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Empresa: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Barber (Barberia)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las cuales serán apoyadas: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inventario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las reservas de turnos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ventas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principales del software: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ofrecer una variedad de funcionalidades que ayuden a mejorar la eficacia operativa y la experiencia del cliente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400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/>
          </a:p>
        </p:txBody>
      </p:sp>
      <p:cxnSp>
        <p:nvCxnSpPr>
          <p:cNvPr id="109" name="Google Shape;109;p3"/>
          <p:cNvCxnSpPr/>
          <p:nvPr/>
        </p:nvCxnSpPr>
        <p:spPr>
          <a:xfrm>
            <a:off x="1068946" y="2483684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reservas de turnos, inventario y gestión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ventas. Para la Barberia Master Barber ubicada 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localidad de San Cristóbal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barrio La Victoria.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b="1" lang="es-ES"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OBJETIVOS ESPECÍFICOS</a:t>
            </a:r>
            <a:endParaRPr b="1" sz="72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400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/>
          </a:p>
        </p:txBody>
      </p:sp>
      <p:cxnSp>
        <p:nvCxnSpPr>
          <p:cNvPr id="123" name="Google Shape;123;p5"/>
          <p:cNvCxnSpPr/>
          <p:nvPr/>
        </p:nvCxnSpPr>
        <p:spPr>
          <a:xfrm>
            <a:off x="1025378" y="2463396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5"/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inventario: Para poder llevar un mejor orden y especificar productos vendidos o recibidos, también ayudar a supervisar posibles robos y perdidas.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reserva de turnos: Esto sirve para simplificar las perdidas de clientes y agilizar el proceso de reserva y así evitar aglomeraciones.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ventas: Poder tener unas estadísticas claras sobre productos que ya se han vendido e ingresos que se reciben por las compras de estos productos.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b="1" lang="es-ES" sz="48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PLANTEAMIENTO DEL PROBLEMA </a:t>
            </a:r>
            <a:endParaRPr b="1" sz="48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0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Planteamiento del problema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857953" y="2393532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7"/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 las activades de levantamiento de información realizadas a la Barberia Master Barber, se evidencia que</a:t>
            </a: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b="1" lang="es-ES" sz="48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PREGUNTA PROBLEMA </a:t>
            </a:r>
            <a:endParaRPr b="1" sz="48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0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Pregunta problema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832195" y="2290501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9"/>
          <p:cNvSpPr txBox="1"/>
          <p:nvPr/>
        </p:nvSpPr>
        <p:spPr>
          <a:xfrm>
            <a:off x="716924" y="3059942"/>
            <a:ext cx="114750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¿De que manera se puede gestionar las reservas de turnos, las ventas y el inventario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manera eficiente para evitar las aglomeraciones y perdidas de clientes en la Barberia?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