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embeddedFontLst>
    <p:embeddedFont>
      <p:font typeface="Work Sans Medium"/>
      <p:regular r:id="rId12"/>
      <p:bold r:id="rId13"/>
      <p:italic r:id="rId14"/>
      <p:boldItalic r:id="rId15"/>
    </p:embeddedFont>
    <p:embeddedFont>
      <p:font typeface="Work Sans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j4UghhRUdI6fjnOcBj2qhuHqBv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8F55C2-C6A8-4F32-9173-006296CE9A14}">
  <a:tblStyle styleId="{EB8F55C2-C6A8-4F32-9173-006296CE9A1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95" orient="horz"/>
        <p:guide pos="3840"/>
        <p:guide pos="18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WorkSansMedium-bold.fntdata"/><Relationship Id="rId12" Type="http://schemas.openxmlformats.org/officeDocument/2006/relationships/font" Target="fonts/WorkSans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WorkSansMedium-boldItalic.fntdata"/><Relationship Id="rId14" Type="http://schemas.openxmlformats.org/officeDocument/2006/relationships/font" Target="fonts/WorkSansMedium-italic.fntdata"/><Relationship Id="rId17" Type="http://schemas.openxmlformats.org/officeDocument/2006/relationships/font" Target="fonts/WorkSans-boldItalic.fntdata"/><Relationship Id="rId16" Type="http://schemas.openxmlformats.org/officeDocument/2006/relationships/font" Target="fonts/Work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b="1" i="0" lang="es-ES" sz="48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REQUERIMIENTOS FUNCIONALES</a:t>
            </a:r>
            <a:endParaRPr b="1" i="0" sz="48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400" u="none" cap="none" strike="noStrik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b="1" i="0" lang="es-ES" sz="4000" u="none" cap="none" strike="noStrik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Funcionales</a:t>
            </a:r>
            <a:endParaRPr b="1" sz="400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cap="flat" cmpd="sng" w="12700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02" name="Google Shape;102;p2"/>
          <p:cNvGraphicFramePr/>
          <p:nvPr/>
        </p:nvGraphicFramePr>
        <p:xfrm>
          <a:off x="770098" y="1361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{EB8F55C2-C6A8-4F32-9173-006296CE9A14}</a:tableStyleId>
              </a:tblPr>
              <a:tblGrid>
                <a:gridCol w="1937800"/>
                <a:gridCol w="5256325"/>
                <a:gridCol w="2803375"/>
              </a:tblGrid>
              <a:tr h="72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>
                          <a:solidFill>
                            <a:schemeClr val="dk1"/>
                          </a:solidFill>
                        </a:rPr>
                        <a:t>No.de Requisito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>
                          <a:solidFill>
                            <a:schemeClr val="dk1"/>
                          </a:solidFill>
                        </a:rPr>
                        <a:t>Prioridad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</a:tr>
              <a:tr h="60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RF1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cap="none" strike="noStrike"/>
                        <a:t>El sistema permitirá a los clientes registrarse proporcionando información (Nombre de usuario, Fecha de nacimiento, Correo electrónico, Contraseña) 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Alta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RF2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s-ES" sz="1600">
                          <a:solidFill>
                            <a:schemeClr val="dk1"/>
                          </a:solidFill>
                        </a:rPr>
                        <a:t>El sistema permitirá a los clientes iniciar sesión proporcionando los datos requeridos como lo son (Correo electrónico y Contraseña)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0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barberos ingresar y obtener sus propias funciones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0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al Administrador generar estadísticas de las ventas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barberos asignar su disponibilidad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clientes hacer compras de los productos en venta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al cliente modificar o especificar su perfil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Media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3"/>
          <p:cNvGraphicFramePr/>
          <p:nvPr/>
        </p:nvGraphicFramePr>
        <p:xfrm>
          <a:off x="667158" y="1217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{EB8F55C2-C6A8-4F32-9173-006296CE9A14}</a:tableStyleId>
              </a:tblPr>
              <a:tblGrid>
                <a:gridCol w="1937800"/>
                <a:gridCol w="5256325"/>
                <a:gridCol w="2803375"/>
              </a:tblGrid>
              <a:tr h="56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800">
                          <a:solidFill>
                            <a:schemeClr val="dk1"/>
                          </a:solidFill>
                        </a:rPr>
                        <a:t>RF8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600">
                          <a:solidFill>
                            <a:schemeClr val="dk1"/>
                          </a:solidFill>
                        </a:rPr>
                        <a:t>El sistema permitirá al administrador crear los productos en venta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Los clientes podrán reservar turnos seleccionando una fecha y hora disponibles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600">
                          <a:solidFill>
                            <a:schemeClr val="dk1"/>
                          </a:solidFill>
                        </a:rPr>
                        <a:t>El sistema permitirá al Administrador eliminar y agregar a los barberos 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2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RF11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600">
                          <a:solidFill>
                            <a:schemeClr val="dk1"/>
                          </a:solidFill>
                        </a:rPr>
                        <a:t>Los clientes podrán calificar el servicio de la Barberia 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Media 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8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600">
                          <a:solidFill>
                            <a:schemeClr val="dk1"/>
                          </a:solidFill>
                        </a:rPr>
                        <a:t>El sistema permitirá a los usuarios cerrar sesión 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68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600">
                          <a:solidFill>
                            <a:schemeClr val="dk1"/>
                          </a:solidFill>
                        </a:rPr>
                        <a:t>El sistema permitirá al cliente consultar sin estar registrado  los servicios que se prestan, los barberos y los productos que se encuentran en venta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83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RF14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600">
                          <a:solidFill>
                            <a:schemeClr val="dk1"/>
                          </a:solidFill>
                        </a:rPr>
                        <a:t>El sistema permitirá saber al clientes que tiene un turno reservado 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74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RF15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600">
                          <a:solidFill>
                            <a:schemeClr val="dk1"/>
                          </a:solidFill>
                        </a:rPr>
                        <a:t>El sistema permitirá al administrador editar los productos en venta  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74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RF16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600">
                          <a:solidFill>
                            <a:schemeClr val="dk1"/>
                          </a:solidFill>
                        </a:rPr>
                        <a:t>El sistema permitirá al administrador eliminar los productos en venta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b="1" lang="es-ES" sz="4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REQUERIMIENTOS NO FUNCIONALES</a:t>
            </a:r>
            <a:endParaRPr b="1" sz="48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4" name="Google Shape;114;p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4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b="1" lang="es-ES" sz="40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NO Funcionales</a:t>
            </a:r>
            <a:endParaRPr b="1" sz="4000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5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cap="flat" cmpd="sng" w="12700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21" name="Google Shape;121;p5"/>
          <p:cNvGraphicFramePr/>
          <p:nvPr/>
        </p:nvGraphicFramePr>
        <p:xfrm>
          <a:off x="781683" y="14059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{EB8F55C2-C6A8-4F32-9173-006296CE9A14}</a:tableStyleId>
              </a:tblPr>
              <a:tblGrid>
                <a:gridCol w="1473275"/>
                <a:gridCol w="5533325"/>
                <a:gridCol w="3503300"/>
              </a:tblGrid>
              <a:tr h="56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No. de requisitos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Categoría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</a:tr>
              <a:tr h="678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responder de forma rápida y eficiente.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Rendimiento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5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proteger información personal de los clientes y garantizar su confidencialidad.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tener disponibilidad las 24 horas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Disponibilidad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2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estar en actualización frecuentemente(actualizar nuevos productos, nuevos servicios, etc.)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Escalabilidad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adaptarse a los diferentes hardware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almacenar los datos que se solicitan al ingresar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Eficiencia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mantener los datos personales del cliente encriptados o cifrados 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2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La interfaz de usuario debe ser intuitiva y fácil de usar para los empelados y clientes.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