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38" r:id="rId2"/>
    <p:sldId id="541" r:id="rId3"/>
    <p:sldId id="535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4" r:id="rId15"/>
    <p:sldId id="552" r:id="rId16"/>
    <p:sldId id="556" r:id="rId17"/>
    <p:sldId id="555" r:id="rId18"/>
    <p:sldId id="553" r:id="rId19"/>
    <p:sldId id="565" r:id="rId20"/>
    <p:sldId id="558" r:id="rId21"/>
    <p:sldId id="560" r:id="rId22"/>
    <p:sldId id="562" r:id="rId23"/>
    <p:sldId id="559" r:id="rId24"/>
    <p:sldId id="564" r:id="rId25"/>
    <p:sldId id="563" r:id="rId26"/>
    <p:sldId id="561" r:id="rId27"/>
    <p:sldId id="557" r:id="rId28"/>
    <p:sldId id="531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60"/>
    <p:restoredTop sz="97242"/>
  </p:normalViewPr>
  <p:slideViewPr>
    <p:cSldViewPr snapToGrid="0">
      <p:cViewPr varScale="1">
        <p:scale>
          <a:sx n="72" d="100"/>
          <a:sy n="72" d="100"/>
        </p:scale>
        <p:origin x="1002" y="66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1T19:23:2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21/03/2024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1062329" y="3075057"/>
            <a:ext cx="379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b="1" dirty="0">
                <a:solidFill>
                  <a:schemeClr val="accent4"/>
                </a:solidFill>
                <a:latin typeface="Work Sans Bold Roman" pitchFamily="2" charset="77"/>
              </a:rPr>
              <a:t>MASTER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r>
              <a:rPr lang="es-ES" sz="4000" b="1" dirty="0">
                <a:solidFill>
                  <a:srgbClr val="7030A0"/>
                </a:solidFill>
                <a:latin typeface="Work Sans Bold Roman" pitchFamily="2" charset="77"/>
              </a:rPr>
              <a:t>BARBER</a:t>
            </a:r>
            <a:r>
              <a:rPr lang="es-E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 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F1E6D3C-7037-62BC-BBD0-6FBC41343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39792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EF5AEE-EF0C-3BFD-78C7-FFC3C88E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454" y="1434921"/>
            <a:ext cx="3588657" cy="36833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6817691-773A-F1CD-3EAA-969EA0CBCB7F}"/>
              </a:ext>
            </a:extLst>
          </p:cNvPr>
          <p:cNvSpPr txBox="1"/>
          <p:nvPr/>
        </p:nvSpPr>
        <p:spPr>
          <a:xfrm>
            <a:off x="1164230" y="3951215"/>
            <a:ext cx="3263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4"/>
                </a:solidFill>
              </a:rPr>
              <a:t>CORTES</a:t>
            </a:r>
            <a:r>
              <a:rPr lang="es-MX" dirty="0"/>
              <a:t> precisos </a:t>
            </a:r>
            <a:r>
              <a:rPr lang="es-MX" dirty="0">
                <a:solidFill>
                  <a:srgbClr val="7030A0"/>
                </a:solidFill>
              </a:rPr>
              <a:t>RESULTADOS</a:t>
            </a:r>
          </a:p>
          <a:p>
            <a:r>
              <a:rPr lang="es-MX" dirty="0"/>
              <a:t>Impresionantes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ALCANCE DEL PROYECTO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Alcance del proyecto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C3225219-1DF6-9D81-F4D2-598A85652AF1}"/>
              </a:ext>
            </a:extLst>
          </p:cNvPr>
          <p:cNvSpPr txBox="1"/>
          <p:nvPr/>
        </p:nvSpPr>
        <p:spPr>
          <a:xfrm>
            <a:off x="754922" y="3090172"/>
            <a:ext cx="11334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sistema de información será desarrollado para la Barberia MASTER BARBER ubicada </a:t>
            </a:r>
          </a:p>
          <a:p>
            <a:r>
              <a:rPr lang="es-ES" dirty="0"/>
              <a:t>en la localidad de San Cristóbal en el barrio La Victoria, el sistema de información incluirá </a:t>
            </a:r>
          </a:p>
          <a:p>
            <a:r>
              <a:rPr lang="es-ES" dirty="0"/>
              <a:t>las siguientes funciones:  Gestionar inventario, facilitar la reserva de turnos y administrar</a:t>
            </a:r>
          </a:p>
          <a:p>
            <a:r>
              <a:rPr lang="es-ES" dirty="0"/>
              <a:t>las ventas. Para lograr esto se necesitara la información del líder de la Barberia sobre </a:t>
            </a:r>
          </a:p>
          <a:p>
            <a:r>
              <a:rPr lang="es-ES" dirty="0"/>
              <a:t>como se gestiona actualmente el inventario, las ventas y las reservas de turno. </a:t>
            </a:r>
          </a:p>
        </p:txBody>
      </p:sp>
    </p:spTree>
    <p:extLst>
      <p:ext uri="{BB962C8B-B14F-4D97-AF65-F5344CB8AC3E}">
        <p14:creationId xmlns:p14="http://schemas.microsoft.com/office/powerpoint/2010/main" val="318914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JU</a:t>
            </a:r>
            <a:r>
              <a:rPr lang="es-ES" sz="4800" b="1" dirty="0">
                <a:solidFill>
                  <a:schemeClr val="bg1"/>
                </a:solidFill>
                <a:latin typeface="WORK SANS BOLD ROMAN" pitchFamily="2" charset="77"/>
              </a:rPr>
              <a:t>STIFICACIÓN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Justificación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3522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36A775A-D26D-141F-0734-4402F440898F}"/>
              </a:ext>
            </a:extLst>
          </p:cNvPr>
          <p:cNvSpPr txBox="1"/>
          <p:nvPr/>
        </p:nvSpPr>
        <p:spPr>
          <a:xfrm>
            <a:off x="780679" y="2967335"/>
            <a:ext cx="9903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 logro de sus objetivos misionales y mejorar el rendimiento en la</a:t>
            </a:r>
          </a:p>
          <a:p>
            <a:r>
              <a:rPr lang="es-ES" dirty="0"/>
              <a:t>calidad y prestación de los servicios que brinda Master Barber es necesario </a:t>
            </a:r>
          </a:p>
          <a:p>
            <a:r>
              <a:rPr lang="es-ES" dirty="0"/>
              <a:t>construir un sistema de información que de solución a las reservas de turnos</a:t>
            </a:r>
          </a:p>
          <a:p>
            <a:r>
              <a:rPr lang="es-ES" dirty="0"/>
              <a:t>y de a conocer los productos que están a la venta, esto genera un gran</a:t>
            </a:r>
          </a:p>
          <a:p>
            <a:r>
              <a:rPr lang="es-ES" dirty="0"/>
              <a:t>beneficio para la Barberia en cuanto su reconocimiento y mejoras en sus funciones.</a:t>
            </a:r>
          </a:p>
          <a:p>
            <a:r>
              <a:rPr lang="es-ES" dirty="0"/>
              <a:t>Los clientes al contar con un sistema de información realizaran reservas y compras</a:t>
            </a:r>
          </a:p>
          <a:p>
            <a:r>
              <a:rPr lang="es-ES" dirty="0"/>
              <a:t>Mas seguras y eficaces. 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9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MAPA DE PROCESOS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8023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3A1A2317-58EC-C888-9642-920010272C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183" y="880413"/>
            <a:ext cx="9211776" cy="58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28609" y="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Mapa de procesos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16308" y="76944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14:cNvPr>
              <p14:cNvContentPartPr/>
              <p14:nvPr/>
            </p14:nvContentPartPr>
            <p14:xfrm>
              <a:off x="-371591" y="12491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F38A5DD-B0B2-D931-2623-47DC5DE2F4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0591" y="12401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34185CA-01C2-9D0D-DF2D-DB492ED4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940" y="1030311"/>
            <a:ext cx="9756046" cy="57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800" b="1" dirty="0">
                <a:solidFill>
                  <a:schemeClr val="bg1"/>
                </a:solidFill>
                <a:latin typeface="WORK SANS BOLD ROMAN" pitchFamily="2" charset="77"/>
              </a:rPr>
              <a:t>Método de recolección de información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4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71895" y="1092013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Método de recolección de información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7558" y="186145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994775" y="2330957"/>
            <a:ext cx="543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ENCUESTA</a:t>
            </a:r>
            <a:r>
              <a:rPr lang="es-MX" dirty="0"/>
              <a:t>: </a:t>
            </a: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https://docs.google.com/forms/d/e/1FAIpQLSfIGmHP4l45tozP01t-_Ppv3uEt2U2hG1OTClSOt68Wj8-bTg/viewform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26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391428" y="1985473"/>
            <a:ext cx="12726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REQUERIMINETOS FUNCIONALES-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84782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777913" y="2623935"/>
            <a:ext cx="6636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 GENERAL 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28941"/>
              </p:ext>
            </p:extLst>
          </p:nvPr>
        </p:nvGraphicFramePr>
        <p:xfrm>
          <a:off x="731998" y="1684962"/>
          <a:ext cx="9997521" cy="4776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administrador podrá editar y publicar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79919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46237"/>
              </p:ext>
            </p:extLst>
          </p:nvPr>
        </p:nvGraphicFramePr>
        <p:xfrm>
          <a:off x="196485" y="644991"/>
          <a:ext cx="10742759" cy="607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839860">
                <a:tc>
                  <a:txBody>
                    <a:bodyPr/>
                    <a:lstStyle/>
                    <a:p>
                      <a:r>
                        <a:rPr lang="es-ES" sz="1400" dirty="0"/>
                        <a:t>CODIGO 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CODIGO CASO DE USO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HISTORIA DE USUARIO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CRITERIOS DE ACEPTACION</a:t>
                      </a:r>
                      <a:endParaRPr lang="es-CO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1291637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ingresar al sistema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ingresar al sistema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 Correo electrónico, Nombre de usuario, fecha de nacimiento, contraseña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usuario NECESITO recuperar la contraseña para poder ingresar en caso de olvidarla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recuperar la contraseña olvidada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Correo electrónico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gestionar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pueden crear editar, eliminar y cambiar los productos en venta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522841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CU004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COMO administrador NECESITO generar estadísticas de las ventas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Escenarios: Se puede crear o editar estadísticas </a:t>
                      </a:r>
                    </a:p>
                    <a:p>
                      <a:r>
                        <a:rPr lang="es-ES" sz="1400" b="1" dirty="0"/>
                        <a:t>Necesitamos</a:t>
                      </a:r>
                      <a:r>
                        <a:rPr lang="es-ES" sz="1400" dirty="0"/>
                        <a:t>:</a:t>
                      </a:r>
                    </a:p>
                    <a:p>
                      <a:r>
                        <a:rPr lang="es-ES" sz="1400" dirty="0"/>
                        <a:t>Nombres y precios de los productos vendidos </a:t>
                      </a:r>
                    </a:p>
                    <a:p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8111D47-7862-614E-F4C2-5EA4A70E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44276"/>
              </p:ext>
            </p:extLst>
          </p:nvPr>
        </p:nvGraphicFramePr>
        <p:xfrm>
          <a:off x="715308" y="1453062"/>
          <a:ext cx="10601439" cy="4226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8477">
                  <a:extLst>
                    <a:ext uri="{9D8B030D-6E8A-4147-A177-3AD203B41FA5}">
                      <a16:colId xmlns:a16="http://schemas.microsoft.com/office/drawing/2014/main" val="259589353"/>
                    </a:ext>
                  </a:extLst>
                </a:gridCol>
                <a:gridCol w="1622106">
                  <a:extLst>
                    <a:ext uri="{9D8B030D-6E8A-4147-A177-3AD203B41FA5}">
                      <a16:colId xmlns:a16="http://schemas.microsoft.com/office/drawing/2014/main" val="1793119380"/>
                    </a:ext>
                  </a:extLst>
                </a:gridCol>
                <a:gridCol w="3543915">
                  <a:extLst>
                    <a:ext uri="{9D8B030D-6E8A-4147-A177-3AD203B41FA5}">
                      <a16:colId xmlns:a16="http://schemas.microsoft.com/office/drawing/2014/main" val="884031367"/>
                    </a:ext>
                  </a:extLst>
                </a:gridCol>
                <a:gridCol w="3946941">
                  <a:extLst>
                    <a:ext uri="{9D8B030D-6E8A-4147-A177-3AD203B41FA5}">
                      <a16:colId xmlns:a16="http://schemas.microsoft.com/office/drawing/2014/main" val="66629647"/>
                    </a:ext>
                  </a:extLst>
                </a:gridCol>
              </a:tblGrid>
              <a:tr h="1407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US005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  <a:effectLst/>
                        </a:rPr>
                        <a:t>CU005</a:t>
                      </a:r>
                      <a:endParaRPr lang="es-CO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barbero NECESITO poder agendar la disponibilidad de turnos 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effectLst/>
                        </a:rPr>
                        <a:t>ESCENARIOS: Poder generar la disponibilidad para el cliente</a:t>
                      </a:r>
                      <a:endParaRPr lang="es-CO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O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b="0" dirty="0">
                          <a:solidFill>
                            <a:schemeClr val="tx1"/>
                          </a:solidFill>
                          <a:effectLst/>
                        </a:rPr>
                        <a:t>Necesitamos:</a:t>
                      </a:r>
                      <a:r>
                        <a:rPr lang="es-CO" sz="1600" b="0" dirty="0">
                          <a:solidFill>
                            <a:schemeClr val="tx1"/>
                          </a:solidFill>
                          <a:effectLst/>
                        </a:rPr>
                        <a:t> Establecer fechas y horas libres </a:t>
                      </a:r>
                      <a:endParaRPr lang="es-419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13399"/>
                  </a:ext>
                </a:extLst>
              </a:tr>
              <a:tr h="1434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US006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CU006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hacer compras de productos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ESCENARIOS: Se puede comprar en el sistema 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Necesitamos: Los métodos de pago, seleccionar el producto a comprar </a:t>
                      </a:r>
                      <a:endParaRPr lang="es-CO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9118241"/>
                  </a:ext>
                </a:extLst>
              </a:tr>
              <a:tr h="13841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US007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800" dirty="0">
                          <a:effectLst/>
                        </a:rPr>
                        <a:t>CU007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COMO cliente NESECITO poder reservar turno 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ESCENARIOS:</a:t>
                      </a:r>
                      <a:endParaRPr lang="es-CO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419" sz="1600" dirty="0">
                          <a:effectLst/>
                        </a:rPr>
                        <a:t>Necesitamos: Seleccionar fecha y hora que estén disponibles, corte que desea y barbero de confianza o en disponibilidad</a:t>
                      </a:r>
                      <a:endParaRPr lang="es-CO" sz="16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38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895727" y="438791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Mockups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50112" y="1189650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ED86FA8-FAC0-1228-FDA1-04E4CDCC3C99}"/>
              </a:ext>
            </a:extLst>
          </p:cNvPr>
          <p:cNvSpPr txBox="1"/>
          <p:nvPr/>
        </p:nvSpPr>
        <p:spPr>
          <a:xfrm>
            <a:off x="847290" y="1400853"/>
            <a:ext cx="6459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https://balsamiq.cloud/so6p1a7/p8zkyv4/r9DE6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8EB914-0C11-88B3-09B8-515AD1C2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20" y="1764590"/>
            <a:ext cx="8764223" cy="483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E0EFB80-0E3E-1F3D-2E3F-B5865B9DD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6" y="1365703"/>
            <a:ext cx="9011908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9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1F645AF-37CC-65D9-1B8A-E86102E2D40B}"/>
              </a:ext>
            </a:extLst>
          </p:cNvPr>
          <p:cNvSpPr txBox="1"/>
          <p:nvPr/>
        </p:nvSpPr>
        <p:spPr>
          <a:xfrm>
            <a:off x="626378" y="1357834"/>
            <a:ext cx="88364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Empresa: </a:t>
            </a:r>
            <a:r>
              <a:rPr lang="es-MX" dirty="0"/>
              <a:t>Master Barber (Barberia)</a:t>
            </a:r>
          </a:p>
          <a:p>
            <a:endParaRPr lang="es-MX" dirty="0"/>
          </a:p>
          <a:p>
            <a:r>
              <a:rPr lang="es-MX" b="1" dirty="0"/>
              <a:t>Áreas las cuales serán apoyadas: </a:t>
            </a:r>
          </a:p>
          <a:p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Gestión de inventario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Gestionar las reservas de turnos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Administrar ventas</a:t>
            </a:r>
          </a:p>
          <a:p>
            <a:endParaRPr lang="es-MX" dirty="0"/>
          </a:p>
          <a:p>
            <a:r>
              <a:rPr lang="es-MX" b="1" dirty="0"/>
              <a:t>Funcionalidades principales del software:</a:t>
            </a:r>
            <a:r>
              <a:rPr lang="es-MX" dirty="0"/>
              <a:t> Poder ofrecer una variedad de funcionalidades que ayuden a mejorar la eficacia operativa y la experiencia del cliente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80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68946" y="24836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B9BFF75-185F-B55A-F8F9-E5E8C956F9FB}"/>
              </a:ext>
            </a:extLst>
          </p:cNvPr>
          <p:cNvSpPr txBox="1"/>
          <p:nvPr/>
        </p:nvSpPr>
        <p:spPr>
          <a:xfrm>
            <a:off x="1068946" y="3155324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Desarrollar un sistema de información</a:t>
            </a:r>
          </a:p>
          <a:p>
            <a:r>
              <a:rPr lang="es-ES" dirty="0"/>
              <a:t>orientado a reservas de turnos, inventario y gestión </a:t>
            </a:r>
          </a:p>
          <a:p>
            <a:r>
              <a:rPr lang="es-ES" dirty="0"/>
              <a:t>en ventas. Para la Barberia Master Barber ubicada en </a:t>
            </a:r>
          </a:p>
          <a:p>
            <a:r>
              <a:rPr lang="es-ES" dirty="0"/>
              <a:t>la localidad de San Cristóbal</a:t>
            </a:r>
          </a:p>
          <a:p>
            <a:r>
              <a:rPr lang="es-ES" dirty="0"/>
              <a:t>barrio La Victoria.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189006" y="2623935"/>
            <a:ext cx="7813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6000" b="1" dirty="0">
                <a:solidFill>
                  <a:schemeClr val="bg1"/>
                </a:solidFill>
                <a:latin typeface="WORK SANS BOLD ROMAN" pitchFamily="2" charset="77"/>
              </a:rPr>
              <a:t>OBJETIVOS ESPECÍFICOS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0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952635" y="1670136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400" b="1" dirty="0">
                <a:solidFill>
                  <a:srgbClr val="38A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025378" y="2463396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4ED69EB5-071E-CAD7-7480-3B8D7B7E939A}"/>
              </a:ext>
            </a:extLst>
          </p:cNvPr>
          <p:cNvSpPr txBox="1"/>
          <p:nvPr/>
        </p:nvSpPr>
        <p:spPr>
          <a:xfrm>
            <a:off x="1025378" y="3256417"/>
            <a:ext cx="8170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inventario: Para poder llevar un mejor orden y especificar productos vendidos o recibidos, también ayudar a supervisar posibles robos y perdidas.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Facilitar la reserva de turnos: Esto sirve para simplificar las perdidas de clientes y agilizar el proceso de reserva y así evitar aglomeraciones.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Gestionar ventas: Poder tener unas estadísticas claras sobre productos que ya se han vendido e ingresos que se reciben por las compras de estos productos.</a:t>
            </a:r>
          </a:p>
        </p:txBody>
      </p:sp>
    </p:spTree>
    <p:extLst>
      <p:ext uri="{BB962C8B-B14F-4D97-AF65-F5344CB8AC3E}">
        <p14:creationId xmlns:p14="http://schemas.microsoft.com/office/powerpoint/2010/main" val="182694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PLANTEAMIENTO DEL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Planteamiento del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57953" y="2393532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71BF2A9-5846-D3F3-BD17-257FEBB4185D}"/>
              </a:ext>
            </a:extLst>
          </p:cNvPr>
          <p:cNvSpPr txBox="1"/>
          <p:nvPr/>
        </p:nvSpPr>
        <p:spPr>
          <a:xfrm>
            <a:off x="729166" y="2967335"/>
            <a:ext cx="1133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Barberia Master Barber se caracteriza por brindar una buena calidad en sus servicios y garantizar un ambiente cómodo para sus clientes, estos servicios generaran satisfacción y fidelización hacia la Barberia.</a:t>
            </a:r>
            <a:endParaRPr lang="es-CO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DB0D49-FE6F-6549-DF60-5400576F2DDE}"/>
              </a:ext>
            </a:extLst>
          </p:cNvPr>
          <p:cNvSpPr txBox="1"/>
          <p:nvPr/>
        </p:nvSpPr>
        <p:spPr>
          <a:xfrm>
            <a:off x="729167" y="4198600"/>
            <a:ext cx="1133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partir de las activades de levantamiento de información realizadas a la Barberia Master Barber, se evidencia que se a visto afectada por la desorganización a la hora de las reservas de turnos lo cual causa una gran aglomeración y perdidas de clientes. También se puede evidenciar la falta de un inventario de ventas sistematizado que pueda agilizar y promover los productos y generar ventas mas eficaces.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60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PREGUNTA PROBLEMA 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5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046727" y="1521060"/>
            <a:ext cx="8458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Pregunta problema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832195" y="2290501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EF2C2C-C2AF-6FFE-8704-E06EF114EA46}"/>
              </a:ext>
            </a:extLst>
          </p:cNvPr>
          <p:cNvSpPr txBox="1"/>
          <p:nvPr/>
        </p:nvSpPr>
        <p:spPr>
          <a:xfrm>
            <a:off x="716924" y="3059942"/>
            <a:ext cx="11475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¿De que manera se puede gestionar las reservas de turnos</a:t>
            </a:r>
          </a:p>
          <a:p>
            <a:r>
              <a:rPr lang="es-ES" dirty="0"/>
              <a:t> para evitar las aglomeraciones y perdidas de clientes y </a:t>
            </a:r>
          </a:p>
          <a:p>
            <a:r>
              <a:rPr lang="es-ES" dirty="0"/>
              <a:t> como beneficia el poder gestionar las ventas y el inventario a la Barberia?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714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1024</Words>
  <Application>Microsoft Office PowerPoint</Application>
  <PresentationFormat>Panorámica</PresentationFormat>
  <Paragraphs>160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Geraldine Rocha Devia</cp:lastModifiedBy>
  <cp:revision>70</cp:revision>
  <dcterms:created xsi:type="dcterms:W3CDTF">2020-10-01T23:51:28Z</dcterms:created>
  <dcterms:modified xsi:type="dcterms:W3CDTF">2024-03-21T20:13:25Z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