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67" r:id="rId2"/>
    <p:sldId id="558" r:id="rId3"/>
    <p:sldId id="565" r:id="rId4"/>
    <p:sldId id="568" r:id="rId5"/>
    <p:sldId id="560" r:id="rId6"/>
    <p:sldId id="562" r:id="rId7"/>
    <p:sldId id="559" r:id="rId8"/>
    <p:sldId id="5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71" autoAdjust="0"/>
    <p:restoredTop sz="96374" autoAdjust="0"/>
  </p:normalViewPr>
  <p:slideViewPr>
    <p:cSldViewPr snapToGrid="0">
      <p:cViewPr varScale="1">
        <p:scale>
          <a:sx n="67" d="100"/>
          <a:sy n="67" d="100"/>
        </p:scale>
        <p:origin x="132" y="930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5/04/2024</a:t>
            </a:fld>
            <a:endParaRPr lang="es-CO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REQUERIMIENTOS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78853"/>
              </p:ext>
            </p:extLst>
          </p:nvPr>
        </p:nvGraphicFramePr>
        <p:xfrm>
          <a:off x="770098" y="1361112"/>
          <a:ext cx="9997521" cy="52417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727359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No.de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Prioridad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345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RF1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dirty="0"/>
                        <a:t>El sistema permitirá a los clientes registrarse proporcionando información (Nombre de usuario, Fecha de nacimiento, Correo electrónico, Contraseña) 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RF2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clientes iniciar sesión proporcionando los datos requeridos como lo son (Correo electrónico y Contraseña)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ingresar y obtener sus propias funciones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601369">
                <a:tc>
                  <a:txBody>
                    <a:bodyPr/>
                    <a:lstStyle/>
                    <a:p>
                      <a:r>
                        <a:rPr lang="es-MX" dirty="0"/>
                        <a:t>RF4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Administrador generar estadísticas de las ventas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barberos asignar su disponibilidad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 los clientes hacer compras de los productos en venta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421406">
                <a:tc>
                  <a:txBody>
                    <a:bodyPr/>
                    <a:lstStyle/>
                    <a:p>
                      <a:r>
                        <a:rPr lang="es-MX" dirty="0"/>
                        <a:t>RF7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El sistema permitirá al cliente modificar o especificar su perfil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Media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2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AC85411-19E0-03F0-9C15-28B4C3BCD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84635"/>
              </p:ext>
            </p:extLst>
          </p:nvPr>
        </p:nvGraphicFramePr>
        <p:xfrm>
          <a:off x="667158" y="121795"/>
          <a:ext cx="9997521" cy="6154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7808">
                  <a:extLst>
                    <a:ext uri="{9D8B030D-6E8A-4147-A177-3AD203B41FA5}">
                      <a16:colId xmlns:a16="http://schemas.microsoft.com/office/drawing/2014/main" val="1982207072"/>
                    </a:ext>
                  </a:extLst>
                </a:gridCol>
                <a:gridCol w="5256335">
                  <a:extLst>
                    <a:ext uri="{9D8B030D-6E8A-4147-A177-3AD203B41FA5}">
                      <a16:colId xmlns:a16="http://schemas.microsoft.com/office/drawing/2014/main" val="848802416"/>
                    </a:ext>
                  </a:extLst>
                </a:gridCol>
                <a:gridCol w="2803378">
                  <a:extLst>
                    <a:ext uri="{9D8B030D-6E8A-4147-A177-3AD203B41FA5}">
                      <a16:colId xmlns:a16="http://schemas.microsoft.com/office/drawing/2014/main" val="330951776"/>
                    </a:ext>
                  </a:extLst>
                </a:gridCol>
              </a:tblGrid>
              <a:tr h="564005">
                <a:tc>
                  <a:txBody>
                    <a:bodyPr/>
                    <a:lstStyle/>
                    <a:p>
                      <a:pPr algn="l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RF8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crear los productos en venta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44640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r>
                        <a:rPr lang="es-MX" dirty="0"/>
                        <a:t>RF9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Los clientes podrán reservar turnos seleccionando una fecha y hora disponibles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Alta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9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s-MX" dirty="0"/>
                        <a:t>RF10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eliminar y agregar a los barberos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52429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r>
                        <a:rPr lang="es-MX" dirty="0"/>
                        <a:t>RF11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Los clientes podrán calificar el servicio de la Barberia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Media 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25652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s-MX" dirty="0"/>
                        <a:t>RF12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 los usuarios cerrar sesión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616512"/>
                  </a:ext>
                </a:extLst>
              </a:tr>
              <a:tr h="668760">
                <a:tc>
                  <a:txBody>
                    <a:bodyPr/>
                    <a:lstStyle/>
                    <a:p>
                      <a:r>
                        <a:rPr lang="es-MX" dirty="0"/>
                        <a:t>RF13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cliente consultar sin estar registrado  los servicios que se prestan, los barberos y los productos que se encuentran en venta </a:t>
                      </a:r>
                    </a:p>
                    <a:p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121349"/>
                  </a:ext>
                </a:extLst>
              </a:tr>
              <a:tr h="838395">
                <a:tc>
                  <a:txBody>
                    <a:bodyPr/>
                    <a:lstStyle/>
                    <a:p>
                      <a:r>
                        <a:rPr lang="es-MX" dirty="0"/>
                        <a:t>RF14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saber al clientes que tiene un turno reservado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2585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editar los productos en venta  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77054"/>
                  </a:ext>
                </a:extLst>
              </a:tr>
              <a:tr h="744523">
                <a:tc>
                  <a:txBody>
                    <a:bodyPr/>
                    <a:lstStyle/>
                    <a:p>
                      <a:r>
                        <a:rPr lang="es-MX" dirty="0"/>
                        <a:t>RF16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tx1"/>
                          </a:solidFill>
                        </a:rPr>
                        <a:t>El sistema permitirá al administrador eliminar los productos en venta</a:t>
                      </a:r>
                      <a:endParaRPr lang="es-CO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Alta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499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42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800" b="1" dirty="0">
                <a:solidFill>
                  <a:schemeClr val="bg1"/>
                </a:solidFill>
                <a:latin typeface="WORK SANS BOLD ROMAN" pitchFamily="2" charset="77"/>
              </a:rPr>
              <a:t>REQUERIMIENTOS NO FUNCIONALES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2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</a:t>
            </a:r>
            <a:r>
              <a:rPr lang="es-CO" sz="4000" b="1" dirty="0">
                <a:solidFill>
                  <a:srgbClr val="38AA00"/>
                </a:solidFill>
                <a:latin typeface="WORK SANS BOLD ROMAN" pitchFamily="2" charset="77"/>
              </a:rPr>
              <a:t>Requerimientos NO Funcionales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941723" y="1072889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706593F-4C61-ACF8-63E1-D9A882BA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210572"/>
              </p:ext>
            </p:extLst>
          </p:nvPr>
        </p:nvGraphicFramePr>
        <p:xfrm>
          <a:off x="781683" y="1405994"/>
          <a:ext cx="10509898" cy="52298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3277">
                  <a:extLst>
                    <a:ext uri="{9D8B030D-6E8A-4147-A177-3AD203B41FA5}">
                      <a16:colId xmlns:a16="http://schemas.microsoft.com/office/drawing/2014/main" val="244131686"/>
                    </a:ext>
                  </a:extLst>
                </a:gridCol>
                <a:gridCol w="5533322">
                  <a:extLst>
                    <a:ext uri="{9D8B030D-6E8A-4147-A177-3AD203B41FA5}">
                      <a16:colId xmlns:a16="http://schemas.microsoft.com/office/drawing/2014/main" val="2638220164"/>
                    </a:ext>
                  </a:extLst>
                </a:gridCol>
                <a:gridCol w="3503299">
                  <a:extLst>
                    <a:ext uri="{9D8B030D-6E8A-4147-A177-3AD203B41FA5}">
                      <a16:colId xmlns:a16="http://schemas.microsoft.com/office/drawing/2014/main" val="437184828"/>
                    </a:ext>
                  </a:extLst>
                </a:gridCol>
              </a:tblGrid>
              <a:tr h="56227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No. de requisitos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Nombre de requisito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/>
                          </a:solidFill>
                        </a:rPr>
                        <a:t>Categoría 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4299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r>
                        <a:rPr lang="es-ES" dirty="0"/>
                        <a:t>RNF1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responder de forma rápida y eficiente.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Rendimiento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686859"/>
                  </a:ext>
                </a:extLst>
              </a:tr>
              <a:tr h="754376">
                <a:tc>
                  <a:txBody>
                    <a:bodyPr/>
                    <a:lstStyle/>
                    <a:p>
                      <a:r>
                        <a:rPr lang="es-ES" dirty="0"/>
                        <a:t>RNF2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proteger información personal de los clientes y garantizar su confidencialidad.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7753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tener disponibilidad las 24 horas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Disponibilidad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220509"/>
                  </a:ext>
                </a:extLst>
              </a:tr>
              <a:tr h="722926">
                <a:tc>
                  <a:txBody>
                    <a:bodyPr/>
                    <a:lstStyle/>
                    <a:p>
                      <a:r>
                        <a:rPr lang="es-ES" dirty="0"/>
                        <a:t>RNF4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estar en actualización frecuentemente(actualizar nuevos productos, nuevos servicios, etc.)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Escalabilidad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37290"/>
                  </a:ext>
                </a:extLst>
              </a:tr>
              <a:tr h="508726">
                <a:tc>
                  <a:txBody>
                    <a:bodyPr/>
                    <a:lstStyle/>
                    <a:p>
                      <a:r>
                        <a:rPr lang="es-ES" dirty="0"/>
                        <a:t>RNF5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adaptarse a los diferentes hardware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62685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almacenar los datos que se solicitan al ingresar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Eficiencia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49290"/>
                  </a:ext>
                </a:extLst>
              </a:tr>
              <a:tr h="383265">
                <a:tc>
                  <a:txBody>
                    <a:bodyPr/>
                    <a:lstStyle/>
                    <a:p>
                      <a:r>
                        <a:rPr lang="es-ES" dirty="0"/>
                        <a:t>RNF7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sistema debe mantener los datos personales del cliente encriptados o cifrados  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Seguridad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60033"/>
                  </a:ext>
                </a:extLst>
              </a:tr>
              <a:tr h="528063">
                <a:tc>
                  <a:txBody>
                    <a:bodyPr/>
                    <a:lstStyle/>
                    <a:p>
                      <a:r>
                        <a:rPr lang="es-ES" dirty="0"/>
                        <a:t>RNF8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La interfaz de usuario debe ser intuitiva y fácil de usar para los empelados y clientes.</a:t>
                      </a:r>
                      <a:endParaRPr lang="es-CO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Usabilidad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5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82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dirty="0">
              <a:solidFill>
                <a:schemeClr val="bg1"/>
              </a:solidFill>
              <a:latin typeface="Work Sans Medium Roman" pitchFamily="2" charset="77"/>
              <a:ea typeface="+mj-ea"/>
              <a:cs typeface="+mj-cs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-534041" y="2623935"/>
            <a:ext cx="1349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HISTORIAS DE USUARIO</a:t>
            </a:r>
            <a:endParaRPr kumimoji="0" lang="es-CO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40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-727947" y="748064"/>
            <a:ext cx="12120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38AA00"/>
                </a:solidFill>
                <a:latin typeface="WORK SANS BOLD ROMAN" pitchFamily="2" charset="77"/>
              </a:rPr>
              <a:t>		HISTORIAS DE USUARIO</a:t>
            </a:r>
            <a:endParaRPr lang="es-CO" sz="4000" b="1" dirty="0">
              <a:solidFill>
                <a:srgbClr val="38AA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143059" y="1516603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DE46065B-F26B-6A24-900A-C45CA39B4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48555"/>
              </p:ext>
            </p:extLst>
          </p:nvPr>
        </p:nvGraphicFramePr>
        <p:xfrm>
          <a:off x="306182" y="140562"/>
          <a:ext cx="10742759" cy="661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628283">
                <a:tc>
                  <a:txBody>
                    <a:bodyPr/>
                    <a:lstStyle/>
                    <a:p>
                      <a:r>
                        <a:rPr lang="es-ES" sz="1000" dirty="0"/>
                        <a:t>CODIGO 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CODIGO CASO DE USO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CRITERIOS DE ACEPTACION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90007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CU001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poder ingresar al sistema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ingresar exitosamente con los datos requeridos en el login.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 </a:t>
                      </a:r>
                    </a:p>
                    <a:p>
                      <a:r>
                        <a:rPr lang="es-ES" sz="1000" dirty="0"/>
                        <a:t>Correo electrónico, contraseña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CU002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recuperar la contraseña para poder ingresar en caso de olvidarla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recuperar usando los datos pedidos en 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Cuando ya haya cambiado mi contraseña me deje ingresar correctamente las veces que vuelva a ingresar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Correo electrónico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CU003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agregar nuevos productos para disponibilidad de la Barberia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puedan agregar productos ingresando el código, nombre del producto, precio, cantidades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agregar un producto, el producto debería ser reflejado en el stock.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Productos, nombre del producto, cantidad del producto y precio del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CU004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generar estadísticas de las ventas de los productos de la Barberia 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generar estadísticas de los productos vendidos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ser generada las estadísticas poder visualizarlas solo en el rol de Administrador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Nombres de los productos, precios y las cantidades vendidas </a:t>
                      </a: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US005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CU005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Administrador NECESITO actualizar la cantidad de productos que se encuentran disponibles en el inventario para tener un Stock real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Que cuando se registre una venta se disminuya la cantidad del producto en el inventario y genere una alerta de esto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dirty="0"/>
                        <a:t>Necesitamos: nombre , precio y cantidades del producto vendido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3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78C40DE-F32F-B79F-B756-3A25D5280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60162"/>
              </p:ext>
            </p:extLst>
          </p:nvPr>
        </p:nvGraphicFramePr>
        <p:xfrm>
          <a:off x="317824" y="0"/>
          <a:ext cx="10742759" cy="6853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6706267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262603485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731734115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398558240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CU005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COMO barbero NECESITO poder agendar la disponibilidad de turnos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Se pueda generar la disponibilidad para el cliente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Poder actualizar los horarios disponibles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genere una disponibilidad actualizada para los clientes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 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Establecer fechas y horarios actuales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90571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CU006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hacer compras de productos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genere un stock para poder visualizar los productos que estén en venta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hacer la compra de un producto dependiendo de la cantidad y el precio  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Contar con los productos actuales en venta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01124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CU007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COMO cliente NECESITO poder tener una opcion para hacer las reservas de turnos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 generar una reserva a partir de los horarios disponibles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Poder saber la disponibilidad de los barberos y así poder generar la reserva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Asignar el corte que requiere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Seleccionar la fecha, hora y día que este disponible, corte a realizar el barbero el cual desea o este disponible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006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registrarme en el 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se pueda registrar con los datos requeridos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Cuando ya este registrado pueda hacer su sesión con los mismos datos  </a:t>
                      </a:r>
                      <a:endParaRPr lang="es-ES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Nombre de usuario, fecha de nacimiento, correo electrónico, contraseña.</a:t>
                      </a:r>
                      <a:endParaRPr lang="es-CO" sz="1000" dirty="0">
                        <a:effectLst/>
                      </a:endParaRP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1054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agregar productos al carrito de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Poder agregar productos de preferencia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los productos agregados se almacenen en el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Que se pueda comprar dentro del carrito de compras</a:t>
                      </a:r>
                      <a:endParaRPr lang="es-ES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Seleccionar los productos y la cantidad.</a:t>
                      </a:r>
                      <a:endParaRPr lang="es-CO" sz="1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6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46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903</Words>
  <Application>Microsoft Office PowerPoint</Application>
  <PresentationFormat>Panorámica</PresentationFormat>
  <Paragraphs>168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Ambiente</cp:lastModifiedBy>
  <cp:revision>77</cp:revision>
  <dcterms:created xsi:type="dcterms:W3CDTF">2020-10-01T23:51:28Z</dcterms:created>
  <dcterms:modified xsi:type="dcterms:W3CDTF">2024-04-05T21:13:05Z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