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7772400" cy="10058400"/>
  <p:notesSz cx="6858000" cy="9144000"/>
  <p:embeddedFontLst>
    <p:embeddedFont>
      <p:font typeface="Helvetica Neue" panose="020B0604020202020204" charset="0"/>
      <p:regular r:id="rId4"/>
      <p:bold r:id="rId5"/>
      <p:italic r:id="rId6"/>
      <p:boldItalic r:id="rId7"/>
    </p:embeddedFont>
    <p:embeddedFont>
      <p:font typeface="Open Sans" panose="020B0606030504020204" pitchFamily="34" charset="0"/>
      <p:regular r:id="rId8"/>
      <p:bold r:id="rId9"/>
      <p:italic r:id="rId10"/>
      <p:boldItalic r:id="rId11"/>
    </p:embeddedFont>
    <p:embeddedFont>
      <p:font typeface="Roboto" panose="020000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15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467dd8d28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467dd8d28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Title">
  <p:cSld name="TITLE_2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 Footer">
  <p:cSld name="TITLE_2_3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/>
          <p:nvPr/>
        </p:nvSpPr>
        <p:spPr>
          <a:xfrm flipH="1">
            <a:off x="60867" y="9030267"/>
            <a:ext cx="7733378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71" name="Google Shape;71;p11"/>
          <p:cNvSpPr/>
          <p:nvPr/>
        </p:nvSpPr>
        <p:spPr>
          <a:xfrm flipH="1">
            <a:off x="-10838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sp>
        <p:nvSpPr>
          <p:cNvPr id="72" name="Google Shape;72;p11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3" name="Google Shape;73;p11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ay Footer">
  <p:cSld name="TITLE_2_3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/>
          <p:nvPr/>
        </p:nvSpPr>
        <p:spPr>
          <a:xfrm flipH="1">
            <a:off x="54435" y="9030267"/>
            <a:ext cx="7739810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76" name="Google Shape;76;p12"/>
          <p:cNvSpPr/>
          <p:nvPr/>
        </p:nvSpPr>
        <p:spPr>
          <a:xfrm flipH="1">
            <a:off x="-10838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77" name="Google Shape;77;p12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9" name="Google Shape;79;p12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TITLE_3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Blue">
  <p:cSld name="CUSTOM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4" name="Google Shape;84;p1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5" name="Google Shape;8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Blue &amp; 1 Text">
  <p:cSld name="CUSTOM_5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Blue &amp; 3 Text">
  <p:cSld name="CUSTOM_4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2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body" idx="3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Red">
  <p:cSld name="CUSTOM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Red &amp; 1 Text">
  <p:cSld name="CUSTOM_1_2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Red &amp; 3 Text">
  <p:cSld name="CUSTOM_1_2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body" idx="2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body" idx="3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7" name="Google Shape;117;p19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Yellow">
  <p:cSld name="CUSTOM_1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Footer - Title &amp; Body">
  <p:cSld name="CUSTOM_3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3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15" name="Google Shape;15;p3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avLst/>
              <a:gdLst/>
              <a:ahLst/>
              <a:cxnLst/>
              <a:rect l="l" t="t" r="r" b="b"/>
              <a:pathLst>
                <a:path w="367556" h="19840" extrusionOk="0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16" name="Google Shape;16;p3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avLst/>
              <a:gdLst/>
              <a:ahLst/>
              <a:cxnLst/>
              <a:rect l="l" t="t" r="r" b="b"/>
              <a:pathLst>
                <a:path w="366343" h="18959" extrusionOk="0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  <p:pic>
        <p:nvPicPr>
          <p:cNvPr id="17" name="Google Shape;17;p3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Yellow &amp; 1 Text">
  <p:cSld name="CUSTOM_1_1_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8" name="Google Shape;128;p21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Yellow &amp; 3 Text">
  <p:cSld name="CUSTOM_1_1_2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body" idx="2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body" idx="3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6" name="Google Shape;136;p22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en">
  <p:cSld name="CUSTOM_1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3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en &amp; 1 Text">
  <p:cSld name="CUSTOM_1_1_1_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en &amp; 3 Text">
  <p:cSld name="CUSTOM_1_1_1_1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body" idx="2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4" name="Google Shape;154;p25"/>
          <p:cNvSpPr txBox="1">
            <a:spLocks noGrp="1"/>
          </p:cNvSpPr>
          <p:nvPr>
            <p:ph type="body" idx="3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5" name="Google Shape;155;p25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Blue">
  <p:cSld name="SECTION_HEADER_2">
    <p:bg>
      <p:bgPr>
        <a:solidFill>
          <a:srgbClr val="2196F3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26"/>
          <p:cNvSpPr txBox="1"/>
          <p:nvPr/>
        </p:nvSpPr>
        <p:spPr>
          <a:xfrm>
            <a:off x="6744495" y="9143933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6"/>
          <p:cNvSpPr txBox="1"/>
          <p:nvPr/>
        </p:nvSpPr>
        <p:spPr>
          <a:xfrm>
            <a:off x="6744495" y="9143933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6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77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6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4069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pic>
        <p:nvPicPr>
          <p:cNvPr id="164" name="Google Shape;164;p26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Red">
  <p:cSld name="SECTION_HEADER_1_3">
    <p:bg>
      <p:bgPr>
        <a:solidFill>
          <a:srgbClr val="EA4335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7"/>
          <p:cNvSpPr txBox="1"/>
          <p:nvPr/>
        </p:nvSpPr>
        <p:spPr>
          <a:xfrm>
            <a:off x="6744495" y="9143933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7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FF52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7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7"/>
          <p:cNvSpPr txBox="1">
            <a:spLocks noGrp="1"/>
          </p:cNvSpPr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pic>
        <p:nvPicPr>
          <p:cNvPr id="172" name="Google Shape;172;p27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7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Yellow">
  <p:cSld name="SECTION_HEADER_1_1_3">
    <p:bg>
      <p:bgPr>
        <a:solidFill>
          <a:srgbClr val="F4B400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FFCC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8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BF9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8"/>
          <p:cNvSpPr txBox="1">
            <a:spLocks noGrp="1"/>
          </p:cNvSpPr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pic>
        <p:nvPicPr>
          <p:cNvPr id="178" name="Google Shape;178;p28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Green">
  <p:cSld name="CUSTOM_2">
    <p:bg>
      <p:bgPr>
        <a:solidFill>
          <a:srgbClr val="34A853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57BB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9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3493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9"/>
          <p:cNvSpPr txBox="1">
            <a:spLocks noGrp="1"/>
          </p:cNvSpPr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pic>
        <p:nvPicPr>
          <p:cNvPr id="184" name="Google Shape;184;p29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9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Gray">
  <p:cSld name="SECTION_HEADER_1_1_1_1_2">
    <p:bg>
      <p:bgPr>
        <a:solidFill>
          <a:srgbClr val="999999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0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30"/>
          <p:cNvSpPr txBox="1">
            <a:spLocks noGrp="1"/>
          </p:cNvSpPr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pic>
        <p:nvPicPr>
          <p:cNvPr id="190" name="Google Shape;190;p30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0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 Footer - Title &amp; Body">
  <p:cSld name="CUSTOM_3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22273" y="9030267"/>
            <a:ext cx="7771972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24" name="Google Shape;24;p4"/>
          <p:cNvSpPr/>
          <p:nvPr/>
        </p:nvSpPr>
        <p:spPr>
          <a:xfrm flipH="1">
            <a:off x="-10838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pic>
        <p:nvPicPr>
          <p:cNvPr id="25" name="Google Shape;25;p4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Line Title with Bullets">
  <p:cSld name="One Line Title with Bullets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>
            <a:spLocks noGrp="1"/>
          </p:cNvSpPr>
          <p:nvPr>
            <p:ph type="title"/>
          </p:nvPr>
        </p:nvSpPr>
        <p:spPr>
          <a:xfrm>
            <a:off x="355405" y="1105984"/>
            <a:ext cx="69951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4" name="Google Shape;194;p31"/>
          <p:cNvSpPr txBox="1">
            <a:spLocks noGrp="1"/>
          </p:cNvSpPr>
          <p:nvPr>
            <p:ph type="body" idx="1"/>
          </p:nvPr>
        </p:nvSpPr>
        <p:spPr>
          <a:xfrm>
            <a:off x="314350" y="2503424"/>
            <a:ext cx="6995100" cy="55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■"/>
              <a:defRPr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○"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5" name="Google Shape;195;p31"/>
          <p:cNvSpPr txBox="1">
            <a:spLocks noGrp="1"/>
          </p:cNvSpPr>
          <p:nvPr>
            <p:ph type="body" idx="2"/>
          </p:nvPr>
        </p:nvSpPr>
        <p:spPr>
          <a:xfrm>
            <a:off x="287579" y="1249923840"/>
            <a:ext cx="54297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/>
              <a:buNone/>
              <a:defRPr sz="800" b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6" name="Google Shape;196;p31"/>
          <p:cNvSpPr txBox="1">
            <a:spLocks noGrp="1"/>
          </p:cNvSpPr>
          <p:nvPr>
            <p:ph type="body" idx="3"/>
          </p:nvPr>
        </p:nvSpPr>
        <p:spPr>
          <a:xfrm>
            <a:off x="314632" y="9150883"/>
            <a:ext cx="54297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/>
              <a:buNone/>
              <a:defRPr sz="800" b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 type="tx">
  <p:cSld name="TITLE_AND_BODY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>
            <a:spLocks noGrp="1"/>
          </p:cNvSpPr>
          <p:nvPr>
            <p:ph type="title"/>
          </p:nvPr>
        </p:nvSpPr>
        <p:spPr>
          <a:xfrm>
            <a:off x="388620" y="402801"/>
            <a:ext cx="6995100" cy="16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33"/>
          <p:cNvSpPr txBox="1">
            <a:spLocks noGrp="1"/>
          </p:cNvSpPr>
          <p:nvPr>
            <p:ph type="body" idx="1"/>
          </p:nvPr>
        </p:nvSpPr>
        <p:spPr>
          <a:xfrm>
            <a:off x="388620" y="2346964"/>
            <a:ext cx="6995100" cy="66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Blue 1">
  <p:cSld name="Half Color Blue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4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04" name="Google Shape;204;p3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id="205" name="Google Shape;205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9791" y="9468360"/>
            <a:ext cx="457500" cy="33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Red Footer - Title &amp; Body">
  <p:cSld name="2_Red Footer - Title &amp; Body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36"/>
          <p:cNvGrpSpPr/>
          <p:nvPr/>
        </p:nvGrpSpPr>
        <p:grpSpPr>
          <a:xfrm>
            <a:off x="21" y="9944813"/>
            <a:ext cx="7772347" cy="113820"/>
            <a:chOff x="25" y="5085300"/>
            <a:chExt cx="9143938" cy="58202"/>
          </a:xfrm>
        </p:grpSpPr>
        <p:sp>
          <p:nvSpPr>
            <p:cNvPr id="209" name="Google Shape;209;p36"/>
            <p:cNvSpPr/>
            <p:nvPr/>
          </p:nvSpPr>
          <p:spPr>
            <a:xfrm>
              <a:off x="25" y="5085301"/>
              <a:ext cx="1396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6"/>
            <p:cNvSpPr/>
            <p:nvPr/>
          </p:nvSpPr>
          <p:spPr>
            <a:xfrm>
              <a:off x="1392867" y="5085301"/>
              <a:ext cx="1719300" cy="58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6"/>
            <p:cNvSpPr/>
            <p:nvPr/>
          </p:nvSpPr>
          <p:spPr>
            <a:xfrm>
              <a:off x="3112175" y="5085302"/>
              <a:ext cx="2412000" cy="58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6"/>
            <p:cNvSpPr/>
            <p:nvPr/>
          </p:nvSpPr>
          <p:spPr>
            <a:xfrm>
              <a:off x="5523863" y="5085300"/>
              <a:ext cx="3620100" cy="5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" name="Google Shape;213;p36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36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5" name="Google Shape;215;p36"/>
          <p:cNvSpPr txBox="1">
            <a:spLocks noGrp="1"/>
          </p:cNvSpPr>
          <p:nvPr>
            <p:ph type="body" idx="2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6" name="Google Shape;216;p36"/>
          <p:cNvSpPr txBox="1">
            <a:spLocks noGrp="1"/>
          </p:cNvSpPr>
          <p:nvPr>
            <p:ph type="sldNum" idx="12"/>
          </p:nvPr>
        </p:nvSpPr>
        <p:spPr>
          <a:xfrm>
            <a:off x="7245010" y="9182552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37"/>
          <p:cNvGrpSpPr/>
          <p:nvPr/>
        </p:nvGrpSpPr>
        <p:grpSpPr>
          <a:xfrm>
            <a:off x="21" y="9944813"/>
            <a:ext cx="7772347" cy="113818"/>
            <a:chOff x="25" y="5085300"/>
            <a:chExt cx="9143937" cy="58201"/>
          </a:xfrm>
        </p:grpSpPr>
        <p:sp>
          <p:nvSpPr>
            <p:cNvPr id="219" name="Google Shape;219;p37"/>
            <p:cNvSpPr/>
            <p:nvPr/>
          </p:nvSpPr>
          <p:spPr>
            <a:xfrm>
              <a:off x="25" y="5085301"/>
              <a:ext cx="1396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7"/>
            <p:cNvSpPr/>
            <p:nvPr/>
          </p:nvSpPr>
          <p:spPr>
            <a:xfrm>
              <a:off x="1392866" y="5085301"/>
              <a:ext cx="1719300" cy="58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7"/>
            <p:cNvSpPr/>
            <p:nvPr/>
          </p:nvSpPr>
          <p:spPr>
            <a:xfrm>
              <a:off x="3112175" y="5085301"/>
              <a:ext cx="2412000" cy="58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7"/>
            <p:cNvSpPr/>
            <p:nvPr/>
          </p:nvSpPr>
          <p:spPr>
            <a:xfrm>
              <a:off x="5523862" y="5085300"/>
              <a:ext cx="3620100" cy="5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3" name="Google Shape;223;p37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24" name="Google Shape;224;p37"/>
          <p:cNvSpPr txBox="1">
            <a:spLocks noGrp="1"/>
          </p:cNvSpPr>
          <p:nvPr>
            <p:ph type="sldNum" idx="12"/>
          </p:nvPr>
        </p:nvSpPr>
        <p:spPr>
          <a:xfrm>
            <a:off x="7245010" y="9182552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 Footer - Title &amp; Body">
  <p:cSld name="CUSTOM_3_1_1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/>
          <p:nvPr/>
        </p:nvSpPr>
        <p:spPr>
          <a:xfrm flipH="1">
            <a:off x="22273" y="9030267"/>
            <a:ext cx="7771972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/>
          <p:nvPr/>
        </p:nvSpPr>
        <p:spPr>
          <a:xfrm flipH="1">
            <a:off x="-10838" y="9147747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pic>
        <p:nvPicPr>
          <p:cNvPr id="33" name="Google Shape;33;p5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Footer - Title &amp; Body">
  <p:cSld name="CUSTOM_3_1_1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68914" y="9030267"/>
            <a:ext cx="7725331" cy="1072402"/>
          </a:xfrm>
          <a:custGeom>
            <a:avLst/>
            <a:gdLst/>
            <a:ahLst/>
            <a:cxnLst/>
            <a:rect l="l" t="t" r="r" b="b"/>
            <a:pathLst>
              <a:path w="363545" h="21935" extrusionOk="0">
                <a:moveTo>
                  <a:pt x="363545" y="21935"/>
                </a:moveTo>
                <a:lnTo>
                  <a:pt x="363036" y="0"/>
                </a:lnTo>
                <a:lnTo>
                  <a:pt x="0" y="12743"/>
                </a:lnTo>
                <a:lnTo>
                  <a:pt x="869" y="20673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38" name="Google Shape;38;p6"/>
          <p:cNvSpPr/>
          <p:nvPr/>
        </p:nvSpPr>
        <p:spPr>
          <a:xfrm flipH="1">
            <a:off x="-10838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pic>
        <p:nvPicPr>
          <p:cNvPr id="39" name="Google Shape;39;p6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y Footer - Title &amp; Body">
  <p:cSld name="CUSTOM_3_1_1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 flipH="1">
            <a:off x="22273" y="9030267"/>
            <a:ext cx="7771972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44" name="Google Shape;44;p7"/>
          <p:cNvSpPr/>
          <p:nvPr/>
        </p:nvSpPr>
        <p:spPr>
          <a:xfrm flipH="1">
            <a:off x="-10838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pic>
        <p:nvPicPr>
          <p:cNvPr id="45" name="Google Shape;45;p7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lue Footer">
  <p:cSld name="TITLE_2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/>
        </p:nvSpPr>
        <p:spPr>
          <a:xfrm>
            <a:off x="3993321" y="9367991"/>
            <a:ext cx="36939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49791" y="346769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3" name="Google Shape;53;p8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54" name="Google Shape;54;p8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avLst/>
              <a:gdLst/>
              <a:ahLst/>
              <a:cxnLst/>
              <a:rect l="l" t="t" r="r" b="b"/>
              <a:pathLst>
                <a:path w="367556" h="19840" extrusionOk="0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55" name="Google Shape;55;p8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avLst/>
              <a:gdLst/>
              <a:ahLst/>
              <a:cxnLst/>
              <a:rect l="l" t="t" r="r" b="b"/>
              <a:pathLst>
                <a:path w="366343" h="18959" extrusionOk="0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ed Footer">
  <p:cSld name="TITLE_2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 flipH="1">
            <a:off x="-16320" y="9030267"/>
            <a:ext cx="7810565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/>
          <p:nvPr/>
        </p:nvSpPr>
        <p:spPr>
          <a:xfrm flipH="1">
            <a:off x="-18495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60" name="Google Shape;60;p9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1" name="Google Shape;61;p9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 Footer">
  <p:cSld name="TITLE_2_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/>
          <p:nvPr/>
        </p:nvSpPr>
        <p:spPr>
          <a:xfrm flipH="1">
            <a:off x="22273" y="9030267"/>
            <a:ext cx="7771972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65" name="Google Shape;65;p10"/>
          <p:cNvSpPr/>
          <p:nvPr/>
        </p:nvSpPr>
        <p:spPr>
          <a:xfrm flipH="1">
            <a:off x="-10838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sp>
        <p:nvSpPr>
          <p:cNvPr id="66" name="Google Shape;66;p10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0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01115" y="1319560"/>
            <a:ext cx="6988800" cy="14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01115" y="2976698"/>
            <a:ext cx="6988800" cy="55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 sz="1800">
                <a:solidFill>
                  <a:schemeClr val="accent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accent1"/>
                </a:solidFill>
              </a:defRPr>
            </a:lvl1pPr>
            <a:lvl2pPr lvl="1" algn="r" rtl="0">
              <a:buNone/>
              <a:defRPr sz="1000">
                <a:solidFill>
                  <a:schemeClr val="accent1"/>
                </a:solidFill>
              </a:defRPr>
            </a:lvl2pPr>
            <a:lvl3pPr lvl="2" algn="r" rtl="0">
              <a:buNone/>
              <a:defRPr sz="1000">
                <a:solidFill>
                  <a:schemeClr val="accent1"/>
                </a:solidFill>
              </a:defRPr>
            </a:lvl3pPr>
            <a:lvl4pPr lvl="3" algn="r" rtl="0">
              <a:buNone/>
              <a:defRPr sz="1000">
                <a:solidFill>
                  <a:schemeClr val="accent1"/>
                </a:solidFill>
              </a:defRPr>
            </a:lvl4pPr>
            <a:lvl5pPr lvl="4" algn="r" rtl="0">
              <a:buNone/>
              <a:defRPr sz="1000">
                <a:solidFill>
                  <a:schemeClr val="accent1"/>
                </a:solidFill>
              </a:defRPr>
            </a:lvl5pPr>
            <a:lvl6pPr lvl="5" algn="r" rtl="0">
              <a:buNone/>
              <a:defRPr sz="1000">
                <a:solidFill>
                  <a:schemeClr val="accent1"/>
                </a:solidFill>
              </a:defRPr>
            </a:lvl6pPr>
            <a:lvl7pPr lvl="6" algn="r" rtl="0">
              <a:buNone/>
              <a:defRPr sz="1000">
                <a:solidFill>
                  <a:schemeClr val="accent1"/>
                </a:solidFill>
              </a:defRPr>
            </a:lvl7pPr>
            <a:lvl8pPr lvl="7" algn="r" rtl="0">
              <a:buNone/>
              <a:defRPr sz="1000">
                <a:solidFill>
                  <a:schemeClr val="accent1"/>
                </a:solidFill>
              </a:defRPr>
            </a:lvl8pPr>
            <a:lvl9pPr lvl="8" algn="r" rtl="0">
              <a:buNone/>
              <a:defRPr sz="1000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>
            <a:spLocks noGrp="1"/>
          </p:cNvSpPr>
          <p:nvPr>
            <p:ph type="title"/>
          </p:nvPr>
        </p:nvSpPr>
        <p:spPr>
          <a:xfrm>
            <a:off x="1102400" y="387496"/>
            <a:ext cx="5622000" cy="6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1"/>
                </a:solidFill>
                <a:latin typeface="+mn-lt"/>
              </a:rPr>
              <a:t>Predictive Maintenance Project Proposal</a:t>
            </a:r>
            <a:endParaRPr sz="1800" b="1" dirty="0">
              <a:solidFill>
                <a:schemeClr val="dk1"/>
              </a:solidFill>
              <a:latin typeface="+mn-lt"/>
            </a:endParaRPr>
          </a:p>
        </p:txBody>
      </p:sp>
      <p:cxnSp>
        <p:nvCxnSpPr>
          <p:cNvPr id="230" name="Google Shape;230;p38"/>
          <p:cNvCxnSpPr/>
          <p:nvPr/>
        </p:nvCxnSpPr>
        <p:spPr>
          <a:xfrm>
            <a:off x="372000" y="848175"/>
            <a:ext cx="702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p38"/>
          <p:cNvCxnSpPr/>
          <p:nvPr/>
        </p:nvCxnSpPr>
        <p:spPr>
          <a:xfrm>
            <a:off x="371988" y="1535338"/>
            <a:ext cx="702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2" name="Google Shape;232;p38"/>
          <p:cNvSpPr/>
          <p:nvPr/>
        </p:nvSpPr>
        <p:spPr>
          <a:xfrm>
            <a:off x="399200" y="1001950"/>
            <a:ext cx="1263600" cy="318900"/>
          </a:xfrm>
          <a:prstGeom prst="rect">
            <a:avLst/>
          </a:prstGeom>
          <a:solidFill>
            <a:srgbClr val="009925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FFFF"/>
                </a:solidFill>
                <a:latin typeface="+mn-lt"/>
                <a:ea typeface="Roboto"/>
                <a:cs typeface="Roboto"/>
                <a:sym typeface="Roboto"/>
              </a:rPr>
              <a:t>Objective</a:t>
            </a:r>
            <a:endParaRPr b="1" dirty="0">
              <a:solidFill>
                <a:srgbClr val="FFFFFF"/>
              </a:solidFill>
              <a:latin typeface="+mn-lt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38"/>
          <p:cNvSpPr txBox="1"/>
          <p:nvPr/>
        </p:nvSpPr>
        <p:spPr>
          <a:xfrm>
            <a:off x="1860225" y="928450"/>
            <a:ext cx="55401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>
                <a:solidFill>
                  <a:schemeClr val="tx1"/>
                </a:solidFill>
                <a:latin typeface="+mn-lt"/>
                <a:ea typeface="Roboto"/>
                <a:cs typeface="Roboto"/>
                <a:sym typeface="Roboto"/>
              </a:rPr>
              <a:t>The objective of this project is to develop a machine learning model that predicts equipment failures before they occur with 90% accuracy.</a:t>
            </a:r>
            <a:endParaRPr sz="1300" dirty="0">
              <a:solidFill>
                <a:schemeClr val="tx1"/>
              </a:solidFill>
              <a:latin typeface="+mn-lt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38"/>
          <p:cNvSpPr txBox="1"/>
          <p:nvPr/>
        </p:nvSpPr>
        <p:spPr>
          <a:xfrm>
            <a:off x="2445725" y="1630725"/>
            <a:ext cx="31608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2"/>
                </a:solidFill>
                <a:latin typeface="+mn-lt"/>
                <a:ea typeface="Roboto"/>
                <a:cs typeface="Roboto"/>
                <a:sym typeface="Roboto"/>
              </a:rPr>
              <a:t>Planning and Analyzing stages</a:t>
            </a:r>
            <a:endParaRPr sz="1100" b="1">
              <a:solidFill>
                <a:schemeClr val="accent2"/>
              </a:solidFill>
              <a:latin typeface="+mn-lt"/>
              <a:ea typeface="Roboto"/>
              <a:cs typeface="Roboto"/>
              <a:sym typeface="Roboto"/>
            </a:endParaRPr>
          </a:p>
        </p:txBody>
      </p:sp>
      <p:cxnSp>
        <p:nvCxnSpPr>
          <p:cNvPr id="235" name="Google Shape;235;p38"/>
          <p:cNvCxnSpPr/>
          <p:nvPr/>
        </p:nvCxnSpPr>
        <p:spPr>
          <a:xfrm>
            <a:off x="371988" y="1992538"/>
            <a:ext cx="702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38"/>
          <p:cNvCxnSpPr/>
          <p:nvPr/>
        </p:nvCxnSpPr>
        <p:spPr>
          <a:xfrm>
            <a:off x="371988" y="2297338"/>
            <a:ext cx="702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7" name="Google Shape;237;p38"/>
          <p:cNvSpPr txBox="1"/>
          <p:nvPr/>
        </p:nvSpPr>
        <p:spPr>
          <a:xfrm>
            <a:off x="502100" y="1981575"/>
            <a:ext cx="847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latin typeface="+mn-lt"/>
              </a:rPr>
              <a:t>Milestone</a:t>
            </a:r>
            <a:endParaRPr sz="800" b="1" dirty="0">
              <a:latin typeface="+mn-lt"/>
            </a:endParaRPr>
          </a:p>
        </p:txBody>
      </p:sp>
      <p:sp>
        <p:nvSpPr>
          <p:cNvPr id="238" name="Google Shape;238;p38"/>
          <p:cNvSpPr txBox="1"/>
          <p:nvPr/>
        </p:nvSpPr>
        <p:spPr>
          <a:xfrm>
            <a:off x="1860225" y="1992550"/>
            <a:ext cx="847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latin typeface="+mn-lt"/>
              </a:rPr>
              <a:t>Tasks</a:t>
            </a:r>
            <a:endParaRPr sz="800" b="1" dirty="0">
              <a:latin typeface="+mn-lt"/>
            </a:endParaRPr>
          </a:p>
        </p:txBody>
      </p:sp>
      <p:sp>
        <p:nvSpPr>
          <p:cNvPr id="239" name="Google Shape;239;p38"/>
          <p:cNvSpPr txBox="1"/>
          <p:nvPr/>
        </p:nvSpPr>
        <p:spPr>
          <a:xfrm>
            <a:off x="3955150" y="1992550"/>
            <a:ext cx="1263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latin typeface="+mn-lt"/>
              </a:rPr>
              <a:t>Outcome/Deliverables</a:t>
            </a:r>
            <a:endParaRPr sz="800" b="1">
              <a:latin typeface="+mn-lt"/>
            </a:endParaRPr>
          </a:p>
        </p:txBody>
      </p:sp>
      <p:sp>
        <p:nvSpPr>
          <p:cNvPr id="240" name="Google Shape;240;p38"/>
          <p:cNvSpPr txBox="1"/>
          <p:nvPr/>
        </p:nvSpPr>
        <p:spPr>
          <a:xfrm>
            <a:off x="6088750" y="1992550"/>
            <a:ext cx="1263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latin typeface="+mn-lt"/>
              </a:rPr>
              <a:t>Estimated Time</a:t>
            </a:r>
            <a:endParaRPr sz="800" b="1" dirty="0">
              <a:latin typeface="+mn-lt"/>
            </a:endParaRPr>
          </a:p>
        </p:txBody>
      </p:sp>
      <p:sp>
        <p:nvSpPr>
          <p:cNvPr id="241" name="Google Shape;241;p38"/>
          <p:cNvSpPr txBox="1"/>
          <p:nvPr/>
        </p:nvSpPr>
        <p:spPr>
          <a:xfrm>
            <a:off x="1662800" y="2602696"/>
            <a:ext cx="16200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/>
              <a:t>Outline project workflow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/>
              <a:t>Collect historical data and sensor data</a:t>
            </a:r>
          </a:p>
        </p:txBody>
      </p:sp>
      <p:sp>
        <p:nvSpPr>
          <p:cNvPr id="242" name="Google Shape;242;p38"/>
          <p:cNvSpPr txBox="1"/>
          <p:nvPr/>
        </p:nvSpPr>
        <p:spPr>
          <a:xfrm>
            <a:off x="449300" y="2915625"/>
            <a:ext cx="953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+mn-lt"/>
              </a:rPr>
              <a:t>Milestone 1</a:t>
            </a:r>
            <a:endParaRPr sz="900" dirty="0">
              <a:latin typeface="+mn-lt"/>
            </a:endParaRPr>
          </a:p>
        </p:txBody>
      </p:sp>
      <p:sp>
        <p:nvSpPr>
          <p:cNvPr id="244" name="Google Shape;244;p38"/>
          <p:cNvSpPr/>
          <p:nvPr/>
        </p:nvSpPr>
        <p:spPr>
          <a:xfrm>
            <a:off x="0" y="3929613"/>
            <a:ext cx="7772400" cy="12912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lt"/>
            </a:endParaRPr>
          </a:p>
        </p:txBody>
      </p:sp>
      <p:sp>
        <p:nvSpPr>
          <p:cNvPr id="245" name="Google Shape;245;p38"/>
          <p:cNvSpPr txBox="1"/>
          <p:nvPr/>
        </p:nvSpPr>
        <p:spPr>
          <a:xfrm>
            <a:off x="449300" y="4363425"/>
            <a:ext cx="953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+mn-lt"/>
              </a:rPr>
              <a:t>Milestone 2</a:t>
            </a:r>
            <a:endParaRPr sz="900">
              <a:latin typeface="+mn-lt"/>
            </a:endParaRPr>
          </a:p>
        </p:txBody>
      </p:sp>
      <p:sp>
        <p:nvSpPr>
          <p:cNvPr id="251" name="Google Shape;251;p38"/>
          <p:cNvSpPr txBox="1"/>
          <p:nvPr/>
        </p:nvSpPr>
        <p:spPr>
          <a:xfrm>
            <a:off x="373100" y="6420825"/>
            <a:ext cx="953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+mn-lt"/>
              </a:rPr>
              <a:t>Milestone 3</a:t>
            </a:r>
            <a:endParaRPr sz="900">
              <a:latin typeface="+mn-lt"/>
            </a:endParaRPr>
          </a:p>
        </p:txBody>
      </p:sp>
      <p:sp>
        <p:nvSpPr>
          <p:cNvPr id="253" name="Google Shape;253;p38"/>
          <p:cNvSpPr/>
          <p:nvPr/>
        </p:nvSpPr>
        <p:spPr>
          <a:xfrm>
            <a:off x="-12475" y="7514600"/>
            <a:ext cx="7772400" cy="1567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lt"/>
            </a:endParaRPr>
          </a:p>
        </p:txBody>
      </p:sp>
      <p:sp>
        <p:nvSpPr>
          <p:cNvPr id="254" name="Google Shape;254;p38"/>
          <p:cNvSpPr txBox="1"/>
          <p:nvPr/>
        </p:nvSpPr>
        <p:spPr>
          <a:xfrm>
            <a:off x="373100" y="8113150"/>
            <a:ext cx="953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+mn-lt"/>
              </a:rPr>
              <a:t>Milestone 4</a:t>
            </a:r>
            <a:endParaRPr sz="900">
              <a:latin typeface="+mn-lt"/>
            </a:endParaRPr>
          </a:p>
        </p:txBody>
      </p:sp>
      <p:sp>
        <p:nvSpPr>
          <p:cNvPr id="258" name="Google Shape;258;p38"/>
          <p:cNvSpPr txBox="1"/>
          <p:nvPr/>
        </p:nvSpPr>
        <p:spPr>
          <a:xfrm>
            <a:off x="2293325" y="5288325"/>
            <a:ext cx="31608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2"/>
                </a:solidFill>
                <a:latin typeface="+mn-lt"/>
                <a:ea typeface="Roboto"/>
                <a:cs typeface="Roboto"/>
                <a:sym typeface="Roboto"/>
              </a:rPr>
              <a:t>Constructing and Executing stages</a:t>
            </a:r>
            <a:endParaRPr sz="1100" b="1">
              <a:solidFill>
                <a:schemeClr val="accent2"/>
              </a:solidFill>
              <a:latin typeface="+mn-lt"/>
              <a:ea typeface="Roboto"/>
              <a:cs typeface="Roboto"/>
              <a:sym typeface="Roboto"/>
            </a:endParaRPr>
          </a:p>
        </p:txBody>
      </p:sp>
      <p:cxnSp>
        <p:nvCxnSpPr>
          <p:cNvPr id="259" name="Google Shape;259;p38"/>
          <p:cNvCxnSpPr/>
          <p:nvPr/>
        </p:nvCxnSpPr>
        <p:spPr>
          <a:xfrm>
            <a:off x="219588" y="5650138"/>
            <a:ext cx="702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241;p38">
            <a:extLst>
              <a:ext uri="{FF2B5EF4-FFF2-40B4-BE49-F238E27FC236}">
                <a16:creationId xmlns:a16="http://schemas.microsoft.com/office/drawing/2014/main" id="{4A1DABF8-DD32-83FD-9906-0CBE5B027AFF}"/>
              </a:ext>
            </a:extLst>
          </p:cNvPr>
          <p:cNvSpPr txBox="1"/>
          <p:nvPr/>
        </p:nvSpPr>
        <p:spPr>
          <a:xfrm>
            <a:off x="3913400" y="2602695"/>
            <a:ext cx="16200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/>
              <a:t>Project workflow shared with all team members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/>
              <a:t>Data collected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/>
              <a:t>Stakeholders updated</a:t>
            </a:r>
          </a:p>
        </p:txBody>
      </p:sp>
      <p:sp>
        <p:nvSpPr>
          <p:cNvPr id="3" name="Google Shape;241;p38">
            <a:extLst>
              <a:ext uri="{FF2B5EF4-FFF2-40B4-BE49-F238E27FC236}">
                <a16:creationId xmlns:a16="http://schemas.microsoft.com/office/drawing/2014/main" id="{E3BA06FE-8177-CB44-3238-9B50BED208DD}"/>
              </a:ext>
            </a:extLst>
          </p:cNvPr>
          <p:cNvSpPr txBox="1"/>
          <p:nvPr/>
        </p:nvSpPr>
        <p:spPr>
          <a:xfrm>
            <a:off x="6352909" y="2602695"/>
            <a:ext cx="1047415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GB" sz="900" dirty="0"/>
              <a:t>2-3 weeks</a:t>
            </a:r>
          </a:p>
        </p:txBody>
      </p:sp>
      <p:sp>
        <p:nvSpPr>
          <p:cNvPr id="4" name="Google Shape;241;p38">
            <a:extLst>
              <a:ext uri="{FF2B5EF4-FFF2-40B4-BE49-F238E27FC236}">
                <a16:creationId xmlns:a16="http://schemas.microsoft.com/office/drawing/2014/main" id="{164013CC-111C-C9CB-B67D-66E0491EA667}"/>
              </a:ext>
            </a:extLst>
          </p:cNvPr>
          <p:cNvSpPr txBox="1"/>
          <p:nvPr/>
        </p:nvSpPr>
        <p:spPr>
          <a:xfrm>
            <a:off x="1662800" y="4140852"/>
            <a:ext cx="1620000" cy="600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/>
              <a:t>Clean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/>
              <a:t>Perform exploratory data analysis</a:t>
            </a:r>
          </a:p>
        </p:txBody>
      </p:sp>
      <p:sp>
        <p:nvSpPr>
          <p:cNvPr id="5" name="Google Shape;241;p38">
            <a:extLst>
              <a:ext uri="{FF2B5EF4-FFF2-40B4-BE49-F238E27FC236}">
                <a16:creationId xmlns:a16="http://schemas.microsoft.com/office/drawing/2014/main" id="{8C799FC2-892C-B768-FC57-BE21D7DF8992}"/>
              </a:ext>
            </a:extLst>
          </p:cNvPr>
          <p:cNvSpPr txBox="1"/>
          <p:nvPr/>
        </p:nvSpPr>
        <p:spPr>
          <a:xfrm>
            <a:off x="3913400" y="4140851"/>
            <a:ext cx="16200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/>
              <a:t>Cleaned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/>
              <a:t>Most important features identified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/>
              <a:t>Stakeholders updated</a:t>
            </a:r>
          </a:p>
        </p:txBody>
      </p:sp>
      <p:sp>
        <p:nvSpPr>
          <p:cNvPr id="6" name="Google Shape;241;p38">
            <a:extLst>
              <a:ext uri="{FF2B5EF4-FFF2-40B4-BE49-F238E27FC236}">
                <a16:creationId xmlns:a16="http://schemas.microsoft.com/office/drawing/2014/main" id="{3827EF2C-DBEB-A390-6D57-15308DFFCB31}"/>
              </a:ext>
            </a:extLst>
          </p:cNvPr>
          <p:cNvSpPr txBox="1"/>
          <p:nvPr/>
        </p:nvSpPr>
        <p:spPr>
          <a:xfrm>
            <a:off x="6352909" y="4140851"/>
            <a:ext cx="1047415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GB" sz="900" dirty="0"/>
              <a:t>2-3 weeks</a:t>
            </a:r>
          </a:p>
        </p:txBody>
      </p:sp>
      <p:sp>
        <p:nvSpPr>
          <p:cNvPr id="10" name="Google Shape;241;p38">
            <a:extLst>
              <a:ext uri="{FF2B5EF4-FFF2-40B4-BE49-F238E27FC236}">
                <a16:creationId xmlns:a16="http://schemas.microsoft.com/office/drawing/2014/main" id="{2C10D051-A1C8-FACD-0B0B-4C33F46999FF}"/>
              </a:ext>
            </a:extLst>
          </p:cNvPr>
          <p:cNvSpPr txBox="1"/>
          <p:nvPr/>
        </p:nvSpPr>
        <p:spPr>
          <a:xfrm>
            <a:off x="1662800" y="6005293"/>
            <a:ext cx="16200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/>
              <a:t>Finalize modelling strategies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/>
              <a:t>Build machine learning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/>
              <a:t>Models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/>
              <a:t>Test models for accuracy</a:t>
            </a:r>
          </a:p>
        </p:txBody>
      </p:sp>
      <p:sp>
        <p:nvSpPr>
          <p:cNvPr id="11" name="Google Shape;241;p38">
            <a:extLst>
              <a:ext uri="{FF2B5EF4-FFF2-40B4-BE49-F238E27FC236}">
                <a16:creationId xmlns:a16="http://schemas.microsoft.com/office/drawing/2014/main" id="{9E4B668E-851D-72C1-BF3E-C654B347E914}"/>
              </a:ext>
            </a:extLst>
          </p:cNvPr>
          <p:cNvSpPr txBox="1"/>
          <p:nvPr/>
        </p:nvSpPr>
        <p:spPr>
          <a:xfrm>
            <a:off x="3913400" y="6005292"/>
            <a:ext cx="16200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/>
              <a:t>Trained machine learning models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/>
              <a:t>Stakeholders updated</a:t>
            </a:r>
          </a:p>
        </p:txBody>
      </p:sp>
      <p:sp>
        <p:nvSpPr>
          <p:cNvPr id="12" name="Google Shape;241;p38">
            <a:extLst>
              <a:ext uri="{FF2B5EF4-FFF2-40B4-BE49-F238E27FC236}">
                <a16:creationId xmlns:a16="http://schemas.microsoft.com/office/drawing/2014/main" id="{316AB913-A8C7-B78E-DA3D-77AB2181A45A}"/>
              </a:ext>
            </a:extLst>
          </p:cNvPr>
          <p:cNvSpPr txBox="1"/>
          <p:nvPr/>
        </p:nvSpPr>
        <p:spPr>
          <a:xfrm>
            <a:off x="6352909" y="6015832"/>
            <a:ext cx="1047415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GB" sz="900" dirty="0"/>
              <a:t>4 weeks</a:t>
            </a:r>
          </a:p>
        </p:txBody>
      </p:sp>
      <p:sp>
        <p:nvSpPr>
          <p:cNvPr id="13" name="Google Shape;241;p38">
            <a:extLst>
              <a:ext uri="{FF2B5EF4-FFF2-40B4-BE49-F238E27FC236}">
                <a16:creationId xmlns:a16="http://schemas.microsoft.com/office/drawing/2014/main" id="{BD50F905-1AE7-2D1B-CB55-101C2849A013}"/>
              </a:ext>
            </a:extLst>
          </p:cNvPr>
          <p:cNvSpPr txBox="1"/>
          <p:nvPr/>
        </p:nvSpPr>
        <p:spPr>
          <a:xfrm>
            <a:off x="1662800" y="7853868"/>
            <a:ext cx="1620000" cy="877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/>
              <a:t>Finalize results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/>
              <a:t>Share results &amp; insights with stakeholders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/>
              <a:t>Prepare executive summary</a:t>
            </a:r>
          </a:p>
        </p:txBody>
      </p:sp>
      <p:sp>
        <p:nvSpPr>
          <p:cNvPr id="14" name="Google Shape;241;p38">
            <a:extLst>
              <a:ext uri="{FF2B5EF4-FFF2-40B4-BE49-F238E27FC236}">
                <a16:creationId xmlns:a16="http://schemas.microsoft.com/office/drawing/2014/main" id="{0FAF792F-2573-26C1-26FA-0004204ECD95}"/>
              </a:ext>
            </a:extLst>
          </p:cNvPr>
          <p:cNvSpPr txBox="1"/>
          <p:nvPr/>
        </p:nvSpPr>
        <p:spPr>
          <a:xfrm>
            <a:off x="3913400" y="7853867"/>
            <a:ext cx="16200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/>
              <a:t>Executive summary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/>
              <a:t>Project report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900" dirty="0"/>
              <a:t>Results presented to stakeholders</a:t>
            </a:r>
          </a:p>
        </p:txBody>
      </p:sp>
      <p:sp>
        <p:nvSpPr>
          <p:cNvPr id="15" name="Google Shape;241;p38">
            <a:extLst>
              <a:ext uri="{FF2B5EF4-FFF2-40B4-BE49-F238E27FC236}">
                <a16:creationId xmlns:a16="http://schemas.microsoft.com/office/drawing/2014/main" id="{69822578-1A40-7A91-4D5D-1DF9BDB642D7}"/>
              </a:ext>
            </a:extLst>
          </p:cNvPr>
          <p:cNvSpPr txBox="1"/>
          <p:nvPr/>
        </p:nvSpPr>
        <p:spPr>
          <a:xfrm>
            <a:off x="6352909" y="7864407"/>
            <a:ext cx="1047415" cy="32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GB" sz="900" dirty="0"/>
              <a:t>3 weeks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lobal Master">
  <a:themeElements>
    <a:clrScheme name="Simple Light">
      <a:dk1>
        <a:srgbClr val="212121"/>
      </a:dk1>
      <a:lt1>
        <a:srgbClr val="FFFFFF"/>
      </a:lt1>
      <a:dk2>
        <a:srgbClr val="757575"/>
      </a:dk2>
      <a:lt2>
        <a:srgbClr val="EEEEEE"/>
      </a:lt2>
      <a:accent1>
        <a:srgbClr val="595959"/>
      </a:accent1>
      <a:accent2>
        <a:srgbClr val="00000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Microsoft Office PowerPoint</Application>
  <PresentationFormat>Custom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Helvetica Neue</vt:lpstr>
      <vt:lpstr>Roboto</vt:lpstr>
      <vt:lpstr>Arial</vt:lpstr>
      <vt:lpstr>Open Sans</vt:lpstr>
      <vt:lpstr>Global Master</vt:lpstr>
      <vt:lpstr>Predictive Maintenance Project Proposal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David FitzGerald</cp:lastModifiedBy>
  <cp:revision>1</cp:revision>
  <dcterms:modified xsi:type="dcterms:W3CDTF">2025-10-23T05:56:04Z</dcterms:modified>
</cp:coreProperties>
</file>