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309" r:id="rId2"/>
    <p:sldId id="261" r:id="rId3"/>
    <p:sldId id="281" r:id="rId4"/>
    <p:sldId id="262" r:id="rId5"/>
    <p:sldId id="310" r:id="rId6"/>
    <p:sldId id="263" r:id="rId7"/>
    <p:sldId id="273" r:id="rId8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0"/>
    </p:embeddedFont>
    <p:embeddedFont>
      <p:font typeface="Anaheim" panose="020B0604020202020204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Press Start 2P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F2369-6483-4D4E-8564-FA2D8951FD32}">
  <a:tblStyle styleId="{662F2369-6483-4D4E-8564-FA2D8951F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7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f89d94411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f89d94411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89d9441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89d9441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89d94411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89d94411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rot="10800000" flipH="1">
            <a:off x="3350490" y="-530304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rot="9120431" flipH="1">
            <a:off x="7978305" y="4471577"/>
            <a:ext cx="905191" cy="26502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-7430944" flipH="1">
            <a:off x="4898473" y="130811"/>
            <a:ext cx="1201746" cy="450421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 flipH="1">
            <a:off x="8551226" y="1143089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-7472203" flipH="1">
            <a:off x="7430903" y="373749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-6895012" flipH="1">
            <a:off x="236535" y="4419056"/>
            <a:ext cx="434464" cy="37009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rot="-7472203" flipH="1">
            <a:off x="586103" y="1431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avLst/>
            <a:gdLst/>
            <a:ahLst/>
            <a:cxnLst/>
            <a:rect l="l" t="t" r="r" b="b"/>
            <a:pathLst>
              <a:path w="169186" h="67646" extrusionOk="0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-237473" flipH="1">
            <a:off x="4427148" y="4092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9767623" flipH="1">
            <a:off x="8638081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rot="1178596" flipH="1">
            <a:off x="338082" y="4494301"/>
            <a:ext cx="750025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 rot="-4499985" flipH="1">
            <a:off x="498386" y="478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-6700042" flipH="1">
            <a:off x="8733990" y="3540471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3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5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6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7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8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64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1"/>
          <p:cNvGrpSpPr/>
          <p:nvPr/>
        </p:nvGrpSpPr>
        <p:grpSpPr>
          <a:xfrm>
            <a:off x="218045" y="3112439"/>
            <a:ext cx="1603859" cy="1817903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me - Yacht Club Games">
            <a:extLst>
              <a:ext uri="{FF2B5EF4-FFF2-40B4-BE49-F238E27FC236}">
                <a16:creationId xmlns:a16="http://schemas.microsoft.com/office/drawing/2014/main" id="{BE6FA9AE-F657-A394-FBE1-A4E35C4D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77" y="1820899"/>
            <a:ext cx="2602603" cy="33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0F7AA7-EE07-2619-413C-CC469B0C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37" y="3858022"/>
            <a:ext cx="1007735" cy="1007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0639C-C66F-5788-8AC8-F63EFD66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77" y="4445870"/>
            <a:ext cx="419887" cy="419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EF996-B378-A930-5069-EFD0DB27D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458" y="277743"/>
            <a:ext cx="4422087" cy="1080995"/>
          </a:xfrm>
          <a:prstGeom prst="rect">
            <a:avLst/>
          </a:prstGeom>
        </p:spPr>
      </p:pic>
      <p:sp>
        <p:nvSpPr>
          <p:cNvPr id="12" name="Google Shape;377;p31">
            <a:extLst>
              <a:ext uri="{FF2B5EF4-FFF2-40B4-BE49-F238E27FC236}">
                <a16:creationId xmlns:a16="http://schemas.microsoft.com/office/drawing/2014/main" id="{54BD2608-3DD6-6B1A-A9DA-0DA10E329D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7302" y="2582546"/>
            <a:ext cx="241481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David Van 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1D481-2A88-20DE-00A8-ADE9ECAF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2" y="2049095"/>
            <a:ext cx="1007735" cy="100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938D-BC10-6158-7E19-20E374C5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50" y="175464"/>
            <a:ext cx="419887" cy="4198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9B575-F4B4-8F15-22EE-78F225F2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01" y="797215"/>
            <a:ext cx="1007735" cy="1007735"/>
          </a:xfrm>
          <a:prstGeom prst="rect">
            <a:avLst/>
          </a:prstGeom>
        </p:spPr>
      </p:pic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2169732" y="705260"/>
            <a:ext cx="4231604" cy="671493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Starlight</a:t>
            </a:r>
          </a:p>
        </p:txBody>
      </p:sp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3265875" y="1304163"/>
            <a:ext cx="3489207" cy="679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</a:rPr>
              <a:t>Knight's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04BAD-DEE3-78A4-7F22-0699F1C7EB37}"/>
              </a:ext>
            </a:extLst>
          </p:cNvPr>
          <p:cNvSpPr txBox="1"/>
          <p:nvPr/>
        </p:nvSpPr>
        <p:spPr>
          <a:xfrm>
            <a:off x="1671937" y="1866651"/>
            <a:ext cx="370684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Press Start 2P" panose="020B0604020202020204" charset="0"/>
              </a:rPr>
              <a:t>Challenge</a:t>
            </a:r>
            <a:endParaRPr lang="en-US" sz="3000" dirty="0">
              <a:latin typeface="Press Start 2P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E6C6C8-1F87-A2C6-F51D-3F2F31FD7473}"/>
              </a:ext>
            </a:extLst>
          </p:cNvPr>
          <p:cNvSpPr txBox="1"/>
          <p:nvPr/>
        </p:nvSpPr>
        <p:spPr>
          <a:xfrm>
            <a:off x="1044936" y="1352101"/>
            <a:ext cx="29686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  <a:latin typeface="Press Start 2P" panose="020B0604020202020204" charset="0"/>
              </a:rPr>
              <a:t>Quest</a:t>
            </a:r>
            <a:r>
              <a:rPr lang="en-US" sz="2800" dirty="0">
                <a:solidFill>
                  <a:schemeClr val="bg2"/>
                </a:solidFill>
                <a:latin typeface="Press Start 2P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14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Background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781707" y="1814231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23853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2018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238530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Discovered Programming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4303402" y="1824364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195338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2019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195338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Took Community College Courses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873268" y="1814243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3760225" y="325483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2020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3751533" y="372941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Enrolled into Masters of Applied Computer Science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529117" y="1824340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5361836" y="3244862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2022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5422332" y="3661563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Graduated with my Master’s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cxnSpLocks/>
          </p:cNvCxnSpPr>
          <p:nvPr/>
        </p:nvCxnSpPr>
        <p:spPr>
          <a:xfrm rot="10800000">
            <a:off x="1115580" y="2482088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</p:cNvCxnSpPr>
          <p:nvPr/>
        </p:nvCxnSpPr>
        <p:spPr>
          <a:xfrm rot="10800000">
            <a:off x="4637275" y="2492221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cxnSpLocks/>
          </p:cNvCxnSpPr>
          <p:nvPr/>
        </p:nvCxnSpPr>
        <p:spPr>
          <a:xfrm rot="10800000">
            <a:off x="6207141" y="2482100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cxnSpLocks/>
          </p:cNvCxnSpPr>
          <p:nvPr/>
        </p:nvCxnSpPr>
        <p:spPr>
          <a:xfrm rot="10800000">
            <a:off x="7862990" y="2492197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649492" y="1950099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4;p36">
            <a:extLst>
              <a:ext uri="{FF2B5EF4-FFF2-40B4-BE49-F238E27FC236}">
                <a16:creationId xmlns:a16="http://schemas.microsoft.com/office/drawing/2014/main" id="{7767CDB1-4C9A-4BAA-E8F0-E67F82C778A8}"/>
              </a:ext>
            </a:extLst>
          </p:cNvPr>
          <p:cNvGrpSpPr/>
          <p:nvPr/>
        </p:nvGrpSpPr>
        <p:grpSpPr>
          <a:xfrm rot="10800000" flipH="1">
            <a:off x="2434030" y="1814231"/>
            <a:ext cx="667869" cy="667869"/>
            <a:chOff x="1377750" y="1690325"/>
            <a:chExt cx="771300" cy="771300"/>
          </a:xfrm>
        </p:grpSpPr>
        <p:sp>
          <p:nvSpPr>
            <p:cNvPr id="3" name="Google Shape;695;p36">
              <a:extLst>
                <a:ext uri="{FF2B5EF4-FFF2-40B4-BE49-F238E27FC236}">
                  <a16:creationId xmlns:a16="http://schemas.microsoft.com/office/drawing/2014/main" id="{EF1C6E99-583B-82BF-52DE-FD62B041911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6;p36">
              <a:extLst>
                <a:ext uri="{FF2B5EF4-FFF2-40B4-BE49-F238E27FC236}">
                  <a16:creationId xmlns:a16="http://schemas.microsoft.com/office/drawing/2014/main" id="{39803540-1F10-14CE-8E5D-3F7295CC2BB1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7;p36">
              <a:extLst>
                <a:ext uri="{FF2B5EF4-FFF2-40B4-BE49-F238E27FC236}">
                  <a16:creationId xmlns:a16="http://schemas.microsoft.com/office/drawing/2014/main" id="{7C626FB6-1BFA-BD06-E824-B245BFE463C5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8;p36">
              <a:extLst>
                <a:ext uri="{FF2B5EF4-FFF2-40B4-BE49-F238E27FC236}">
                  <a16:creationId xmlns:a16="http://schemas.microsoft.com/office/drawing/2014/main" id="{EDA7DF36-32F2-76EC-8C26-92494A3991BF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9;p36">
              <a:extLst>
                <a:ext uri="{FF2B5EF4-FFF2-40B4-BE49-F238E27FC236}">
                  <a16:creationId xmlns:a16="http://schemas.microsoft.com/office/drawing/2014/main" id="{26984038-67D6-97BE-574F-993E2B4C0966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719;p36">
            <a:extLst>
              <a:ext uri="{FF2B5EF4-FFF2-40B4-BE49-F238E27FC236}">
                <a16:creationId xmlns:a16="http://schemas.microsoft.com/office/drawing/2014/main" id="{678FEAD1-735A-D4C6-2516-9D2705B26515}"/>
              </a:ext>
            </a:extLst>
          </p:cNvPr>
          <p:cNvCxnSpPr/>
          <p:nvPr/>
        </p:nvCxnSpPr>
        <p:spPr>
          <a:xfrm rot="10800000">
            <a:off x="2767903" y="2482088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" name="Google Shape;716;p36">
            <a:extLst>
              <a:ext uri="{FF2B5EF4-FFF2-40B4-BE49-F238E27FC236}">
                <a16:creationId xmlns:a16="http://schemas.microsoft.com/office/drawing/2014/main" id="{567FF1FC-8A69-3202-2864-26E1200AA268}"/>
              </a:ext>
            </a:extLst>
          </p:cNvPr>
          <p:cNvSpPr txBox="1"/>
          <p:nvPr/>
        </p:nvSpPr>
        <p:spPr>
          <a:xfrm>
            <a:off x="7016191" y="3254959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2023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" name="Google Shape;717;p36">
            <a:extLst>
              <a:ext uri="{FF2B5EF4-FFF2-40B4-BE49-F238E27FC236}">
                <a16:creationId xmlns:a16="http://schemas.microsoft.com/office/drawing/2014/main" id="{EF1F2DC8-1C4E-BFF0-BDFB-E009FD857E62}"/>
              </a:ext>
            </a:extLst>
          </p:cNvPr>
          <p:cNvSpPr txBox="1"/>
          <p:nvPr/>
        </p:nvSpPr>
        <p:spPr>
          <a:xfrm>
            <a:off x="7016191" y="3632822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Today</a:t>
            </a:r>
            <a:endParaRPr sz="2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46" name="Google Shape;9410;p74">
            <a:extLst>
              <a:ext uri="{FF2B5EF4-FFF2-40B4-BE49-F238E27FC236}">
                <a16:creationId xmlns:a16="http://schemas.microsoft.com/office/drawing/2014/main" id="{3428D251-DCCF-FEE0-4D29-A4E9489A8AA0}"/>
              </a:ext>
            </a:extLst>
          </p:cNvPr>
          <p:cNvGrpSpPr/>
          <p:nvPr/>
        </p:nvGrpSpPr>
        <p:grpSpPr>
          <a:xfrm>
            <a:off x="929524" y="1951353"/>
            <a:ext cx="366293" cy="370441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847" name="Google Shape;9411;p74">
              <a:extLst>
                <a:ext uri="{FF2B5EF4-FFF2-40B4-BE49-F238E27FC236}">
                  <a16:creationId xmlns:a16="http://schemas.microsoft.com/office/drawing/2014/main" id="{FA27ECD7-4B5B-08DD-90DF-721414BDC9F7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9412;p74">
              <a:extLst>
                <a:ext uri="{FF2B5EF4-FFF2-40B4-BE49-F238E27FC236}">
                  <a16:creationId xmlns:a16="http://schemas.microsoft.com/office/drawing/2014/main" id="{F36464D3-2FE4-7F42-1DC7-C112E9E1A1E7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9413;p74">
              <a:extLst>
                <a:ext uri="{FF2B5EF4-FFF2-40B4-BE49-F238E27FC236}">
                  <a16:creationId xmlns:a16="http://schemas.microsoft.com/office/drawing/2014/main" id="{5122AE34-974D-3CF4-BB36-F46C53C375C7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9315;p74">
            <a:extLst>
              <a:ext uri="{FF2B5EF4-FFF2-40B4-BE49-F238E27FC236}">
                <a16:creationId xmlns:a16="http://schemas.microsoft.com/office/drawing/2014/main" id="{2F034D95-7D2E-60BC-1AD4-D5EA6237E412}"/>
              </a:ext>
            </a:extLst>
          </p:cNvPr>
          <p:cNvGrpSpPr/>
          <p:nvPr/>
        </p:nvGrpSpPr>
        <p:grpSpPr>
          <a:xfrm>
            <a:off x="6021438" y="1971759"/>
            <a:ext cx="363518" cy="370178"/>
            <a:chOff x="-40742750" y="3972175"/>
            <a:chExt cx="311125" cy="316825"/>
          </a:xfrm>
          <a:solidFill>
            <a:schemeClr val="tx1"/>
          </a:solidFill>
        </p:grpSpPr>
        <p:sp>
          <p:nvSpPr>
            <p:cNvPr id="851" name="Google Shape;9316;p74">
              <a:extLst>
                <a:ext uri="{FF2B5EF4-FFF2-40B4-BE49-F238E27FC236}">
                  <a16:creationId xmlns:a16="http://schemas.microsoft.com/office/drawing/2014/main" id="{D1B2218A-0611-85CF-9A9D-E3512B836A31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2" name="Google Shape;9317;p74">
              <a:extLst>
                <a:ext uri="{FF2B5EF4-FFF2-40B4-BE49-F238E27FC236}">
                  <a16:creationId xmlns:a16="http://schemas.microsoft.com/office/drawing/2014/main" id="{F56D4251-3E45-448B-CE5F-BD023BAFD50A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3" name="Google Shape;9307;p74">
            <a:extLst>
              <a:ext uri="{FF2B5EF4-FFF2-40B4-BE49-F238E27FC236}">
                <a16:creationId xmlns:a16="http://schemas.microsoft.com/office/drawing/2014/main" id="{771CE75B-7B02-A97C-F96A-C2818397090C}"/>
              </a:ext>
            </a:extLst>
          </p:cNvPr>
          <p:cNvGrpSpPr/>
          <p:nvPr/>
        </p:nvGrpSpPr>
        <p:grpSpPr>
          <a:xfrm>
            <a:off x="4450355" y="1944329"/>
            <a:ext cx="371814" cy="338690"/>
            <a:chOff x="-40745125" y="3632900"/>
            <a:chExt cx="318225" cy="289875"/>
          </a:xfrm>
          <a:solidFill>
            <a:schemeClr val="tx1"/>
          </a:solidFill>
        </p:grpSpPr>
        <p:sp>
          <p:nvSpPr>
            <p:cNvPr id="854" name="Google Shape;9308;p74">
              <a:extLst>
                <a:ext uri="{FF2B5EF4-FFF2-40B4-BE49-F238E27FC236}">
                  <a16:creationId xmlns:a16="http://schemas.microsoft.com/office/drawing/2014/main" id="{428F2B0C-169F-2A8B-BE18-BB689F55DE12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9309;p74">
              <a:extLst>
                <a:ext uri="{FF2B5EF4-FFF2-40B4-BE49-F238E27FC236}">
                  <a16:creationId xmlns:a16="http://schemas.microsoft.com/office/drawing/2014/main" id="{FA522C2A-7B68-D050-6687-25CC3B0457CE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9310;p74">
              <a:extLst>
                <a:ext uri="{FF2B5EF4-FFF2-40B4-BE49-F238E27FC236}">
                  <a16:creationId xmlns:a16="http://schemas.microsoft.com/office/drawing/2014/main" id="{A04D8DF3-946B-6C19-4926-CE2FC40C75B3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9311;p74">
              <a:extLst>
                <a:ext uri="{FF2B5EF4-FFF2-40B4-BE49-F238E27FC236}">
                  <a16:creationId xmlns:a16="http://schemas.microsoft.com/office/drawing/2014/main" id="{41A0E560-74BA-A954-8FED-E72B7B6A3AF4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9312;p74">
              <a:extLst>
                <a:ext uri="{FF2B5EF4-FFF2-40B4-BE49-F238E27FC236}">
                  <a16:creationId xmlns:a16="http://schemas.microsoft.com/office/drawing/2014/main" id="{42E13C49-FDF0-D05C-6E2B-F6DFD597693E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9313;p74">
              <a:extLst>
                <a:ext uri="{FF2B5EF4-FFF2-40B4-BE49-F238E27FC236}">
                  <a16:creationId xmlns:a16="http://schemas.microsoft.com/office/drawing/2014/main" id="{D9C6E3BA-C035-CB7D-1443-28132ED732A1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9314;p74">
              <a:extLst>
                <a:ext uri="{FF2B5EF4-FFF2-40B4-BE49-F238E27FC236}">
                  <a16:creationId xmlns:a16="http://schemas.microsoft.com/office/drawing/2014/main" id="{47E3E61A-FB4F-96EE-CFA9-FB727027EBA1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9373;p74">
            <a:extLst>
              <a:ext uri="{FF2B5EF4-FFF2-40B4-BE49-F238E27FC236}">
                <a16:creationId xmlns:a16="http://schemas.microsoft.com/office/drawing/2014/main" id="{D34D7617-6D40-1C5D-92EB-CBB8B9EBDA7D}"/>
              </a:ext>
            </a:extLst>
          </p:cNvPr>
          <p:cNvSpPr/>
          <p:nvPr/>
        </p:nvSpPr>
        <p:spPr>
          <a:xfrm>
            <a:off x="2552196" y="1946737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2" name="Picture 861">
            <a:extLst>
              <a:ext uri="{FF2B5EF4-FFF2-40B4-BE49-F238E27FC236}">
                <a16:creationId xmlns:a16="http://schemas.microsoft.com/office/drawing/2014/main" id="{0A3296EE-9966-571A-7184-A62B1C7F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34" y="336523"/>
            <a:ext cx="419887" cy="419887"/>
          </a:xfrm>
          <a:prstGeom prst="rect">
            <a:avLst/>
          </a:prstGeom>
        </p:spPr>
      </p:pic>
      <p:pic>
        <p:nvPicPr>
          <p:cNvPr id="863" name="Picture 862">
            <a:extLst>
              <a:ext uri="{FF2B5EF4-FFF2-40B4-BE49-F238E27FC236}">
                <a16:creationId xmlns:a16="http://schemas.microsoft.com/office/drawing/2014/main" id="{138CDC3C-93AF-A820-0861-B38DA8C2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53" y="4137461"/>
            <a:ext cx="1007735" cy="1007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56"/>
          <p:cNvSpPr txBox="1">
            <a:spLocks noGrp="1"/>
          </p:cNvSpPr>
          <p:nvPr>
            <p:ph type="title"/>
          </p:nvPr>
        </p:nvSpPr>
        <p:spPr>
          <a:xfrm>
            <a:off x="931048" y="72790"/>
            <a:ext cx="3713456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Technologies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66" name="Google Shape;3166;p56"/>
          <p:cNvSpPr txBox="1">
            <a:spLocks noGrp="1"/>
          </p:cNvSpPr>
          <p:nvPr>
            <p:ph type="body" idx="1"/>
          </p:nvPr>
        </p:nvSpPr>
        <p:spPr>
          <a:xfrm>
            <a:off x="2359007" y="1875718"/>
            <a:ext cx="2066082" cy="1057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Used for package management and launching the development server.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39" name="Google Shape;3239;p56"/>
          <p:cNvSpPr/>
          <p:nvPr/>
        </p:nvSpPr>
        <p:spPr>
          <a:xfrm rot="7472203">
            <a:off x="4992428" y="41436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66;p56">
            <a:extLst>
              <a:ext uri="{FF2B5EF4-FFF2-40B4-BE49-F238E27FC236}">
                <a16:creationId xmlns:a16="http://schemas.microsoft.com/office/drawing/2014/main" id="{3B38DD7F-4EBD-3E55-38D2-2D8E7A995AB2}"/>
              </a:ext>
            </a:extLst>
          </p:cNvPr>
          <p:cNvSpPr txBox="1">
            <a:spLocks/>
          </p:cNvSpPr>
          <p:nvPr/>
        </p:nvSpPr>
        <p:spPr>
          <a:xfrm>
            <a:off x="7071115" y="3718291"/>
            <a:ext cx="1836387" cy="95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Used for back-end development, particularly with Spring Boot.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Google Shape;3166;p56">
            <a:extLst>
              <a:ext uri="{FF2B5EF4-FFF2-40B4-BE49-F238E27FC236}">
                <a16:creationId xmlns:a16="http://schemas.microsoft.com/office/drawing/2014/main" id="{13AEC9A2-2706-DA0C-7708-A9DA7C11DBA7}"/>
              </a:ext>
            </a:extLst>
          </p:cNvPr>
          <p:cNvSpPr txBox="1">
            <a:spLocks/>
          </p:cNvSpPr>
          <p:nvPr/>
        </p:nvSpPr>
        <p:spPr>
          <a:xfrm>
            <a:off x="2644575" y="3718291"/>
            <a:ext cx="1686153" cy="99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Framework for creating Java-based applications.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Google Shape;3166;p56">
            <a:extLst>
              <a:ext uri="{FF2B5EF4-FFF2-40B4-BE49-F238E27FC236}">
                <a16:creationId xmlns:a16="http://schemas.microsoft.com/office/drawing/2014/main" id="{90D361C5-BC29-55DF-C65B-20AFF8CAECC2}"/>
              </a:ext>
            </a:extLst>
          </p:cNvPr>
          <p:cNvSpPr txBox="1">
            <a:spLocks/>
          </p:cNvSpPr>
          <p:nvPr/>
        </p:nvSpPr>
        <p:spPr>
          <a:xfrm>
            <a:off x="5130367" y="3606334"/>
            <a:ext cx="1853425" cy="11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Relational database management system used to store and manage data.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Google Shape;3166;p56">
            <a:extLst>
              <a:ext uri="{FF2B5EF4-FFF2-40B4-BE49-F238E27FC236}">
                <a16:creationId xmlns:a16="http://schemas.microsoft.com/office/drawing/2014/main" id="{FC4E2AE7-1D88-B191-846D-4BCF94FC46DC}"/>
              </a:ext>
            </a:extLst>
          </p:cNvPr>
          <p:cNvSpPr txBox="1">
            <a:spLocks/>
          </p:cNvSpPr>
          <p:nvPr/>
        </p:nvSpPr>
        <p:spPr>
          <a:xfrm>
            <a:off x="374241" y="3689495"/>
            <a:ext cx="1853425" cy="10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tx1"/>
                </a:solidFill>
              </a:rPr>
              <a:t>Language for querying and managing data in the MySQL database.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Google Shape;3166;p56">
            <a:extLst>
              <a:ext uri="{FF2B5EF4-FFF2-40B4-BE49-F238E27FC236}">
                <a16:creationId xmlns:a16="http://schemas.microsoft.com/office/drawing/2014/main" id="{1F436742-2CED-8AAE-8A52-BA918D92B3C5}"/>
              </a:ext>
            </a:extLst>
          </p:cNvPr>
          <p:cNvSpPr txBox="1">
            <a:spLocks/>
          </p:cNvSpPr>
          <p:nvPr/>
        </p:nvSpPr>
        <p:spPr>
          <a:xfrm>
            <a:off x="555322" y="2016956"/>
            <a:ext cx="1355394" cy="7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JavaScript library for building user interfaces.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Google Shape;3166;p56">
            <a:extLst>
              <a:ext uri="{FF2B5EF4-FFF2-40B4-BE49-F238E27FC236}">
                <a16:creationId xmlns:a16="http://schemas.microsoft.com/office/drawing/2014/main" id="{DA4A4E3E-8FFA-7D27-9B28-48F26B0545C8}"/>
              </a:ext>
            </a:extLst>
          </p:cNvPr>
          <p:cNvSpPr txBox="1">
            <a:spLocks/>
          </p:cNvSpPr>
          <p:nvPr/>
        </p:nvSpPr>
        <p:spPr>
          <a:xfrm>
            <a:off x="6913709" y="1795670"/>
            <a:ext cx="2230291" cy="10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Game framework for building 2D games in JavaScript.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9E063-655C-1511-2C99-2535A3FC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86" y="3042114"/>
            <a:ext cx="1109095" cy="730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FBAC8-A21B-39AC-1C38-68D7E2BA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2" y="3264230"/>
            <a:ext cx="1188380" cy="55457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7D9B7FA-50EE-AA30-EFBA-EEB4100A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37" y="3384681"/>
            <a:ext cx="1686153" cy="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88B6388-C234-4058-B760-D659DEE2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1" y="1327238"/>
            <a:ext cx="1266404" cy="7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220744-15A3-29F3-6B5E-6C83107FE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602" y="2868513"/>
            <a:ext cx="556062" cy="1048033"/>
          </a:xfrm>
          <a:prstGeom prst="rect">
            <a:avLst/>
          </a:prstGeom>
        </p:spPr>
      </p:pic>
      <p:pic>
        <p:nvPicPr>
          <p:cNvPr id="4114" name="Picture 18" descr="The #1 React CMS | Cosmic">
            <a:extLst>
              <a:ext uri="{FF2B5EF4-FFF2-40B4-BE49-F238E27FC236}">
                <a16:creationId xmlns:a16="http://schemas.microsoft.com/office/drawing/2014/main" id="{061DDAB6-3A5A-A393-8654-ED953CF3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3" y="1582203"/>
            <a:ext cx="1355394" cy="4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haser - Download - Phaser Logo">
            <a:extLst>
              <a:ext uri="{FF2B5EF4-FFF2-40B4-BE49-F238E27FC236}">
                <a16:creationId xmlns:a16="http://schemas.microsoft.com/office/drawing/2014/main" id="{B5A8FC8E-A3D4-67B5-FE2D-763F9A95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60" y="945891"/>
            <a:ext cx="1235132" cy="1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092F47-4E2C-9F0B-C910-5BD82AC7302B}"/>
              </a:ext>
            </a:extLst>
          </p:cNvPr>
          <p:cNvGrpSpPr/>
          <p:nvPr/>
        </p:nvGrpSpPr>
        <p:grpSpPr>
          <a:xfrm>
            <a:off x="4456486" y="1181822"/>
            <a:ext cx="2107992" cy="1589956"/>
            <a:chOff x="3329457" y="1116104"/>
            <a:chExt cx="2107992" cy="1589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80757C-5351-DA7A-2D03-9D5FCC6D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94511" y="1116104"/>
              <a:ext cx="1377883" cy="77461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35306-72ED-BFEA-CED8-F546C9DCC12C}"/>
                </a:ext>
              </a:extLst>
            </p:cNvPr>
            <p:cNvGrpSpPr/>
            <p:nvPr/>
          </p:nvGrpSpPr>
          <p:grpSpPr>
            <a:xfrm>
              <a:off x="3329457" y="1856397"/>
              <a:ext cx="2107992" cy="849663"/>
              <a:chOff x="2925619" y="1593427"/>
              <a:chExt cx="2107992" cy="849663"/>
            </a:xfrm>
          </p:grpSpPr>
          <p:sp>
            <p:nvSpPr>
              <p:cNvPr id="8" name="Google Shape;3166;p56">
                <a:extLst>
                  <a:ext uri="{FF2B5EF4-FFF2-40B4-BE49-F238E27FC236}">
                    <a16:creationId xmlns:a16="http://schemas.microsoft.com/office/drawing/2014/main" id="{113758EA-4353-D8FD-066D-90D30C60F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5619" y="1708067"/>
                <a:ext cx="2107992" cy="735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9pPr>
              </a:lstStyle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sz="1200" dirty="0">
                    <a:solidFill>
                      <a:schemeClr val="bg2"/>
                    </a:solidFill>
                  </a:rPr>
                  <a:t>Core programming language used for both front-end and back-end development.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Google Shape;3166;p56">
                <a:extLst>
                  <a:ext uri="{FF2B5EF4-FFF2-40B4-BE49-F238E27FC236}">
                    <a16:creationId xmlns:a16="http://schemas.microsoft.com/office/drawing/2014/main" id="{062DEAAF-B37D-E488-7CDC-1BA6D8257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9247" y="1593427"/>
                <a:ext cx="979997" cy="259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9pPr>
              </a:lstStyle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sz="1200" dirty="0">
                    <a:solidFill>
                      <a:schemeClr val="bg2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JavaScript</a:t>
                </a:r>
                <a:endParaRPr lang="en-US" dirty="0">
                  <a:solidFill>
                    <a:schemeClr val="bg2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5281254-FD8B-0C7F-17C5-6F167F86F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3337" y="165681"/>
            <a:ext cx="677087" cy="677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Introduction</a:t>
            </a:r>
            <a:endParaRPr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224148-CB35-AA6E-F908-97C505D6C434}"/>
              </a:ext>
            </a:extLst>
          </p:cNvPr>
          <p:cNvSpPr txBox="1">
            <a:spLocks/>
          </p:cNvSpPr>
          <p:nvPr/>
        </p:nvSpPr>
        <p:spPr>
          <a:xfrm>
            <a:off x="212420" y="966351"/>
            <a:ext cx="3868040" cy="47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>
                <a:latin typeface="Press Start 2P" panose="020B0604020202020204" charset="0"/>
              </a:rPr>
              <a:t>What is my program?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442430-E4D7-8A16-3429-0627EC64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" y="2877208"/>
            <a:ext cx="1362075" cy="113347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A6E6544-5F09-ED4F-1423-A3DA9D0547BD}"/>
              </a:ext>
            </a:extLst>
          </p:cNvPr>
          <p:cNvSpPr txBox="1">
            <a:spLocks/>
          </p:cNvSpPr>
          <p:nvPr/>
        </p:nvSpPr>
        <p:spPr>
          <a:xfrm>
            <a:off x="96074" y="1336651"/>
            <a:ext cx="4475926" cy="336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Project Description: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Dynamic platform shooter video game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Captivating and immersive gaming experience</a:t>
            </a:r>
          </a:p>
          <a:p>
            <a:pPr algn="l"/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Core Focus: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Entertainment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Engaging gameplay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Reflex enhancement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Problem-solving abilities</a:t>
            </a:r>
          </a:p>
          <a:p>
            <a:pPr algn="l"/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Purpose: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Showcase game development skills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Highlight the potential of video games in skill training</a:t>
            </a:r>
          </a:p>
          <a:p>
            <a:pPr algn="l"/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Audience: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Entertainment seekers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Individuals interested in skill development and training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C229E1-AECC-EAF1-0C35-42ED4B65888C}"/>
              </a:ext>
            </a:extLst>
          </p:cNvPr>
          <p:cNvSpPr txBox="1">
            <a:spLocks/>
          </p:cNvSpPr>
          <p:nvPr/>
        </p:nvSpPr>
        <p:spPr>
          <a:xfrm>
            <a:off x="4677366" y="1043736"/>
            <a:ext cx="4354836" cy="49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What does it solve?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A9C696C-3031-2F12-BAC3-E736209D2197}"/>
              </a:ext>
            </a:extLst>
          </p:cNvPr>
          <p:cNvSpPr txBox="1">
            <a:spLocks/>
          </p:cNvSpPr>
          <p:nvPr/>
        </p:nvSpPr>
        <p:spPr>
          <a:xfrm>
            <a:off x="4783704" y="1563092"/>
            <a:ext cx="4248498" cy="29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Entertainment: They offer a way for people to relax, have fun, and escape from the stresses of daily life.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Skill Training: It can enhance reflexes and hand-eye coordination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Therapeutic: video games are used for physical and occupational therapy, cognitive rehabilitation, and pain management.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Research and Data Collection: Some games are designed for research purposes, allowing scientists to gather data on player behavior, cognitive processes, and more.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Being accessible to new gamers,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replayability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for competitiveness.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3BDB89-1CB5-0399-02EC-339DFF3F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61023">
            <a:off x="871243" y="84780"/>
            <a:ext cx="466899" cy="466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29E7E4-534C-D212-340B-C2ABB0410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50725">
            <a:off x="4490835" y="4371399"/>
            <a:ext cx="373063" cy="373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C66A-7068-7B43-7B84-D35F2069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688570-453D-0922-B4A1-AECCB6B1530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234" y="1456038"/>
            <a:ext cx="2870970" cy="370799"/>
          </a:xfrm>
        </p:spPr>
        <p:txBody>
          <a:bodyPr/>
          <a:lstStyle/>
          <a:p>
            <a:r>
              <a:rPr lang="en-US" dirty="0"/>
              <a:t>Game Design &amp; Engagement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E3F1B-12A9-A313-2BCE-499058772AFC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044606" y="3239091"/>
            <a:ext cx="2028873" cy="370800"/>
          </a:xfrm>
        </p:spPr>
        <p:txBody>
          <a:bodyPr/>
          <a:lstStyle/>
          <a:p>
            <a:r>
              <a:rPr lang="en-US" dirty="0"/>
              <a:t>Sprite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4A1A-F58B-C7DC-2D24-17A02480C746}"/>
              </a:ext>
            </a:extLst>
          </p:cNvPr>
          <p:cNvSpPr txBox="1"/>
          <p:nvPr/>
        </p:nvSpPr>
        <p:spPr>
          <a:xfrm>
            <a:off x="520889" y="1973464"/>
            <a:ext cx="26194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Allowed me to Delve into game design principles to create an engaging gaming experience.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7B9B9-A8C1-F53D-D787-9525D4B9C467}"/>
              </a:ext>
            </a:extLst>
          </p:cNvPr>
          <p:cNvSpPr txBox="1"/>
          <p:nvPr/>
        </p:nvSpPr>
        <p:spPr>
          <a:xfrm>
            <a:off x="6120807" y="3811054"/>
            <a:ext cx="20288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 learned how to manage sprites, objects and animations efficiently.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A8F6D00-7F06-DAFA-EE2E-8B306CA80C26}"/>
              </a:ext>
            </a:extLst>
          </p:cNvPr>
          <p:cNvSpPr txBox="1">
            <a:spLocks/>
          </p:cNvSpPr>
          <p:nvPr/>
        </p:nvSpPr>
        <p:spPr>
          <a:xfrm>
            <a:off x="1379148" y="3138141"/>
            <a:ext cx="31090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Game Logic and Event Handling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1915F-17BB-E64C-7AC0-CFD082CFE744}"/>
              </a:ext>
            </a:extLst>
          </p:cNvPr>
          <p:cNvSpPr txBox="1"/>
          <p:nvPr/>
        </p:nvSpPr>
        <p:spPr>
          <a:xfrm>
            <a:off x="1379148" y="3811054"/>
            <a:ext cx="35223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Phaser taught me effective game logic management, event triggering, user input handling, and game state management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E3A0905-357A-89D1-B249-4ECA8172B562}"/>
              </a:ext>
            </a:extLst>
          </p:cNvPr>
          <p:cNvSpPr txBox="1">
            <a:spLocks/>
          </p:cNvSpPr>
          <p:nvPr/>
        </p:nvSpPr>
        <p:spPr>
          <a:xfrm>
            <a:off x="4748266" y="1456038"/>
            <a:ext cx="2592681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Iterative Game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7953D-AD6A-EF6E-989C-23C3698F37CF}"/>
              </a:ext>
            </a:extLst>
          </p:cNvPr>
          <p:cNvSpPr txBox="1"/>
          <p:nvPr/>
        </p:nvSpPr>
        <p:spPr>
          <a:xfrm>
            <a:off x="4633967" y="1978198"/>
            <a:ext cx="32832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I discovered the value of iterative game design, refining the game based on player feedback to enhance gameplay.</a:t>
            </a:r>
          </a:p>
        </p:txBody>
      </p:sp>
    </p:spTree>
    <p:extLst>
      <p:ext uri="{BB962C8B-B14F-4D97-AF65-F5344CB8AC3E}">
        <p14:creationId xmlns:p14="http://schemas.microsoft.com/office/powerpoint/2010/main" val="38422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Encountered</a:t>
            </a:r>
            <a:endParaRPr dirty="0"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6"/>
          </p:nvPr>
        </p:nvSpPr>
        <p:spPr>
          <a:xfrm>
            <a:off x="1381554" y="3683690"/>
            <a:ext cx="3028621" cy="1225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Debugging became a recurring challenge, as constant playtesting was necessary to detect and rectify issues, some of which escaped initial notice.</a:t>
            </a: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2"/>
          </p:nvPr>
        </p:nvSpPr>
        <p:spPr>
          <a:xfrm>
            <a:off x="1672012" y="1271336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Resource Scarcity</a:t>
            </a:r>
            <a:endParaRPr dirty="0"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1"/>
          </p:nvPr>
        </p:nvSpPr>
        <p:spPr>
          <a:xfrm>
            <a:off x="1697396" y="1834016"/>
            <a:ext cx="2607318" cy="1433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Scarcity: Sourcing comprehensive materials for the specific game I envisioned proved challenging.</a:t>
            </a:r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3"/>
          </p:nvPr>
        </p:nvSpPr>
        <p:spPr>
          <a:xfrm>
            <a:off x="5689824" y="1153765"/>
            <a:ext cx="27617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Constraints</a:t>
            </a:r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4"/>
          </p:nvPr>
        </p:nvSpPr>
        <p:spPr>
          <a:xfrm>
            <a:off x="5758129" y="1582936"/>
            <a:ext cx="2992459" cy="1192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bg1"/>
              </a:buClr>
            </a:pPr>
            <a:r>
              <a:rPr lang="en-US" sz="1400" dirty="0"/>
              <a:t>Balancing the integration of numerous features into the game within a limited time frame posed a formidable challenge.</a:t>
            </a:r>
          </a:p>
        </p:txBody>
      </p:sp>
      <p:sp>
        <p:nvSpPr>
          <p:cNvPr id="799" name="Google Shape;799;p38"/>
          <p:cNvSpPr txBox="1">
            <a:spLocks noGrp="1"/>
          </p:cNvSpPr>
          <p:nvPr>
            <p:ph type="title" idx="5"/>
          </p:nvPr>
        </p:nvSpPr>
        <p:spPr>
          <a:xfrm>
            <a:off x="1738060" y="3229961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Debugging Complexity</a:t>
            </a:r>
            <a:endParaRPr sz="1400" dirty="0"/>
          </a:p>
        </p:txBody>
      </p:sp>
      <p:sp>
        <p:nvSpPr>
          <p:cNvPr id="800" name="Google Shape;800;p38"/>
          <p:cNvSpPr txBox="1">
            <a:spLocks noGrp="1"/>
          </p:cNvSpPr>
          <p:nvPr>
            <p:ph type="title" idx="7"/>
          </p:nvPr>
        </p:nvSpPr>
        <p:spPr>
          <a:xfrm>
            <a:off x="5689823" y="3144462"/>
            <a:ext cx="2992459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Sprite Rendering and Animation</a:t>
            </a:r>
            <a:endParaRPr dirty="0"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8"/>
          </p:nvPr>
        </p:nvSpPr>
        <p:spPr>
          <a:xfrm>
            <a:off x="5725924" y="3785435"/>
            <a:ext cx="3149926" cy="913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Mastering the art of rendering and animating sprites within my Phaser.js game presented a significant learning curve.</a:t>
            </a:r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86078" y="1185906"/>
            <a:ext cx="733044" cy="733044"/>
            <a:chOff x="1377750" y="1690325"/>
            <a:chExt cx="771300" cy="771300"/>
          </a:xfrm>
        </p:grpSpPr>
        <p:sp>
          <p:nvSpPr>
            <p:cNvPr id="803" name="Google Shape;803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794093" y="3274599"/>
            <a:ext cx="733044" cy="733044"/>
            <a:chOff x="1377750" y="1690325"/>
            <a:chExt cx="771300" cy="771300"/>
          </a:xfrm>
        </p:grpSpPr>
        <p:sp>
          <p:nvSpPr>
            <p:cNvPr id="809" name="Google Shape;809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4515635" y="1236376"/>
            <a:ext cx="733044" cy="733044"/>
            <a:chOff x="1377750" y="1690325"/>
            <a:chExt cx="771300" cy="771300"/>
          </a:xfrm>
        </p:grpSpPr>
        <p:sp>
          <p:nvSpPr>
            <p:cNvPr id="815" name="Google Shape;815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4515637" y="3228573"/>
            <a:ext cx="733044" cy="733044"/>
            <a:chOff x="1377750" y="1690325"/>
            <a:chExt cx="771300" cy="771300"/>
          </a:xfrm>
        </p:grpSpPr>
        <p:sp>
          <p:nvSpPr>
            <p:cNvPr id="821" name="Google Shape;821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951;p73">
            <a:extLst>
              <a:ext uri="{FF2B5EF4-FFF2-40B4-BE49-F238E27FC236}">
                <a16:creationId xmlns:a16="http://schemas.microsoft.com/office/drawing/2014/main" id="{BBE8F336-7ABA-A4CA-43EE-05454089C322}"/>
              </a:ext>
            </a:extLst>
          </p:cNvPr>
          <p:cNvGrpSpPr/>
          <p:nvPr/>
        </p:nvGrpSpPr>
        <p:grpSpPr>
          <a:xfrm rot="18980145">
            <a:off x="4646524" y="1354084"/>
            <a:ext cx="471171" cy="474340"/>
            <a:chOff x="3271200" y="1435075"/>
            <a:chExt cx="481825" cy="481825"/>
          </a:xfrm>
          <a:solidFill>
            <a:schemeClr val="tx1"/>
          </a:solidFill>
        </p:grpSpPr>
        <p:sp>
          <p:nvSpPr>
            <p:cNvPr id="4" name="Google Shape;8952;p73">
              <a:extLst>
                <a:ext uri="{FF2B5EF4-FFF2-40B4-BE49-F238E27FC236}">
                  <a16:creationId xmlns:a16="http://schemas.microsoft.com/office/drawing/2014/main" id="{30A41C86-EA37-7580-68F0-0CB9B4CA8F37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8953;p73">
              <a:extLst>
                <a:ext uri="{FF2B5EF4-FFF2-40B4-BE49-F238E27FC236}">
                  <a16:creationId xmlns:a16="http://schemas.microsoft.com/office/drawing/2014/main" id="{B94D7A3D-31F5-F312-F56D-D39F2B7EE90F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10358;p76">
            <a:extLst>
              <a:ext uri="{FF2B5EF4-FFF2-40B4-BE49-F238E27FC236}">
                <a16:creationId xmlns:a16="http://schemas.microsoft.com/office/drawing/2014/main" id="{A4BB0E0E-1086-A1F8-8DBF-447DB434DAD2}"/>
              </a:ext>
            </a:extLst>
          </p:cNvPr>
          <p:cNvGrpSpPr/>
          <p:nvPr/>
        </p:nvGrpSpPr>
        <p:grpSpPr>
          <a:xfrm>
            <a:off x="940197" y="1254655"/>
            <a:ext cx="527956" cy="576817"/>
            <a:chOff x="-34405525" y="3558075"/>
            <a:chExt cx="292225" cy="293600"/>
          </a:xfrm>
        </p:grpSpPr>
        <p:sp>
          <p:nvSpPr>
            <p:cNvPr id="7" name="Google Shape;10359;p76">
              <a:extLst>
                <a:ext uri="{FF2B5EF4-FFF2-40B4-BE49-F238E27FC236}">
                  <a16:creationId xmlns:a16="http://schemas.microsoft.com/office/drawing/2014/main" id="{A535DEF8-FA7C-126F-62B2-22E7B25D7869}"/>
                </a:ext>
              </a:extLst>
            </p:cNvPr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60;p76">
              <a:extLst>
                <a:ext uri="{FF2B5EF4-FFF2-40B4-BE49-F238E27FC236}">
                  <a16:creationId xmlns:a16="http://schemas.microsoft.com/office/drawing/2014/main" id="{2B5BBEB1-D08B-9A97-C6C7-C9A35EBF7AF2}"/>
                </a:ext>
              </a:extLst>
            </p:cNvPr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61;p76">
              <a:extLst>
                <a:ext uri="{FF2B5EF4-FFF2-40B4-BE49-F238E27FC236}">
                  <a16:creationId xmlns:a16="http://schemas.microsoft.com/office/drawing/2014/main" id="{074BF478-C3A6-94AC-9DAD-77D0660F9167}"/>
                </a:ext>
              </a:extLst>
            </p:cNvPr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616;p78">
            <a:extLst>
              <a:ext uri="{FF2B5EF4-FFF2-40B4-BE49-F238E27FC236}">
                <a16:creationId xmlns:a16="http://schemas.microsoft.com/office/drawing/2014/main" id="{94FDCD19-B8D4-585A-FAD4-564311611C0E}"/>
              </a:ext>
            </a:extLst>
          </p:cNvPr>
          <p:cNvGrpSpPr/>
          <p:nvPr/>
        </p:nvGrpSpPr>
        <p:grpSpPr>
          <a:xfrm>
            <a:off x="931386" y="3381038"/>
            <a:ext cx="450507" cy="449547"/>
            <a:chOff x="-19822675" y="3692750"/>
            <a:chExt cx="304850" cy="304200"/>
          </a:xfrm>
          <a:solidFill>
            <a:schemeClr val="tx1"/>
          </a:solidFill>
        </p:grpSpPr>
        <p:sp>
          <p:nvSpPr>
            <p:cNvPr id="11" name="Google Shape;11617;p78">
              <a:extLst>
                <a:ext uri="{FF2B5EF4-FFF2-40B4-BE49-F238E27FC236}">
                  <a16:creationId xmlns:a16="http://schemas.microsoft.com/office/drawing/2014/main" id="{D9113BBB-8A91-9B8E-5D77-779274DD1D95}"/>
                </a:ext>
              </a:extLst>
            </p:cNvPr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18;p78">
              <a:extLst>
                <a:ext uri="{FF2B5EF4-FFF2-40B4-BE49-F238E27FC236}">
                  <a16:creationId xmlns:a16="http://schemas.microsoft.com/office/drawing/2014/main" id="{701349F0-A266-9C23-D794-79DF112FDC44}"/>
                </a:ext>
              </a:extLst>
            </p:cNvPr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9;p78">
              <a:extLst>
                <a:ext uri="{FF2B5EF4-FFF2-40B4-BE49-F238E27FC236}">
                  <a16:creationId xmlns:a16="http://schemas.microsoft.com/office/drawing/2014/main" id="{23B45B68-C5ED-F3D0-701D-A3366F327567}"/>
                </a:ext>
              </a:extLst>
            </p:cNvPr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0;p78">
              <a:extLst>
                <a:ext uri="{FF2B5EF4-FFF2-40B4-BE49-F238E27FC236}">
                  <a16:creationId xmlns:a16="http://schemas.microsoft.com/office/drawing/2014/main" id="{37E91DB0-9808-7C26-7C03-5CCD509C1BD2}"/>
                </a:ext>
              </a:extLst>
            </p:cNvPr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21;p78">
              <a:extLst>
                <a:ext uri="{FF2B5EF4-FFF2-40B4-BE49-F238E27FC236}">
                  <a16:creationId xmlns:a16="http://schemas.microsoft.com/office/drawing/2014/main" id="{82F66B2F-D9F8-0988-0A83-E31193AF5398}"/>
                </a:ext>
              </a:extLst>
            </p:cNvPr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912;p73">
            <a:extLst>
              <a:ext uri="{FF2B5EF4-FFF2-40B4-BE49-F238E27FC236}">
                <a16:creationId xmlns:a16="http://schemas.microsoft.com/office/drawing/2014/main" id="{F5223418-2677-BAA7-4AF2-F6E72383E52B}"/>
              </a:ext>
            </a:extLst>
          </p:cNvPr>
          <p:cNvGrpSpPr/>
          <p:nvPr/>
        </p:nvGrpSpPr>
        <p:grpSpPr>
          <a:xfrm>
            <a:off x="4641831" y="3322948"/>
            <a:ext cx="512473" cy="476349"/>
            <a:chOff x="4467200" y="877100"/>
            <a:chExt cx="481825" cy="423475"/>
          </a:xfrm>
          <a:solidFill>
            <a:schemeClr val="tx1"/>
          </a:solidFill>
        </p:grpSpPr>
        <p:sp>
          <p:nvSpPr>
            <p:cNvPr id="17" name="Google Shape;8913;p73">
              <a:extLst>
                <a:ext uri="{FF2B5EF4-FFF2-40B4-BE49-F238E27FC236}">
                  <a16:creationId xmlns:a16="http://schemas.microsoft.com/office/drawing/2014/main" id="{C4053B53-EBFB-9BC0-CA98-5740AB327DBE}"/>
                </a:ext>
              </a:extLst>
            </p:cNvPr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8914;p73">
              <a:extLst>
                <a:ext uri="{FF2B5EF4-FFF2-40B4-BE49-F238E27FC236}">
                  <a16:creationId xmlns:a16="http://schemas.microsoft.com/office/drawing/2014/main" id="{84255999-7B4B-2B6A-298B-DE10E4B1810F}"/>
                </a:ext>
              </a:extLst>
            </p:cNvPr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915;p73">
              <a:extLst>
                <a:ext uri="{FF2B5EF4-FFF2-40B4-BE49-F238E27FC236}">
                  <a16:creationId xmlns:a16="http://schemas.microsoft.com/office/drawing/2014/main" id="{E20514BF-1C53-5FA8-5BDE-3DFEF7E9280D}"/>
                </a:ext>
              </a:extLst>
            </p:cNvPr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916;p73">
              <a:extLst>
                <a:ext uri="{FF2B5EF4-FFF2-40B4-BE49-F238E27FC236}">
                  <a16:creationId xmlns:a16="http://schemas.microsoft.com/office/drawing/2014/main" id="{9568BDF5-D2D2-DA18-23EB-41D4B2EC677A}"/>
                </a:ext>
              </a:extLst>
            </p:cNvPr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FD497B-6E73-A022-5686-4F36C021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03016">
            <a:off x="5230711" y="4645145"/>
            <a:ext cx="513185" cy="51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8"/>
          <p:cNvSpPr txBox="1">
            <a:spLocks noGrp="1"/>
          </p:cNvSpPr>
          <p:nvPr>
            <p:ph type="title"/>
          </p:nvPr>
        </p:nvSpPr>
        <p:spPr>
          <a:xfrm>
            <a:off x="376066" y="119535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Q&amp;A</a:t>
            </a:r>
            <a:endParaRPr sz="4400" dirty="0"/>
          </a:p>
        </p:txBody>
      </p:sp>
      <p:pic>
        <p:nvPicPr>
          <p:cNvPr id="2052" name="Picture 4" descr="Pixilart - Pixel Mario Question Mark Block by Lord-Vortech">
            <a:extLst>
              <a:ext uri="{FF2B5EF4-FFF2-40B4-BE49-F238E27FC236}">
                <a16:creationId xmlns:a16="http://schemas.microsoft.com/office/drawing/2014/main" id="{9EEE9E33-35D1-4DB1-BA12-2CF800A8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25" y="1505665"/>
            <a:ext cx="1932787" cy="19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439</Words>
  <Application>Microsoft Office PowerPoint</Application>
  <PresentationFormat>On-screen Show (16:9)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Press Start 2P</vt:lpstr>
      <vt:lpstr>ADLaM Display</vt:lpstr>
      <vt:lpstr>Arial</vt:lpstr>
      <vt:lpstr>Bebas Neue</vt:lpstr>
      <vt:lpstr>Anaheim</vt:lpstr>
      <vt:lpstr>Retro Videogames MK Plan by Slidesgo</vt:lpstr>
      <vt:lpstr>Starlight</vt:lpstr>
      <vt:lpstr>My Background</vt:lpstr>
      <vt:lpstr>Technologies</vt:lpstr>
      <vt:lpstr>Capstone Introduction</vt:lpstr>
      <vt:lpstr>What I Learned</vt:lpstr>
      <vt:lpstr>Challenges Encountered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Knight's Challenge</dc:title>
  <dc:creator>David Le</dc:creator>
  <cp:lastModifiedBy>David</cp:lastModifiedBy>
  <cp:revision>8</cp:revision>
  <dcterms:modified xsi:type="dcterms:W3CDTF">2023-10-27T06:29:58Z</dcterms:modified>
</cp:coreProperties>
</file>