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a62bd596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a62bd596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data skew is clear in the portuguese data set after the creation of the target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a62bd596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a62bd596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imbalance is so big with the portuguese data that I decided to use smote for oversampling before training the models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a62bd596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a62bd596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 find the best solution I tested Random Forest, Decision Tree and Logistic regression models.</a:t>
            </a:r>
            <a:endParaRPr/>
          </a:p>
          <a:p>
            <a:pPr indent="0" lvl="0" marL="0" rtl="0" algn="l">
              <a:spcBef>
                <a:spcPts val="0"/>
              </a:spcBef>
              <a:spcAft>
                <a:spcPts val="0"/>
              </a:spcAft>
              <a:buNone/>
            </a:pPr>
            <a:r>
              <a:rPr lang="es"/>
              <a:t>Random Forest and Logistic Regression scores are very close, with the same accuracy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a62bd596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a62bd596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After finding the best random state parameter based on the accuracy score  for the random forest classifier, all values are better than those for linear regression. </a:t>
            </a:r>
            <a:endParaRPr/>
          </a:p>
          <a:p>
            <a:pPr indent="0" lvl="0" marL="0" rtl="0" algn="l">
              <a:spcBef>
                <a:spcPts val="0"/>
              </a:spcBef>
              <a:spcAft>
                <a:spcPts val="0"/>
              </a:spcAft>
              <a:buNone/>
            </a:pPr>
            <a:r>
              <a:rPr lang="es"/>
              <a:t>I chose this one as the final model for the portuguese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a62bd596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a62bd596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solve the smaller imbalance in the Mathematics data I use TomekLinks with the majority strategy, downsampling from the majority class and increasing differentiation between the two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a62bd596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a62bd596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After training and testing the same three model, Logistic Regression is the model I chose for the Mathematics data.</a:t>
            </a:r>
            <a:endParaRPr/>
          </a:p>
          <a:p>
            <a:pPr indent="0" lvl="0" marL="0" rtl="0" algn="l">
              <a:spcBef>
                <a:spcPts val="0"/>
              </a:spcBef>
              <a:spcAft>
                <a:spcPts val="0"/>
              </a:spcAft>
              <a:buNone/>
            </a:pPr>
            <a:r>
              <a:rPr lang="es"/>
              <a:t>The model is reasonably good </a:t>
            </a:r>
            <a:r>
              <a:rPr lang="es">
                <a:solidFill>
                  <a:schemeClr val="dk1"/>
                </a:solidFill>
              </a:rPr>
              <a:t>having only 200 data point </a:t>
            </a:r>
            <a:r>
              <a:rPr lang="es"/>
              <a:t>and should be enough for this preliminary concept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a62bd596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a62bd596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After applying the model to all students data combined this is the end result</a:t>
            </a:r>
            <a:endParaRPr/>
          </a:p>
          <a:p>
            <a:pPr indent="0" lvl="0" marL="0" rtl="0" algn="l">
              <a:spcBef>
                <a:spcPts val="0"/>
              </a:spcBef>
              <a:spcAft>
                <a:spcPts val="0"/>
              </a:spcAft>
              <a:buNone/>
            </a:pPr>
            <a:r>
              <a:rPr lang="es"/>
              <a:t>17% did not  get any recommendation</a:t>
            </a:r>
            <a:endParaRPr/>
          </a:p>
          <a:p>
            <a:pPr indent="0" lvl="0" marL="0" rtl="0" algn="l">
              <a:spcBef>
                <a:spcPts val="0"/>
              </a:spcBef>
              <a:spcAft>
                <a:spcPts val="0"/>
              </a:spcAft>
              <a:buNone/>
            </a:pPr>
            <a:r>
              <a:rPr lang="es"/>
              <a:t>recommending only Portuguese to 20% and only Mathematics to the 6%.</a:t>
            </a:r>
            <a:endParaRPr/>
          </a:p>
          <a:p>
            <a:pPr indent="0" lvl="0" marL="0" rtl="0" algn="l">
              <a:spcBef>
                <a:spcPts val="0"/>
              </a:spcBef>
              <a:spcAft>
                <a:spcPts val="0"/>
              </a:spcAft>
              <a:buNone/>
            </a:pPr>
            <a:r>
              <a:rPr lang="es"/>
              <a:t>and the majority 57% getting both recommendations.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a62bd596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a62bd596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COMMON PROBLEM ALMOST EVERY ONE FACES WHEN LOOKING TO ACQUIRE NEW SKILLS IS CHOOSING A SPECIFIC COURSE IN A MARKET WITH MANY OFFERS.</a:t>
            </a:r>
            <a:endParaRPr/>
          </a:p>
          <a:p>
            <a:pPr indent="0" lvl="0" marL="0" rtl="0" algn="l">
              <a:spcBef>
                <a:spcPts val="0"/>
              </a:spcBef>
              <a:spcAft>
                <a:spcPts val="0"/>
              </a:spcAft>
              <a:buNone/>
            </a:pPr>
            <a:r>
              <a:rPr lang="es"/>
              <a:t>THIS PROJECT’S OBJECTIVE IS THE CREATION OF MODELS BASED ON THE STUDENTS INFORMATION TO HELP COURSE PROVIDERS RECOMMEND THE ONES BEST SUITED FOR EACH STUDENT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a62bd596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a62bd596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FOR THIS PURPOSE  I USE TWO DATA SETS REGARDING SECONDARY STUDENTS PERFORMANCE IN TWO SUBJECTS, PORTUGUESE LANGUAGE AND MATHEMATICS</a:t>
            </a:r>
            <a:endParaRPr/>
          </a:p>
          <a:p>
            <a:pPr indent="0" lvl="0" marL="0" rtl="0" algn="l">
              <a:spcBef>
                <a:spcPts val="0"/>
              </a:spcBef>
              <a:spcAft>
                <a:spcPts val="0"/>
              </a:spcAft>
              <a:buNone/>
            </a:pPr>
            <a:r>
              <a:rPr lang="es"/>
              <a:t>The data sets contains encoded data with </a:t>
            </a:r>
            <a:r>
              <a:rPr lang="es"/>
              <a:t>student grades, demographic, social and school related features</a:t>
            </a:r>
            <a:r>
              <a:rPr lang="es"/>
              <a:t> for each student, like: AGE, SEX, INTERNET ACCES, HEALTH, ETC.</a:t>
            </a:r>
            <a:endParaRPr/>
          </a:p>
          <a:p>
            <a:pPr indent="0" lvl="0" marL="0" rtl="0" algn="l">
              <a:spcBef>
                <a:spcPts val="0"/>
              </a:spcBef>
              <a:spcAft>
                <a:spcPts val="0"/>
              </a:spcAft>
              <a:buNone/>
            </a:pPr>
            <a:r>
              <a:rPr lang="es"/>
              <a:t>IT CONTAINS 649 data points for Portuguese and 395 for Mathematics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a62bd596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a62bd596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data exploration reveals that there distribution of the data is very similar in both data sets, mostly composed of urban students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a62bd596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a62bd596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There are few outliers. </a:t>
            </a:r>
            <a:endParaRPr/>
          </a:p>
          <a:p>
            <a:pPr indent="0" lvl="0" marL="0" rtl="0" algn="l">
              <a:spcBef>
                <a:spcPts val="0"/>
              </a:spcBef>
              <a:spcAft>
                <a:spcPts val="0"/>
              </a:spcAft>
              <a:buNone/>
            </a:pPr>
            <a:r>
              <a:rPr lang="es"/>
              <a:t>Portuguese data is skewed toward the higher scores while the Mathematics is not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a62bd596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a62bd596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 the numeric columns the data from both data sets is also very similar.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a62bd596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a62bd596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There is very low correlation between the features. I will use G3, the final score as the basis for my target, so I dropped the parcial scores G1 and G2.</a:t>
            </a:r>
            <a:endParaRPr/>
          </a:p>
          <a:p>
            <a:pPr indent="0" lvl="0" marL="0" rtl="0" algn="l">
              <a:spcBef>
                <a:spcPts val="0"/>
              </a:spcBef>
              <a:spcAft>
                <a:spcPts val="0"/>
              </a:spcAft>
              <a:buNone/>
            </a:pPr>
            <a:r>
              <a:rPr lang="es"/>
              <a:t>There is a correlation between Daily alcohol consumption and Weekend alcohol consumption but is not high enough to drop any.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a62bd596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a62bd596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I decided to drop all information not known in the beginning of the course like the number of absences and to keep only the students that did not attend extra paid classes.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a62bd596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a62bd596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 decided to create a binary target based on the final score G3, recommending the course only to students with a score higher than 10 FOR EACH SUBJECT </a:t>
            </a:r>
            <a:endParaRPr/>
          </a:p>
          <a:p>
            <a:pPr indent="0" lvl="0" marL="0" rtl="0" algn="l">
              <a:spcBef>
                <a:spcPts val="0"/>
              </a:spcBef>
              <a:spcAft>
                <a:spcPts val="0"/>
              </a:spcAft>
              <a:buNone/>
            </a:pPr>
            <a:r>
              <a:rPr lang="es"/>
              <a:t>After the target is created G3 IS DROPPED BECAUSE IT IS TOTALLY CORRELATED WITH THE TARGET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MACHINE LEARNING FOR EDUCATION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rotWithShape="1">
          <a:blip r:embed="rId3">
            <a:alphaModFix/>
          </a:blip>
          <a:srcRect b="0" l="0" r="0" t="0"/>
          <a:stretch/>
        </p:blipFill>
        <p:spPr>
          <a:xfrm>
            <a:off x="234025" y="1200150"/>
            <a:ext cx="4114800" cy="2743200"/>
          </a:xfrm>
          <a:prstGeom prst="rect">
            <a:avLst/>
          </a:prstGeom>
          <a:noFill/>
          <a:ln>
            <a:noFill/>
          </a:ln>
        </p:spPr>
      </p:pic>
      <p:pic>
        <p:nvPicPr>
          <p:cNvPr id="123" name="Google Shape;123;p22"/>
          <p:cNvPicPr preferRelativeResize="0"/>
          <p:nvPr/>
        </p:nvPicPr>
        <p:blipFill rotWithShape="1">
          <a:blip r:embed="rId4">
            <a:alphaModFix/>
          </a:blip>
          <a:srcRect b="0" l="0" r="0" t="0"/>
          <a:stretch/>
        </p:blipFill>
        <p:spPr>
          <a:xfrm>
            <a:off x="4799000" y="1200150"/>
            <a:ext cx="41148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1191050" y="913427"/>
            <a:ext cx="6761900" cy="36674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2040850" y="210050"/>
            <a:ext cx="5062290"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932638" y="152400"/>
            <a:ext cx="7278729"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rotWithShape="1">
          <a:blip r:embed="rId3">
            <a:alphaModFix/>
          </a:blip>
          <a:srcRect b="367" l="0" r="0" t="377"/>
          <a:stretch/>
        </p:blipFill>
        <p:spPr>
          <a:xfrm>
            <a:off x="152400" y="152400"/>
            <a:ext cx="8377594"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7"/>
          <p:cNvPicPr preferRelativeResize="0"/>
          <p:nvPr/>
        </p:nvPicPr>
        <p:blipFill>
          <a:blip r:embed="rId3">
            <a:alphaModFix/>
          </a:blip>
          <a:stretch>
            <a:fillRect/>
          </a:stretch>
        </p:blipFill>
        <p:spPr>
          <a:xfrm>
            <a:off x="946100" y="152400"/>
            <a:ext cx="7573575" cy="4861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a:blip r:embed="rId3">
            <a:alphaModFix/>
          </a:blip>
          <a:stretch>
            <a:fillRect/>
          </a:stretch>
        </p:blipFill>
        <p:spPr>
          <a:xfrm>
            <a:off x="331375" y="176650"/>
            <a:ext cx="8325050" cy="472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INTRODUCTION</a:t>
            </a:r>
            <a:endParaRPr/>
          </a:p>
        </p:txBody>
      </p:sp>
      <p:pic>
        <p:nvPicPr>
          <p:cNvPr id="70" name="Google Shape;70;p14"/>
          <p:cNvPicPr preferRelativeResize="0"/>
          <p:nvPr/>
        </p:nvPicPr>
        <p:blipFill>
          <a:blip r:embed="rId3">
            <a:alphaModFix/>
          </a:blip>
          <a:stretch>
            <a:fillRect/>
          </a:stretch>
        </p:blipFill>
        <p:spPr>
          <a:xfrm>
            <a:off x="3008675" y="1429425"/>
            <a:ext cx="3126705" cy="371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subTitle"/>
          </p:nvPr>
        </p:nvSpPr>
        <p:spPr>
          <a:xfrm>
            <a:off x="158025" y="207239"/>
            <a:ext cx="4242600" cy="37836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s"/>
              <a:t>1 school - student's school (binary: "GP" - Gabriel Pereira or "MS" - Mousinho da Silveira)</a:t>
            </a:r>
            <a:endParaRPr/>
          </a:p>
          <a:p>
            <a:pPr indent="0" lvl="0" marL="0" rtl="0" algn="l">
              <a:spcBef>
                <a:spcPts val="0"/>
              </a:spcBef>
              <a:spcAft>
                <a:spcPts val="0"/>
              </a:spcAft>
              <a:buNone/>
            </a:pPr>
            <a:r>
              <a:rPr lang="es"/>
              <a:t>2 sex - student's sex (binary: "F" - female or "M" - male)</a:t>
            </a:r>
            <a:endParaRPr/>
          </a:p>
          <a:p>
            <a:pPr indent="0" lvl="0" marL="0" rtl="0" algn="l">
              <a:spcBef>
                <a:spcPts val="0"/>
              </a:spcBef>
              <a:spcAft>
                <a:spcPts val="0"/>
              </a:spcAft>
              <a:buNone/>
            </a:pPr>
            <a:r>
              <a:rPr lang="es"/>
              <a:t>3 age - student's age (numeric: from 15 to 22)</a:t>
            </a:r>
            <a:endParaRPr/>
          </a:p>
          <a:p>
            <a:pPr indent="0" lvl="0" marL="0" rtl="0" algn="l">
              <a:spcBef>
                <a:spcPts val="0"/>
              </a:spcBef>
              <a:spcAft>
                <a:spcPts val="0"/>
              </a:spcAft>
              <a:buNone/>
            </a:pPr>
            <a:r>
              <a:rPr lang="es"/>
              <a:t>4 address - student's home address type (binary: "U" - urban or "R" - rural)</a:t>
            </a:r>
            <a:endParaRPr/>
          </a:p>
          <a:p>
            <a:pPr indent="0" lvl="0" marL="0" rtl="0" algn="l">
              <a:spcBef>
                <a:spcPts val="0"/>
              </a:spcBef>
              <a:spcAft>
                <a:spcPts val="0"/>
              </a:spcAft>
              <a:buNone/>
            </a:pPr>
            <a:r>
              <a:rPr lang="es"/>
              <a:t>5 famsize - family size (binary: "LE3" - less or equal to 3 or "GT3" - greater than 3)</a:t>
            </a:r>
            <a:endParaRPr/>
          </a:p>
          <a:p>
            <a:pPr indent="0" lvl="0" marL="0" rtl="0" algn="l">
              <a:spcBef>
                <a:spcPts val="0"/>
              </a:spcBef>
              <a:spcAft>
                <a:spcPts val="0"/>
              </a:spcAft>
              <a:buNone/>
            </a:pPr>
            <a:r>
              <a:rPr lang="es"/>
              <a:t>6 Pstatus - parent's cohabitation status (binary: "T" - living together or "A" - apart)</a:t>
            </a:r>
            <a:endParaRPr/>
          </a:p>
          <a:p>
            <a:pPr indent="0" lvl="0" marL="0" rtl="0" algn="l">
              <a:spcBef>
                <a:spcPts val="0"/>
              </a:spcBef>
              <a:spcAft>
                <a:spcPts val="0"/>
              </a:spcAft>
              <a:buNone/>
            </a:pPr>
            <a:r>
              <a:rPr lang="es"/>
              <a:t>7 Medu - mother's education (numeric: 0 - none,  1 - primary education (4th grade), 2 – 5th to 9th grade, 3 – secondary education or 4 – higher education)</a:t>
            </a:r>
            <a:endParaRPr/>
          </a:p>
          <a:p>
            <a:pPr indent="0" lvl="0" marL="0" rtl="0" algn="l">
              <a:spcBef>
                <a:spcPts val="0"/>
              </a:spcBef>
              <a:spcAft>
                <a:spcPts val="0"/>
              </a:spcAft>
              <a:buNone/>
            </a:pPr>
            <a:r>
              <a:rPr lang="es"/>
              <a:t>8 Fedu - father's education (numeric: 0 - none,  1 - primary education (4th grade), 2 – 5th to 9th grade, 3 – secondary education or 4 – higher education)</a:t>
            </a:r>
            <a:endParaRPr/>
          </a:p>
          <a:p>
            <a:pPr indent="0" lvl="0" marL="0" rtl="0" algn="l">
              <a:spcBef>
                <a:spcPts val="0"/>
              </a:spcBef>
              <a:spcAft>
                <a:spcPts val="0"/>
              </a:spcAft>
              <a:buNone/>
            </a:pPr>
            <a:r>
              <a:rPr lang="es"/>
              <a:t>9 Mjob - mother's job (nominal: "teacher", "health" care related, civil "services" (e.g. administrative or police), "at_home" or "other")</a:t>
            </a:r>
            <a:endParaRPr/>
          </a:p>
          <a:p>
            <a:pPr indent="0" lvl="0" marL="0" rtl="0" algn="l">
              <a:spcBef>
                <a:spcPts val="0"/>
              </a:spcBef>
              <a:spcAft>
                <a:spcPts val="0"/>
              </a:spcAft>
              <a:buNone/>
            </a:pPr>
            <a:r>
              <a:rPr lang="es"/>
              <a:t>10 Fjob - father's job (nominal: "teacher", "health" care related, civil "services" (e.g. administrative or police), "at_home" or "other")</a:t>
            </a:r>
            <a:endParaRPr/>
          </a:p>
          <a:p>
            <a:pPr indent="0" lvl="0" marL="0" rtl="0" algn="l">
              <a:spcBef>
                <a:spcPts val="0"/>
              </a:spcBef>
              <a:spcAft>
                <a:spcPts val="0"/>
              </a:spcAft>
              <a:buNone/>
            </a:pPr>
            <a:r>
              <a:rPr lang="es"/>
              <a:t>11 reason - reason to choose this school (nominal: close to "home", school "reputation", "course" preference or "other")</a:t>
            </a:r>
            <a:endParaRPr/>
          </a:p>
          <a:p>
            <a:pPr indent="0" lvl="0" marL="0" rtl="0" algn="l">
              <a:spcBef>
                <a:spcPts val="0"/>
              </a:spcBef>
              <a:spcAft>
                <a:spcPts val="0"/>
              </a:spcAft>
              <a:buNone/>
            </a:pPr>
            <a:r>
              <a:rPr lang="es"/>
              <a:t>12 guardian - student's guardian (nominal: "mother", "father" or "other")</a:t>
            </a:r>
            <a:endParaRPr/>
          </a:p>
          <a:p>
            <a:pPr indent="0" lvl="0" marL="0" rtl="0" algn="l">
              <a:spcBef>
                <a:spcPts val="0"/>
              </a:spcBef>
              <a:spcAft>
                <a:spcPts val="0"/>
              </a:spcAft>
              <a:buNone/>
            </a:pPr>
            <a:r>
              <a:rPr lang="es"/>
              <a:t>13 traveltime - home to school travel time (numeric: 1 - &lt;15 min., 2 - 15 to 30 min., 3 - 30 min. to 1 hour, or 4 - &gt;1 hour)</a:t>
            </a:r>
            <a:endParaRPr/>
          </a:p>
          <a:p>
            <a:pPr indent="0" lvl="0" marL="0" rtl="0" algn="l">
              <a:spcBef>
                <a:spcPts val="0"/>
              </a:spcBef>
              <a:spcAft>
                <a:spcPts val="0"/>
              </a:spcAft>
              <a:buNone/>
            </a:pPr>
            <a:r>
              <a:rPr lang="es"/>
              <a:t>14 studytime - weekly study time (numeric: 1 - &lt;2 hours, 2 - 2 to 5 hours, 3 - 5 to 10 hours, or 4 - &gt;10 hours)</a:t>
            </a:r>
            <a:endParaRPr/>
          </a:p>
          <a:p>
            <a:pPr indent="0" lvl="0" marL="0" rtl="0" algn="l">
              <a:spcBef>
                <a:spcPts val="0"/>
              </a:spcBef>
              <a:spcAft>
                <a:spcPts val="0"/>
              </a:spcAft>
              <a:buNone/>
            </a:pPr>
            <a:r>
              <a:rPr lang="es"/>
              <a:t>15 failures - number of past class failures (numeric: n if 1&lt;=n&lt;3, else 4)</a:t>
            </a:r>
            <a:endParaRPr/>
          </a:p>
          <a:p>
            <a:pPr indent="0" lvl="0" marL="0" rtl="0" algn="l">
              <a:spcBef>
                <a:spcPts val="0"/>
              </a:spcBef>
              <a:spcAft>
                <a:spcPts val="0"/>
              </a:spcAft>
              <a:buNone/>
            </a:pPr>
            <a:r>
              <a:rPr lang="es"/>
              <a:t>16 schoolsup - extra educational support (binary: yes or no)</a:t>
            </a:r>
            <a:endParaRPr/>
          </a:p>
          <a:p>
            <a:pPr indent="0" lvl="0" marL="0" rtl="0" algn="l">
              <a:spcBef>
                <a:spcPts val="0"/>
              </a:spcBef>
              <a:spcAft>
                <a:spcPts val="0"/>
              </a:spcAft>
              <a:buNone/>
            </a:pPr>
            <a:r>
              <a:rPr lang="es"/>
              <a:t>17 famsup - family educational support (binary: yes or no)</a:t>
            </a:r>
            <a:endParaRPr/>
          </a:p>
          <a:p>
            <a:pPr indent="0" lvl="0" marL="0" rtl="0" algn="l">
              <a:spcBef>
                <a:spcPts val="0"/>
              </a:spcBef>
              <a:spcAft>
                <a:spcPts val="0"/>
              </a:spcAft>
              <a:buNone/>
            </a:pPr>
            <a:r>
              <a:rPr lang="es"/>
              <a:t>18 paid - extra paid classes within the course subject (Math or Portuguese) (binary: yes or no)</a:t>
            </a:r>
            <a:endParaRPr/>
          </a:p>
          <a:p>
            <a:pPr indent="0" lvl="0" marL="0" rtl="0" algn="l">
              <a:spcBef>
                <a:spcPts val="0"/>
              </a:spcBef>
              <a:spcAft>
                <a:spcPts val="0"/>
              </a:spcAft>
              <a:buNone/>
            </a:pPr>
            <a:r>
              <a:rPr lang="es"/>
              <a:t>19 activities - extra-curricular activities (binary: yes or no)</a:t>
            </a:r>
            <a:endParaRPr/>
          </a:p>
          <a:p>
            <a:pPr indent="0" lvl="0" marL="0" rtl="0" algn="l">
              <a:spcBef>
                <a:spcPts val="0"/>
              </a:spcBef>
              <a:spcAft>
                <a:spcPts val="0"/>
              </a:spcAft>
              <a:buNone/>
            </a:pPr>
            <a:r>
              <a:rPr lang="es"/>
              <a:t>20 nursery - attended nursery school (binary: yes or no)</a:t>
            </a:r>
            <a:endParaRPr/>
          </a:p>
          <a:p>
            <a:pPr indent="0" lvl="0" marL="0" rtl="0" algn="l">
              <a:spcBef>
                <a:spcPts val="0"/>
              </a:spcBef>
              <a:spcAft>
                <a:spcPts val="0"/>
              </a:spcAft>
              <a:buNone/>
            </a:pPr>
            <a:r>
              <a:rPr lang="es"/>
              <a:t>21 higher - wants to take higher education (binary: yes or no)</a:t>
            </a:r>
            <a:endParaRPr/>
          </a:p>
          <a:p>
            <a:pPr indent="0" lvl="0" marL="0" rtl="0" algn="l">
              <a:spcBef>
                <a:spcPts val="0"/>
              </a:spcBef>
              <a:spcAft>
                <a:spcPts val="0"/>
              </a:spcAft>
              <a:buNone/>
            </a:pPr>
            <a:r>
              <a:rPr lang="es"/>
              <a:t>22 internet - Internet access at home (binary: yes or no)</a:t>
            </a:r>
            <a:endParaRPr/>
          </a:p>
          <a:p>
            <a:pPr indent="0" lvl="0" marL="0" rtl="0" algn="l">
              <a:spcBef>
                <a:spcPts val="0"/>
              </a:spcBef>
              <a:spcAft>
                <a:spcPts val="0"/>
              </a:spcAft>
              <a:buNone/>
            </a:pPr>
            <a:r>
              <a:rPr lang="es"/>
              <a:t>23 romantic - with a romantic relationship (binary: yes or no)</a:t>
            </a:r>
            <a:endParaRPr/>
          </a:p>
          <a:p>
            <a:pPr indent="0" lvl="0" marL="0" rtl="0" algn="l">
              <a:spcBef>
                <a:spcPts val="0"/>
              </a:spcBef>
              <a:spcAft>
                <a:spcPts val="0"/>
              </a:spcAft>
              <a:buNone/>
            </a:pPr>
            <a:r>
              <a:rPr lang="es"/>
              <a:t>24 famrel - quality of family relationships (numeric: from 1 - very bad to 5 - excellent)</a:t>
            </a:r>
            <a:endParaRPr/>
          </a:p>
          <a:p>
            <a:pPr indent="0" lvl="0" marL="0" rtl="0" algn="l">
              <a:spcBef>
                <a:spcPts val="0"/>
              </a:spcBef>
              <a:spcAft>
                <a:spcPts val="0"/>
              </a:spcAft>
              <a:buNone/>
            </a:pPr>
            <a:r>
              <a:rPr lang="es"/>
              <a:t>25 freetime - free time after school (numeric: from 1 - very low to 5 - very high)</a:t>
            </a:r>
            <a:endParaRPr/>
          </a:p>
          <a:p>
            <a:pPr indent="0" lvl="0" marL="0" rtl="0" algn="l">
              <a:spcBef>
                <a:spcPts val="0"/>
              </a:spcBef>
              <a:spcAft>
                <a:spcPts val="0"/>
              </a:spcAft>
              <a:buNone/>
            </a:pPr>
            <a:r>
              <a:rPr lang="es"/>
              <a:t>26 goout - going out with friends (numeric: from 1 - very low to 5 - very high)</a:t>
            </a:r>
            <a:endParaRPr/>
          </a:p>
          <a:p>
            <a:pPr indent="0" lvl="0" marL="0" rtl="0" algn="l">
              <a:spcBef>
                <a:spcPts val="0"/>
              </a:spcBef>
              <a:spcAft>
                <a:spcPts val="0"/>
              </a:spcAft>
              <a:buNone/>
            </a:pPr>
            <a:r>
              <a:rPr lang="es"/>
              <a:t>27 Dalc - workday alcohol consumption (numeric: from 1 - very low to 5 - very high)</a:t>
            </a:r>
            <a:endParaRPr/>
          </a:p>
          <a:p>
            <a:pPr indent="0" lvl="0" marL="0" rtl="0" algn="l">
              <a:spcBef>
                <a:spcPts val="0"/>
              </a:spcBef>
              <a:spcAft>
                <a:spcPts val="0"/>
              </a:spcAft>
              <a:buNone/>
            </a:pPr>
            <a:r>
              <a:rPr lang="es"/>
              <a:t>28 Walc - weekend alcohol consumption (numeric: from 1 - very low to 5 - very high)</a:t>
            </a:r>
            <a:endParaRPr/>
          </a:p>
          <a:p>
            <a:pPr indent="0" lvl="0" marL="0" rtl="0" algn="l">
              <a:spcBef>
                <a:spcPts val="0"/>
              </a:spcBef>
              <a:spcAft>
                <a:spcPts val="0"/>
              </a:spcAft>
              <a:buNone/>
            </a:pPr>
            <a:r>
              <a:rPr lang="es"/>
              <a:t>29 health - current health status (numeric: from 1 - very bad to 5 - very good)</a:t>
            </a:r>
            <a:endParaRPr/>
          </a:p>
          <a:p>
            <a:pPr indent="0" lvl="0" marL="0" rtl="0" algn="l">
              <a:spcBef>
                <a:spcPts val="0"/>
              </a:spcBef>
              <a:spcAft>
                <a:spcPts val="0"/>
              </a:spcAft>
              <a:buNone/>
            </a:pPr>
            <a:r>
              <a:rPr lang="es"/>
              <a:t>30 absences - number of school absences (numeric: from 0 to 93)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4735275" y="4135675"/>
            <a:ext cx="4346300" cy="863750"/>
          </a:xfrm>
          <a:prstGeom prst="rect">
            <a:avLst/>
          </a:prstGeom>
          <a:noFill/>
          <a:ln>
            <a:noFill/>
          </a:ln>
        </p:spPr>
      </p:pic>
      <p:pic>
        <p:nvPicPr>
          <p:cNvPr id="77" name="Google Shape;77;p15"/>
          <p:cNvPicPr preferRelativeResize="0"/>
          <p:nvPr/>
        </p:nvPicPr>
        <p:blipFill>
          <a:blip r:embed="rId4">
            <a:alphaModFix/>
          </a:blip>
          <a:stretch>
            <a:fillRect/>
          </a:stretch>
        </p:blipFill>
        <p:spPr>
          <a:xfrm>
            <a:off x="4735275" y="3203225"/>
            <a:ext cx="4346300" cy="86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3" name="Google Shape;83;p16"/>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4" name="Google Shape;84;p16"/>
          <p:cNvPicPr preferRelativeResize="0"/>
          <p:nvPr/>
        </p:nvPicPr>
        <p:blipFill>
          <a:blip r:embed="rId3">
            <a:alphaModFix/>
          </a:blip>
          <a:stretch>
            <a:fillRect/>
          </a:stretch>
        </p:blipFill>
        <p:spPr>
          <a:xfrm>
            <a:off x="169400" y="129675"/>
            <a:ext cx="4224902" cy="4941773"/>
          </a:xfrm>
          <a:prstGeom prst="rect">
            <a:avLst/>
          </a:prstGeom>
          <a:noFill/>
          <a:ln>
            <a:noFill/>
          </a:ln>
        </p:spPr>
      </p:pic>
      <p:pic>
        <p:nvPicPr>
          <p:cNvPr id="85" name="Google Shape;85;p16"/>
          <p:cNvPicPr preferRelativeResize="0"/>
          <p:nvPr/>
        </p:nvPicPr>
        <p:blipFill>
          <a:blip r:embed="rId4">
            <a:alphaModFix/>
          </a:blip>
          <a:stretch>
            <a:fillRect/>
          </a:stretch>
        </p:blipFill>
        <p:spPr>
          <a:xfrm>
            <a:off x="4743575" y="37750"/>
            <a:ext cx="4169901" cy="50337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91250" y="80375"/>
            <a:ext cx="4375100" cy="4986276"/>
          </a:xfrm>
          <a:prstGeom prst="rect">
            <a:avLst/>
          </a:prstGeom>
          <a:noFill/>
          <a:ln>
            <a:noFill/>
          </a:ln>
        </p:spPr>
      </p:pic>
      <p:pic>
        <p:nvPicPr>
          <p:cNvPr id="91" name="Google Shape;91;p17"/>
          <p:cNvPicPr preferRelativeResize="0"/>
          <p:nvPr/>
        </p:nvPicPr>
        <p:blipFill>
          <a:blip r:embed="rId4">
            <a:alphaModFix/>
          </a:blip>
          <a:stretch>
            <a:fillRect/>
          </a:stretch>
        </p:blipFill>
        <p:spPr>
          <a:xfrm>
            <a:off x="4618750" y="80375"/>
            <a:ext cx="4458027" cy="4986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96050" y="81650"/>
            <a:ext cx="4379899" cy="4961000"/>
          </a:xfrm>
          <a:prstGeom prst="rect">
            <a:avLst/>
          </a:prstGeom>
          <a:noFill/>
          <a:ln>
            <a:noFill/>
          </a:ln>
        </p:spPr>
      </p:pic>
      <p:pic>
        <p:nvPicPr>
          <p:cNvPr id="97" name="Google Shape;97;p18"/>
          <p:cNvPicPr preferRelativeResize="0"/>
          <p:nvPr/>
        </p:nvPicPr>
        <p:blipFill>
          <a:blip r:embed="rId4">
            <a:alphaModFix/>
          </a:blip>
          <a:stretch>
            <a:fillRect/>
          </a:stretch>
        </p:blipFill>
        <p:spPr>
          <a:xfrm>
            <a:off x="4628350" y="81650"/>
            <a:ext cx="4477225" cy="4960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Correlation</a:t>
            </a:r>
            <a:endParaRPr/>
          </a:p>
        </p:txBody>
      </p:sp>
      <p:pic>
        <p:nvPicPr>
          <p:cNvPr id="103" name="Google Shape;103;p19"/>
          <p:cNvPicPr preferRelativeResize="0"/>
          <p:nvPr/>
        </p:nvPicPr>
        <p:blipFill>
          <a:blip r:embed="rId3">
            <a:alphaModFix/>
          </a:blip>
          <a:stretch>
            <a:fillRect/>
          </a:stretch>
        </p:blipFill>
        <p:spPr>
          <a:xfrm>
            <a:off x="311725" y="1429425"/>
            <a:ext cx="4092499" cy="3406725"/>
          </a:xfrm>
          <a:prstGeom prst="rect">
            <a:avLst/>
          </a:prstGeom>
          <a:noFill/>
          <a:ln>
            <a:noFill/>
          </a:ln>
        </p:spPr>
      </p:pic>
      <p:pic>
        <p:nvPicPr>
          <p:cNvPr id="104" name="Google Shape;104;p19"/>
          <p:cNvPicPr preferRelativeResize="0"/>
          <p:nvPr/>
        </p:nvPicPr>
        <p:blipFill>
          <a:blip r:embed="rId4">
            <a:alphaModFix/>
          </a:blip>
          <a:stretch>
            <a:fillRect/>
          </a:stretch>
        </p:blipFill>
        <p:spPr>
          <a:xfrm>
            <a:off x="4793000" y="1429425"/>
            <a:ext cx="4039326" cy="340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162000" y="1200150"/>
            <a:ext cx="4114800" cy="2743200"/>
          </a:xfrm>
          <a:prstGeom prst="rect">
            <a:avLst/>
          </a:prstGeom>
          <a:noFill/>
          <a:ln>
            <a:noFill/>
          </a:ln>
        </p:spPr>
      </p:pic>
      <p:pic>
        <p:nvPicPr>
          <p:cNvPr id="110" name="Google Shape;110;p20"/>
          <p:cNvPicPr preferRelativeResize="0"/>
          <p:nvPr/>
        </p:nvPicPr>
        <p:blipFill>
          <a:blip r:embed="rId4">
            <a:alphaModFix/>
          </a:blip>
          <a:stretch>
            <a:fillRect/>
          </a:stretch>
        </p:blipFill>
        <p:spPr>
          <a:xfrm>
            <a:off x="4784575" y="1200150"/>
            <a:ext cx="41148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Target</a:t>
            </a:r>
            <a:endParaRPr/>
          </a:p>
        </p:txBody>
      </p:sp>
      <p:pic>
        <p:nvPicPr>
          <p:cNvPr id="116" name="Google Shape;116;p21"/>
          <p:cNvPicPr preferRelativeResize="0"/>
          <p:nvPr/>
        </p:nvPicPr>
        <p:blipFill rotWithShape="1">
          <a:blip r:embed="rId3">
            <a:alphaModFix/>
          </a:blip>
          <a:srcRect b="0" l="1018" r="1009" t="0"/>
          <a:stretch/>
        </p:blipFill>
        <p:spPr>
          <a:xfrm>
            <a:off x="152400" y="1277025"/>
            <a:ext cx="8439150" cy="2114550"/>
          </a:xfrm>
          <a:prstGeom prst="rect">
            <a:avLst/>
          </a:prstGeom>
          <a:noFill/>
          <a:ln>
            <a:noFill/>
          </a:ln>
        </p:spPr>
      </p:pic>
      <p:pic>
        <p:nvPicPr>
          <p:cNvPr id="117" name="Google Shape;117;p21"/>
          <p:cNvPicPr preferRelativeResize="0"/>
          <p:nvPr/>
        </p:nvPicPr>
        <p:blipFill>
          <a:blip r:embed="rId4">
            <a:alphaModFix/>
          </a:blip>
          <a:stretch>
            <a:fillRect/>
          </a:stretch>
        </p:blipFill>
        <p:spPr>
          <a:xfrm>
            <a:off x="152400" y="4248825"/>
            <a:ext cx="8410575" cy="55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