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5" r:id="rId3"/>
    <p:sldId id="257" r:id="rId4"/>
    <p:sldId id="258" r:id="rId5"/>
    <p:sldId id="261" r:id="rId6"/>
    <p:sldId id="259" r:id="rId7"/>
    <p:sldId id="260" r:id="rId8"/>
    <p:sldId id="264" r:id="rId9"/>
    <p:sldId id="267"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3/24/2022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3/24/2022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datamexico.org/ui/?cube=gobmx_covid&amp;debug=false&amp;distinct=true&amp;drilldowns%5B0%5D=Death+Date&amp;drilldowns%5B1%5D=Covid+Result&amp;drilldowns%5B2%5D=Health+Institution+Attended&amp;drilldowns%5B3%5D=Pneumonia+Diagnose&amp;drilldowns%5B4%5D=Speaks+Indigenous+Language&amp;drilldowns%5B5%5D=COPD+Diagnose&amp;drilldowns%5B6%5D=Asthma+Diagnose&amp;drilldowns%5B7%5D=Inmunosupresion+Diagnose&amp;drilldowns%5B8%5D=Hypertension+Diagnose&amp;drilldowns%5B9%5D=Cardiovascular+Diagnose&amp;drilldowns%5B10%5D=Obesity+Diagnose&amp;drilldowns%5B11%5D=Chronic+Kidney+Failure+Diagnose&amp;drilldowns%5B12%5D=Diabetes+Diagnose&amp;drilldowns%5B13%5D=Smoking+Diagnose&amp;drilldowns%5B14%5D=Contact+with+Another+Covid+Case&amp;drilldowns%5B15%5D=State+Patient+Attended&amp;drilldowns%5B16%5D=State+Patient+Origin&amp;drilldowns%5B17%5D=Patient+Type&amp;locale=es&amp;measures%5B0%5D=Cases&amp;nonempty=true&amp;parents=false&amp;sparse=fal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dirty="0" smtClean="0"/>
              <a:t>Predicciones sobre los decesos en tiempos de COVID en México</a:t>
            </a:r>
            <a:endParaRPr lang="es-MX" dirty="0"/>
          </a:p>
        </p:txBody>
      </p:sp>
      <p:sp>
        <p:nvSpPr>
          <p:cNvPr id="3" name="Subtítulo 2"/>
          <p:cNvSpPr>
            <a:spLocks noGrp="1"/>
          </p:cNvSpPr>
          <p:nvPr>
            <p:ph type="subTitle" idx="1"/>
          </p:nvPr>
        </p:nvSpPr>
        <p:spPr/>
        <p:txBody>
          <a:bodyPr/>
          <a:lstStyle/>
          <a:p>
            <a:r>
              <a:rPr lang="es-MX" dirty="0" smtClean="0"/>
              <a:t>David Venegas Martínez</a:t>
            </a:r>
            <a:endParaRPr lang="es-MX" dirty="0"/>
          </a:p>
        </p:txBody>
      </p:sp>
    </p:spTree>
    <p:extLst>
      <p:ext uri="{BB962C8B-B14F-4D97-AF65-F5344CB8AC3E}">
        <p14:creationId xmlns:p14="http://schemas.microsoft.com/office/powerpoint/2010/main" val="37070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¿Fue certera la predicción vs los datos reales?</a:t>
            </a:r>
          </a:p>
        </p:txBody>
      </p:sp>
      <p:pic>
        <p:nvPicPr>
          <p:cNvPr id="4" name="Marcador de contenido 3"/>
          <p:cNvPicPr>
            <a:picLocks noGrp="1" noChangeAspect="1"/>
          </p:cNvPicPr>
          <p:nvPr>
            <p:ph idx="1"/>
          </p:nvPr>
        </p:nvPicPr>
        <p:blipFill>
          <a:blip r:embed="rId2"/>
          <a:stretch>
            <a:fillRect/>
          </a:stretch>
        </p:blipFill>
        <p:spPr>
          <a:xfrm>
            <a:off x="3769626" y="1123837"/>
            <a:ext cx="4978958" cy="3895497"/>
          </a:xfrm>
          <a:prstGeom prst="rect">
            <a:avLst/>
          </a:prstGeom>
        </p:spPr>
      </p:pic>
      <p:sp>
        <p:nvSpPr>
          <p:cNvPr id="5" name="CuadroTexto 4"/>
          <p:cNvSpPr txBox="1"/>
          <p:nvPr/>
        </p:nvSpPr>
        <p:spPr>
          <a:xfrm>
            <a:off x="8855676" y="1589903"/>
            <a:ext cx="2838577" cy="1908215"/>
          </a:xfrm>
          <a:prstGeom prst="rect">
            <a:avLst/>
          </a:prstGeom>
          <a:solidFill>
            <a:schemeClr val="bg1"/>
          </a:solidFill>
        </p:spPr>
        <p:txBody>
          <a:bodyPr wrap="square" rtlCol="0">
            <a:spAutoFit/>
          </a:bodyPr>
          <a:lstStyle/>
          <a:p>
            <a:pPr algn="just" defTabSz="914400">
              <a:lnSpc>
                <a:spcPct val="90000"/>
              </a:lnSpc>
              <a:spcBef>
                <a:spcPts val="1200"/>
              </a:spcBef>
              <a:buClr>
                <a:schemeClr val="accent1"/>
              </a:buClr>
            </a:pPr>
            <a:r>
              <a:rPr lang="es-MX" sz="2000" dirty="0">
                <a:solidFill>
                  <a:schemeClr val="tx1">
                    <a:lumMod val="65000"/>
                    <a:lumOff val="35000"/>
                  </a:schemeClr>
                </a:solidFill>
              </a:rPr>
              <a:t>El valor de AUC es </a:t>
            </a:r>
            <a:r>
              <a:rPr lang="es-MX" sz="2000" dirty="0">
                <a:solidFill>
                  <a:schemeClr val="tx1">
                    <a:lumMod val="65000"/>
                    <a:lumOff val="35000"/>
                  </a:schemeClr>
                </a:solidFill>
                <a:latin typeface="Calibri Light" panose="020F0302020204030204" pitchFamily="34" charset="0"/>
                <a:cs typeface="Calibri Light" panose="020F0302020204030204" pitchFamily="34" charset="0"/>
              </a:rPr>
              <a:t>0.88</a:t>
            </a:r>
            <a:r>
              <a:rPr lang="es-MX" sz="2000" dirty="0">
                <a:solidFill>
                  <a:schemeClr val="tx1">
                    <a:lumMod val="65000"/>
                    <a:lumOff val="35000"/>
                  </a:schemeClr>
                </a:solidFill>
              </a:rPr>
              <a:t> lo que indica que el modelo se adecua elativamente bien</a:t>
            </a:r>
            <a:r>
              <a:rPr lang="es-MX" sz="2000" dirty="0" smtClean="0">
                <a:solidFill>
                  <a:schemeClr val="tx1">
                    <a:lumMod val="65000"/>
                    <a:lumOff val="35000"/>
                  </a:schemeClr>
                </a:solidFill>
              </a:rPr>
              <a:t>.</a:t>
            </a:r>
            <a:endParaRPr lang="es-MX" sz="2000" dirty="0">
              <a:solidFill>
                <a:schemeClr val="tx1">
                  <a:lumMod val="65000"/>
                  <a:lumOff val="35000"/>
                </a:schemeClr>
              </a:solidFill>
            </a:endParaRPr>
          </a:p>
          <a:p>
            <a:pPr algn="just" defTabSz="914400">
              <a:lnSpc>
                <a:spcPct val="90000"/>
              </a:lnSpc>
              <a:spcBef>
                <a:spcPts val="1200"/>
              </a:spcBef>
              <a:buClr>
                <a:schemeClr val="accent1"/>
              </a:buClr>
            </a:pPr>
            <a:r>
              <a:rPr lang="es-MX" sz="2000" dirty="0">
                <a:solidFill>
                  <a:schemeClr val="tx1">
                    <a:lumMod val="65000"/>
                    <a:lumOff val="35000"/>
                  </a:schemeClr>
                </a:solidFill>
              </a:rPr>
              <a:t>Un AUC de 1 sería el mejor.</a:t>
            </a:r>
            <a:endParaRPr lang="es-MX" sz="2000" dirty="0">
              <a:solidFill>
                <a:schemeClr val="tx1">
                  <a:lumMod val="65000"/>
                  <a:lumOff val="35000"/>
                </a:schemeClr>
              </a:solidFill>
            </a:endParaRPr>
          </a:p>
        </p:txBody>
      </p:sp>
      <p:cxnSp>
        <p:nvCxnSpPr>
          <p:cNvPr id="7" name="Conector recto 6"/>
          <p:cNvCxnSpPr/>
          <p:nvPr/>
        </p:nvCxnSpPr>
        <p:spPr>
          <a:xfrm flipV="1">
            <a:off x="4269996" y="1300294"/>
            <a:ext cx="25167" cy="3271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4295163" y="1283516"/>
            <a:ext cx="4269997" cy="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flipV="1">
            <a:off x="4295163" y="1317072"/>
            <a:ext cx="327171" cy="20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4269996" y="1476751"/>
            <a:ext cx="878767" cy="215444"/>
          </a:xfrm>
          <a:prstGeom prst="rect">
            <a:avLst/>
          </a:prstGeom>
          <a:noFill/>
        </p:spPr>
        <p:txBody>
          <a:bodyPr wrap="none" rtlCol="0">
            <a:spAutoFit/>
          </a:bodyPr>
          <a:lstStyle/>
          <a:p>
            <a:r>
              <a:rPr lang="es-MX" sz="800" dirty="0" smtClean="0"/>
              <a:t>Valor optimo = 1</a:t>
            </a:r>
            <a:endParaRPr lang="es-MX" sz="800" dirty="0"/>
          </a:p>
        </p:txBody>
      </p:sp>
    </p:spTree>
    <p:extLst>
      <p:ext uri="{BB962C8B-B14F-4D97-AF65-F5344CB8AC3E}">
        <p14:creationId xmlns:p14="http://schemas.microsoft.com/office/powerpoint/2010/main" val="35414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Conclusión</a:t>
            </a:r>
            <a:endParaRPr lang="es-MX" dirty="0"/>
          </a:p>
        </p:txBody>
      </p:sp>
      <p:sp>
        <p:nvSpPr>
          <p:cNvPr id="3" name="Marcador de contenido 2"/>
          <p:cNvSpPr>
            <a:spLocks noGrp="1"/>
          </p:cNvSpPr>
          <p:nvPr>
            <p:ph idx="1"/>
          </p:nvPr>
        </p:nvSpPr>
        <p:spPr/>
        <p:txBody>
          <a:bodyPr/>
          <a:lstStyle/>
          <a:p>
            <a:pPr algn="just"/>
            <a:r>
              <a:rPr lang="es-MX" dirty="0" smtClean="0"/>
              <a:t>Teniendo en cuenta la volatilidad de datos que se tuvieron en lo que va de pandemia, se observo que no basta solo con datos públicos generales, se necesitarían recabar más datos específicos de cada paciente para poder tener un análisis más certero.</a:t>
            </a:r>
            <a:endParaRPr lang="es-MX" dirty="0"/>
          </a:p>
        </p:txBody>
      </p:sp>
    </p:spTree>
    <p:extLst>
      <p:ext uri="{BB962C8B-B14F-4D97-AF65-F5344CB8AC3E}">
        <p14:creationId xmlns:p14="http://schemas.microsoft.com/office/powerpoint/2010/main" val="363227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¿Cuál es la motivación?</a:t>
            </a:r>
            <a:endParaRPr lang="es-MX" dirty="0"/>
          </a:p>
        </p:txBody>
      </p:sp>
      <p:sp>
        <p:nvSpPr>
          <p:cNvPr id="3" name="Marcador de contenido 2"/>
          <p:cNvSpPr>
            <a:spLocks noGrp="1"/>
          </p:cNvSpPr>
          <p:nvPr>
            <p:ph idx="1"/>
          </p:nvPr>
        </p:nvSpPr>
        <p:spPr/>
        <p:txBody>
          <a:bodyPr/>
          <a:lstStyle/>
          <a:p>
            <a:pPr algn="just"/>
            <a:r>
              <a:rPr lang="es-MX" dirty="0" smtClean="0"/>
              <a:t>Herramienta que pueda ser usada para un análisis a futuro, como en una aplicación para saber sí con los síntomas que presenten los pacientes representan un gran riesgo de deceso para estar al pendiente desde un inicio, y no esperar a que se presenten complicaciones.</a:t>
            </a:r>
            <a:endParaRPr lang="es-MX" dirty="0"/>
          </a:p>
        </p:txBody>
      </p:sp>
    </p:spTree>
    <p:extLst>
      <p:ext uri="{BB962C8B-B14F-4D97-AF65-F5344CB8AC3E}">
        <p14:creationId xmlns:p14="http://schemas.microsoft.com/office/powerpoint/2010/main" val="106117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se sabe sobre los decesos en tiempos de COVID?</a:t>
            </a:r>
            <a:endParaRPr lang="es-MX" dirty="0"/>
          </a:p>
        </p:txBody>
      </p:sp>
      <p:sp>
        <p:nvSpPr>
          <p:cNvPr id="3" name="Marcador de contenido 2"/>
          <p:cNvSpPr>
            <a:spLocks noGrp="1"/>
          </p:cNvSpPr>
          <p:nvPr>
            <p:ph idx="1"/>
          </p:nvPr>
        </p:nvSpPr>
        <p:spPr/>
        <p:txBody>
          <a:bodyPr/>
          <a:lstStyle/>
          <a:p>
            <a:r>
              <a:rPr lang="es-MX" dirty="0" smtClean="0"/>
              <a:t>Se tienen datos abiertos donde se puede explorar los casos que ha habido a lo largo del territorio Nacional (</a:t>
            </a:r>
            <a:r>
              <a:rPr lang="es-MX" dirty="0" err="1" smtClean="0">
                <a:solidFill>
                  <a:schemeClr val="accent1">
                    <a:lumMod val="75000"/>
                  </a:schemeClr>
                </a:solidFill>
                <a:hlinkClick r:id="rId2"/>
              </a:rPr>
              <a:t>DataMexico</a:t>
            </a:r>
            <a:r>
              <a:rPr lang="es-MX" dirty="0"/>
              <a:t>) https://api.datamexico.org/</a:t>
            </a:r>
            <a:endParaRPr lang="es-MX" dirty="0" smtClean="0"/>
          </a:p>
          <a:p>
            <a:r>
              <a:rPr lang="es-MX" dirty="0" smtClean="0"/>
              <a:t>Pasar la imagen a datos </a:t>
            </a:r>
            <a:r>
              <a:rPr lang="es-MX" dirty="0" err="1" smtClean="0"/>
              <a:t>fisicos</a:t>
            </a:r>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p:txBody>
      </p:sp>
      <p:graphicFrame>
        <p:nvGraphicFramePr>
          <p:cNvPr id="7" name="Tabla 6"/>
          <p:cNvGraphicFramePr>
            <a:graphicFrameLocks noGrp="1"/>
          </p:cNvGraphicFramePr>
          <p:nvPr>
            <p:extLst>
              <p:ext uri="{D42A27DB-BD31-4B8C-83A1-F6EECF244321}">
                <p14:modId xmlns:p14="http://schemas.microsoft.com/office/powerpoint/2010/main" val="880957194"/>
              </p:ext>
            </p:extLst>
          </p:nvPr>
        </p:nvGraphicFramePr>
        <p:xfrm>
          <a:off x="3869266" y="2387460"/>
          <a:ext cx="7315200" cy="3152752"/>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tblGrid>
              <a:tr h="318413">
                <a:tc>
                  <a:txBody>
                    <a:bodyPr/>
                    <a:lstStyle/>
                    <a:p>
                      <a:pPr algn="ctr" fontAlgn="b"/>
                      <a:r>
                        <a:rPr lang="es-MX" sz="1100" b="0" i="0" u="none" strike="noStrike" dirty="0" err="1" smtClean="0">
                          <a:solidFill>
                            <a:schemeClr val="bg1"/>
                          </a:solidFill>
                          <a:effectLst/>
                          <a:latin typeface="Calibri" panose="020F0502020204030204" pitchFamily="34" charset="0"/>
                        </a:rPr>
                        <a:t>Asthma</a:t>
                      </a:r>
                      <a:endParaRPr lang="es-MX" sz="1100" b="0" i="0" u="none" strike="noStrike" dirty="0" smtClean="0">
                        <a:solidFill>
                          <a:schemeClr val="bg1"/>
                        </a:solidFill>
                        <a:effectLst/>
                        <a:latin typeface="Calibri" panose="020F0502020204030204" pitchFamily="34" charset="0"/>
                      </a:endParaRPr>
                    </a:p>
                    <a:p>
                      <a:pPr algn="ctr" fontAlgn="b"/>
                      <a:endParaRPr lang="es-MX" sz="1100" b="0" i="0" u="none" strike="noStrike" dirty="0">
                        <a:solidFill>
                          <a:schemeClr val="bg1"/>
                        </a:solidFill>
                        <a:effectLst/>
                        <a:latin typeface="Calibri" panose="020F0502020204030204" pitchFamily="34" charset="0"/>
                      </a:endParaRPr>
                    </a:p>
                  </a:txBody>
                  <a:tcPr marL="0" marR="0" marT="0" marB="0" anchor="b"/>
                </a:tc>
                <a:tc>
                  <a:txBody>
                    <a:bodyPr/>
                    <a:lstStyle/>
                    <a:p>
                      <a:pPr algn="ctr" fontAlgn="b"/>
                      <a:r>
                        <a:rPr lang="es-MX" sz="1100" b="0" i="0" u="none" strike="noStrike" dirty="0" err="1" smtClean="0">
                          <a:solidFill>
                            <a:schemeClr val="bg1"/>
                          </a:solidFill>
                          <a:effectLst/>
                          <a:latin typeface="Calibri" panose="020F0502020204030204" pitchFamily="34" charset="0"/>
                        </a:rPr>
                        <a:t>Obesity</a:t>
                      </a:r>
                      <a:endParaRPr lang="es-MX" sz="1100" b="0" i="0" u="none" strike="noStrike" dirty="0" smtClean="0">
                        <a:solidFill>
                          <a:schemeClr val="bg1"/>
                        </a:solidFill>
                        <a:effectLst/>
                        <a:latin typeface="Calibri" panose="020F0502020204030204" pitchFamily="34" charset="0"/>
                      </a:endParaRPr>
                    </a:p>
                    <a:p>
                      <a:pPr algn="ctr" fontAlgn="b"/>
                      <a:endParaRPr lang="es-MX" sz="1100" b="0" i="0" u="none" strike="noStrike" dirty="0">
                        <a:solidFill>
                          <a:schemeClr val="bg1"/>
                        </a:solidFill>
                        <a:effectLst/>
                        <a:latin typeface="Calibri" panose="020F0502020204030204" pitchFamily="34" charset="0"/>
                      </a:endParaRPr>
                    </a:p>
                  </a:txBody>
                  <a:tcPr marL="0" marR="0" marT="0" marB="0" anchor="b"/>
                </a:tc>
                <a:tc>
                  <a:txBody>
                    <a:bodyPr/>
                    <a:lstStyle/>
                    <a:p>
                      <a:pPr algn="ctr" fontAlgn="b"/>
                      <a:r>
                        <a:rPr lang="es-MX" sz="1100" b="0" i="0" u="none" strike="noStrike" dirty="0" smtClean="0">
                          <a:solidFill>
                            <a:schemeClr val="bg1"/>
                          </a:solidFill>
                          <a:effectLst/>
                          <a:latin typeface="Calibri" panose="020F0502020204030204" pitchFamily="34" charset="0"/>
                        </a:rPr>
                        <a:t>Diabetes</a:t>
                      </a:r>
                    </a:p>
                    <a:p>
                      <a:pPr algn="ctr" fontAlgn="b"/>
                      <a:endParaRPr lang="es-MX" sz="1100" b="0" i="0" u="none" strike="noStrike" dirty="0">
                        <a:solidFill>
                          <a:schemeClr val="bg1"/>
                        </a:solidFill>
                        <a:effectLst/>
                        <a:latin typeface="Calibri" panose="020F0502020204030204" pitchFamily="34" charset="0"/>
                      </a:endParaRPr>
                    </a:p>
                  </a:txBody>
                  <a:tcPr marL="0" marR="0" marT="0" marB="0" anchor="b"/>
                </a:tc>
                <a:tc>
                  <a:txBody>
                    <a:bodyPr/>
                    <a:lstStyle/>
                    <a:p>
                      <a:pPr algn="ctr" fontAlgn="b"/>
                      <a:r>
                        <a:rPr lang="es-MX" sz="1100" b="0" i="0" u="none" strike="noStrike" dirty="0" err="1" smtClean="0">
                          <a:solidFill>
                            <a:schemeClr val="bg1"/>
                          </a:solidFill>
                          <a:effectLst/>
                          <a:latin typeface="Calibri" panose="020F0502020204030204" pitchFamily="34" charset="0"/>
                        </a:rPr>
                        <a:t>Institution</a:t>
                      </a:r>
                      <a:endParaRPr lang="es-MX" sz="1100" b="0" i="0" u="none" strike="noStrike" dirty="0" smtClean="0">
                        <a:solidFill>
                          <a:schemeClr val="bg1"/>
                        </a:solidFill>
                        <a:effectLst/>
                        <a:latin typeface="Calibri" panose="020F0502020204030204" pitchFamily="34" charset="0"/>
                      </a:endParaRPr>
                    </a:p>
                    <a:p>
                      <a:pPr algn="ctr" fontAlgn="b"/>
                      <a:endParaRPr lang="es-MX" sz="1100" b="0" i="0" u="none" strike="noStrike" dirty="0">
                        <a:solidFill>
                          <a:schemeClr val="bg1"/>
                        </a:solidFill>
                        <a:effectLst/>
                        <a:latin typeface="Calibri" panose="020F0502020204030204" pitchFamily="34" charset="0"/>
                      </a:endParaRPr>
                    </a:p>
                  </a:txBody>
                  <a:tcPr marL="0" marR="0" marT="0" marB="0" anchor="b"/>
                </a:tc>
                <a:tc>
                  <a:txBody>
                    <a:bodyPr/>
                    <a:lstStyle/>
                    <a:p>
                      <a:pPr algn="ctr" fontAlgn="b"/>
                      <a:r>
                        <a:rPr lang="es-MX" sz="1100" b="0" i="0" u="none" strike="noStrike" dirty="0" err="1" smtClean="0">
                          <a:solidFill>
                            <a:schemeClr val="bg1"/>
                          </a:solidFill>
                          <a:effectLst/>
                          <a:latin typeface="Calibri" panose="020F0502020204030204" pitchFamily="34" charset="0"/>
                        </a:rPr>
                        <a:t>Covid_Result</a:t>
                      </a:r>
                      <a:endParaRPr lang="es-MX" sz="1100" b="0" i="0" u="none" strike="noStrike" dirty="0" smtClean="0">
                        <a:solidFill>
                          <a:schemeClr val="bg1"/>
                        </a:solidFill>
                        <a:effectLst/>
                        <a:latin typeface="Calibri" panose="020F0502020204030204" pitchFamily="34" charset="0"/>
                      </a:endParaRPr>
                    </a:p>
                    <a:p>
                      <a:pPr algn="ctr" fontAlgn="b"/>
                      <a:endParaRPr lang="es-MX" sz="1100" b="0" i="0" u="none" strike="noStrike" dirty="0">
                        <a:solidFill>
                          <a:schemeClr val="bg1"/>
                        </a:solidFill>
                        <a:effectLst/>
                        <a:latin typeface="Calibri" panose="020F0502020204030204" pitchFamily="34" charset="0"/>
                      </a:endParaRPr>
                    </a:p>
                  </a:txBody>
                  <a:tcPr marL="0" marR="0" marT="0" marB="0" anchor="b"/>
                </a:tc>
                <a:tc>
                  <a:txBody>
                    <a:bodyPr/>
                    <a:lstStyle/>
                    <a:p>
                      <a:pPr algn="ctr" fontAlgn="b"/>
                      <a:r>
                        <a:rPr lang="es-MX" sz="1100" b="0" i="0" u="none" strike="noStrike" dirty="0" err="1" smtClean="0">
                          <a:solidFill>
                            <a:schemeClr val="bg1"/>
                          </a:solidFill>
                          <a:effectLst/>
                          <a:latin typeface="Calibri" panose="020F0502020204030204" pitchFamily="34" charset="0"/>
                        </a:rPr>
                        <a:t>Intubated</a:t>
                      </a:r>
                      <a:endParaRPr lang="es-MX" sz="1100" b="0" i="0" u="none" strike="noStrike" dirty="0" smtClean="0">
                        <a:solidFill>
                          <a:schemeClr val="bg1"/>
                        </a:solidFill>
                        <a:effectLst/>
                        <a:latin typeface="Calibri" panose="020F0502020204030204" pitchFamily="34" charset="0"/>
                      </a:endParaRPr>
                    </a:p>
                    <a:p>
                      <a:pPr algn="ctr" fontAlgn="b"/>
                      <a:endParaRPr lang="es-MX" sz="1100" b="0" i="0" u="none" strike="noStrike" dirty="0">
                        <a:solidFill>
                          <a:schemeClr val="bg1"/>
                        </a:solidFill>
                        <a:effectLst/>
                        <a:latin typeface="Calibri" panose="020F0502020204030204" pitchFamily="34" charset="0"/>
                      </a:endParaRPr>
                    </a:p>
                  </a:txBody>
                  <a:tcPr marL="0" marR="0" marT="0" marB="0" anchor="b"/>
                </a:tc>
                <a:tc>
                  <a:txBody>
                    <a:bodyPr/>
                    <a:lstStyle/>
                    <a:p>
                      <a:pPr algn="ctr" fontAlgn="b"/>
                      <a:r>
                        <a:rPr lang="es-MX" sz="1100" b="0" i="0" u="none" strike="noStrike" dirty="0" smtClean="0">
                          <a:solidFill>
                            <a:schemeClr val="bg1"/>
                          </a:solidFill>
                          <a:effectLst/>
                          <a:latin typeface="Calibri" panose="020F0502020204030204" pitchFamily="34" charset="0"/>
                        </a:rPr>
                        <a:t>Cardiovascular</a:t>
                      </a:r>
                    </a:p>
                    <a:p>
                      <a:pPr algn="ctr" fontAlgn="b"/>
                      <a:endParaRPr lang="es-MX" sz="1100" b="0" i="0" u="none" strike="noStrike" dirty="0">
                        <a:solidFill>
                          <a:schemeClr val="bg1"/>
                        </a:solidFill>
                        <a:effectLst/>
                        <a:latin typeface="Calibri" panose="020F0502020204030204" pitchFamily="34" charset="0"/>
                      </a:endParaRPr>
                    </a:p>
                  </a:txBody>
                  <a:tcPr marL="0" marR="0" marT="0" marB="0" anchor="b"/>
                </a:tc>
                <a:tc>
                  <a:txBody>
                    <a:bodyPr/>
                    <a:lstStyle/>
                    <a:p>
                      <a:pPr algn="ctr" fontAlgn="b"/>
                      <a:r>
                        <a:rPr lang="es-MX" sz="1100" b="0" i="0" u="none" strike="noStrike" dirty="0" err="1" smtClean="0">
                          <a:solidFill>
                            <a:schemeClr val="bg1"/>
                          </a:solidFill>
                          <a:effectLst/>
                          <a:latin typeface="Calibri" panose="020F0502020204030204" pitchFamily="34" charset="0"/>
                        </a:rPr>
                        <a:t>Hypertension</a:t>
                      </a:r>
                      <a:endParaRPr lang="es-MX" sz="1100" b="0" i="0" u="none" strike="noStrike" dirty="0" smtClean="0">
                        <a:solidFill>
                          <a:schemeClr val="bg1"/>
                        </a:solidFill>
                        <a:effectLst/>
                        <a:latin typeface="Calibri" panose="020F0502020204030204" pitchFamily="34" charset="0"/>
                      </a:endParaRPr>
                    </a:p>
                    <a:p>
                      <a:pPr algn="ctr" fontAlgn="b"/>
                      <a:endParaRPr lang="es-MX" sz="1100" b="0" i="0" u="none" strike="noStrike" dirty="0">
                        <a:solidFill>
                          <a:schemeClr val="bg1"/>
                        </a:solidFill>
                        <a:effectLst/>
                        <a:latin typeface="Calibri" panose="020F0502020204030204" pitchFamily="34" charset="0"/>
                      </a:endParaRPr>
                    </a:p>
                  </a:txBody>
                  <a:tcPr marL="0" marR="0" marT="0" marB="0" anchor="b"/>
                </a:tc>
              </a:tr>
              <a:tr h="352184">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Cruz Roja</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Positivo SARS-CoV-2</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No Aplica</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Si</a:t>
                      </a:r>
                    </a:p>
                  </a:txBody>
                  <a:tcPr marL="0" marR="0" marT="0" marB="0" anchor="b"/>
                </a:tc>
              </a:tr>
              <a:tr h="352184">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Cruz Roja</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No positivo SARS-CoV-2</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No Aplica</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r>
              <a:tr h="352184">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Estatal</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Positivo SARS-CoV-2</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No Aplica</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Si</a:t>
                      </a:r>
                    </a:p>
                  </a:txBody>
                  <a:tcPr marL="0" marR="0" marT="0" marB="0" anchor="b"/>
                </a:tc>
              </a:tr>
              <a:tr h="352184">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Estatal</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Positivo SARS-CoV-2</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No Aplica</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Si</a:t>
                      </a:r>
                    </a:p>
                  </a:txBody>
                  <a:tcPr marL="0" marR="0" marT="0" marB="0" anchor="b"/>
                </a:tc>
              </a:tr>
              <a:tr h="352184">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Estatal</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Positivo SARS-CoV-2</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No Aplica</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r>
              <a:tr h="352184">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Estatal</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Positivo SARS-CoV-2</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No Aplica</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r>
              <a:tr h="352184">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Estatal</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Positivo SARS-CoV-2</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No Aplica</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r>
              <a:tr h="352184">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Estatal</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Positivo SARS-CoV-2</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No Aplica</a:t>
                      </a:r>
                    </a:p>
                  </a:txBody>
                  <a:tcPr marL="0" marR="0" marT="0" marB="0" anchor="b"/>
                </a:tc>
                <a:tc>
                  <a:txBody>
                    <a:bodyPr/>
                    <a:lstStyle/>
                    <a:p>
                      <a:pPr algn="l" fontAlgn="b"/>
                      <a:r>
                        <a:rPr lang="es-MX" sz="1100" b="0" i="0" u="none" strike="noStrike">
                          <a:solidFill>
                            <a:srgbClr val="000000"/>
                          </a:solidFill>
                          <a:effectLst/>
                          <a:latin typeface="Calibri" panose="020F0502020204030204" pitchFamily="34" charset="0"/>
                        </a:rPr>
                        <a:t>Si</a:t>
                      </a:r>
                    </a:p>
                  </a:txBody>
                  <a:tcPr marL="0" marR="0" marT="0" marB="0" anchor="b"/>
                </a:tc>
                <a:tc>
                  <a:txBody>
                    <a:bodyPr/>
                    <a:lstStyle/>
                    <a:p>
                      <a:pPr algn="l" fontAlgn="b"/>
                      <a:r>
                        <a:rPr lang="es-MX" sz="1100" b="0" i="0" u="none" strike="noStrike" dirty="0">
                          <a:solidFill>
                            <a:srgbClr val="000000"/>
                          </a:solidFill>
                          <a:effectLst/>
                          <a:latin typeface="Calibri" panose="020F0502020204030204" pitchFamily="34" charset="0"/>
                        </a:rPr>
                        <a:t>Si</a:t>
                      </a:r>
                    </a:p>
                  </a:txBody>
                  <a:tcPr marL="0" marR="0" marT="0" marB="0" anchor="b"/>
                </a:tc>
              </a:tr>
            </a:tbl>
          </a:graphicData>
        </a:graphic>
      </p:graphicFrame>
    </p:spTree>
    <p:extLst>
      <p:ext uri="{BB962C8B-B14F-4D97-AF65-F5344CB8AC3E}">
        <p14:creationId xmlns:p14="http://schemas.microsoft.com/office/powerpoint/2010/main" val="288564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Primer acercamiento para generar una predicción</a:t>
            </a:r>
            <a:endParaRPr lang="es-MX" dirty="0"/>
          </a:p>
        </p:txBody>
      </p:sp>
      <p:sp>
        <p:nvSpPr>
          <p:cNvPr id="3" name="Marcador de contenido 2"/>
          <p:cNvSpPr>
            <a:spLocks noGrp="1"/>
          </p:cNvSpPr>
          <p:nvPr>
            <p:ph idx="1"/>
          </p:nvPr>
        </p:nvSpPr>
        <p:spPr/>
        <p:txBody>
          <a:bodyPr/>
          <a:lstStyle/>
          <a:p>
            <a:r>
              <a:rPr lang="es-MX" dirty="0" smtClean="0"/>
              <a:t>Revisando correlación de las muertes reportadas sean o no relacionadas con COVID en hospitales</a:t>
            </a:r>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pPr marL="0" indent="0">
              <a:buNone/>
            </a:pPr>
            <a:r>
              <a:rPr lang="es-MX" dirty="0" smtClean="0"/>
              <a:t> </a:t>
            </a:r>
            <a:endParaRPr lang="es-MX" dirty="0"/>
          </a:p>
        </p:txBody>
      </p:sp>
      <p:graphicFrame>
        <p:nvGraphicFramePr>
          <p:cNvPr id="5" name="Tabla 4"/>
          <p:cNvGraphicFramePr>
            <a:graphicFrameLocks noGrp="1"/>
          </p:cNvGraphicFramePr>
          <p:nvPr>
            <p:extLst>
              <p:ext uri="{D42A27DB-BD31-4B8C-83A1-F6EECF244321}">
                <p14:modId xmlns:p14="http://schemas.microsoft.com/office/powerpoint/2010/main" val="1036904435"/>
              </p:ext>
            </p:extLst>
          </p:nvPr>
        </p:nvGraphicFramePr>
        <p:xfrm>
          <a:off x="4220250" y="1884540"/>
          <a:ext cx="6124476" cy="4234666"/>
        </p:xfrm>
        <a:graphic>
          <a:graphicData uri="http://schemas.openxmlformats.org/drawingml/2006/table">
            <a:tbl>
              <a:tblPr firstRow="1" bandRow="1">
                <a:tableStyleId>{5C22544A-7EE6-4342-B048-85BDC9FD1C3A}</a:tableStyleId>
              </a:tblPr>
              <a:tblGrid>
                <a:gridCol w="1531119"/>
                <a:gridCol w="1531119"/>
                <a:gridCol w="1531119"/>
                <a:gridCol w="1531119"/>
              </a:tblGrid>
              <a:tr h="292264">
                <a:tc>
                  <a:txBody>
                    <a:bodyPr/>
                    <a:lstStyle/>
                    <a:p>
                      <a:r>
                        <a:rPr lang="es-MX" sz="1400" dirty="0" smtClean="0"/>
                        <a:t>Institución</a:t>
                      </a:r>
                      <a:endParaRPr lang="es-MX" sz="1400" dirty="0"/>
                    </a:p>
                  </a:txBody>
                  <a:tcPr marL="0" marR="0" marT="0" marB="0"/>
                </a:tc>
                <a:tc>
                  <a:txBody>
                    <a:bodyPr/>
                    <a:lstStyle/>
                    <a:p>
                      <a:r>
                        <a:rPr lang="es-MX" sz="1400" dirty="0" smtClean="0"/>
                        <a:t>Fallecidos</a:t>
                      </a:r>
                      <a:endParaRPr lang="es-MX" sz="1400" dirty="0"/>
                    </a:p>
                  </a:txBody>
                  <a:tcPr marL="0" marR="0" marT="0" marB="0"/>
                </a:tc>
                <a:tc>
                  <a:txBody>
                    <a:bodyPr/>
                    <a:lstStyle/>
                    <a:p>
                      <a:r>
                        <a:rPr lang="es-MX" sz="1400" dirty="0" smtClean="0"/>
                        <a:t>Sobrevivientes</a:t>
                      </a:r>
                      <a:endParaRPr lang="es-MX" sz="1400" dirty="0"/>
                    </a:p>
                  </a:txBody>
                  <a:tcPr marL="0" marR="0" marT="0" marB="0"/>
                </a:tc>
                <a:tc>
                  <a:txBody>
                    <a:bodyPr/>
                    <a:lstStyle/>
                    <a:p>
                      <a:r>
                        <a:rPr lang="es-MX" sz="1400" dirty="0" smtClean="0"/>
                        <a:t>Porcentaje</a:t>
                      </a:r>
                      <a:r>
                        <a:rPr lang="es-MX" sz="1400" baseline="0" dirty="0" smtClean="0"/>
                        <a:t> mortalidad</a:t>
                      </a:r>
                      <a:endParaRPr lang="es-MX" sz="1400" dirty="0"/>
                    </a:p>
                  </a:txBody>
                  <a:tcPr marL="0" marR="0" marT="0" marB="0"/>
                </a:tc>
              </a:tr>
              <a:tr h="292264">
                <a:tc>
                  <a:txBody>
                    <a:bodyPr/>
                    <a:lstStyle/>
                    <a:p>
                      <a:r>
                        <a:rPr lang="es-MX" sz="1400" dirty="0" smtClean="0">
                          <a:effectLst/>
                        </a:rPr>
                        <a:t>SEDENA</a:t>
                      </a:r>
                      <a:endParaRPr lang="es-MX" sz="1400" dirty="0">
                        <a:effectLst/>
                      </a:endParaRP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6457.0</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36677</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0.149696</a:t>
                      </a:r>
                    </a:p>
                  </a:txBody>
                  <a:tcPr marL="76200" marR="76200" marT="38100" marB="38100" anchor="ctr"/>
                </a:tc>
              </a:tr>
              <a:tr h="292264">
                <a:tc>
                  <a:txBody>
                    <a:bodyPr/>
                    <a:lstStyle/>
                    <a:p>
                      <a:r>
                        <a:rPr lang="es-MX" sz="1400" dirty="0">
                          <a:effectLst/>
                        </a:rPr>
                        <a:t>ISSSTE</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31220.0</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322048</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0.088375</a:t>
                      </a:r>
                    </a:p>
                  </a:txBody>
                  <a:tcPr marL="76200" marR="76200" marT="38100" marB="38100" anchor="ctr"/>
                </a:tc>
              </a:tr>
              <a:tr h="292264">
                <a:tc>
                  <a:txBody>
                    <a:bodyPr/>
                    <a:lstStyle/>
                    <a:p>
                      <a:r>
                        <a:rPr lang="es-MX" sz="1400" dirty="0">
                          <a:effectLst/>
                        </a:rPr>
                        <a:t>Universitario</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540.0</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6844</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0.073131</a:t>
                      </a:r>
                    </a:p>
                  </a:txBody>
                  <a:tcPr marL="76200" marR="76200" marT="38100" marB="38100" anchor="ctr"/>
                </a:tc>
              </a:tr>
              <a:tr h="292264">
                <a:tc>
                  <a:txBody>
                    <a:bodyPr/>
                    <a:lstStyle/>
                    <a:p>
                      <a:r>
                        <a:rPr lang="es-MX" sz="1400" dirty="0">
                          <a:effectLst/>
                        </a:rPr>
                        <a:t>PEMEX</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4803.0</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62141</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0.071747</a:t>
                      </a:r>
                    </a:p>
                  </a:txBody>
                  <a:tcPr marL="76200" marR="76200" marT="38100" marB="38100" anchor="ctr"/>
                </a:tc>
              </a:tr>
              <a:tr h="292264">
                <a:tc>
                  <a:txBody>
                    <a:bodyPr/>
                    <a:lstStyle/>
                    <a:p>
                      <a:r>
                        <a:rPr lang="es-MX" sz="1400" dirty="0">
                          <a:effectLst/>
                        </a:rPr>
                        <a:t>SEMAR</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1632.0</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21143</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0.071658</a:t>
                      </a:r>
                    </a:p>
                  </a:txBody>
                  <a:tcPr marL="76200" marR="76200" marT="38100" marB="38100" anchor="ctr"/>
                </a:tc>
              </a:tr>
              <a:tr h="292264">
                <a:tc>
                  <a:txBody>
                    <a:bodyPr/>
                    <a:lstStyle/>
                    <a:p>
                      <a:r>
                        <a:rPr lang="es-MX" sz="1400" dirty="0">
                          <a:effectLst/>
                        </a:rPr>
                        <a:t>IMSS-Bienestar</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3410.0</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70492</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0.046142</a:t>
                      </a:r>
                    </a:p>
                  </a:txBody>
                  <a:tcPr marL="76200" marR="76200" marT="38100" marB="38100" anchor="ctr"/>
                </a:tc>
              </a:tr>
              <a:tr h="292264">
                <a:tc>
                  <a:txBody>
                    <a:bodyPr/>
                    <a:lstStyle/>
                    <a:p>
                      <a:r>
                        <a:rPr lang="es-MX" sz="1400" dirty="0">
                          <a:effectLst/>
                        </a:rPr>
                        <a:t>IMSS</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225545.0</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5058518</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0.042684</a:t>
                      </a:r>
                    </a:p>
                  </a:txBody>
                  <a:tcPr marL="76200" marR="76200" marT="38100" marB="38100" anchor="ctr"/>
                </a:tc>
              </a:tr>
              <a:tr h="292264">
                <a:tc>
                  <a:txBody>
                    <a:bodyPr/>
                    <a:lstStyle/>
                    <a:p>
                      <a:r>
                        <a:rPr lang="es-MX" sz="1400" dirty="0">
                          <a:effectLst/>
                        </a:rPr>
                        <a:t>Estatal</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5847.0</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148142</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0.037970</a:t>
                      </a:r>
                    </a:p>
                  </a:txBody>
                  <a:tcPr marL="76200" marR="76200" marT="38100" marB="38100" anchor="ctr"/>
                </a:tc>
              </a:tr>
              <a:tr h="292264">
                <a:tc>
                  <a:txBody>
                    <a:bodyPr/>
                    <a:lstStyle/>
                    <a:p>
                      <a:r>
                        <a:rPr lang="es-MX" sz="1400" dirty="0">
                          <a:effectLst/>
                        </a:rPr>
                        <a:t>Municipal</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186.0</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10717</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0.017060</a:t>
                      </a:r>
                    </a:p>
                  </a:txBody>
                  <a:tcPr marL="76200" marR="76200" marT="38100" marB="38100" anchor="ctr"/>
                </a:tc>
              </a:tr>
              <a:tr h="292264">
                <a:tc>
                  <a:txBody>
                    <a:bodyPr/>
                    <a:lstStyle/>
                    <a:p>
                      <a:r>
                        <a:rPr lang="es-MX" sz="1400" dirty="0">
                          <a:effectLst/>
                        </a:rPr>
                        <a:t>SSA</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125280.0</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8603853</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0.014352</a:t>
                      </a:r>
                    </a:p>
                  </a:txBody>
                  <a:tcPr marL="76200" marR="76200" marT="38100" marB="38100" anchor="ctr"/>
                </a:tc>
              </a:tr>
              <a:tr h="292264">
                <a:tc>
                  <a:txBody>
                    <a:bodyPr/>
                    <a:lstStyle/>
                    <a:p>
                      <a:r>
                        <a:rPr lang="es-MX" sz="1400" dirty="0">
                          <a:effectLst/>
                        </a:rPr>
                        <a:t>Cruz Roja</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43.0</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3063</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0.013844</a:t>
                      </a:r>
                    </a:p>
                  </a:txBody>
                  <a:tcPr marL="76200" marR="76200" marT="38100" marB="38100" anchor="ctr"/>
                </a:tc>
              </a:tr>
              <a:tr h="300778">
                <a:tc>
                  <a:txBody>
                    <a:bodyPr/>
                    <a:lstStyle/>
                    <a:p>
                      <a:r>
                        <a:rPr lang="es-MX" sz="1400" dirty="0">
                          <a:effectLst/>
                        </a:rPr>
                        <a:t>Privada</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8996.0</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684993</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0.012963</a:t>
                      </a:r>
                    </a:p>
                  </a:txBody>
                  <a:tcPr marL="76200" marR="76200" marT="38100" marB="38100" anchor="ctr"/>
                </a:tc>
              </a:tr>
              <a:tr h="292264">
                <a:tc>
                  <a:txBody>
                    <a:bodyPr/>
                    <a:lstStyle/>
                    <a:p>
                      <a:r>
                        <a:rPr lang="es-MX" sz="1400" dirty="0">
                          <a:effectLst/>
                        </a:rPr>
                        <a:t>DIF</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33.0</a:t>
                      </a:r>
                    </a:p>
                  </a:txBody>
                  <a:tcPr marL="76200" marR="76200" marT="38100" marB="38100" anchor="ctr"/>
                </a:tc>
                <a:tc>
                  <a:txBody>
                    <a:bodyPr/>
                    <a:lstStyle/>
                    <a:p>
                      <a:r>
                        <a:rPr lang="es-MX" sz="1400">
                          <a:effectLst/>
                          <a:latin typeface="Calibri Light" panose="020F0302020204030204" pitchFamily="34" charset="0"/>
                          <a:cs typeface="Calibri Light" panose="020F0302020204030204" pitchFamily="34" charset="0"/>
                        </a:rPr>
                        <a:t>2533</a:t>
                      </a:r>
                    </a:p>
                  </a:txBody>
                  <a:tcPr marL="76200" marR="76200" marT="38100" marB="38100" anchor="ctr"/>
                </a:tc>
                <a:tc>
                  <a:txBody>
                    <a:bodyPr/>
                    <a:lstStyle/>
                    <a:p>
                      <a:r>
                        <a:rPr lang="es-MX" sz="1400" dirty="0">
                          <a:effectLst/>
                          <a:latin typeface="Calibri Light" panose="020F0302020204030204" pitchFamily="34" charset="0"/>
                          <a:cs typeface="Calibri Light" panose="020F0302020204030204" pitchFamily="34" charset="0"/>
                        </a:rPr>
                        <a:t>0.012860</a:t>
                      </a:r>
                    </a:p>
                  </a:txBody>
                  <a:tcPr marL="76200" marR="76200" marT="38100" marB="38100" anchor="ctr"/>
                </a:tc>
              </a:tr>
            </a:tbl>
          </a:graphicData>
        </a:graphic>
      </p:graphicFrame>
    </p:spTree>
    <p:extLst>
      <p:ext uri="{BB962C8B-B14F-4D97-AF65-F5344CB8AC3E}">
        <p14:creationId xmlns:p14="http://schemas.microsoft.com/office/powerpoint/2010/main" val="183897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y cómo se evaluará?</a:t>
            </a:r>
            <a:endParaRPr lang="es-MX" dirty="0"/>
          </a:p>
        </p:txBody>
      </p:sp>
      <p:sp>
        <p:nvSpPr>
          <p:cNvPr id="3" name="Marcador de contenido 2"/>
          <p:cNvSpPr>
            <a:spLocks noGrp="1"/>
          </p:cNvSpPr>
          <p:nvPr>
            <p:ph idx="1"/>
          </p:nvPr>
        </p:nvSpPr>
        <p:spPr/>
        <p:txBody>
          <a:bodyPr/>
          <a:lstStyle/>
          <a:p>
            <a:pPr algn="just"/>
            <a:r>
              <a:rPr lang="es-MX" dirty="0" smtClean="0"/>
              <a:t>Se tomarán variables como</a:t>
            </a:r>
            <a:r>
              <a:rPr lang="es-MX" dirty="0"/>
              <a:t>:</a:t>
            </a:r>
            <a:r>
              <a:rPr lang="es-MX" dirty="0" smtClean="0"/>
              <a:t> enfermedades crónicas, sí son fumadores, sí se necesito terapia intensiva entre otras.</a:t>
            </a:r>
          </a:p>
          <a:p>
            <a:pPr algn="just"/>
            <a:r>
              <a:rPr lang="es-MX" dirty="0" smtClean="0"/>
              <a:t>Se generará una predicción basada en el mejor modelo que se encuentre, evaluando el resultado de la predicción siempre buscando se que sea un número entre 0-1 donde 1 es 100% efectivo.</a:t>
            </a:r>
            <a:endParaRPr lang="es-MX" dirty="0"/>
          </a:p>
        </p:txBody>
      </p:sp>
    </p:spTree>
    <p:extLst>
      <p:ext uri="{BB962C8B-B14F-4D97-AF65-F5344CB8AC3E}">
        <p14:creationId xmlns:p14="http://schemas.microsoft.com/office/powerpoint/2010/main" val="180984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Y… ¿El modelo?</a:t>
            </a:r>
            <a:endParaRPr lang="es-MX" dirty="0"/>
          </a:p>
        </p:txBody>
      </p:sp>
      <p:sp>
        <p:nvSpPr>
          <p:cNvPr id="3" name="Marcador de contenido 2"/>
          <p:cNvSpPr>
            <a:spLocks noGrp="1"/>
          </p:cNvSpPr>
          <p:nvPr>
            <p:ph idx="1"/>
          </p:nvPr>
        </p:nvSpPr>
        <p:spPr/>
        <p:txBody>
          <a:bodyPr/>
          <a:lstStyle/>
          <a:p>
            <a:pPr algn="just"/>
            <a:r>
              <a:rPr lang="es-MX" dirty="0" smtClean="0"/>
              <a:t>El modelo aplicado fue una regresión de bosque de decisión que básicamente consiste en partir la información en secciones hasta poder clasificarla correctamente o lo más cercano posible a la realidad.</a:t>
            </a:r>
          </a:p>
          <a:p>
            <a:pPr algn="just"/>
            <a:r>
              <a:rPr lang="es-MX" dirty="0" smtClean="0"/>
              <a:t>Un ejemplo sería:</a:t>
            </a:r>
          </a:p>
          <a:p>
            <a:pPr marL="0" indent="0">
              <a:buNone/>
            </a:pPr>
            <a:endParaRPr lang="es-MX" dirty="0"/>
          </a:p>
          <a:p>
            <a:endParaRPr lang="es-MX" dirty="0" smtClean="0"/>
          </a:p>
          <a:p>
            <a:endParaRPr lang="es-MX" dirty="0"/>
          </a:p>
          <a:p>
            <a:endParaRPr lang="es-MX" dirty="0" smtClean="0"/>
          </a:p>
          <a:p>
            <a:endParaRPr lang="es-MX" dirty="0"/>
          </a:p>
          <a:p>
            <a:endParaRPr lang="es-MX" dirty="0" smtClean="0"/>
          </a:p>
          <a:p>
            <a:endParaRPr lang="es-MX" dirty="0"/>
          </a:p>
        </p:txBody>
      </p:sp>
      <p:sp>
        <p:nvSpPr>
          <p:cNvPr id="6" name="Rectángulo 5"/>
          <p:cNvSpPr/>
          <p:nvPr/>
        </p:nvSpPr>
        <p:spPr>
          <a:xfrm>
            <a:off x="6621082" y="2826159"/>
            <a:ext cx="1942659" cy="5038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sz="1050" dirty="0"/>
              <a:t>¿</a:t>
            </a:r>
            <a:r>
              <a:rPr lang="es-MX" sz="1050" dirty="0" smtClean="0"/>
              <a:t>Tiene Covid?</a:t>
            </a:r>
            <a:endParaRPr lang="es-MX" sz="1050" dirty="0"/>
          </a:p>
        </p:txBody>
      </p:sp>
      <p:sp>
        <p:nvSpPr>
          <p:cNvPr id="7" name="Rectángulo 6"/>
          <p:cNvSpPr/>
          <p:nvPr/>
        </p:nvSpPr>
        <p:spPr>
          <a:xfrm>
            <a:off x="5376611" y="3719309"/>
            <a:ext cx="1293522" cy="4999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sz="1050" dirty="0" smtClean="0"/>
              <a:t>¿Tiene alguna enfermedad?</a:t>
            </a:r>
            <a:endParaRPr lang="es-MX" sz="1050" dirty="0"/>
          </a:p>
        </p:txBody>
      </p:sp>
      <p:cxnSp>
        <p:nvCxnSpPr>
          <p:cNvPr id="8" name="Conector recto de flecha 7"/>
          <p:cNvCxnSpPr>
            <a:stCxn id="6" idx="2"/>
            <a:endCxn id="7" idx="0"/>
          </p:cNvCxnSpPr>
          <p:nvPr/>
        </p:nvCxnSpPr>
        <p:spPr>
          <a:xfrm flipH="1">
            <a:off x="6023372" y="3330037"/>
            <a:ext cx="1569040" cy="389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6355365" y="3313795"/>
            <a:ext cx="314768" cy="253916"/>
          </a:xfrm>
          <a:prstGeom prst="rect">
            <a:avLst/>
          </a:prstGeom>
          <a:noFill/>
        </p:spPr>
        <p:txBody>
          <a:bodyPr wrap="square" rtlCol="0">
            <a:spAutoFit/>
          </a:bodyPr>
          <a:lstStyle/>
          <a:p>
            <a:r>
              <a:rPr lang="es-MX" sz="1050" dirty="0" smtClean="0"/>
              <a:t>Si</a:t>
            </a:r>
            <a:endParaRPr lang="es-MX" sz="1050" dirty="0"/>
          </a:p>
        </p:txBody>
      </p:sp>
      <p:sp>
        <p:nvSpPr>
          <p:cNvPr id="10" name="Rectángulo 9"/>
          <p:cNvSpPr/>
          <p:nvPr/>
        </p:nvSpPr>
        <p:spPr>
          <a:xfrm>
            <a:off x="8430604" y="3719309"/>
            <a:ext cx="1293522" cy="4999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sz="1050" dirty="0" smtClean="0"/>
              <a:t>¿Sé complicó la enfermedad?</a:t>
            </a:r>
            <a:endParaRPr lang="es-MX" sz="1050" dirty="0"/>
          </a:p>
        </p:txBody>
      </p:sp>
      <p:sp>
        <p:nvSpPr>
          <p:cNvPr id="11" name="Rectángulo 10"/>
          <p:cNvSpPr/>
          <p:nvPr/>
        </p:nvSpPr>
        <p:spPr>
          <a:xfrm>
            <a:off x="4595153" y="4719363"/>
            <a:ext cx="1208422" cy="6704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sz="1050" dirty="0" smtClean="0"/>
              <a:t>Alta probabilidad de complicación</a:t>
            </a:r>
            <a:endParaRPr lang="es-MX" sz="1050" dirty="0"/>
          </a:p>
        </p:txBody>
      </p:sp>
      <p:sp>
        <p:nvSpPr>
          <p:cNvPr id="12" name="Rectángulo 11"/>
          <p:cNvSpPr/>
          <p:nvPr/>
        </p:nvSpPr>
        <p:spPr>
          <a:xfrm>
            <a:off x="6162915" y="4695568"/>
            <a:ext cx="1208422" cy="6704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sz="1050" dirty="0" smtClean="0"/>
              <a:t>Probabilidad moderada de complicación</a:t>
            </a:r>
            <a:endParaRPr lang="es-MX" sz="1050" dirty="0"/>
          </a:p>
        </p:txBody>
      </p:sp>
      <p:cxnSp>
        <p:nvCxnSpPr>
          <p:cNvPr id="13" name="Conector recto de flecha 12"/>
          <p:cNvCxnSpPr>
            <a:stCxn id="7" idx="2"/>
            <a:endCxn id="11" idx="0"/>
          </p:cNvCxnSpPr>
          <p:nvPr/>
        </p:nvCxnSpPr>
        <p:spPr>
          <a:xfrm flipH="1">
            <a:off x="5199364" y="4219297"/>
            <a:ext cx="824008" cy="500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7" idx="2"/>
            <a:endCxn id="12" idx="0"/>
          </p:cNvCxnSpPr>
          <p:nvPr/>
        </p:nvCxnSpPr>
        <p:spPr>
          <a:xfrm>
            <a:off x="6023372" y="4219297"/>
            <a:ext cx="743754" cy="476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5036574" y="4330474"/>
            <a:ext cx="405835" cy="253916"/>
          </a:xfrm>
          <a:prstGeom prst="rect">
            <a:avLst/>
          </a:prstGeom>
          <a:noFill/>
        </p:spPr>
        <p:txBody>
          <a:bodyPr wrap="square" rtlCol="0">
            <a:spAutoFit/>
          </a:bodyPr>
          <a:lstStyle/>
          <a:p>
            <a:r>
              <a:rPr lang="es-MX" sz="1050" dirty="0" smtClean="0"/>
              <a:t>Si</a:t>
            </a:r>
            <a:endParaRPr lang="es-MX" sz="1050" dirty="0"/>
          </a:p>
        </p:txBody>
      </p:sp>
      <p:sp>
        <p:nvSpPr>
          <p:cNvPr id="16" name="CuadroTexto 15"/>
          <p:cNvSpPr txBox="1"/>
          <p:nvPr/>
        </p:nvSpPr>
        <p:spPr>
          <a:xfrm>
            <a:off x="6609228" y="4340186"/>
            <a:ext cx="481278" cy="253916"/>
          </a:xfrm>
          <a:prstGeom prst="rect">
            <a:avLst/>
          </a:prstGeom>
          <a:noFill/>
        </p:spPr>
        <p:txBody>
          <a:bodyPr wrap="square" rtlCol="0">
            <a:spAutoFit/>
          </a:bodyPr>
          <a:lstStyle/>
          <a:p>
            <a:r>
              <a:rPr lang="es-MX" sz="1050" dirty="0" smtClean="0"/>
              <a:t>No</a:t>
            </a:r>
            <a:endParaRPr lang="es-MX" sz="1050" dirty="0"/>
          </a:p>
        </p:txBody>
      </p:sp>
      <p:cxnSp>
        <p:nvCxnSpPr>
          <p:cNvPr id="17" name="Conector recto de flecha 16"/>
          <p:cNvCxnSpPr>
            <a:stCxn id="6" idx="2"/>
            <a:endCxn id="10" idx="0"/>
          </p:cNvCxnSpPr>
          <p:nvPr/>
        </p:nvCxnSpPr>
        <p:spPr>
          <a:xfrm>
            <a:off x="7592412" y="3330037"/>
            <a:ext cx="1484953" cy="389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8397225" y="3364871"/>
            <a:ext cx="432234" cy="253916"/>
          </a:xfrm>
          <a:prstGeom prst="rect">
            <a:avLst/>
          </a:prstGeom>
          <a:noFill/>
        </p:spPr>
        <p:txBody>
          <a:bodyPr wrap="square" rtlCol="0">
            <a:spAutoFit/>
          </a:bodyPr>
          <a:lstStyle/>
          <a:p>
            <a:r>
              <a:rPr lang="es-MX" sz="1050" dirty="0" smtClean="0"/>
              <a:t>No</a:t>
            </a:r>
            <a:endParaRPr lang="es-MX" sz="1050" dirty="0"/>
          </a:p>
        </p:txBody>
      </p:sp>
      <p:sp>
        <p:nvSpPr>
          <p:cNvPr id="19" name="Rectángulo 18"/>
          <p:cNvSpPr/>
          <p:nvPr/>
        </p:nvSpPr>
        <p:spPr>
          <a:xfrm>
            <a:off x="7565501" y="4702598"/>
            <a:ext cx="1538773" cy="663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sz="1050" dirty="0" smtClean="0"/>
              <a:t>Probabilidad moderada de fallecimiento</a:t>
            </a:r>
            <a:endParaRPr lang="es-MX" sz="1050" dirty="0"/>
          </a:p>
        </p:txBody>
      </p:sp>
      <p:cxnSp>
        <p:nvCxnSpPr>
          <p:cNvPr id="20" name="Conector recto de flecha 19"/>
          <p:cNvCxnSpPr>
            <a:stCxn id="10" idx="2"/>
            <a:endCxn id="19" idx="0"/>
          </p:cNvCxnSpPr>
          <p:nvPr/>
        </p:nvCxnSpPr>
        <p:spPr>
          <a:xfrm flipH="1">
            <a:off x="8334888" y="4219297"/>
            <a:ext cx="742477" cy="48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9498325" y="4719363"/>
            <a:ext cx="1380016" cy="6704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sz="1050" dirty="0" smtClean="0"/>
              <a:t>Probabilidad alta de fallecimiento</a:t>
            </a:r>
            <a:endParaRPr lang="es-MX" sz="1050" dirty="0"/>
          </a:p>
        </p:txBody>
      </p:sp>
      <p:cxnSp>
        <p:nvCxnSpPr>
          <p:cNvPr id="22" name="Conector recto de flecha 21"/>
          <p:cNvCxnSpPr>
            <a:stCxn id="10" idx="2"/>
            <a:endCxn id="21" idx="0"/>
          </p:cNvCxnSpPr>
          <p:nvPr/>
        </p:nvCxnSpPr>
        <p:spPr>
          <a:xfrm>
            <a:off x="9077365" y="4219297"/>
            <a:ext cx="1110968" cy="500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8295030" y="4333989"/>
            <a:ext cx="350010" cy="253916"/>
          </a:xfrm>
          <a:prstGeom prst="rect">
            <a:avLst/>
          </a:prstGeom>
          <a:noFill/>
        </p:spPr>
        <p:txBody>
          <a:bodyPr wrap="square" rtlCol="0">
            <a:spAutoFit/>
          </a:bodyPr>
          <a:lstStyle/>
          <a:p>
            <a:r>
              <a:rPr lang="es-MX" sz="1050" dirty="0" smtClean="0"/>
              <a:t>Si</a:t>
            </a:r>
            <a:endParaRPr lang="es-MX" sz="1050" dirty="0"/>
          </a:p>
        </p:txBody>
      </p:sp>
      <p:sp>
        <p:nvSpPr>
          <p:cNvPr id="24" name="CuadroTexto 23"/>
          <p:cNvSpPr txBox="1"/>
          <p:nvPr/>
        </p:nvSpPr>
        <p:spPr>
          <a:xfrm>
            <a:off x="9836252" y="4336302"/>
            <a:ext cx="391939" cy="253916"/>
          </a:xfrm>
          <a:prstGeom prst="rect">
            <a:avLst/>
          </a:prstGeom>
          <a:noFill/>
        </p:spPr>
        <p:txBody>
          <a:bodyPr wrap="square" rtlCol="0">
            <a:spAutoFit/>
          </a:bodyPr>
          <a:lstStyle/>
          <a:p>
            <a:r>
              <a:rPr lang="es-MX" sz="1050" dirty="0" smtClean="0"/>
              <a:t>No</a:t>
            </a:r>
            <a:endParaRPr lang="es-MX" sz="1050" dirty="0"/>
          </a:p>
        </p:txBody>
      </p:sp>
    </p:spTree>
    <p:extLst>
      <p:ext uri="{BB962C8B-B14F-4D97-AF65-F5344CB8AC3E}">
        <p14:creationId xmlns:p14="http://schemas.microsoft.com/office/powerpoint/2010/main" val="100394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¿Fue certera la predicción vs los datos reales?</a:t>
            </a:r>
          </a:p>
        </p:txBody>
      </p:sp>
      <p:sp>
        <p:nvSpPr>
          <p:cNvPr id="3" name="Marcador de contenido 2"/>
          <p:cNvSpPr>
            <a:spLocks noGrp="1"/>
          </p:cNvSpPr>
          <p:nvPr>
            <p:ph idx="1"/>
          </p:nvPr>
        </p:nvSpPr>
        <p:spPr>
          <a:xfrm>
            <a:off x="3841559" y="864108"/>
            <a:ext cx="7315200" cy="5120640"/>
          </a:xfrm>
        </p:spPr>
        <p:txBody>
          <a:bodyPr/>
          <a:lstStyle/>
          <a:p>
            <a:r>
              <a:rPr lang="es-MX" dirty="0" smtClean="0"/>
              <a:t>En la siguiente grafica se logra apreciar que la relación entre las 2 variables (el valor predicho y el valor verdadero) siguen una recta en diagonal</a:t>
            </a:r>
          </a:p>
          <a:p>
            <a:pPr marL="0" indent="0">
              <a:buNone/>
            </a:pPr>
            <a:r>
              <a:rPr lang="es-MX" dirty="0"/>
              <a:t>	</a:t>
            </a:r>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p:txBody>
      </p:sp>
      <p:pic>
        <p:nvPicPr>
          <p:cNvPr id="4" name="Imagen 3"/>
          <p:cNvPicPr>
            <a:picLocks noChangeAspect="1"/>
          </p:cNvPicPr>
          <p:nvPr/>
        </p:nvPicPr>
        <p:blipFill>
          <a:blip r:embed="rId2"/>
          <a:stretch>
            <a:fillRect/>
          </a:stretch>
        </p:blipFill>
        <p:spPr>
          <a:xfrm>
            <a:off x="3658034" y="2271523"/>
            <a:ext cx="4968729" cy="3860005"/>
          </a:xfrm>
          <a:prstGeom prst="rect">
            <a:avLst/>
          </a:prstGeom>
        </p:spPr>
      </p:pic>
    </p:spTree>
    <p:extLst>
      <p:ext uri="{BB962C8B-B14F-4D97-AF65-F5344CB8AC3E}">
        <p14:creationId xmlns:p14="http://schemas.microsoft.com/office/powerpoint/2010/main" val="8859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¿Fue certera la predicción vs los datos reales?</a:t>
            </a:r>
          </a:p>
        </p:txBody>
      </p:sp>
      <p:sp>
        <p:nvSpPr>
          <p:cNvPr id="5" name="Rectángulo 4"/>
          <p:cNvSpPr/>
          <p:nvPr/>
        </p:nvSpPr>
        <p:spPr>
          <a:xfrm>
            <a:off x="8258068" y="1834911"/>
            <a:ext cx="3318739" cy="2585323"/>
          </a:xfrm>
          <a:prstGeom prst="rect">
            <a:avLst/>
          </a:prstGeom>
        </p:spPr>
        <p:txBody>
          <a:bodyPr wrap="square">
            <a:spAutoFit/>
          </a:bodyPr>
          <a:lstStyle/>
          <a:p>
            <a:pPr algn="just"/>
            <a:r>
              <a:rPr lang="es-MX" dirty="0">
                <a:solidFill>
                  <a:schemeClr val="tx1">
                    <a:lumMod val="65000"/>
                    <a:lumOff val="35000"/>
                  </a:schemeClr>
                </a:solidFill>
              </a:rPr>
              <a:t>Donde:</a:t>
            </a:r>
          </a:p>
          <a:p>
            <a:pPr algn="just"/>
            <a:endParaRPr lang="es-MX" dirty="0">
              <a:solidFill>
                <a:schemeClr val="tx1">
                  <a:lumMod val="65000"/>
                  <a:lumOff val="35000"/>
                </a:schemeClr>
              </a:solidFill>
            </a:endParaRPr>
          </a:p>
          <a:p>
            <a:pPr algn="just"/>
            <a:r>
              <a:rPr lang="es-MX" dirty="0">
                <a:solidFill>
                  <a:schemeClr val="tx1">
                    <a:lumMod val="65000"/>
                    <a:lumOff val="35000"/>
                  </a:schemeClr>
                </a:solidFill>
              </a:rPr>
              <a:t>El error absoluto = </a:t>
            </a:r>
            <a:r>
              <a:rPr lang="es-MX" dirty="0">
                <a:solidFill>
                  <a:schemeClr val="tx1">
                    <a:lumMod val="65000"/>
                    <a:lumOff val="35000"/>
                  </a:schemeClr>
                </a:solidFill>
                <a:latin typeface="Calibri Light" panose="020F0302020204030204" pitchFamily="34" charset="0"/>
                <a:cs typeface="Calibri Light" panose="020F0302020204030204" pitchFamily="34" charset="0"/>
              </a:rPr>
              <a:t>20.81</a:t>
            </a:r>
            <a:r>
              <a:rPr lang="es-MX" dirty="0">
                <a:solidFill>
                  <a:schemeClr val="tx1">
                    <a:lumMod val="65000"/>
                    <a:lumOff val="35000"/>
                  </a:schemeClr>
                </a:solidFill>
              </a:rPr>
              <a:t>%</a:t>
            </a:r>
          </a:p>
          <a:p>
            <a:pPr algn="just"/>
            <a:r>
              <a:rPr lang="es-MX" dirty="0">
                <a:solidFill>
                  <a:schemeClr val="tx1">
                    <a:lumMod val="65000"/>
                    <a:lumOff val="35000"/>
                  </a:schemeClr>
                </a:solidFill>
              </a:rPr>
              <a:t>Error cuadrado = </a:t>
            </a:r>
            <a:r>
              <a:rPr lang="es-MX" dirty="0">
                <a:solidFill>
                  <a:schemeClr val="tx1">
                    <a:lumMod val="65000"/>
                    <a:lumOff val="35000"/>
                  </a:schemeClr>
                </a:solidFill>
                <a:latin typeface="Calibri Light" panose="020F0302020204030204" pitchFamily="34" charset="0"/>
                <a:cs typeface="Calibri Light" panose="020F0302020204030204" pitchFamily="34" charset="0"/>
              </a:rPr>
              <a:t>8.957</a:t>
            </a:r>
            <a:r>
              <a:rPr lang="es-MX" dirty="0">
                <a:solidFill>
                  <a:schemeClr val="tx1">
                    <a:lumMod val="65000"/>
                    <a:lumOff val="35000"/>
                  </a:schemeClr>
                </a:solidFill>
              </a:rPr>
              <a:t>%</a:t>
            </a:r>
          </a:p>
          <a:p>
            <a:pPr algn="just"/>
            <a:endParaRPr lang="es-MX" dirty="0"/>
          </a:p>
          <a:p>
            <a:pPr algn="just"/>
            <a:r>
              <a:rPr lang="es-MX" dirty="0">
                <a:solidFill>
                  <a:schemeClr val="tx1">
                    <a:lumMod val="65000"/>
                    <a:lumOff val="35000"/>
                  </a:schemeClr>
                </a:solidFill>
              </a:rPr>
              <a:t>El resultado de la predicción fue una </a:t>
            </a:r>
            <a:r>
              <a:rPr lang="es-MX" dirty="0" smtClean="0">
                <a:solidFill>
                  <a:schemeClr val="tx1">
                    <a:lumMod val="65000"/>
                    <a:lumOff val="35000"/>
                  </a:schemeClr>
                </a:solidFill>
              </a:rPr>
              <a:t>r</a:t>
            </a:r>
            <a:r>
              <a:rPr lang="es-MX" dirty="0">
                <a:solidFill>
                  <a:schemeClr val="tx1">
                    <a:lumMod val="65000"/>
                    <a:lumOff val="35000"/>
                  </a:schemeClr>
                </a:solidFill>
                <a:latin typeface="Calibri Light" panose="020F0302020204030204" pitchFamily="34" charset="0"/>
                <a:cs typeface="Calibri Light" panose="020F0302020204030204" pitchFamily="34" charset="0"/>
              </a:rPr>
              <a:t>2</a:t>
            </a:r>
            <a:r>
              <a:rPr lang="es-MX" dirty="0" smtClean="0">
                <a:solidFill>
                  <a:schemeClr val="tx1">
                    <a:lumMod val="65000"/>
                    <a:lumOff val="35000"/>
                  </a:schemeClr>
                </a:solidFill>
              </a:rPr>
              <a:t> </a:t>
            </a:r>
            <a:r>
              <a:rPr lang="es-MX" dirty="0">
                <a:solidFill>
                  <a:schemeClr val="tx1">
                    <a:lumMod val="65000"/>
                    <a:lumOff val="35000"/>
                  </a:schemeClr>
                </a:solidFill>
              </a:rPr>
              <a:t>de </a:t>
            </a:r>
            <a:r>
              <a:rPr lang="es-MX" dirty="0">
                <a:solidFill>
                  <a:schemeClr val="tx1">
                    <a:lumMod val="65000"/>
                    <a:lumOff val="35000"/>
                  </a:schemeClr>
                </a:solidFill>
                <a:latin typeface="Calibri Light" panose="020F0302020204030204" pitchFamily="34" charset="0"/>
                <a:cs typeface="Calibri Light" panose="020F0302020204030204" pitchFamily="34" charset="0"/>
              </a:rPr>
              <a:t>44.67</a:t>
            </a:r>
            <a:r>
              <a:rPr lang="es-MX" dirty="0" smtClean="0">
                <a:solidFill>
                  <a:schemeClr val="tx1">
                    <a:lumMod val="65000"/>
                    <a:lumOff val="35000"/>
                  </a:schemeClr>
                </a:solidFill>
              </a:rPr>
              <a:t>%, que es una métrica para saber que tan buen modelo tenemos.</a:t>
            </a:r>
            <a:endParaRPr lang="es-MX"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3569423" y="1680134"/>
            <a:ext cx="4688645" cy="3674462"/>
          </a:xfrm>
          <a:prstGeom prst="rect">
            <a:avLst/>
          </a:prstGeom>
        </p:spPr>
      </p:pic>
    </p:spTree>
    <p:extLst>
      <p:ext uri="{BB962C8B-B14F-4D97-AF65-F5344CB8AC3E}">
        <p14:creationId xmlns:p14="http://schemas.microsoft.com/office/powerpoint/2010/main" val="216071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¿Fue certera la predicción vs los datos reales?</a:t>
            </a:r>
          </a:p>
        </p:txBody>
      </p:sp>
      <p:pic>
        <p:nvPicPr>
          <p:cNvPr id="4" name="Imagen 3"/>
          <p:cNvPicPr>
            <a:picLocks noChangeAspect="1"/>
          </p:cNvPicPr>
          <p:nvPr/>
        </p:nvPicPr>
        <p:blipFill>
          <a:blip r:embed="rId2"/>
          <a:stretch>
            <a:fillRect/>
          </a:stretch>
        </p:blipFill>
        <p:spPr>
          <a:xfrm>
            <a:off x="3869268" y="1558459"/>
            <a:ext cx="4968729" cy="3860005"/>
          </a:xfrm>
          <a:prstGeom prst="rect">
            <a:avLst/>
          </a:prstGeom>
        </p:spPr>
      </p:pic>
      <p:cxnSp>
        <p:nvCxnSpPr>
          <p:cNvPr id="6" name="Conector recto 5"/>
          <p:cNvCxnSpPr/>
          <p:nvPr/>
        </p:nvCxnSpPr>
        <p:spPr>
          <a:xfrm>
            <a:off x="6493079" y="1577129"/>
            <a:ext cx="0" cy="3564000"/>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9" name="Conector recto 8"/>
          <p:cNvCxnSpPr/>
          <p:nvPr/>
        </p:nvCxnSpPr>
        <p:spPr>
          <a:xfrm>
            <a:off x="4248727" y="3424428"/>
            <a:ext cx="458927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4416016" y="1565209"/>
            <a:ext cx="288862" cy="369332"/>
          </a:xfrm>
          <a:prstGeom prst="rect">
            <a:avLst/>
          </a:prstGeom>
          <a:noFill/>
        </p:spPr>
        <p:txBody>
          <a:bodyPr wrap="none" rtlCol="0">
            <a:spAutoFit/>
          </a:bodyPr>
          <a:lstStyle/>
          <a:p>
            <a:r>
              <a:rPr lang="es-MX" dirty="0" smtClean="0"/>
              <a:t>1</a:t>
            </a:r>
            <a:endParaRPr lang="es-MX" dirty="0"/>
          </a:p>
        </p:txBody>
      </p:sp>
      <p:sp>
        <p:nvSpPr>
          <p:cNvPr id="11" name="CuadroTexto 10"/>
          <p:cNvSpPr txBox="1"/>
          <p:nvPr/>
        </p:nvSpPr>
        <p:spPr>
          <a:xfrm>
            <a:off x="8281281" y="1577129"/>
            <a:ext cx="303288" cy="369332"/>
          </a:xfrm>
          <a:prstGeom prst="rect">
            <a:avLst/>
          </a:prstGeom>
          <a:noFill/>
        </p:spPr>
        <p:txBody>
          <a:bodyPr wrap="none" rtlCol="0">
            <a:spAutoFit/>
          </a:bodyPr>
          <a:lstStyle/>
          <a:p>
            <a:r>
              <a:rPr lang="es-MX" dirty="0"/>
              <a:t>2</a:t>
            </a:r>
          </a:p>
        </p:txBody>
      </p:sp>
      <p:sp>
        <p:nvSpPr>
          <p:cNvPr id="12" name="CuadroTexto 11"/>
          <p:cNvSpPr txBox="1"/>
          <p:nvPr/>
        </p:nvSpPr>
        <p:spPr>
          <a:xfrm>
            <a:off x="4416016" y="3359129"/>
            <a:ext cx="288862" cy="369332"/>
          </a:xfrm>
          <a:prstGeom prst="rect">
            <a:avLst/>
          </a:prstGeom>
          <a:noFill/>
        </p:spPr>
        <p:txBody>
          <a:bodyPr wrap="none" rtlCol="0">
            <a:spAutoFit/>
          </a:bodyPr>
          <a:lstStyle/>
          <a:p>
            <a:r>
              <a:rPr lang="es-MX" dirty="0"/>
              <a:t>3</a:t>
            </a:r>
            <a:endParaRPr lang="es-MX" dirty="0"/>
          </a:p>
        </p:txBody>
      </p:sp>
      <p:sp>
        <p:nvSpPr>
          <p:cNvPr id="13" name="CuadroTexto 12"/>
          <p:cNvSpPr txBox="1"/>
          <p:nvPr/>
        </p:nvSpPr>
        <p:spPr>
          <a:xfrm>
            <a:off x="8281281" y="3368366"/>
            <a:ext cx="303288" cy="369332"/>
          </a:xfrm>
          <a:prstGeom prst="rect">
            <a:avLst/>
          </a:prstGeom>
          <a:noFill/>
        </p:spPr>
        <p:txBody>
          <a:bodyPr wrap="none" rtlCol="0">
            <a:spAutoFit/>
          </a:bodyPr>
          <a:lstStyle/>
          <a:p>
            <a:r>
              <a:rPr lang="es-MX" dirty="0"/>
              <a:t>4</a:t>
            </a:r>
            <a:endParaRPr lang="es-MX" dirty="0"/>
          </a:p>
        </p:txBody>
      </p:sp>
      <p:sp>
        <p:nvSpPr>
          <p:cNvPr id="15" name="CuadroTexto 14"/>
          <p:cNvSpPr txBox="1"/>
          <p:nvPr/>
        </p:nvSpPr>
        <p:spPr>
          <a:xfrm>
            <a:off x="9130738" y="1123837"/>
            <a:ext cx="2484063" cy="5109091"/>
          </a:xfrm>
          <a:prstGeom prst="rect">
            <a:avLst/>
          </a:prstGeom>
          <a:noFill/>
        </p:spPr>
        <p:txBody>
          <a:bodyPr wrap="square" rtlCol="0">
            <a:spAutoFit/>
          </a:bodyPr>
          <a:lstStyle/>
          <a:p>
            <a:pPr algn="just" defTabSz="914400">
              <a:lnSpc>
                <a:spcPct val="90000"/>
              </a:lnSpc>
              <a:spcBef>
                <a:spcPts val="1200"/>
              </a:spcBef>
              <a:buClr>
                <a:schemeClr val="accent1"/>
              </a:buClr>
            </a:pPr>
            <a:r>
              <a:rPr lang="es-MX" sz="2000" dirty="0">
                <a:solidFill>
                  <a:schemeClr val="tx1">
                    <a:lumMod val="65000"/>
                    <a:lumOff val="35000"/>
                  </a:schemeClr>
                </a:solidFill>
              </a:rPr>
              <a:t>Los cuadrante 2 y 3 representan los casos de éxito en los que se aprecia sí es que tienen una probabilidad alta de deceso o de vivir y se predijo con efectividad.</a:t>
            </a:r>
          </a:p>
          <a:p>
            <a:pPr algn="just" defTabSz="914400">
              <a:lnSpc>
                <a:spcPct val="90000"/>
              </a:lnSpc>
              <a:spcBef>
                <a:spcPts val="1200"/>
              </a:spcBef>
              <a:buClr>
                <a:schemeClr val="accent1"/>
              </a:buClr>
            </a:pPr>
            <a:endParaRPr lang="es-MX" sz="2000" dirty="0">
              <a:solidFill>
                <a:schemeClr val="tx1">
                  <a:lumMod val="65000"/>
                  <a:lumOff val="35000"/>
                </a:schemeClr>
              </a:solidFill>
            </a:endParaRPr>
          </a:p>
          <a:p>
            <a:pPr algn="just" defTabSz="914400">
              <a:lnSpc>
                <a:spcPct val="90000"/>
              </a:lnSpc>
              <a:spcBef>
                <a:spcPts val="1200"/>
              </a:spcBef>
              <a:buClr>
                <a:schemeClr val="accent1"/>
              </a:buClr>
            </a:pPr>
            <a:r>
              <a:rPr lang="es-MX" sz="2000" dirty="0">
                <a:solidFill>
                  <a:schemeClr val="tx1">
                    <a:lumMod val="65000"/>
                    <a:lumOff val="35000"/>
                  </a:schemeClr>
                </a:solidFill>
              </a:rPr>
              <a:t>Los cuadrantes 1 y 4 representan los casos en los que se predijo de manera errónea la probabilidad de deceso o de vivir.</a:t>
            </a:r>
            <a:endParaRPr lang="es-MX" sz="2000" dirty="0">
              <a:solidFill>
                <a:schemeClr val="tx1">
                  <a:lumMod val="65000"/>
                  <a:lumOff val="35000"/>
                </a:schemeClr>
              </a:solidFill>
            </a:endParaRPr>
          </a:p>
          <a:p>
            <a:endParaRPr lang="es-MX" dirty="0"/>
          </a:p>
        </p:txBody>
      </p:sp>
    </p:spTree>
    <p:extLst>
      <p:ext uri="{BB962C8B-B14F-4D97-AF65-F5344CB8AC3E}">
        <p14:creationId xmlns:p14="http://schemas.microsoft.com/office/powerpoint/2010/main" val="113077888"/>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1451</TotalTime>
  <Words>662</Words>
  <Application>Microsoft Office PowerPoint</Application>
  <PresentationFormat>Panorámica</PresentationFormat>
  <Paragraphs>205</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Calibri</vt:lpstr>
      <vt:lpstr>Calibri Light</vt:lpstr>
      <vt:lpstr>Corbel</vt:lpstr>
      <vt:lpstr>Wingdings 2</vt:lpstr>
      <vt:lpstr>Marco</vt:lpstr>
      <vt:lpstr>Predicciones sobre los decesos en tiempos de COVID en México</vt:lpstr>
      <vt:lpstr>¿Cuál es la motivación?</vt:lpstr>
      <vt:lpstr>¿Qué se sabe sobre los decesos en tiempos de COVID?</vt:lpstr>
      <vt:lpstr>Primer acercamiento para generar una predicción</vt:lpstr>
      <vt:lpstr>¿Qué y cómo se evaluará?</vt:lpstr>
      <vt:lpstr>Y… ¿El modelo?</vt:lpstr>
      <vt:lpstr>¿Fue certera la predicción vs los datos reales?</vt:lpstr>
      <vt:lpstr>¿Fue certera la predicción vs los datos reales?</vt:lpstr>
      <vt:lpstr>¿Fue certera la predicción vs los datos reales?</vt:lpstr>
      <vt:lpstr>¿Fue certera la predicción vs los datos reales?</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Predicciones sobre los decesos por COVID en México</dc:title>
  <dc:creator>david venegas</dc:creator>
  <cp:lastModifiedBy>david venegas</cp:lastModifiedBy>
  <cp:revision>19</cp:revision>
  <dcterms:created xsi:type="dcterms:W3CDTF">2022-03-25T00:39:51Z</dcterms:created>
  <dcterms:modified xsi:type="dcterms:W3CDTF">2022-03-26T00:51:17Z</dcterms:modified>
</cp:coreProperties>
</file>