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5" r:id="rId9"/>
    <p:sldId id="263" r:id="rId10"/>
    <p:sldId id="264"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5" roundtripDataSignature="AMtx7mi3HOOZWM8SiRuiH5yE7vk7dXhg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1" autoAdjust="0"/>
    <p:restoredTop sz="94660"/>
  </p:normalViewPr>
  <p:slideViewPr>
    <p:cSldViewPr snapToGrid="0">
      <p:cViewPr varScale="1">
        <p:scale>
          <a:sx n="114" d="100"/>
          <a:sy n="114" d="100"/>
        </p:scale>
        <p:origin x="318" y="10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customschemas.google.com/relationships/presentationmetadata" Target="meta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 name="Google Shape;5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6" name="Google Shape;6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b6710dc355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gb6710dc355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b6710dc355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b6710dc355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6710dc355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b6710dc355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b6f8aa07cf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b6f8aa07cf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1"/>
        <p:cNvGrpSpPr/>
        <p:nvPr/>
      </p:nvGrpSpPr>
      <p:grpSpPr>
        <a:xfrm>
          <a:off x="0" y="0"/>
          <a:ext cx="0" cy="0"/>
          <a:chOff x="0" y="0"/>
          <a:chExt cx="0" cy="0"/>
        </a:xfrm>
      </p:grpSpPr>
      <p:pic>
        <p:nvPicPr>
          <p:cNvPr id="12" name="Google Shape;12;p17" descr="portada-gobierno.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39"/>
        <p:cNvGrpSpPr/>
        <p:nvPr/>
      </p:nvGrpSpPr>
      <p:grpSpPr>
        <a:xfrm>
          <a:off x="0" y="0"/>
          <a:ext cx="0" cy="0"/>
          <a:chOff x="0" y="0"/>
          <a:chExt cx="0" cy="0"/>
        </a:xfrm>
      </p:grpSpPr>
      <p:sp>
        <p:nvSpPr>
          <p:cNvPr id="40" name="Google Shape;40;p2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6"/>
          <p:cNvSpPr txBox="1">
            <a:spLocks noGrp="1"/>
          </p:cNvSpPr>
          <p:nvPr>
            <p:ph type="body" idx="1"/>
          </p:nvPr>
        </p:nvSpPr>
        <p:spPr>
          <a:xfrm rot="5400000">
            <a:off x="2874764" y="-1217413"/>
            <a:ext cx="3394472"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2" name="Google Shape;42;p2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45"/>
        <p:cNvGrpSpPr/>
        <p:nvPr/>
      </p:nvGrpSpPr>
      <p:grpSpPr>
        <a:xfrm>
          <a:off x="0" y="0"/>
          <a:ext cx="0" cy="0"/>
          <a:chOff x="0" y="0"/>
          <a:chExt cx="0" cy="0"/>
        </a:xfrm>
      </p:grpSpPr>
      <p:sp>
        <p:nvSpPr>
          <p:cNvPr id="46" name="Google Shape;46;p27"/>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7"/>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48" name="Google Shape;48;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13"/>
        <p:cNvGrpSpPr/>
        <p:nvPr/>
      </p:nvGrpSpPr>
      <p:grpSpPr>
        <a:xfrm>
          <a:off x="0" y="0"/>
          <a:ext cx="0" cy="0"/>
          <a:chOff x="0" y="0"/>
          <a:chExt cx="0" cy="0"/>
        </a:xfrm>
      </p:grpSpPr>
      <p:pic>
        <p:nvPicPr>
          <p:cNvPr id="14" name="Google Shape;14;p18" descr="portad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p:cSld name="Encabezado de sección">
    <p:spTree>
      <p:nvGrpSpPr>
        <p:cNvPr id="1" name="Shape 15"/>
        <p:cNvGrpSpPr/>
        <p:nvPr/>
      </p:nvGrpSpPr>
      <p:grpSpPr>
        <a:xfrm>
          <a:off x="0" y="0"/>
          <a:ext cx="0" cy="0"/>
          <a:chOff x="0" y="0"/>
          <a:chExt cx="0" cy="0"/>
        </a:xfrm>
      </p:grpSpPr>
      <p:pic>
        <p:nvPicPr>
          <p:cNvPr id="16" name="Google Shape;16;p19" descr="intern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p:cSld name="Dos objetos">
    <p:spTree>
      <p:nvGrpSpPr>
        <p:cNvPr id="1" name="Shape 17"/>
        <p:cNvGrpSpPr/>
        <p:nvPr/>
      </p:nvGrpSpPr>
      <p:grpSpPr>
        <a:xfrm>
          <a:off x="0" y="0"/>
          <a:ext cx="0" cy="0"/>
          <a:chOff x="0" y="0"/>
          <a:chExt cx="0" cy="0"/>
        </a:xfrm>
      </p:grpSpPr>
      <p:pic>
        <p:nvPicPr>
          <p:cNvPr id="18" name="Google Shape;18;p20" descr="interna+textur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p:cSld name="Comparación">
    <p:spTree>
      <p:nvGrpSpPr>
        <p:cNvPr id="1" name="Shape 19"/>
        <p:cNvGrpSpPr/>
        <p:nvPr/>
      </p:nvGrpSpPr>
      <p:grpSpPr>
        <a:xfrm>
          <a:off x="0" y="0"/>
          <a:ext cx="0" cy="0"/>
          <a:chOff x="0" y="0"/>
          <a:chExt cx="0" cy="0"/>
        </a:xfrm>
      </p:grpSpPr>
      <p:pic>
        <p:nvPicPr>
          <p:cNvPr id="20" name="Google Shape;20;p21" descr="interna-con-f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ólo el título">
  <p:cSld name="Sólo el título">
    <p:spTree>
      <p:nvGrpSpPr>
        <p:cNvPr id="1" name="Shape 21"/>
        <p:cNvGrpSpPr/>
        <p:nvPr/>
      </p:nvGrpSpPr>
      <p:grpSpPr>
        <a:xfrm>
          <a:off x="0" y="0"/>
          <a:ext cx="0" cy="0"/>
          <a:chOff x="0" y="0"/>
          <a:chExt cx="0" cy="0"/>
        </a:xfrm>
      </p:grpSpPr>
      <p:pic>
        <p:nvPicPr>
          <p:cNvPr id="22" name="Google Shape;22;p22" descr="interna-naranja.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3"/>
        <p:cNvGrpSpPr/>
        <p:nvPr/>
      </p:nvGrpSpPr>
      <p:grpSpPr>
        <a:xfrm>
          <a:off x="0" y="0"/>
          <a:ext cx="0" cy="0"/>
          <a:chOff x="0" y="0"/>
          <a:chExt cx="0" cy="0"/>
        </a:xfrm>
      </p:grpSpPr>
      <p:pic>
        <p:nvPicPr>
          <p:cNvPr id="24" name="Google Shape;24;p23" descr="cierre.png"/>
          <p:cNvPicPr preferRelativeResize="0"/>
          <p:nvPr/>
        </p:nvPicPr>
        <p:blipFill rotWithShape="1">
          <a:blip r:embed="rId2">
            <a:alphaModFix/>
          </a:blip>
          <a:srcRect/>
          <a:stretch/>
        </p:blipFill>
        <p:spPr>
          <a:xfrm>
            <a:off x="0" y="0"/>
            <a:ext cx="9144000" cy="51435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5"/>
        <p:cNvGrpSpPr/>
        <p:nvPr/>
      </p:nvGrpSpPr>
      <p:grpSpPr>
        <a:xfrm>
          <a:off x="0" y="0"/>
          <a:ext cx="0" cy="0"/>
          <a:chOff x="0" y="0"/>
          <a:chExt cx="0" cy="0"/>
        </a:xfrm>
      </p:grpSpPr>
      <p:sp>
        <p:nvSpPr>
          <p:cNvPr id="26" name="Google Shape;26;p24"/>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4"/>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8" name="Google Shape;28;p24"/>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9" name="Google Shape;29;p2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5"/>
          <p:cNvSpPr>
            <a:spLocks noGrp="1"/>
          </p:cNvSpPr>
          <p:nvPr>
            <p:ph type="pic" idx="2"/>
          </p:nvPr>
        </p:nvSpPr>
        <p:spPr>
          <a:xfrm>
            <a:off x="1792288" y="459581"/>
            <a:ext cx="5486400" cy="30861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35" name="Google Shape;35;p25"/>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36" name="Google Shape;36;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6"/>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6"/>
          <p:cNvSpPr txBox="1">
            <a:spLocks noGrp="1"/>
          </p:cNvSpPr>
          <p:nvPr>
            <p:ph type="body" idx="1"/>
          </p:nvPr>
        </p:nvSpPr>
        <p:spPr>
          <a:xfrm>
            <a:off x="457200" y="1200151"/>
            <a:ext cx="8229600" cy="3394472"/>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
          <p:cNvSpPr txBox="1"/>
          <p:nvPr/>
        </p:nvSpPr>
        <p:spPr>
          <a:xfrm>
            <a:off x="2806447" y="1019500"/>
            <a:ext cx="5414400" cy="9540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ES" sz="2800" b="1">
                <a:solidFill>
                  <a:srgbClr val="3F3F3F"/>
                </a:solidFill>
                <a:latin typeface="Calibri"/>
                <a:ea typeface="Calibri"/>
                <a:cs typeface="Calibri"/>
                <a:sym typeface="Calibri"/>
              </a:rPr>
              <a:t>Análisis y desarrollo de sistemas de información. </a:t>
            </a:r>
            <a:endParaRPr sz="2800" b="1" i="0" u="none" strike="noStrike" cap="none">
              <a:solidFill>
                <a:srgbClr val="3F3F3F"/>
              </a:solidFill>
              <a:latin typeface="Calibri"/>
              <a:ea typeface="Calibri"/>
              <a:cs typeface="Calibri"/>
              <a:sym typeface="Calibri"/>
            </a:endParaRPr>
          </a:p>
        </p:txBody>
      </p:sp>
      <p:sp>
        <p:nvSpPr>
          <p:cNvPr id="56" name="Google Shape;56;p1"/>
          <p:cNvSpPr txBox="1"/>
          <p:nvPr/>
        </p:nvSpPr>
        <p:spPr>
          <a:xfrm>
            <a:off x="5982450" y="2171550"/>
            <a:ext cx="2077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ES">
                <a:latin typeface="Calibri"/>
                <a:ea typeface="Calibri"/>
                <a:cs typeface="Calibri"/>
                <a:sym typeface="Calibri"/>
              </a:rPr>
              <a:t>Ficha 2202764-2202769</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3"/>
          <p:cNvSpPr txBox="1"/>
          <p:nvPr/>
        </p:nvSpPr>
        <p:spPr>
          <a:xfrm>
            <a:off x="469405" y="889500"/>
            <a:ext cx="7770300" cy="17542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s-ES" sz="5400" b="1" dirty="0" smtClean="0">
                <a:solidFill>
                  <a:srgbClr val="3F3F3F"/>
                </a:solidFill>
                <a:latin typeface="Calibri"/>
                <a:ea typeface="Calibri"/>
                <a:cs typeface="Calibri"/>
                <a:sym typeface="Calibri"/>
              </a:rPr>
              <a:t>Sistema de información de gestión de </a:t>
            </a:r>
            <a:r>
              <a:rPr lang="es-ES" sz="5400" b="1" dirty="0" smtClean="0">
                <a:solidFill>
                  <a:srgbClr val="3F3F3F"/>
                </a:solidFill>
                <a:latin typeface="Calibri"/>
                <a:ea typeface="Calibri"/>
                <a:cs typeface="Calibri"/>
                <a:sym typeface="Calibri"/>
              </a:rPr>
              <a:t>mercancías.</a:t>
            </a:r>
            <a:endParaRPr sz="5400" b="1" dirty="0">
              <a:solidFill>
                <a:srgbClr val="3F3F3F"/>
              </a:solidFill>
              <a:latin typeface="Calibri"/>
              <a:ea typeface="Calibri"/>
              <a:cs typeface="Calibri"/>
              <a:sym typeface="Calibri"/>
            </a:endParaRPr>
          </a:p>
        </p:txBody>
      </p:sp>
      <p:sp>
        <p:nvSpPr>
          <p:cNvPr id="62" name="Google Shape;62;p3"/>
          <p:cNvSpPr txBox="1"/>
          <p:nvPr/>
        </p:nvSpPr>
        <p:spPr>
          <a:xfrm>
            <a:off x="1018725" y="2682100"/>
            <a:ext cx="4793400" cy="2181900"/>
          </a:xfrm>
          <a:prstGeom prst="rect">
            <a:avLst/>
          </a:prstGeom>
          <a:noFill/>
          <a:ln>
            <a:noFill/>
          </a:ln>
        </p:spPr>
        <p:txBody>
          <a:bodyPr spcFirstLastPara="1" wrap="square" lIns="91425" tIns="45700" rIns="91425" bIns="45700" anchor="t" anchorCtr="0">
            <a:spAutoFit/>
          </a:bodyPr>
          <a:lstStyle/>
          <a:p>
            <a:pPr marL="457200" marR="0" lvl="0" indent="-342900" algn="l" rtl="0">
              <a:spcBef>
                <a:spcPts val="0"/>
              </a:spcBef>
              <a:spcAft>
                <a:spcPts val="0"/>
              </a:spcAft>
              <a:buClr>
                <a:srgbClr val="3F3F3F"/>
              </a:buClr>
              <a:buSzPts val="1800"/>
              <a:buFont typeface="Calibri"/>
              <a:buChar char="●"/>
            </a:pPr>
            <a:r>
              <a:rPr lang="es-ES" sz="1800">
                <a:solidFill>
                  <a:srgbClr val="3F3F3F"/>
                </a:solidFill>
                <a:latin typeface="Calibri"/>
                <a:ea typeface="Calibri"/>
                <a:cs typeface="Calibri"/>
                <a:sym typeface="Calibri"/>
              </a:rPr>
              <a:t>Arley Santiago Elizalde Urrego.</a:t>
            </a:r>
            <a:endParaRPr sz="1800">
              <a:solidFill>
                <a:srgbClr val="3F3F3F"/>
              </a:solidFill>
              <a:latin typeface="Calibri"/>
              <a:ea typeface="Calibri"/>
              <a:cs typeface="Calibri"/>
              <a:sym typeface="Calibri"/>
            </a:endParaRPr>
          </a:p>
          <a:p>
            <a:pPr marL="457200" marR="0" lvl="0" indent="-342900" algn="l" rtl="0">
              <a:spcBef>
                <a:spcPts val="0"/>
              </a:spcBef>
              <a:spcAft>
                <a:spcPts val="0"/>
              </a:spcAft>
              <a:buClr>
                <a:srgbClr val="3F3F3F"/>
              </a:buClr>
              <a:buSzPts val="1800"/>
              <a:buFont typeface="Calibri"/>
              <a:buChar char="●"/>
            </a:pPr>
            <a:r>
              <a:rPr lang="es-ES" sz="1800">
                <a:solidFill>
                  <a:srgbClr val="3F3F3F"/>
                </a:solidFill>
                <a:latin typeface="Calibri"/>
                <a:ea typeface="Calibri"/>
                <a:cs typeface="Calibri"/>
                <a:sym typeface="Calibri"/>
              </a:rPr>
              <a:t>Danna Michelle Alfaro Pacheco.</a:t>
            </a:r>
            <a:endParaRPr sz="1800">
              <a:solidFill>
                <a:srgbClr val="3F3F3F"/>
              </a:solidFill>
              <a:latin typeface="Calibri"/>
              <a:ea typeface="Calibri"/>
              <a:cs typeface="Calibri"/>
              <a:sym typeface="Calibri"/>
            </a:endParaRPr>
          </a:p>
          <a:p>
            <a:pPr marL="457200" marR="0" lvl="0" indent="-342900" algn="l" rtl="0">
              <a:spcBef>
                <a:spcPts val="0"/>
              </a:spcBef>
              <a:spcAft>
                <a:spcPts val="0"/>
              </a:spcAft>
              <a:buClr>
                <a:srgbClr val="3F3F3F"/>
              </a:buClr>
              <a:buSzPts val="1800"/>
              <a:buFont typeface="Calibri"/>
              <a:buChar char="●"/>
            </a:pPr>
            <a:r>
              <a:rPr lang="es-ES" sz="1800">
                <a:solidFill>
                  <a:srgbClr val="3F3F3F"/>
                </a:solidFill>
                <a:latin typeface="Calibri"/>
                <a:ea typeface="Calibri"/>
                <a:cs typeface="Calibri"/>
                <a:sym typeface="Calibri"/>
              </a:rPr>
              <a:t>Johan David Vidal Cortes.</a:t>
            </a:r>
            <a:endParaRPr sz="1800">
              <a:solidFill>
                <a:srgbClr val="3F3F3F"/>
              </a:solidFill>
              <a:latin typeface="Calibri"/>
              <a:ea typeface="Calibri"/>
              <a:cs typeface="Calibri"/>
              <a:sym typeface="Calibri"/>
            </a:endParaRPr>
          </a:p>
          <a:p>
            <a:pPr marL="457200" marR="0" lvl="0" indent="-342900" algn="l" rtl="0">
              <a:spcBef>
                <a:spcPts val="0"/>
              </a:spcBef>
              <a:spcAft>
                <a:spcPts val="0"/>
              </a:spcAft>
              <a:buClr>
                <a:srgbClr val="3F3F3F"/>
              </a:buClr>
              <a:buSzPts val="1800"/>
              <a:buFont typeface="Calibri"/>
              <a:buChar char="●"/>
            </a:pPr>
            <a:r>
              <a:rPr lang="es-ES" sz="1800">
                <a:solidFill>
                  <a:srgbClr val="3F3F3F"/>
                </a:solidFill>
                <a:latin typeface="Calibri"/>
                <a:ea typeface="Calibri"/>
                <a:cs typeface="Calibri"/>
                <a:sym typeface="Calibri"/>
              </a:rPr>
              <a:t>Nicol Julieth García.</a:t>
            </a:r>
            <a:endParaRPr sz="1800">
              <a:solidFill>
                <a:srgbClr val="3F3F3F"/>
              </a:solidFill>
              <a:latin typeface="Calibri"/>
              <a:ea typeface="Calibri"/>
              <a:cs typeface="Calibri"/>
              <a:sym typeface="Calibri"/>
            </a:endParaRPr>
          </a:p>
          <a:p>
            <a:pPr marL="457200" marR="0" lvl="0" indent="-342900" algn="l" rtl="0">
              <a:spcBef>
                <a:spcPts val="0"/>
              </a:spcBef>
              <a:spcAft>
                <a:spcPts val="0"/>
              </a:spcAft>
              <a:buClr>
                <a:srgbClr val="3F3F3F"/>
              </a:buClr>
              <a:buSzPts val="1800"/>
              <a:buFont typeface="Calibri"/>
              <a:buChar char="●"/>
            </a:pPr>
            <a:r>
              <a:rPr lang="es-ES" sz="1800">
                <a:solidFill>
                  <a:srgbClr val="3F3F3F"/>
                </a:solidFill>
                <a:latin typeface="Calibri"/>
                <a:ea typeface="Calibri"/>
                <a:cs typeface="Calibri"/>
                <a:sym typeface="Calibri"/>
              </a:rPr>
              <a:t>Sebastian Andres Barajas Garizado.</a:t>
            </a:r>
            <a:endParaRPr sz="1800">
              <a:solidFill>
                <a:srgbClr val="3F3F3F"/>
              </a:solidFill>
              <a:latin typeface="Calibri"/>
              <a:ea typeface="Calibri"/>
              <a:cs typeface="Calibri"/>
              <a:sym typeface="Calibri"/>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a:p>
            <a:pPr marL="0" marR="0" lvl="0" indent="0" algn="l" rtl="0">
              <a:spcBef>
                <a:spcPts val="0"/>
              </a:spcBef>
              <a:spcAft>
                <a:spcPts val="0"/>
              </a:spcAft>
              <a:buNone/>
            </a:pPr>
            <a:endParaRPr sz="1800">
              <a:solidFill>
                <a:srgbClr val="3F3F3F"/>
              </a:solidFill>
              <a:latin typeface="Calibri"/>
              <a:ea typeface="Calibri"/>
              <a:cs typeface="Calibri"/>
              <a:sym typeface="Calibri"/>
            </a:endParaRPr>
          </a:p>
        </p:txBody>
      </p:sp>
      <p:sp>
        <p:nvSpPr>
          <p:cNvPr id="63" name="Google Shape;63;p3"/>
          <p:cNvSpPr/>
          <p:nvPr/>
        </p:nvSpPr>
        <p:spPr>
          <a:xfrm>
            <a:off x="3580355" y="2539984"/>
            <a:ext cx="718500" cy="45600"/>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6"/>
          <p:cNvSpPr txBox="1"/>
          <p:nvPr/>
        </p:nvSpPr>
        <p:spPr>
          <a:xfrm>
            <a:off x="382868" y="249495"/>
            <a:ext cx="238938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contenido</a:t>
            </a:r>
            <a:endParaRPr sz="3600" b="1">
              <a:solidFill>
                <a:schemeClr val="lt1"/>
              </a:solidFill>
              <a:latin typeface="Calibri"/>
              <a:ea typeface="Calibri"/>
              <a:cs typeface="Calibri"/>
              <a:sym typeface="Calibri"/>
            </a:endParaRPr>
          </a:p>
        </p:txBody>
      </p:sp>
      <p:sp>
        <p:nvSpPr>
          <p:cNvPr id="69" name="Google Shape;69;p6"/>
          <p:cNvSpPr txBox="1"/>
          <p:nvPr/>
        </p:nvSpPr>
        <p:spPr>
          <a:xfrm>
            <a:off x="259675" y="1568025"/>
            <a:ext cx="4713900" cy="2678100"/>
          </a:xfrm>
          <a:prstGeom prst="rect">
            <a:avLst/>
          </a:prstGeom>
          <a:noFill/>
          <a:ln>
            <a:noFill/>
          </a:ln>
        </p:spPr>
        <p:txBody>
          <a:bodyPr spcFirstLastPara="1" wrap="square" lIns="91425" tIns="91425" rIns="91425" bIns="91425" anchor="t" anchorCtr="0">
            <a:spAutoFit/>
          </a:bodyPr>
          <a:lstStyle/>
          <a:p>
            <a:pPr marL="457200" lvl="0" indent="-342900" algn="l" rtl="0">
              <a:lnSpc>
                <a:spcPct val="200000"/>
              </a:lnSpc>
              <a:spcBef>
                <a:spcPts val="0"/>
              </a:spcBef>
              <a:spcAft>
                <a:spcPts val="0"/>
              </a:spcAft>
              <a:buSzPts val="1800"/>
              <a:buFont typeface="Calibri"/>
              <a:buChar char="●"/>
            </a:pPr>
            <a:r>
              <a:rPr lang="es-ES" sz="1800">
                <a:latin typeface="Calibri"/>
                <a:ea typeface="Calibri"/>
                <a:cs typeface="Calibri"/>
                <a:sym typeface="Calibri"/>
              </a:rPr>
              <a:t>Objetivo general</a:t>
            </a:r>
            <a:endParaRPr sz="1800">
              <a:latin typeface="Calibri"/>
              <a:ea typeface="Calibri"/>
              <a:cs typeface="Calibri"/>
              <a:sym typeface="Calibri"/>
            </a:endParaRPr>
          </a:p>
          <a:p>
            <a:pPr marL="457200" lvl="0" indent="-342900" algn="l" rtl="0">
              <a:lnSpc>
                <a:spcPct val="200000"/>
              </a:lnSpc>
              <a:spcBef>
                <a:spcPts val="0"/>
              </a:spcBef>
              <a:spcAft>
                <a:spcPts val="0"/>
              </a:spcAft>
              <a:buSzPts val="1800"/>
              <a:buFont typeface="Calibri"/>
              <a:buChar char="●"/>
            </a:pPr>
            <a:r>
              <a:rPr lang="es-ES" sz="1800">
                <a:latin typeface="Calibri"/>
                <a:ea typeface="Calibri"/>
                <a:cs typeface="Calibri"/>
                <a:sym typeface="Calibri"/>
              </a:rPr>
              <a:t>Objetivos específicos</a:t>
            </a:r>
            <a:endParaRPr sz="1800">
              <a:latin typeface="Calibri"/>
              <a:ea typeface="Calibri"/>
              <a:cs typeface="Calibri"/>
              <a:sym typeface="Calibri"/>
            </a:endParaRPr>
          </a:p>
          <a:p>
            <a:pPr marL="457200" lvl="0" indent="-342900" algn="l" rtl="0">
              <a:lnSpc>
                <a:spcPct val="200000"/>
              </a:lnSpc>
              <a:spcBef>
                <a:spcPts val="0"/>
              </a:spcBef>
              <a:spcAft>
                <a:spcPts val="0"/>
              </a:spcAft>
              <a:buSzPts val="1800"/>
              <a:buFont typeface="Calibri"/>
              <a:buChar char="●"/>
            </a:pPr>
            <a:r>
              <a:rPr lang="es-ES" sz="1800">
                <a:latin typeface="Calibri"/>
                <a:ea typeface="Calibri"/>
                <a:cs typeface="Calibri"/>
                <a:sym typeface="Calibri"/>
              </a:rPr>
              <a:t>Planteamiento del problema</a:t>
            </a:r>
            <a:endParaRPr sz="1800">
              <a:latin typeface="Calibri"/>
              <a:ea typeface="Calibri"/>
              <a:cs typeface="Calibri"/>
              <a:sym typeface="Calibri"/>
            </a:endParaRPr>
          </a:p>
          <a:p>
            <a:pPr marL="457200" lvl="0" indent="-342900" algn="l" rtl="0">
              <a:lnSpc>
                <a:spcPct val="200000"/>
              </a:lnSpc>
              <a:spcBef>
                <a:spcPts val="0"/>
              </a:spcBef>
              <a:spcAft>
                <a:spcPts val="0"/>
              </a:spcAft>
              <a:buSzPts val="1800"/>
              <a:buFont typeface="Calibri"/>
              <a:buChar char="●"/>
            </a:pPr>
            <a:r>
              <a:rPr lang="es-ES" sz="1800">
                <a:latin typeface="Calibri"/>
                <a:ea typeface="Calibri"/>
                <a:cs typeface="Calibri"/>
                <a:sym typeface="Calibri"/>
              </a:rPr>
              <a:t>Alcance del proyecto</a:t>
            </a:r>
            <a:endParaRPr sz="1800">
              <a:latin typeface="Calibri"/>
              <a:ea typeface="Calibri"/>
              <a:cs typeface="Calibri"/>
              <a:sym typeface="Calibri"/>
            </a:endParaRPr>
          </a:p>
          <a:p>
            <a:pPr marL="457200" lvl="0" indent="-342900" algn="l" rtl="0">
              <a:lnSpc>
                <a:spcPct val="200000"/>
              </a:lnSpc>
              <a:spcBef>
                <a:spcPts val="0"/>
              </a:spcBef>
              <a:spcAft>
                <a:spcPts val="0"/>
              </a:spcAft>
              <a:buSzPts val="1800"/>
              <a:buFont typeface="Calibri"/>
              <a:buChar char="●"/>
            </a:pPr>
            <a:r>
              <a:rPr lang="es-ES" sz="1800">
                <a:latin typeface="Calibri"/>
                <a:ea typeface="Calibri"/>
                <a:cs typeface="Calibri"/>
                <a:sym typeface="Calibri"/>
              </a:rPr>
              <a:t>Justificación</a:t>
            </a:r>
            <a:endParaRPr sz="1800">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4" name="Google Shape;74;p5"/>
          <p:cNvPicPr preferRelativeResize="0"/>
          <p:nvPr/>
        </p:nvPicPr>
        <p:blipFill rotWithShape="1">
          <a:blip r:embed="rId3">
            <a:alphaModFix/>
          </a:blip>
          <a:srcRect/>
          <a:stretch/>
        </p:blipFill>
        <p:spPr>
          <a:xfrm>
            <a:off x="7402699" y="2275273"/>
            <a:ext cx="608542" cy="592940"/>
          </a:xfrm>
          <a:prstGeom prst="rect">
            <a:avLst/>
          </a:prstGeom>
          <a:noFill/>
          <a:ln>
            <a:noFill/>
          </a:ln>
        </p:spPr>
      </p:pic>
      <p:sp>
        <p:nvSpPr>
          <p:cNvPr id="75" name="Google Shape;75;p5"/>
          <p:cNvSpPr txBox="1"/>
          <p:nvPr/>
        </p:nvSpPr>
        <p:spPr>
          <a:xfrm>
            <a:off x="771502" y="1217200"/>
            <a:ext cx="3053700" cy="6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100" b="1">
                <a:solidFill>
                  <a:srgbClr val="3F3F3F"/>
                </a:solidFill>
                <a:latin typeface="Calibri"/>
                <a:ea typeface="Calibri"/>
                <a:cs typeface="Calibri"/>
                <a:sym typeface="Calibri"/>
              </a:rPr>
              <a:t>Objetivo general</a:t>
            </a:r>
            <a:endParaRPr sz="3100" b="1">
              <a:solidFill>
                <a:srgbClr val="3F3F3F"/>
              </a:solidFill>
              <a:latin typeface="Calibri"/>
              <a:ea typeface="Calibri"/>
              <a:cs typeface="Calibri"/>
              <a:sym typeface="Calibri"/>
            </a:endParaRPr>
          </a:p>
        </p:txBody>
      </p:sp>
      <p:sp>
        <p:nvSpPr>
          <p:cNvPr id="76" name="Google Shape;76;p5"/>
          <p:cNvSpPr txBox="1"/>
          <p:nvPr/>
        </p:nvSpPr>
        <p:spPr>
          <a:xfrm>
            <a:off x="771500" y="2199320"/>
            <a:ext cx="3743700" cy="15696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s-ES" sz="1600" b="1" dirty="0" smtClean="0">
                <a:solidFill>
                  <a:srgbClr val="404040"/>
                </a:solidFill>
              </a:rPr>
              <a:t>Crear un sistema de información orientado a la web propio y desarrollado de la mano del cliente que permita gestionar la compra y venta de mercancía </a:t>
            </a:r>
            <a:r>
              <a:rPr lang="es-ES" sz="1600" b="1" dirty="0" smtClean="0">
                <a:solidFill>
                  <a:srgbClr val="404040"/>
                </a:solidFill>
              </a:rPr>
              <a:t>mejorando y optimizando los procesos.</a:t>
            </a:r>
            <a:endParaRPr sz="1600" b="1" dirty="0">
              <a:solidFill>
                <a:srgbClr val="404040"/>
              </a:solidFill>
            </a:endParaRPr>
          </a:p>
        </p:txBody>
      </p:sp>
      <p:sp>
        <p:nvSpPr>
          <p:cNvPr id="77" name="Google Shape;77;p5"/>
          <p:cNvSpPr/>
          <p:nvPr/>
        </p:nvSpPr>
        <p:spPr>
          <a:xfrm>
            <a:off x="859075" y="1896870"/>
            <a:ext cx="718487" cy="45719"/>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8" name="Google Shape;78;p5"/>
          <p:cNvPicPr preferRelativeResize="0"/>
          <p:nvPr/>
        </p:nvPicPr>
        <p:blipFill>
          <a:blip r:embed="rId4">
            <a:alphaModFix/>
          </a:blip>
          <a:stretch>
            <a:fillRect/>
          </a:stretch>
        </p:blipFill>
        <p:spPr>
          <a:xfrm>
            <a:off x="4867350" y="105025"/>
            <a:ext cx="3103943" cy="4838701"/>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b6710dc355_0_16"/>
          <p:cNvSpPr txBox="1"/>
          <p:nvPr/>
        </p:nvSpPr>
        <p:spPr>
          <a:xfrm>
            <a:off x="209713" y="249500"/>
            <a:ext cx="6788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OBJETIVOS ESPECÍFICOS</a:t>
            </a:r>
            <a:endParaRPr sz="3600" b="1">
              <a:solidFill>
                <a:schemeClr val="lt1"/>
              </a:solidFill>
              <a:latin typeface="Calibri"/>
              <a:ea typeface="Calibri"/>
              <a:cs typeface="Calibri"/>
              <a:sym typeface="Calibri"/>
            </a:endParaRPr>
          </a:p>
        </p:txBody>
      </p:sp>
      <p:sp>
        <p:nvSpPr>
          <p:cNvPr id="84" name="Google Shape;84;gb6710dc355_0_16"/>
          <p:cNvSpPr txBox="1"/>
          <p:nvPr/>
        </p:nvSpPr>
        <p:spPr>
          <a:xfrm>
            <a:off x="209713" y="1468124"/>
            <a:ext cx="6112200" cy="3675376"/>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SzPts val="1800"/>
              <a:buFont typeface="Calibri"/>
              <a:buChar char="●"/>
            </a:pPr>
            <a:r>
              <a:rPr lang="es-ES" sz="1600" dirty="0">
                <a:latin typeface="Calibri"/>
                <a:ea typeface="Calibri"/>
                <a:cs typeface="Calibri"/>
                <a:sym typeface="Calibri"/>
              </a:rPr>
              <a:t>Aplicar entrevistas </a:t>
            </a:r>
            <a:r>
              <a:rPr lang="es-ES" sz="1600" dirty="0" smtClean="0">
                <a:latin typeface="Calibri"/>
                <a:ea typeface="Calibri"/>
                <a:cs typeface="Calibri"/>
                <a:sym typeface="Calibri"/>
              </a:rPr>
              <a:t>a los clientes</a:t>
            </a:r>
            <a:r>
              <a:rPr lang="es-ES" sz="1600" dirty="0" smtClean="0">
                <a:latin typeface="Calibri"/>
                <a:ea typeface="Calibri"/>
                <a:cs typeface="Calibri"/>
                <a:sym typeface="Calibri"/>
              </a:rPr>
              <a:t>.</a:t>
            </a:r>
          </a:p>
          <a:p>
            <a:pPr marL="457200" lvl="0" indent="-342900" algn="l" rtl="0">
              <a:spcBef>
                <a:spcPts val="0"/>
              </a:spcBef>
              <a:spcAft>
                <a:spcPts val="0"/>
              </a:spcAft>
              <a:buSzPts val="1800"/>
              <a:buFont typeface="Calibri"/>
              <a:buChar char="●"/>
            </a:pPr>
            <a:r>
              <a:rPr lang="es-ES" sz="1600" dirty="0" smtClean="0">
                <a:latin typeface="Calibri"/>
                <a:ea typeface="Calibri"/>
                <a:cs typeface="Calibri"/>
                <a:sym typeface="Calibri"/>
              </a:rPr>
              <a:t>Valorar los resultados de las entrevistas para conocer las necesidades del cliente.</a:t>
            </a:r>
          </a:p>
          <a:p>
            <a:pPr marL="457200" lvl="0" indent="-342900" algn="l" rtl="0">
              <a:spcBef>
                <a:spcPts val="0"/>
              </a:spcBef>
              <a:spcAft>
                <a:spcPts val="0"/>
              </a:spcAft>
              <a:buSzPts val="1800"/>
              <a:buFont typeface="Calibri"/>
              <a:buChar char="●"/>
            </a:pPr>
            <a:r>
              <a:rPr lang="es-ES" sz="1600" dirty="0" smtClean="0">
                <a:latin typeface="Calibri"/>
                <a:ea typeface="Calibri"/>
                <a:cs typeface="Calibri"/>
                <a:sym typeface="Calibri"/>
              </a:rPr>
              <a:t>I</a:t>
            </a:r>
            <a:r>
              <a:rPr lang="es-ES" sz="1600" dirty="0" smtClean="0">
                <a:latin typeface="Calibri"/>
                <a:ea typeface="Calibri"/>
                <a:cs typeface="Calibri"/>
                <a:sym typeface="Calibri"/>
              </a:rPr>
              <a:t>dentificar en base a las necesidades un sistema que agilice los procesos de compra y venta.</a:t>
            </a:r>
          </a:p>
          <a:p>
            <a:pPr marL="457200" lvl="0" indent="-342900" algn="l" rtl="0">
              <a:spcBef>
                <a:spcPts val="0"/>
              </a:spcBef>
              <a:spcAft>
                <a:spcPts val="0"/>
              </a:spcAft>
              <a:buSzPts val="1800"/>
              <a:buFont typeface="Calibri"/>
              <a:buChar char="●"/>
            </a:pPr>
            <a:r>
              <a:rPr lang="es-ES" sz="1600" dirty="0" smtClean="0">
                <a:latin typeface="Calibri"/>
                <a:ea typeface="Calibri"/>
                <a:cs typeface="Calibri"/>
                <a:sym typeface="Calibri"/>
              </a:rPr>
              <a:t>Entregar el diseño previo para la verificación del nuevo sistema.</a:t>
            </a:r>
          </a:p>
          <a:p>
            <a:pPr marL="457200" lvl="0" indent="-342900" algn="l" rtl="0">
              <a:spcBef>
                <a:spcPts val="0"/>
              </a:spcBef>
              <a:spcAft>
                <a:spcPts val="0"/>
              </a:spcAft>
              <a:buSzPts val="1800"/>
              <a:buFont typeface="Calibri"/>
              <a:buChar char="●"/>
            </a:pPr>
            <a:r>
              <a:rPr lang="es-ES" sz="1600" dirty="0" smtClean="0">
                <a:latin typeface="Calibri"/>
                <a:ea typeface="Calibri"/>
                <a:cs typeface="Calibri"/>
                <a:sym typeface="Calibri"/>
              </a:rPr>
              <a:t>Desarrollar el sistema con la previa aprobación del cliente.</a:t>
            </a:r>
            <a:endParaRPr lang="es-ES" sz="1600" dirty="0" smtClean="0">
              <a:latin typeface="Calibri"/>
              <a:ea typeface="Calibri"/>
              <a:cs typeface="Calibri"/>
              <a:sym typeface="Calibri"/>
            </a:endParaRPr>
          </a:p>
          <a:p>
            <a:pPr marL="457200" lvl="0" indent="-342900" algn="l" rtl="0">
              <a:spcBef>
                <a:spcPts val="0"/>
              </a:spcBef>
              <a:spcAft>
                <a:spcPts val="0"/>
              </a:spcAft>
              <a:buSzPts val="1800"/>
              <a:buFont typeface="Calibri"/>
              <a:buChar char="●"/>
            </a:pPr>
            <a:r>
              <a:rPr lang="es-ES" sz="1600" dirty="0" smtClean="0">
                <a:latin typeface="Calibri"/>
                <a:ea typeface="Calibri"/>
                <a:cs typeface="Calibri"/>
                <a:sym typeface="Calibri"/>
              </a:rPr>
              <a:t>Entregar un informe a los clientes de los costos de implementación, mantenimiento y periféricos necesarios para la aplicación del sistema.</a:t>
            </a:r>
          </a:p>
          <a:p>
            <a:pPr marL="457200" lvl="0" indent="-342900" algn="l" rtl="0">
              <a:spcBef>
                <a:spcPts val="0"/>
              </a:spcBef>
              <a:spcAft>
                <a:spcPts val="0"/>
              </a:spcAft>
              <a:buSzPts val="1800"/>
              <a:buFont typeface="Calibri"/>
              <a:buChar char="●"/>
            </a:pPr>
            <a:r>
              <a:rPr lang="es-ES" sz="1600" dirty="0" smtClean="0">
                <a:latin typeface="Calibri"/>
                <a:ea typeface="Calibri"/>
                <a:cs typeface="Calibri"/>
                <a:sym typeface="Calibri"/>
              </a:rPr>
              <a:t>Presentar el sistema  a el cliente para verificar ajustes necesarios.</a:t>
            </a:r>
          </a:p>
          <a:p>
            <a:pPr marL="457200" lvl="0" indent="-342900" algn="l" rtl="0">
              <a:spcBef>
                <a:spcPts val="0"/>
              </a:spcBef>
              <a:spcAft>
                <a:spcPts val="0"/>
              </a:spcAft>
              <a:buSzPts val="1800"/>
              <a:buFont typeface="Calibri"/>
              <a:buChar char="●"/>
            </a:pPr>
            <a:r>
              <a:rPr lang="es-ES" sz="1600" dirty="0" smtClean="0">
                <a:latin typeface="Calibri"/>
                <a:ea typeface="Calibri"/>
                <a:cs typeface="Calibri"/>
                <a:sym typeface="Calibri"/>
              </a:rPr>
              <a:t>Acordar y realizar los mantenimientos del programa.</a:t>
            </a:r>
          </a:p>
          <a:p>
            <a:pPr marL="114300" lvl="0" algn="l" rtl="0">
              <a:spcBef>
                <a:spcPts val="0"/>
              </a:spcBef>
              <a:spcAft>
                <a:spcPts val="0"/>
              </a:spcAft>
              <a:buSzPts val="1800"/>
            </a:pPr>
            <a:endParaRPr lang="es-ES" sz="1800" dirty="0" smtClean="0">
              <a:latin typeface="Calibri"/>
              <a:ea typeface="Calibri"/>
              <a:cs typeface="Calibri"/>
              <a:sym typeface="Calibri"/>
            </a:endParaRPr>
          </a:p>
          <a:p>
            <a:pPr marL="114300" lvl="0" algn="l" rtl="0">
              <a:spcBef>
                <a:spcPts val="0"/>
              </a:spcBef>
              <a:spcAft>
                <a:spcPts val="0"/>
              </a:spcAft>
              <a:buSzPts val="1800"/>
            </a:pPr>
            <a:endParaRPr lang="es-ES" sz="1800" dirty="0" smtClean="0">
              <a:latin typeface="Calibri"/>
              <a:ea typeface="Calibri"/>
              <a:cs typeface="Calibri"/>
              <a:sym typeface="Calibri"/>
            </a:endParaRPr>
          </a:p>
          <a:p>
            <a:pPr marL="114300" lvl="0" algn="l" rtl="0">
              <a:spcBef>
                <a:spcPts val="0"/>
              </a:spcBef>
              <a:spcAft>
                <a:spcPts val="0"/>
              </a:spcAft>
              <a:buSzPts val="1800"/>
            </a:pPr>
            <a:r>
              <a:rPr lang="es-ES" sz="1800" dirty="0" smtClean="0">
                <a:latin typeface="Calibri"/>
                <a:ea typeface="Calibri"/>
                <a:cs typeface="Calibri"/>
                <a:sym typeface="Calibri"/>
              </a:rPr>
              <a:t>  </a:t>
            </a: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pic>
        <p:nvPicPr>
          <p:cNvPr id="85" name="Google Shape;85;gb6710dc355_0_16"/>
          <p:cNvPicPr preferRelativeResize="0"/>
          <p:nvPr/>
        </p:nvPicPr>
        <p:blipFill>
          <a:blip r:embed="rId3">
            <a:alphaModFix/>
          </a:blip>
          <a:stretch>
            <a:fillRect/>
          </a:stretch>
        </p:blipFill>
        <p:spPr>
          <a:xfrm>
            <a:off x="6509857" y="1216404"/>
            <a:ext cx="2390094" cy="2285916"/>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b6710dc355_2_0"/>
          <p:cNvSpPr txBox="1"/>
          <p:nvPr/>
        </p:nvSpPr>
        <p:spPr>
          <a:xfrm>
            <a:off x="651500" y="478125"/>
            <a:ext cx="6599400" cy="132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3600" b="1">
                <a:solidFill>
                  <a:srgbClr val="3F3F3F"/>
                </a:solidFill>
                <a:latin typeface="Calibri"/>
                <a:ea typeface="Calibri"/>
                <a:cs typeface="Calibri"/>
                <a:sym typeface="Calibri"/>
              </a:rPr>
              <a:t>Planteamiento del problema.</a:t>
            </a:r>
            <a:endParaRPr sz="3600" b="1">
              <a:solidFill>
                <a:srgbClr val="3F3F3F"/>
              </a:solidFill>
              <a:latin typeface="Calibri"/>
              <a:ea typeface="Calibri"/>
              <a:cs typeface="Calibri"/>
              <a:sym typeface="Calibri"/>
            </a:endParaRPr>
          </a:p>
        </p:txBody>
      </p:sp>
      <p:sp>
        <p:nvSpPr>
          <p:cNvPr id="91" name="Google Shape;91;gb6710dc355_2_0"/>
          <p:cNvSpPr txBox="1"/>
          <p:nvPr/>
        </p:nvSpPr>
        <p:spPr>
          <a:xfrm>
            <a:off x="651500" y="1345598"/>
            <a:ext cx="6389400" cy="3511628"/>
          </a:xfrm>
          <a:prstGeom prst="rect">
            <a:avLst/>
          </a:prstGeom>
          <a:noFill/>
          <a:ln>
            <a:noFill/>
          </a:ln>
        </p:spPr>
        <p:txBody>
          <a:bodyPr spcFirstLastPara="1" wrap="square" lIns="91425" tIns="45700" rIns="91425" bIns="45700" anchor="t" anchorCtr="0">
            <a:noAutofit/>
          </a:bodyPr>
          <a:lstStyle/>
          <a:p>
            <a:pPr lvl="0" algn="just"/>
            <a:r>
              <a:rPr lang="es-ES" sz="1600" b="1" i="0" u="none" strike="noStrike" cap="none" dirty="0" smtClean="0">
                <a:solidFill>
                  <a:srgbClr val="404040"/>
                </a:solidFill>
                <a:latin typeface="Arial"/>
                <a:ea typeface="Arial"/>
                <a:cs typeface="Arial"/>
                <a:sym typeface="Arial"/>
              </a:rPr>
              <a:t>La </a:t>
            </a:r>
            <a:r>
              <a:rPr lang="es-MX" sz="1600" b="1" dirty="0" smtClean="0">
                <a:solidFill>
                  <a:srgbClr val="404040"/>
                </a:solidFill>
              </a:rPr>
              <a:t>microempresa </a:t>
            </a:r>
            <a:r>
              <a:rPr lang="es-ES" sz="1600" b="1" i="0" u="none" strike="noStrike" cap="none" dirty="0" smtClean="0">
                <a:solidFill>
                  <a:srgbClr val="404040"/>
                </a:solidFill>
                <a:latin typeface="Arial"/>
                <a:ea typeface="Arial"/>
                <a:cs typeface="Arial"/>
                <a:sym typeface="Arial"/>
              </a:rPr>
              <a:t>en el que nos enfocamos </a:t>
            </a:r>
            <a:r>
              <a:rPr lang="es-ES" sz="1600" b="1" dirty="0" smtClean="0">
                <a:solidFill>
                  <a:srgbClr val="404040"/>
                </a:solidFill>
              </a:rPr>
              <a:t>principalmente es un negocio cuya actividad económica es la compra y venta de mercancía el cual </a:t>
            </a:r>
            <a:r>
              <a:rPr lang="es-ES" sz="1600" b="1" i="0" u="none" strike="noStrike" cap="none" dirty="0" smtClean="0">
                <a:solidFill>
                  <a:srgbClr val="404040"/>
                </a:solidFill>
                <a:latin typeface="Arial"/>
                <a:ea typeface="Arial"/>
                <a:cs typeface="Arial"/>
                <a:sym typeface="Arial"/>
              </a:rPr>
              <a:t>no cuenta con un sistema de información actual, ya que administran sus cuentas e inventarios de forma manual es decir  con cajas registradoras libros de inventario entre otros métodos, lo cual ha desencadenado en varios inconvenientes tales como la perdida de información importante, cuentas e inventarios sin coherencia que generan perdidas de ganancias. Por ello nuestro objetivo es brindar un sistema de información, con las capacidades, calidad </a:t>
            </a:r>
            <a:r>
              <a:rPr lang="es-ES" sz="1600" b="1" dirty="0" smtClean="0">
                <a:solidFill>
                  <a:srgbClr val="404040"/>
                </a:solidFill>
              </a:rPr>
              <a:t>y </a:t>
            </a:r>
            <a:r>
              <a:rPr lang="es-ES" sz="1600" b="1" i="0" u="none" strike="noStrike" cap="none" dirty="0" smtClean="0">
                <a:solidFill>
                  <a:srgbClr val="404040"/>
                </a:solidFill>
                <a:latin typeface="Arial"/>
                <a:ea typeface="Arial"/>
                <a:cs typeface="Arial"/>
                <a:sym typeface="Arial"/>
              </a:rPr>
              <a:t>manejo intuitivo que permita a los usuarios agilizar los procesos y brindar acceso a la información de forma rápida y certera teniendo en cuenta el nivel de usuario para así evitar posible fraudes. </a:t>
            </a:r>
            <a:endParaRPr lang="es-ES" sz="1600" b="1" i="0" u="none" strike="noStrike" cap="none" dirty="0" smtClean="0">
              <a:solidFill>
                <a:srgbClr val="404040"/>
              </a:solidFill>
              <a:latin typeface="Arial"/>
              <a:ea typeface="Arial"/>
              <a:cs typeface="Arial"/>
              <a:sym typeface="Arial"/>
            </a:endParaRPr>
          </a:p>
        </p:txBody>
      </p:sp>
      <p:sp>
        <p:nvSpPr>
          <p:cNvPr id="92" name="Google Shape;92;gb6710dc355_2_0"/>
          <p:cNvSpPr/>
          <p:nvPr/>
        </p:nvSpPr>
        <p:spPr>
          <a:xfrm>
            <a:off x="771500" y="1207720"/>
            <a:ext cx="718500" cy="45600"/>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b6710dc355_2_10"/>
          <p:cNvSpPr txBox="1"/>
          <p:nvPr/>
        </p:nvSpPr>
        <p:spPr>
          <a:xfrm>
            <a:off x="209713" y="249500"/>
            <a:ext cx="67881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3600" b="1">
                <a:solidFill>
                  <a:schemeClr val="lt1"/>
                </a:solidFill>
                <a:latin typeface="Calibri"/>
                <a:ea typeface="Calibri"/>
                <a:cs typeface="Calibri"/>
                <a:sym typeface="Calibri"/>
              </a:rPr>
              <a:t>Alcance del proyecto</a:t>
            </a:r>
            <a:endParaRPr sz="3600" b="1">
              <a:solidFill>
                <a:schemeClr val="lt1"/>
              </a:solidFill>
              <a:latin typeface="Calibri"/>
              <a:ea typeface="Calibri"/>
              <a:cs typeface="Calibri"/>
              <a:sym typeface="Calibri"/>
            </a:endParaRPr>
          </a:p>
        </p:txBody>
      </p:sp>
      <p:sp>
        <p:nvSpPr>
          <p:cNvPr id="98" name="Google Shape;98;gb6710dc355_2_10"/>
          <p:cNvSpPr txBox="1"/>
          <p:nvPr/>
        </p:nvSpPr>
        <p:spPr>
          <a:xfrm>
            <a:off x="318346" y="1090569"/>
            <a:ext cx="4211709" cy="296970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1600" dirty="0" smtClean="0">
                <a:latin typeface="Calibri"/>
                <a:ea typeface="Calibri"/>
                <a:cs typeface="Calibri"/>
                <a:sym typeface="Calibri"/>
              </a:rPr>
              <a:t>El alcance de nuestro proyecto se fundamenta en la implementación de un sistema de información de la mano del cliente y acoplándonos a su necesidad por lo cual se ejecutaran entrevistas para conocer mejor sus especificaciones y sus necesidades de mayor prioridad cumpliendo paulatinamente con estas es decir registrándolas para tener en cuenta a la hora del diseño. </a:t>
            </a:r>
          </a:p>
          <a:p>
            <a:pPr marL="0" lvl="0" indent="0" algn="l" rtl="0">
              <a:spcBef>
                <a:spcPts val="0"/>
              </a:spcBef>
              <a:spcAft>
                <a:spcPts val="0"/>
              </a:spcAft>
              <a:buNone/>
            </a:pPr>
            <a:r>
              <a:rPr lang="es-ES" sz="1600" dirty="0" smtClean="0">
                <a:latin typeface="Calibri"/>
                <a:ea typeface="Calibri"/>
                <a:cs typeface="Calibri"/>
                <a:sym typeface="Calibri"/>
              </a:rPr>
              <a:t>Estas entrevistas también nos dará</a:t>
            </a:r>
            <a:r>
              <a:rPr lang="es-ES" sz="1600" dirty="0" smtClean="0">
                <a:latin typeface="Calibri"/>
                <a:ea typeface="Calibri"/>
                <a:cs typeface="Calibri"/>
                <a:sym typeface="Calibri"/>
              </a:rPr>
              <a:t>n como resultado saber que tipo de interfaz se acopla mas a el cliente pues queremos brindar una interfaz que sea de fácil manejo inclusive para personas que no tengan conocimientos previos y mas  aun mas sabiendo que nuestros clientes no manejaban un sistema previo.</a:t>
            </a:r>
            <a:endParaRPr sz="1600" dirty="0">
              <a:latin typeface="Calibri"/>
              <a:ea typeface="Calibri"/>
              <a:cs typeface="Calibri"/>
              <a:sym typeface="Calibri"/>
            </a:endParaRPr>
          </a:p>
        </p:txBody>
      </p:sp>
      <p:pic>
        <p:nvPicPr>
          <p:cNvPr id="1026" name="Picture 2" descr="Cómo responder en la entrevista a ¿por qué quieres trabajar en esta  empresa? - Tu emple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188" y="1461575"/>
            <a:ext cx="3770473" cy="30181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228052" y="1274867"/>
            <a:ext cx="4509082" cy="2677656"/>
          </a:xfrm>
          <a:prstGeom prst="rect">
            <a:avLst/>
          </a:prstGeom>
        </p:spPr>
        <p:txBody>
          <a:bodyPr wrap="square">
            <a:spAutoFit/>
          </a:bodyPr>
          <a:lstStyle/>
          <a:p>
            <a:pPr lvl="0"/>
            <a:r>
              <a:rPr lang="es-ES" dirty="0">
                <a:latin typeface="Calibri"/>
                <a:ea typeface="Calibri"/>
                <a:cs typeface="Calibri"/>
                <a:sym typeface="Calibri"/>
              </a:rPr>
              <a:t>C</a:t>
            </a:r>
            <a:r>
              <a:rPr lang="es-ES" dirty="0" smtClean="0">
                <a:latin typeface="Calibri"/>
                <a:ea typeface="Calibri"/>
                <a:cs typeface="Calibri"/>
                <a:sym typeface="Calibri"/>
              </a:rPr>
              <a:t>ulminada </a:t>
            </a:r>
            <a:r>
              <a:rPr lang="es-ES" dirty="0">
                <a:latin typeface="Calibri"/>
                <a:ea typeface="Calibri"/>
                <a:cs typeface="Calibri"/>
                <a:sym typeface="Calibri"/>
              </a:rPr>
              <a:t>esta etapa se planteara el sistema con el enfoque claro de las necesidades de nuestro cliente el que tendrá conocimiento de los avances que se realicen durante el proceso de diseño del sistema esto con el fin de conocer las inconformidades y solucionarlas antes de su implementación, una vez el sistema este completo y el cliente este satisfecho se efectuara la implementación del mismo que se le informara a el cliente para hacer conocer los costos del hardware necesario para el sistema. Luego que es sistema este implementado se dará una inducción de su uso y se harán los ajustes que sean necesarios y el mantenimiento periódico.</a:t>
            </a:r>
            <a:endParaRPr lang="es-ES" dirty="0">
              <a:latin typeface="Calibri"/>
              <a:ea typeface="Calibri"/>
              <a:cs typeface="Calibri"/>
              <a:sym typeface="Calibri"/>
            </a:endParaRPr>
          </a:p>
        </p:txBody>
      </p:sp>
      <p:pic>
        <p:nvPicPr>
          <p:cNvPr id="2050" name="Picture 2" descr="Hardware Libre - Blog - Innot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465" y="1507183"/>
            <a:ext cx="3896308" cy="2445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850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gb6f8aa07cf_0_1"/>
          <p:cNvPicPr preferRelativeResize="0"/>
          <p:nvPr/>
        </p:nvPicPr>
        <p:blipFill rotWithShape="1">
          <a:blip r:embed="rId3">
            <a:alphaModFix/>
          </a:blip>
          <a:srcRect/>
          <a:stretch/>
        </p:blipFill>
        <p:spPr>
          <a:xfrm>
            <a:off x="7402699" y="2275273"/>
            <a:ext cx="608542" cy="592940"/>
          </a:xfrm>
          <a:prstGeom prst="rect">
            <a:avLst/>
          </a:prstGeom>
          <a:noFill/>
          <a:ln>
            <a:noFill/>
          </a:ln>
        </p:spPr>
      </p:pic>
      <p:sp>
        <p:nvSpPr>
          <p:cNvPr id="104" name="Google Shape;104;gb6f8aa07cf_0_1"/>
          <p:cNvSpPr txBox="1"/>
          <p:nvPr/>
        </p:nvSpPr>
        <p:spPr>
          <a:xfrm>
            <a:off x="771502" y="717850"/>
            <a:ext cx="30537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3100" b="1" dirty="0">
                <a:solidFill>
                  <a:srgbClr val="3F3F3F"/>
                </a:solidFill>
                <a:latin typeface="Calibri"/>
                <a:ea typeface="Calibri"/>
                <a:cs typeface="Calibri"/>
                <a:sym typeface="Calibri"/>
              </a:rPr>
              <a:t>Justificación</a:t>
            </a:r>
            <a:endParaRPr sz="3100" b="1" dirty="0">
              <a:solidFill>
                <a:srgbClr val="3F3F3F"/>
              </a:solidFill>
              <a:latin typeface="Calibri"/>
              <a:ea typeface="Calibri"/>
              <a:cs typeface="Calibri"/>
              <a:sym typeface="Calibri"/>
            </a:endParaRPr>
          </a:p>
          <a:p>
            <a:pPr marL="0" marR="0" lvl="0" indent="0" algn="l" rtl="0">
              <a:spcBef>
                <a:spcPts val="0"/>
              </a:spcBef>
              <a:spcAft>
                <a:spcPts val="0"/>
              </a:spcAft>
              <a:buNone/>
            </a:pPr>
            <a:endParaRPr sz="3100" b="1" dirty="0">
              <a:solidFill>
                <a:srgbClr val="3F3F3F"/>
              </a:solidFill>
              <a:latin typeface="Calibri"/>
              <a:ea typeface="Calibri"/>
              <a:cs typeface="Calibri"/>
              <a:sym typeface="Calibri"/>
            </a:endParaRPr>
          </a:p>
        </p:txBody>
      </p:sp>
      <p:sp>
        <p:nvSpPr>
          <p:cNvPr id="105" name="Google Shape;105;gb6f8aa07cf_0_1"/>
          <p:cNvSpPr txBox="1"/>
          <p:nvPr/>
        </p:nvSpPr>
        <p:spPr>
          <a:xfrm>
            <a:off x="681215" y="1505869"/>
            <a:ext cx="4343790" cy="32103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ES" b="1" dirty="0" smtClean="0">
                <a:solidFill>
                  <a:srgbClr val="404040"/>
                </a:solidFill>
              </a:rPr>
              <a:t>Est</a:t>
            </a:r>
            <a:r>
              <a:rPr lang="es-ES" b="1" dirty="0" smtClean="0">
                <a:solidFill>
                  <a:srgbClr val="404040"/>
                </a:solidFill>
              </a:rPr>
              <a:t>e proyecto esta fundamentado en respuesta a la necesidad de realizar un sistema eficaz y simple que integre las necesidades del cliente y pueda ser utilizado por cualquier usuario que no posea previos conocimientos de informática, puesto que suele suceder que se presentan sistemas con una interfaz muy compleja y llena de botones que confunden y generan un rechazo por parte de los nuevos usuarios, lo cual no es nuestra meta lo que buscamos es que el software implementado tenga un impacto positivo facilitando el trabajo del personal agilizando procesos y gestión de  todo lo referente a la compra y venta de mercancía.</a:t>
            </a:r>
            <a:endParaRPr b="1" dirty="0">
              <a:solidFill>
                <a:srgbClr val="404040"/>
              </a:solidFill>
            </a:endParaRPr>
          </a:p>
        </p:txBody>
      </p:sp>
      <p:sp>
        <p:nvSpPr>
          <p:cNvPr id="106" name="Google Shape;106;gb6f8aa07cf_0_1"/>
          <p:cNvSpPr/>
          <p:nvPr/>
        </p:nvSpPr>
        <p:spPr>
          <a:xfrm>
            <a:off x="881375" y="1267670"/>
            <a:ext cx="718500" cy="45600"/>
          </a:xfrm>
          <a:prstGeom prst="rect">
            <a:avLst/>
          </a:prstGeom>
          <a:solidFill>
            <a:srgbClr val="FF66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7" name="Google Shape;107;gb6f8aa07cf_0_1"/>
          <p:cNvPicPr preferRelativeResize="0"/>
          <p:nvPr/>
        </p:nvPicPr>
        <p:blipFill>
          <a:blip r:embed="rId4">
            <a:alphaModFix/>
          </a:blip>
          <a:stretch>
            <a:fillRect/>
          </a:stretch>
        </p:blipFill>
        <p:spPr>
          <a:xfrm>
            <a:off x="5736225" y="1106750"/>
            <a:ext cx="2693100" cy="3458775"/>
          </a:xfrm>
          <a:prstGeom prst="rect">
            <a:avLst/>
          </a:prstGeom>
          <a:noFill/>
          <a:ln>
            <a:no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TotalTime>
  <Words>654</Words>
  <Application>Microsoft Office PowerPoint</Application>
  <PresentationFormat>Presentación en pantalla (16:9)</PresentationFormat>
  <Paragraphs>36</Paragraphs>
  <Slides>10</Slides>
  <Notes>9</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Calibri</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EQUIPO</cp:lastModifiedBy>
  <cp:revision>22</cp:revision>
  <dcterms:created xsi:type="dcterms:W3CDTF">2019-11-27T03:16:21Z</dcterms:created>
  <dcterms:modified xsi:type="dcterms:W3CDTF">2021-03-10T14:08:10Z</dcterms:modified>
</cp:coreProperties>
</file>