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0"/>
  </p:notesMasterIdLst>
  <p:sldIdLst>
    <p:sldId id="295" r:id="rId5"/>
    <p:sldId id="409" r:id="rId6"/>
    <p:sldId id="404" r:id="rId7"/>
    <p:sldId id="414" r:id="rId8"/>
    <p:sldId id="415" r:id="rId9"/>
    <p:sldId id="406" r:id="rId10"/>
    <p:sldId id="407" r:id="rId11"/>
    <p:sldId id="408" r:id="rId12"/>
    <p:sldId id="411" r:id="rId13"/>
    <p:sldId id="416" r:id="rId14"/>
    <p:sldId id="412" r:id="rId15"/>
    <p:sldId id="398" r:id="rId16"/>
    <p:sldId id="413" r:id="rId17"/>
    <p:sldId id="405" r:id="rId18"/>
    <p:sldId id="387" r:id="rId19"/>
  </p:sldIdLst>
  <p:sldSz cx="9906000" cy="6858000" type="A4"/>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32"/>
    <a:srgbClr val="404040"/>
    <a:srgbClr val="7F7F7F"/>
    <a:srgbClr val="FF8600"/>
    <a:srgbClr val="FF6600"/>
    <a:srgbClr val="5B5B5B"/>
    <a:srgbClr val="7F7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0E22E-23BC-4B8D-AE43-8E8ABF625841}" v="47" dt="2024-11-26T00:09:23.655"/>
    <p1510:client id="{641104FE-3733-CFAC-9796-BE912B8175BB}" v="51" dt="2024-11-25T23:57:12.516"/>
    <p1510:client id="{68FB4068-249D-45E8-BE85-819467DCBD4A}" v="22" dt="2024-11-25T14:23:31.170"/>
    <p1510:client id="{86A1377A-5D39-4D49-BB11-8EBDDCB58D97}" v="30" dt="2024-11-26T00:16:18.058"/>
    <p1510:client id="{8D929989-297E-4BDB-AA3E-3C75893C623C}" v="384" dt="2024-11-26T00:16:16.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Estilo Claro 2 - Destaqu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Estilo Claro 1 - Destaqu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38B1855-1B75-4FBE-930C-398BA8C253C6}" styleName="Estilo com Tema 2 - Destaqu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Estilo Claro 2 - Destaqu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Estilo Médio 2 - Destaqu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406" y="62"/>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err="1"/>
              <a:t>Tasks</a:t>
            </a:r>
            <a:endParaRPr lang="pt-PT"/>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barChart>
        <c:barDir val="col"/>
        <c:grouping val="clustered"/>
        <c:varyColors val="0"/>
        <c:ser>
          <c:idx val="0"/>
          <c:order val="0"/>
          <c:tx>
            <c:strRef>
              <c:f>Folha1!$B$1</c:f>
              <c:strCache>
                <c:ptCount val="1"/>
                <c:pt idx="0">
                  <c:v>Tarefas</c:v>
                </c:pt>
              </c:strCache>
            </c:strRef>
          </c:tx>
          <c:spPr>
            <a:solidFill>
              <a:schemeClr val="accent6"/>
            </a:solidFill>
            <a:ln>
              <a:noFill/>
            </a:ln>
            <a:effectLst/>
          </c:spPr>
          <c:invertIfNegative val="0"/>
          <c:cat>
            <c:strRef>
              <c:f>Folha1!$A$2:$A$5</c:f>
              <c:strCache>
                <c:ptCount val="4"/>
                <c:pt idx="0">
                  <c:v>Daniel</c:v>
                </c:pt>
                <c:pt idx="1">
                  <c:v>David</c:v>
                </c:pt>
                <c:pt idx="2">
                  <c:v>Igor</c:v>
                </c:pt>
                <c:pt idx="3">
                  <c:v>Rafael</c:v>
                </c:pt>
              </c:strCache>
            </c:strRef>
          </c:cat>
          <c:val>
            <c:numRef>
              <c:f>Folha1!$B$2:$B$5</c:f>
              <c:numCache>
                <c:formatCode>General</c:formatCode>
                <c:ptCount val="4"/>
                <c:pt idx="0">
                  <c:v>15</c:v>
                </c:pt>
                <c:pt idx="1">
                  <c:v>15</c:v>
                </c:pt>
                <c:pt idx="2">
                  <c:v>15</c:v>
                </c:pt>
                <c:pt idx="3">
                  <c:v>15</c:v>
                </c:pt>
              </c:numCache>
            </c:numRef>
          </c:val>
          <c:extLst>
            <c:ext xmlns:c16="http://schemas.microsoft.com/office/drawing/2014/chart" uri="{C3380CC4-5D6E-409C-BE32-E72D297353CC}">
              <c16:uniqueId val="{00000000-0486-4A64-B307-80E9A3590427}"/>
            </c:ext>
          </c:extLst>
        </c:ser>
        <c:dLbls>
          <c:showLegendKey val="0"/>
          <c:showVal val="0"/>
          <c:showCatName val="0"/>
          <c:showSerName val="0"/>
          <c:showPercent val="0"/>
          <c:showBubbleSize val="0"/>
        </c:dLbls>
        <c:gapWidth val="219"/>
        <c:overlap val="-27"/>
        <c:axId val="691907944"/>
        <c:axId val="691902368"/>
      </c:barChart>
      <c:catAx>
        <c:axId val="691907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2368"/>
        <c:crosses val="autoZero"/>
        <c:auto val="1"/>
        <c:lblAlgn val="ctr"/>
        <c:lblOffset val="100"/>
        <c:noMultiLvlLbl val="0"/>
      </c:catAx>
      <c:valAx>
        <c:axId val="691902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crossAx val="691907944"/>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PT"/>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PT" err="1"/>
              <a:t>Epic</a:t>
            </a:r>
            <a:r>
              <a:rPr lang="pt-PT"/>
              <a:t> </a:t>
            </a:r>
            <a:r>
              <a:rPr lang="pt-PT" err="1"/>
              <a:t>or</a:t>
            </a:r>
            <a:r>
              <a:rPr lang="pt-PT"/>
              <a:t> </a:t>
            </a:r>
            <a:r>
              <a:rPr lang="pt-PT" err="1"/>
              <a:t>Component</a:t>
            </a:r>
            <a:r>
              <a:rPr lang="pt-PT"/>
              <a:t> </a:t>
            </a:r>
            <a:r>
              <a:rPr lang="pt-PT" err="1"/>
              <a:t>or</a:t>
            </a:r>
            <a:r>
              <a:rPr lang="pt-PT"/>
              <a:t> UC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PT"/>
        </a:p>
      </c:txPr>
    </c:title>
    <c:autoTitleDeleted val="0"/>
    <c:plotArea>
      <c:layout/>
      <c:pieChart>
        <c:varyColors val="1"/>
        <c:ser>
          <c:idx val="0"/>
          <c:order val="0"/>
          <c:tx>
            <c:strRef>
              <c:f>Folha1!$B$1</c:f>
              <c:strCache>
                <c:ptCount val="1"/>
                <c:pt idx="0">
                  <c:v>Componente</c:v>
                </c:pt>
              </c:strCache>
            </c:strRef>
          </c:tx>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1-0D5E-44D3-AE05-D0CC3596364F}"/>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3-0D5E-44D3-AE05-D0CC3596364F}"/>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0D5E-44D3-AE05-D0CC3596364F}"/>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7-0D5E-44D3-AE05-D0CC3596364F}"/>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9-EE80-4B32-A983-42DF5E43D36C}"/>
              </c:ext>
            </c:extLst>
          </c:dPt>
          <c:cat>
            <c:strRef>
              <c:f>Folha1!$A$2:$A$6</c:f>
              <c:strCache>
                <c:ptCount val="5"/>
                <c:pt idx="0">
                  <c:v>ESINF</c:v>
                </c:pt>
                <c:pt idx="1">
                  <c:v>BDDAD</c:v>
                </c:pt>
                <c:pt idx="2">
                  <c:v>LAPR3</c:v>
                </c:pt>
                <c:pt idx="3">
                  <c:v>ARQCP</c:v>
                </c:pt>
                <c:pt idx="4">
                  <c:v>FSIAP</c:v>
                </c:pt>
              </c:strCache>
            </c:strRef>
          </c:cat>
          <c:val>
            <c:numRef>
              <c:f>Folha1!$B$2:$B$6</c:f>
              <c:numCache>
                <c:formatCode>General</c:formatCode>
                <c:ptCount val="5"/>
                <c:pt idx="0">
                  <c:v>8</c:v>
                </c:pt>
                <c:pt idx="1">
                  <c:v>9</c:v>
                </c:pt>
                <c:pt idx="2">
                  <c:v>3</c:v>
                </c:pt>
                <c:pt idx="3">
                  <c:v>10</c:v>
                </c:pt>
                <c:pt idx="4">
                  <c:v>2</c:v>
                </c:pt>
              </c:numCache>
            </c:numRef>
          </c:val>
          <c:extLst>
            <c:ext xmlns:c16="http://schemas.microsoft.com/office/drawing/2014/chart" uri="{C3380CC4-5D6E-409C-BE32-E72D297353CC}">
              <c16:uniqueId val="{00000000-A2C6-47B5-9769-0633602DAAC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8AA918-AAAF-A948-AD9D-7282A6CA6554}" type="datetimeFigureOut">
              <a:rPr lang="en-US" smtClean="0"/>
              <a:pPr/>
              <a:t>11/26/2024</a:t>
            </a:fld>
            <a:endParaRPr lang="pt-PT"/>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B708B-99F0-4F4A-8995-6044E0FFF0C7}" type="slidenum">
              <a:rPr lang="pt-PT" smtClean="0"/>
              <a:pPr/>
              <a:t>‹nº›</a:t>
            </a:fld>
            <a:endParaRPr lang="pt-PT"/>
          </a:p>
        </p:txBody>
      </p:sp>
    </p:spTree>
    <p:extLst>
      <p:ext uri="{BB962C8B-B14F-4D97-AF65-F5344CB8AC3E}">
        <p14:creationId xmlns:p14="http://schemas.microsoft.com/office/powerpoint/2010/main" val="25642093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Shape 14"/>
        <p:cNvGrpSpPr/>
        <p:nvPr/>
      </p:nvGrpSpPr>
      <p:grpSpPr>
        <a:xfrm>
          <a:off x="0" y="0"/>
          <a:ext cx="0" cy="0"/>
          <a:chOff x="0" y="0"/>
          <a:chExt cx="0" cy="0"/>
        </a:xfrm>
      </p:grpSpPr>
      <p:sp>
        <p:nvSpPr>
          <p:cNvPr id="2" name="Retângulo 1">
            <a:extLst>
              <a:ext uri="{FF2B5EF4-FFF2-40B4-BE49-F238E27FC236}">
                <a16:creationId xmlns:a16="http://schemas.microsoft.com/office/drawing/2014/main" id="{E3986928-2F1A-05D5-49A7-ECF44F7E6983}"/>
              </a:ext>
            </a:extLst>
          </p:cNvPr>
          <p:cNvSpPr/>
          <p:nvPr userDrawn="1"/>
        </p:nvSpPr>
        <p:spPr>
          <a:xfrm>
            <a:off x="1" y="1093304"/>
            <a:ext cx="9906000" cy="5764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5" name="Shape 15"/>
          <p:cNvSpPr txBox="1">
            <a:spLocks noGrp="1"/>
          </p:cNvSpPr>
          <p:nvPr>
            <p:ph type="title"/>
          </p:nvPr>
        </p:nvSpPr>
        <p:spPr>
          <a:xfrm>
            <a:off x="414000" y="4000503"/>
            <a:ext cx="8182338"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8710604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quema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65020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26/11/2024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72151704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26/11/2024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2694208087"/>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extLst>
      <p:ext uri="{BB962C8B-B14F-4D97-AF65-F5344CB8AC3E}">
        <p14:creationId xmlns:p14="http://schemas.microsoft.com/office/powerpoint/2010/main" val="79264868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údo Dup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cap="all" baseline="0"/>
            </a:lvl1pPr>
          </a:lstStyle>
          <a:p>
            <a:r>
              <a:rPr lang="pt-PT"/>
              <a:t>Clique para editar o estilo »</a:t>
            </a:r>
          </a:p>
        </p:txBody>
      </p:sp>
      <p:sp>
        <p:nvSpPr>
          <p:cNvPr id="3" name="Marcador de Posição de Conteúdo 2"/>
          <p:cNvSpPr>
            <a:spLocks noGrp="1"/>
          </p:cNvSpPr>
          <p:nvPr>
            <p:ph sz="half" idx="1"/>
          </p:nvPr>
        </p:nvSpPr>
        <p:spPr>
          <a:xfrm>
            <a:off x="414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44B11A7A-C2E1-40A3-A304-BADFC0305F97}" type="datetimeFigureOut">
              <a:rPr lang="pt-PT" smtClean="0"/>
              <a:pPr/>
              <a:t>26/11/2024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9F46AC24-9121-4D27-8FE4-0595B5E1EC6D}" type="slidenum">
              <a:rPr lang="pt-PT" smtClean="0"/>
              <a:pPr/>
              <a:t>‹nº›</a:t>
            </a:fld>
            <a:endParaRPr lang="pt-PT"/>
          </a:p>
        </p:txBody>
      </p:sp>
      <p:sp>
        <p:nvSpPr>
          <p:cNvPr id="8" name="Marcador de Posição de Conteúdo 2"/>
          <p:cNvSpPr>
            <a:spLocks noGrp="1"/>
          </p:cNvSpPr>
          <p:nvPr>
            <p:ph sz="half" idx="13"/>
          </p:nvPr>
        </p:nvSpPr>
        <p:spPr>
          <a:xfrm>
            <a:off x="4968000" y="1696520"/>
            <a:ext cx="4500000" cy="4590000"/>
          </a:xfrm>
          <a:prstGeom prst="rect">
            <a:avLst/>
          </a:prstGeo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44B11A7A-C2E1-40A3-A304-BADFC0305F97}" type="datetimeFigureOut">
              <a:rPr lang="pt-PT" smtClean="0"/>
              <a:pPr/>
              <a:t>26/11/2024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9F46AC24-9121-4D27-8FE4-0595B5E1EC6D}" type="slidenum">
              <a:rPr lang="pt-PT" smtClean="0"/>
              <a:pPr/>
              <a:t>‹nº›</a:t>
            </a:fld>
            <a:endParaRPr lang="pt-PT"/>
          </a:p>
        </p:txBody>
      </p:sp>
      <p:sp>
        <p:nvSpPr>
          <p:cNvPr id="5" name="Marcador de Posição do Título 1"/>
          <p:cNvSpPr>
            <a:spLocks noGrp="1"/>
          </p:cNvSpPr>
          <p:nvPr>
            <p:ph type="title"/>
          </p:nvPr>
        </p:nvSpPr>
        <p:spPr>
          <a:xfrm>
            <a:off x="685800" y="1066800"/>
            <a:ext cx="86106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hasCustomPrompt="1"/>
          </p:nvPr>
        </p:nvSpPr>
        <p:spPr>
          <a:xfrm>
            <a:off x="685800" y="1714488"/>
            <a:ext cx="8610600" cy="4572032"/>
          </a:xfrm>
          <a:prstGeom prst="rect">
            <a:avLst/>
          </a:prstGeom>
        </p:spPr>
        <p:txBody>
          <a:bodyPr vert="horz" lIns="91440" tIns="45720" rIns="91440" bIns="45720" rtlCol="0">
            <a:normAutofit/>
          </a:bodyPr>
          <a:lstStyle/>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Em branc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Marcador de Posição do Título 1"/>
          <p:cNvSpPr>
            <a:spLocks noGrp="1"/>
          </p:cNvSpPr>
          <p:nvPr>
            <p:ph type="title"/>
          </p:nvPr>
        </p:nvSpPr>
        <p:spPr>
          <a:xfrm>
            <a:off x="685800" y="1066800"/>
            <a:ext cx="8534400" cy="571504"/>
          </a:xfrm>
          <a:prstGeom prst="rect">
            <a:avLst/>
          </a:prstGeom>
        </p:spPr>
        <p:txBody>
          <a:bodyPr vert="horz" lIns="90000" tIns="45720" rIns="91440" bIns="45720" rtlCol="0" anchor="t" anchorCtr="0">
            <a:noAutofit/>
          </a:bodyPr>
          <a:lstStyle/>
          <a:p>
            <a:r>
              <a:rPr lang="pt-PT"/>
              <a:t>TÍTULO</a:t>
            </a:r>
          </a:p>
        </p:txBody>
      </p:sp>
      <p:sp>
        <p:nvSpPr>
          <p:cNvPr id="6" name="Marcador de Posição do Texto 2"/>
          <p:cNvSpPr>
            <a:spLocks noGrp="1"/>
          </p:cNvSpPr>
          <p:nvPr>
            <p:ph idx="1"/>
          </p:nvPr>
        </p:nvSpPr>
        <p:spPr>
          <a:xfrm>
            <a:off x="685800" y="1714488"/>
            <a:ext cx="8534400" cy="4305312"/>
          </a:xfrm>
          <a:prstGeom prst="rect">
            <a:avLst/>
          </a:prstGeom>
        </p:spPr>
        <p:txBody>
          <a:bodyPr vert="horz" lIns="91440" tIns="45720" rIns="91440" bIns="45720" rtlCol="0">
            <a:normAutofit/>
          </a:bodyPr>
          <a:lstStyle>
            <a:lvl1pPr>
              <a:defRPr sz="1800">
                <a:solidFill>
                  <a:srgbClr val="D9D9D9"/>
                </a:solidFill>
              </a:defRPr>
            </a:lvl1pPr>
            <a:lvl2pPr>
              <a:defRPr sz="1800">
                <a:solidFill>
                  <a:srgbClr val="D9D9D9"/>
                </a:solidFill>
              </a:defRPr>
            </a:lvl2pPr>
            <a:lvl3pPr>
              <a:defRPr sz="1800">
                <a:solidFill>
                  <a:srgbClr val="D9D9D9"/>
                </a:solidFill>
              </a:defRPr>
            </a:lvl3pPr>
            <a:lvl4pPr>
              <a:defRPr sz="1800">
                <a:solidFill>
                  <a:srgbClr val="D9D9D9"/>
                </a:solidFill>
              </a:defRPr>
            </a:lvl4pPr>
            <a:lvl5pPr>
              <a:defRPr sz="1800">
                <a:solidFill>
                  <a:srgbClr val="D9D9D9"/>
                </a:solidFill>
              </a:defRPr>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Em branco">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85800" y="1066800"/>
            <a:ext cx="8534399" cy="571503"/>
          </a:xfrm>
          <a:prstGeom prst="rect">
            <a:avLst/>
          </a:prstGeom>
          <a:noFill/>
          <a:ln>
            <a:noFill/>
          </a:ln>
        </p:spPr>
        <p:txBody>
          <a:bodyPr wrap="square" lIns="91425" tIns="91425" rIns="91425" bIns="91425" anchor="t" anchorCtr="0"/>
          <a:lstStyle>
            <a:lvl1pPr marL="0" marR="0" lvl="0" indent="0" algn="l" rtl="0">
              <a:spcBef>
                <a:spcPts val="0"/>
              </a:spcBef>
              <a:buClr>
                <a:srgbClr val="000000"/>
              </a:buClr>
              <a:buFont typeface="Calibri"/>
              <a:buNone/>
              <a:defRPr sz="3200" b="1" i="0" u="none" strike="noStrike" cap="none">
                <a:solidFill>
                  <a:srgbClr val="00000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685800" y="1714488"/>
            <a:ext cx="8534399" cy="4305312"/>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SzPct val="100000"/>
              <a:buFont typeface="Arial"/>
              <a:buChar char="•"/>
              <a:defRPr sz="1800" b="0" i="0" u="none" strike="noStrike" cap="none">
                <a:latin typeface="Calibri"/>
                <a:ea typeface="Calibri"/>
                <a:cs typeface="Calibri"/>
                <a:sym typeface="Calibri"/>
              </a:defRPr>
            </a:lvl1pPr>
            <a:lvl2pPr marL="742950" marR="0" lvl="1" indent="-171450" algn="l" rtl="0">
              <a:spcBef>
                <a:spcPts val="0"/>
              </a:spcBef>
              <a:spcAft>
                <a:spcPts val="400"/>
              </a:spcAft>
              <a:buSzPct val="100000"/>
              <a:buFont typeface="Arial"/>
              <a:buChar char="–"/>
              <a:defRPr sz="1800" b="0" i="0" u="none" strike="noStrike" cap="none">
                <a:latin typeface="Calibri"/>
                <a:ea typeface="Calibri"/>
                <a:cs typeface="Calibri"/>
                <a:sym typeface="Calibri"/>
              </a:defRPr>
            </a:lvl2pPr>
            <a:lvl3pPr marL="1143000" marR="0" lvl="2" indent="-228600" algn="l" rtl="0">
              <a:spcBef>
                <a:spcPts val="0"/>
              </a:spcBef>
              <a:spcAft>
                <a:spcPts val="400"/>
              </a:spcAft>
              <a:buFont typeface="Arial"/>
              <a:buChar char="■"/>
              <a:defRPr sz="1800" b="0" i="0" u="none" strike="noStrike" cap="none">
                <a:latin typeface="Calibri"/>
                <a:ea typeface="Calibri"/>
                <a:cs typeface="Calibri"/>
                <a:sym typeface="Calibri"/>
              </a:defRPr>
            </a:lvl3pPr>
            <a:lvl4pPr marL="1600200" marR="0" lvl="3"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4pPr>
            <a:lvl5pPr marL="2057400" marR="0" lvl="4" indent="-114300" algn="l" rtl="0">
              <a:spcBef>
                <a:spcPts val="0"/>
              </a:spcBef>
              <a:spcAft>
                <a:spcPts val="400"/>
              </a:spcAft>
              <a:buSzPct val="100000"/>
              <a:buFont typeface="Arial"/>
              <a:buChar char="»"/>
              <a:defRPr sz="1800" b="0" i="0" u="none" strike="noStrike" cap="none">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 name="Retângulo 1">
            <a:extLst>
              <a:ext uri="{FF2B5EF4-FFF2-40B4-BE49-F238E27FC236}">
                <a16:creationId xmlns:a16="http://schemas.microsoft.com/office/drawing/2014/main" id="{761D1FC4-6243-41CD-9D5B-A6553C84873C}"/>
              </a:ext>
            </a:extLst>
          </p:cNvPr>
          <p:cNvSpPr/>
          <p:nvPr userDrawn="1"/>
        </p:nvSpPr>
        <p:spPr>
          <a:xfrm>
            <a:off x="579188" y="6525785"/>
            <a:ext cx="1451038" cy="276999"/>
          </a:xfrm>
          <a:prstGeom prst="rect">
            <a:avLst/>
          </a:prstGeom>
        </p:spPr>
        <p:txBody>
          <a:bodyPr wrap="none">
            <a:spAutoFit/>
          </a:bodyPr>
          <a:lstStyle/>
          <a:p>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Internal</a:t>
            </a:r>
            <a:r>
              <a:rPr lang="pt-PT" sz="1200" b="1"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 Use </a:t>
            </a:r>
            <a:r>
              <a:rPr lang="pt-PT" sz="1200" b="1" i="1" err="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rPr>
              <a:t>Only</a:t>
            </a:r>
            <a:endParaRPr lang="pt-PT" sz="1200" i="1">
              <a:solidFill>
                <a:schemeClr val="bg1"/>
              </a:solidFill>
              <a:latin typeface="Kozuka Gothic Pro M" panose="020B0700000000000000" pitchFamily="34" charset="-128"/>
              <a:ea typeface="Kozuka Gothic Pro M" panose="020B0700000000000000" pitchFamily="34" charset="-128"/>
              <a:cs typeface="Calibri" panose="020F0502020204030204" pitchFamily="34" charset="0"/>
            </a:endParaRPr>
          </a:p>
        </p:txBody>
      </p:sp>
    </p:spTree>
    <p:extLst>
      <p:ext uri="{BB962C8B-B14F-4D97-AF65-F5344CB8AC3E}">
        <p14:creationId xmlns:p14="http://schemas.microsoft.com/office/powerpoint/2010/main" val="273965312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80967" y="4000503"/>
            <a:ext cx="821537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90552" y="4808553"/>
            <a:ext cx="6848464" cy="406396"/>
          </a:xfrm>
          <a:prstGeom prst="rect">
            <a:avLst/>
          </a:prstGeom>
          <a:noFill/>
          <a:ln>
            <a:noFill/>
          </a:ln>
        </p:spPr>
        <p:txBody>
          <a:bodyPr wrap="square" lIns="91425" tIns="91425" rIns="91425" bIns="91425" anchor="b" anchorCtr="0"/>
          <a:lstStyle>
            <a:lvl1pPr marL="0" marR="0" lvl="0" indent="0" algn="l" rtl="0">
              <a:spcBef>
                <a:spcPts val="0"/>
              </a:spcBef>
              <a:spcAft>
                <a:spcPts val="400"/>
              </a:spcAft>
              <a:buClr>
                <a:srgbClr val="888888"/>
              </a:buClr>
              <a:buFont typeface="Arial"/>
              <a:buChar char="●"/>
              <a:defRPr sz="2000" b="0" i="0" u="none" strike="noStrike" cap="none">
                <a:solidFill>
                  <a:srgbClr val="888888"/>
                </a:solidFill>
                <a:latin typeface="Calibri"/>
                <a:ea typeface="Calibri"/>
                <a:cs typeface="Calibri"/>
                <a:sym typeface="Calibri"/>
              </a:defRPr>
            </a:lvl1pPr>
            <a:lvl2pPr marL="457200" marR="0" lvl="1" indent="0" algn="l" rtl="0">
              <a:spcBef>
                <a:spcPts val="0"/>
              </a:spcBef>
              <a:spcAft>
                <a:spcPts val="400"/>
              </a:spcAft>
              <a:buClr>
                <a:srgbClr val="888888"/>
              </a:buClr>
              <a:buFont typeface="Arial"/>
              <a:buChar char="○"/>
              <a:defRPr sz="1800" b="0" i="0" u="none" strike="noStrike" cap="none">
                <a:solidFill>
                  <a:srgbClr val="888888"/>
                </a:solidFill>
                <a:latin typeface="Calibri"/>
                <a:ea typeface="Calibri"/>
                <a:cs typeface="Calibri"/>
                <a:sym typeface="Calibri"/>
              </a:defRPr>
            </a:lvl2pPr>
            <a:lvl3pPr marL="914400" marR="0" lvl="2" indent="0" algn="l" rtl="0">
              <a:spcBef>
                <a:spcPts val="0"/>
              </a:spcBef>
              <a:spcAft>
                <a:spcPts val="400"/>
              </a:spcAft>
              <a:buClr>
                <a:srgbClr val="888888"/>
              </a:buClr>
              <a:buFont typeface="Arial"/>
              <a:buChar char="■"/>
              <a:defRPr sz="1600" b="0" i="0" u="none" strike="noStrike" cap="none">
                <a:solidFill>
                  <a:srgbClr val="888888"/>
                </a:solidFill>
                <a:latin typeface="Calibri"/>
                <a:ea typeface="Calibri"/>
                <a:cs typeface="Calibri"/>
                <a:sym typeface="Calibri"/>
              </a:defRPr>
            </a:lvl3pPr>
            <a:lvl4pPr marL="1371600" marR="0" lvl="3"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4pPr>
            <a:lvl5pPr marL="1828800" marR="0" lvl="4" indent="0" algn="l" rtl="0">
              <a:spcBef>
                <a:spcPts val="0"/>
              </a:spcBef>
              <a:spcAft>
                <a:spcPts val="400"/>
              </a:spcAft>
              <a:buClr>
                <a:srgbClr val="888888"/>
              </a:buClr>
              <a:buFont typeface="Arial"/>
              <a:buChar char="○"/>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6pPr>
            <a:lvl7pPr marL="2743200" marR="0" lvl="6"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7pPr>
            <a:lvl8pPr marL="3200400" marR="0" lvl="7"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8pPr>
            <a:lvl9pPr marL="3657600" marR="0" lvl="8" indent="0" algn="l" rtl="0">
              <a:spcBef>
                <a:spcPts val="280"/>
              </a:spcBef>
              <a:buClr>
                <a:srgbClr val="888888"/>
              </a:buClr>
              <a:buFont typeface="Arial"/>
              <a:buChar char="■"/>
              <a:defRPr sz="1400" b="0" i="0" u="none" strike="noStrike" cap="none">
                <a:solidFill>
                  <a:srgbClr val="888888"/>
                </a:solidFill>
                <a:latin typeface="Arial"/>
                <a:ea typeface="Arial"/>
                <a:cs typeface="Arial"/>
                <a:sym typeface="Arial"/>
              </a:defRPr>
            </a:lvl9pPr>
          </a:lstStyle>
          <a:p>
            <a:endParaRPr/>
          </a:p>
        </p:txBody>
      </p:sp>
      <p:sp>
        <p:nvSpPr>
          <p:cNvPr id="24" name="Shape 24"/>
          <p:cNvSpPr txBox="1">
            <a:spLocks noGrp="1"/>
          </p:cNvSpPr>
          <p:nvPr>
            <p:ph type="dt" idx="10"/>
          </p:nvPr>
        </p:nvSpPr>
        <p:spPr>
          <a:xfrm>
            <a:off x="452406"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51898384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4000" y="1000108"/>
            <a:ext cx="9043200"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414000" y="1714486"/>
            <a:ext cx="90432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3799919366"/>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údo Duplo">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414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37" name="Shape 37"/>
          <p:cNvSpPr txBox="1">
            <a:spLocks noGrp="1"/>
          </p:cNvSpPr>
          <p:nvPr>
            <p:ph type="body" idx="2"/>
          </p:nvPr>
        </p:nvSpPr>
        <p:spPr>
          <a:xfrm>
            <a:off x="4968000" y="1696519"/>
            <a:ext cx="4500000" cy="4589999"/>
          </a:xfrm>
          <a:prstGeom prst="rect">
            <a:avLst/>
          </a:prstGeom>
          <a:noFill/>
          <a:ln>
            <a:noFill/>
          </a:ln>
        </p:spPr>
        <p:txBody>
          <a:bodyPr wrap="square" lIns="91425" tIns="91425" rIns="91425" bIns="91425" anchor="t" anchorCtr="0"/>
          <a:lstStyle>
            <a:lvl1pPr marL="342900" marR="0" lvl="0" indent="-215900" algn="l" rtl="0">
              <a:spcBef>
                <a:spcPts val="0"/>
              </a:spcBef>
              <a:spcAft>
                <a:spcPts val="400"/>
              </a:spcAft>
              <a:buClr>
                <a:srgbClr val="D8D8D8"/>
              </a:buClr>
              <a:buSzPct val="100000"/>
              <a:buFont typeface="Arial"/>
              <a:buChar char="•"/>
              <a:defRPr sz="20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600" b="0" i="0" u="none" strike="noStrike" cap="none">
                <a:solidFill>
                  <a:srgbClr val="D8D8D8"/>
                </a:solidFill>
                <a:latin typeface="Calibri"/>
                <a:ea typeface="Calibri"/>
                <a:cs typeface="Calibri"/>
                <a:sym typeface="Calibri"/>
              </a:defRPr>
            </a:lvl3pPr>
            <a:lvl4pPr marL="1600200" marR="0" lvl="3" indent="-139700" algn="l" rtl="0">
              <a:spcBef>
                <a:spcPts val="0"/>
              </a:spcBef>
              <a:spcAft>
                <a:spcPts val="400"/>
              </a:spcAft>
              <a:buClr>
                <a:srgbClr val="D8D8D8"/>
              </a:buClr>
              <a:buSzPct val="100000"/>
              <a:buFont typeface="Arial"/>
              <a:buChar char="–"/>
              <a:defRPr sz="1400" b="0" i="0" u="none" strike="noStrike" cap="none">
                <a:solidFill>
                  <a:srgbClr val="D8D8D8"/>
                </a:solidFill>
                <a:latin typeface="Calibri"/>
                <a:ea typeface="Calibri"/>
                <a:cs typeface="Calibri"/>
                <a:sym typeface="Calibri"/>
              </a:defRPr>
            </a:lvl4pPr>
            <a:lvl5pPr marL="2057400" marR="0" lvl="4" indent="-152400" algn="l" rtl="0">
              <a:spcBef>
                <a:spcPts val="0"/>
              </a:spcBef>
              <a:spcAft>
                <a:spcPts val="400"/>
              </a:spcAft>
              <a:buClr>
                <a:srgbClr val="D8D8D8"/>
              </a:buClr>
              <a:buSzPct val="100000"/>
              <a:buFont typeface="Arial"/>
              <a:buChar char="»"/>
              <a:defRPr sz="1200" b="0" i="0" u="none" strike="noStrike" cap="none">
                <a:solidFill>
                  <a:srgbClr val="D8D8D8"/>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649082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Shape 38"/>
        <p:cNvGrpSpPr/>
        <p:nvPr/>
      </p:nvGrpSpPr>
      <p:grpSpPr>
        <a:xfrm>
          <a:off x="0" y="0"/>
          <a:ext cx="0" cy="0"/>
          <a:chOff x="0" y="0"/>
          <a:chExt cx="0" cy="0"/>
        </a:xfrm>
      </p:grpSpPr>
      <p:sp>
        <p:nvSpPr>
          <p:cNvPr id="39" name="Shape 39"/>
          <p:cNvSpPr>
            <a:spLocks noGrp="1"/>
          </p:cNvSpPr>
          <p:nvPr>
            <p:ph type="pic" idx="2"/>
          </p:nvPr>
        </p:nvSpPr>
        <p:spPr>
          <a:xfrm>
            <a:off x="414000" y="1004400"/>
            <a:ext cx="9043200" cy="5309999"/>
          </a:xfrm>
          <a:prstGeom prst="rect">
            <a:avLst/>
          </a:prstGeom>
          <a:no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None/>
              <a:defRPr sz="32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None/>
              <a:defRPr sz="28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None/>
              <a:defRPr sz="24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None/>
              <a:defRPr sz="2000" b="0" i="0" u="none" strike="noStrike" cap="none">
                <a:solidFill>
                  <a:srgbClr val="D8D8D8"/>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title"/>
          </p:nvPr>
        </p:nvSpPr>
        <p:spPr>
          <a:xfrm>
            <a:off x="523843" y="5505467"/>
            <a:ext cx="5943599" cy="352424"/>
          </a:xfrm>
          <a:prstGeom prst="rect">
            <a:avLst/>
          </a:prstGeom>
          <a:solidFill>
            <a:schemeClr val="lt1"/>
          </a:solidFill>
          <a:ln>
            <a:noFill/>
          </a:ln>
        </p:spPr>
        <p:txBody>
          <a:bodyPr wrap="square" lIns="91425" tIns="91425" rIns="91425" bIns="91425" anchor="b" anchorCtr="0"/>
          <a:lstStyle>
            <a:lvl1pPr marL="0" marR="0" lvl="0" indent="0" algn="l" rtl="0">
              <a:spcBef>
                <a:spcPts val="0"/>
              </a:spcBef>
              <a:buClr>
                <a:schemeClr val="lt1"/>
              </a:buClr>
              <a:buFont typeface="Calibri"/>
              <a:buNone/>
              <a:defRPr sz="2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523843" y="5929330"/>
            <a:ext cx="8858312" cy="276239"/>
          </a:xfrm>
          <a:prstGeom prst="rect">
            <a:avLst/>
          </a:prstGeom>
          <a:solidFill>
            <a:schemeClr val="lt1"/>
          </a:solidFill>
          <a:ln>
            <a:noFill/>
          </a:ln>
        </p:spPr>
        <p:txBody>
          <a:bodyPr wrap="square" lIns="91425" tIns="91425" rIns="91425" bIns="91425" anchor="t" anchorCtr="0"/>
          <a:lstStyle>
            <a:lvl1pPr marL="0" marR="0" lvl="0" indent="0" algn="l" rtl="0">
              <a:spcBef>
                <a:spcPts val="0"/>
              </a:spcBef>
              <a:spcAft>
                <a:spcPts val="400"/>
              </a:spcAft>
              <a:buClr>
                <a:srgbClr val="D8D8D8"/>
              </a:buClr>
              <a:buFont typeface="Arial"/>
              <a:buChar char="●"/>
              <a:defRPr sz="1400" b="0" i="0" u="none" strike="noStrike" cap="none">
                <a:solidFill>
                  <a:srgbClr val="D8D8D8"/>
                </a:solidFill>
                <a:latin typeface="Calibri"/>
                <a:ea typeface="Calibri"/>
                <a:cs typeface="Calibri"/>
                <a:sym typeface="Calibri"/>
              </a:defRPr>
            </a:lvl1pPr>
            <a:lvl2pPr marL="457200" marR="0" lvl="1" indent="0" algn="l" rtl="0">
              <a:spcBef>
                <a:spcPts val="0"/>
              </a:spcBef>
              <a:spcAft>
                <a:spcPts val="400"/>
              </a:spcAft>
              <a:buClr>
                <a:srgbClr val="D8D8D8"/>
              </a:buClr>
              <a:buFont typeface="Arial"/>
              <a:buChar char="○"/>
              <a:defRPr sz="1200" b="0" i="0" u="none" strike="noStrike" cap="none">
                <a:solidFill>
                  <a:srgbClr val="D8D8D8"/>
                </a:solidFill>
                <a:latin typeface="Calibri"/>
                <a:ea typeface="Calibri"/>
                <a:cs typeface="Calibri"/>
                <a:sym typeface="Calibri"/>
              </a:defRPr>
            </a:lvl2pPr>
            <a:lvl3pPr marL="914400" marR="0" lvl="2" indent="0" algn="l" rtl="0">
              <a:spcBef>
                <a:spcPts val="0"/>
              </a:spcBef>
              <a:spcAft>
                <a:spcPts val="400"/>
              </a:spcAft>
              <a:buClr>
                <a:srgbClr val="D8D8D8"/>
              </a:buClr>
              <a:buFont typeface="Arial"/>
              <a:buChar char="■"/>
              <a:defRPr sz="1000" b="0" i="0" u="none" strike="noStrike" cap="none">
                <a:solidFill>
                  <a:srgbClr val="D8D8D8"/>
                </a:solidFill>
                <a:latin typeface="Calibri"/>
                <a:ea typeface="Calibri"/>
                <a:cs typeface="Calibri"/>
                <a:sym typeface="Calibri"/>
              </a:defRPr>
            </a:lvl3pPr>
            <a:lvl4pPr marL="1371600" marR="0" lvl="3"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4pPr>
            <a:lvl5pPr marL="1828800" marR="0" lvl="4" indent="0" algn="l" rtl="0">
              <a:spcBef>
                <a:spcPts val="0"/>
              </a:spcBef>
              <a:spcAft>
                <a:spcPts val="400"/>
              </a:spcAft>
              <a:buClr>
                <a:srgbClr val="D8D8D8"/>
              </a:buClr>
              <a:buFont typeface="Arial"/>
              <a:buChar char="○"/>
              <a:defRPr sz="900" b="0" i="0" u="none" strike="noStrike" cap="none">
                <a:solidFill>
                  <a:srgbClr val="D8D8D8"/>
                </a:solidFill>
                <a:latin typeface="Calibri"/>
                <a:ea typeface="Calibri"/>
                <a:cs typeface="Calibri"/>
                <a:sym typeface="Calibri"/>
              </a:defRPr>
            </a:lvl5pPr>
            <a:lvl6pPr marL="2286000" marR="0" lvl="5"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6pPr>
            <a:lvl7pPr marL="2743200" marR="0" lvl="6"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7pPr>
            <a:lvl8pPr marL="3200400" marR="0" lvl="7"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8pPr>
            <a:lvl9pPr marL="3657600" marR="0" lvl="8" indent="0" algn="l" rtl="0">
              <a:spcBef>
                <a:spcPts val="180"/>
              </a:spcBef>
              <a:buClr>
                <a:schemeClr val="dk1"/>
              </a:buClr>
              <a:buFont typeface="Arial"/>
              <a:buChar char="■"/>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Tree>
    <p:extLst>
      <p:ext uri="{BB962C8B-B14F-4D97-AF65-F5344CB8AC3E}">
        <p14:creationId xmlns:p14="http://schemas.microsoft.com/office/powerpoint/2010/main" val="104761556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 branco">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1666851" y="6492898"/>
            <a:ext cx="5786477"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7596206" y="6492898"/>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49" name="Shape 49"/>
          <p:cNvSpPr txBox="1">
            <a:spLocks noGrp="1"/>
          </p:cNvSpPr>
          <p:nvPr>
            <p:ph type="title"/>
          </p:nvPr>
        </p:nvSpPr>
        <p:spPr>
          <a:xfrm>
            <a:off x="685800" y="1066800"/>
            <a:ext cx="86105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0" name="Shape 50"/>
          <p:cNvSpPr txBox="1">
            <a:spLocks noGrp="1"/>
          </p:cNvSpPr>
          <p:nvPr>
            <p:ph type="body" idx="1"/>
          </p:nvPr>
        </p:nvSpPr>
        <p:spPr>
          <a:xfrm>
            <a:off x="685800" y="1714488"/>
            <a:ext cx="8610599" cy="4572031"/>
          </a:xfrm>
          <a:prstGeom prst="rect">
            <a:avLst/>
          </a:prstGeom>
          <a:noFill/>
          <a:ln>
            <a:noFill/>
          </a:ln>
        </p:spPr>
        <p:txBody>
          <a:bodyPr wrap="square" lIns="91425" tIns="91425" rIns="91425" bIns="91425" anchor="t" anchorCtr="0"/>
          <a:lstStyle>
            <a:lvl1pPr marL="342900" marR="0" lvl="0" indent="-2286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1pPr>
            <a:lvl2pPr marL="742950" marR="0" lvl="1" indent="-17145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2pPr>
            <a:lvl3pPr marL="1143000" marR="0" lvl="2" indent="-228600" algn="l" rtl="0">
              <a:spcBef>
                <a:spcPts val="0"/>
              </a:spcBef>
              <a:spcAft>
                <a:spcPts val="400"/>
              </a:spcAft>
              <a:buClr>
                <a:srgbClr val="D8D8D8"/>
              </a:buClr>
              <a:buFont typeface="Arial"/>
              <a:buChar char="■"/>
              <a:defRPr sz="1800" b="0" i="0" u="none" strike="noStrike" cap="none">
                <a:solidFill>
                  <a:srgbClr val="D8D8D8"/>
                </a:solidFill>
                <a:latin typeface="Calibri"/>
                <a:ea typeface="Calibri"/>
                <a:cs typeface="Calibri"/>
                <a:sym typeface="Calibri"/>
              </a:defRPr>
            </a:lvl3pPr>
            <a:lvl4pPr marL="1600200" marR="0" lvl="3"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4pPr>
            <a:lvl5pPr marL="2057400" marR="0" lvl="4" indent="-114300" algn="l" rtl="0">
              <a:spcBef>
                <a:spcPts val="0"/>
              </a:spcBef>
              <a:spcAft>
                <a:spcPts val="400"/>
              </a:spcAft>
              <a:buClr>
                <a:srgbClr val="D8D8D8"/>
              </a:buClr>
              <a:buSzPct val="100000"/>
              <a:buFont typeface="Arial"/>
              <a:buChar char="»"/>
              <a:defRPr sz="1800" b="0" i="0" u="none" strike="noStrike" cap="none">
                <a:solidFill>
                  <a:srgbClr val="D8D8D8"/>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09187231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ntrada">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p:nvPr/>
        </p:nvSpPr>
        <p:spPr>
          <a:xfrm flipH="1">
            <a:off x="6764158" y="4953000"/>
            <a:ext cx="182741" cy="374710"/>
          </a:xfrm>
          <a:prstGeom prst="rect">
            <a:avLst/>
          </a:prstGeom>
          <a:solidFill>
            <a:schemeClr val="lt1">
              <a:alpha val="69803"/>
            </a:schemeClr>
          </a:solid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Font typeface="Arial"/>
              <a:buNone/>
            </a:pPr>
            <a:endParaRPr sz="2000" b="0" i="0" u="none" strike="noStrike" cap="none">
              <a:solidFill>
                <a:srgbClr val="00CAEF"/>
              </a:solidFill>
              <a:latin typeface="Arial"/>
              <a:ea typeface="Arial"/>
              <a:cs typeface="Arial"/>
              <a:sym typeface="Arial"/>
            </a:endParaRPr>
          </a:p>
        </p:txBody>
      </p:sp>
    </p:spTree>
    <p:extLst>
      <p:ext uri="{BB962C8B-B14F-4D97-AF65-F5344CB8AC3E}">
        <p14:creationId xmlns:p14="http://schemas.microsoft.com/office/powerpoint/2010/main" val="267651278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entrada">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9159852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Shape 9"/>
        <p:cNvGrpSpPr/>
        <p:nvPr/>
      </p:nvGrpSpPr>
      <p:grpSpPr>
        <a:xfrm>
          <a:off x="0" y="0"/>
          <a:ext cx="0" cy="0"/>
          <a:chOff x="0" y="0"/>
          <a:chExt cx="0" cy="0"/>
        </a:xfrm>
      </p:grpSpPr>
      <p:sp>
        <p:nvSpPr>
          <p:cNvPr id="4" name="Retângulo: Cantos Arredondados 3">
            <a:extLst>
              <a:ext uri="{FF2B5EF4-FFF2-40B4-BE49-F238E27FC236}">
                <a16:creationId xmlns:a16="http://schemas.microsoft.com/office/drawing/2014/main" id="{CD0DF30C-F77B-4F2F-9EB1-3B93EBB0DB99}"/>
              </a:ext>
            </a:extLst>
          </p:cNvPr>
          <p:cNvSpPr/>
          <p:nvPr userDrawn="1"/>
        </p:nvSpPr>
        <p:spPr>
          <a:xfrm>
            <a:off x="324908" y="6390861"/>
            <a:ext cx="9214886" cy="467139"/>
          </a:xfrm>
          <a:prstGeom prst="roundRect">
            <a:avLst>
              <a:gd name="adj" fmla="val 6170"/>
            </a:avLst>
          </a:prstGeom>
          <a:solidFill>
            <a:srgbClr val="9A1A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9A1A24"/>
              </a:solidFill>
            </a:endParaRPr>
          </a:p>
        </p:txBody>
      </p:sp>
      <p:sp>
        <p:nvSpPr>
          <p:cNvPr id="10" name="Shape 10"/>
          <p:cNvSpPr txBox="1">
            <a:spLocks noGrp="1"/>
          </p:cNvSpPr>
          <p:nvPr>
            <p:ph type="dt" idx="10"/>
          </p:nvPr>
        </p:nvSpPr>
        <p:spPr>
          <a:xfrm>
            <a:off x="495300" y="6492898"/>
            <a:ext cx="1028675" cy="365125"/>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rgbClr val="888888"/>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ftr" idx="11"/>
          </p:nvPr>
        </p:nvSpPr>
        <p:spPr>
          <a:xfrm>
            <a:off x="1666851" y="6492898"/>
            <a:ext cx="6831106" cy="365125"/>
          </a:xfrm>
          <a:prstGeom prst="rect">
            <a:avLst/>
          </a:prstGeom>
          <a:noFill/>
          <a:ln>
            <a:noFill/>
          </a:ln>
        </p:spPr>
        <p:txBody>
          <a:bodyPr wrap="square" lIns="91425" tIns="91425" rIns="91425" bIns="91425" anchor="ctr" anchorCtr="0"/>
          <a:lstStyle>
            <a:lvl1pPr marL="0" marR="0" lvl="0" indent="0" algn="ctr" rtl="0">
              <a:spcBef>
                <a:spcPts val="0"/>
              </a:spcBef>
              <a:buNone/>
              <a:defRPr sz="1200" b="0" i="1" u="none" strike="noStrike" cap="none">
                <a:solidFill>
                  <a:srgbClr val="888888"/>
                </a:solidFill>
                <a:latin typeface="Kozuka Gothic Pro M" panose="020B0700000000000000" pitchFamily="34" charset="-128"/>
                <a:ea typeface="Kozuka Gothic Pro M" panose="020B0700000000000000" pitchFamily="34" charset="-128"/>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pt-PT"/>
          </a:p>
        </p:txBody>
      </p:sp>
      <p:sp>
        <p:nvSpPr>
          <p:cNvPr id="12" name="Shape 12"/>
          <p:cNvSpPr txBox="1">
            <a:spLocks noGrp="1"/>
          </p:cNvSpPr>
          <p:nvPr>
            <p:ph type="sldNum" idx="12"/>
          </p:nvPr>
        </p:nvSpPr>
        <p:spPr>
          <a:xfrm>
            <a:off x="8632453" y="6492875"/>
            <a:ext cx="857255"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pt-PT" sz="1200" b="0" i="0" u="none" strike="noStrike" cap="none">
                <a:solidFill>
                  <a:srgbClr val="888888"/>
                </a:solidFill>
                <a:latin typeface="Arial"/>
                <a:ea typeface="Arial"/>
                <a:cs typeface="Arial"/>
                <a:sym typeface="Arial"/>
              </a:rPr>
              <a:t>‹nº›</a:t>
            </a:fld>
            <a:endParaRPr lang="pt-PT" sz="1200" b="0" i="0" u="none" strike="noStrike" cap="none">
              <a:solidFill>
                <a:srgbClr val="888888"/>
              </a:solidFill>
              <a:latin typeface="Arial"/>
              <a:ea typeface="Arial"/>
              <a:cs typeface="Arial"/>
              <a:sym typeface="Arial"/>
            </a:endParaRPr>
          </a:p>
        </p:txBody>
      </p:sp>
      <p:sp>
        <p:nvSpPr>
          <p:cNvPr id="13" name="Shape 13"/>
          <p:cNvSpPr txBox="1">
            <a:spLocks noGrp="1"/>
          </p:cNvSpPr>
          <p:nvPr>
            <p:ph type="title"/>
          </p:nvPr>
        </p:nvSpPr>
        <p:spPr>
          <a:xfrm>
            <a:off x="685800" y="1066800"/>
            <a:ext cx="8771399" cy="571503"/>
          </a:xfrm>
          <a:prstGeom prst="rect">
            <a:avLst/>
          </a:prstGeom>
          <a:noFill/>
          <a:ln>
            <a:noFill/>
          </a:ln>
        </p:spPr>
        <p:txBody>
          <a:bodyPr wrap="square" lIns="91425" tIns="91425" rIns="91425" bIns="91425" anchor="t" anchorCtr="0"/>
          <a:lstStyle>
            <a:lvl1pPr marL="0" marR="0" lvl="0" indent="0" algn="l" rtl="0">
              <a:spcBef>
                <a:spcPts val="0"/>
              </a:spcBef>
              <a:buClr>
                <a:schemeClr val="lt1"/>
              </a:buClr>
              <a:buFont typeface="Calibri"/>
              <a:buNone/>
              <a:defRPr sz="32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5" name="Imagem 14">
            <a:extLst>
              <a:ext uri="{FF2B5EF4-FFF2-40B4-BE49-F238E27FC236}">
                <a16:creationId xmlns:a16="http://schemas.microsoft.com/office/drawing/2014/main" id="{D3441222-7DC4-AAA3-4880-5CB78D81CC04}"/>
              </a:ext>
            </a:extLst>
          </p:cNvPr>
          <p:cNvPicPr>
            <a:picLocks noChangeAspect="1"/>
          </p:cNvPicPr>
          <p:nvPr userDrawn="1"/>
        </p:nvPicPr>
        <p:blipFill>
          <a:blip r:embed="rId18"/>
          <a:stretch>
            <a:fillRect/>
          </a:stretch>
        </p:blipFill>
        <p:spPr>
          <a:xfrm>
            <a:off x="0" y="-10536"/>
            <a:ext cx="9906000" cy="996500"/>
          </a:xfrm>
          <a:prstGeom prst="rect">
            <a:avLst/>
          </a:prstGeom>
        </p:spPr>
      </p:pic>
    </p:spTree>
    <p:extLst>
      <p:ext uri="{BB962C8B-B14F-4D97-AF65-F5344CB8AC3E}">
        <p14:creationId xmlns:p14="http://schemas.microsoft.com/office/powerpoint/2010/main" val="2703164409"/>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52" r:id="rId14"/>
    <p:sldLayoutId id="2147483655" r:id="rId15"/>
    <p:sldLayoutId id="2147483661" r:id="rId16"/>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36CE6F5-8CA7-4383-A151-C2832D6337AE}"/>
              </a:ext>
            </a:extLst>
          </p:cNvPr>
          <p:cNvSpPr txBox="1"/>
          <p:nvPr/>
        </p:nvSpPr>
        <p:spPr>
          <a:xfrm>
            <a:off x="244593" y="3964905"/>
            <a:ext cx="8913440" cy="307777"/>
          </a:xfrm>
          <a:prstGeom prst="rect">
            <a:avLst/>
          </a:prstGeom>
          <a:noFill/>
        </p:spPr>
        <p:txBody>
          <a:bodyPr wrap="square" lIns="91440" tIns="45720" rIns="91440" bIns="45720" rtlCol="0" anchor="t">
            <a:spAutoFit/>
          </a:bodyPr>
          <a:lstStyle/>
          <a:p>
            <a:pPr>
              <a:spcBef>
                <a:spcPct val="20000"/>
              </a:spcBef>
            </a:pPr>
            <a:r>
              <a:rPr lang="pt-PT" sz="1400" err="1"/>
              <a:t>Group</a:t>
            </a:r>
            <a:r>
              <a:rPr lang="pt-PT" sz="1400"/>
              <a:t> </a:t>
            </a:r>
            <a:r>
              <a:rPr lang="pt-PT" sz="1400" err="1"/>
              <a:t>members</a:t>
            </a:r>
            <a:r>
              <a:rPr kumimoji="0" lang="pt-PT" sz="1400" b="0" i="0" u="none" strike="noStrike" kern="1200" cap="none" spc="0" normalizeH="0" baseline="0" noProof="0">
                <a:ln>
                  <a:noFill/>
                </a:ln>
                <a:effectLst/>
                <a:uLnTx/>
                <a:uFillTx/>
                <a:latin typeface="+mn-lt"/>
                <a:ea typeface="+mn-ea"/>
                <a:cs typeface="+mn-cs"/>
              </a:rPr>
              <a:t>:</a:t>
            </a:r>
          </a:p>
        </p:txBody>
      </p:sp>
      <p:sp>
        <p:nvSpPr>
          <p:cNvPr id="3" name="Título 2">
            <a:extLst>
              <a:ext uri="{FF2B5EF4-FFF2-40B4-BE49-F238E27FC236}">
                <a16:creationId xmlns:a16="http://schemas.microsoft.com/office/drawing/2014/main" id="{A20BB2CE-AD20-4EB4-9198-1AB0990B2FB7}"/>
              </a:ext>
            </a:extLst>
          </p:cNvPr>
          <p:cNvSpPr>
            <a:spLocks noGrp="1"/>
          </p:cNvSpPr>
          <p:nvPr>
            <p:ph type="title"/>
          </p:nvPr>
        </p:nvSpPr>
        <p:spPr>
          <a:xfrm>
            <a:off x="632519" y="2924670"/>
            <a:ext cx="8505945" cy="571503"/>
          </a:xfrm>
        </p:spPr>
        <p:txBody>
          <a:bodyPr/>
          <a:lstStyle/>
          <a:p>
            <a:pPr algn="ctr"/>
            <a:r>
              <a:rPr lang="en-US" sz="3200" cap="none">
                <a:solidFill>
                  <a:schemeClr val="tx1"/>
                </a:solidFill>
                <a:latin typeface="+mn-lt"/>
                <a:ea typeface="+mn-ea"/>
                <a:cs typeface="+mn-cs"/>
              </a:rPr>
              <a:t>Class 2DC2DD Group</a:t>
            </a:r>
            <a:r>
              <a:rPr kumimoji="0" lang="en-US" sz="3200" b="0" i="0" u="none" strike="noStrike" kern="1200" cap="none" spc="0" normalizeH="0" baseline="0" noProof="0">
                <a:ln>
                  <a:noFill/>
                </a:ln>
                <a:solidFill>
                  <a:schemeClr val="tx1"/>
                </a:solidFill>
                <a:effectLst/>
                <a:uLnTx/>
                <a:uFillTx/>
                <a:latin typeface="+mn-lt"/>
                <a:ea typeface="+mn-ea"/>
                <a:cs typeface="+mn-cs"/>
              </a:rPr>
              <a:t> 41 </a:t>
            </a:r>
            <a:r>
              <a:rPr kumimoji="0" lang="en-US" sz="3200" b="1" i="0" u="none" strike="noStrike" kern="1200" cap="none" spc="0" normalizeH="0" baseline="0" noProof="0">
                <a:ln>
                  <a:noFill/>
                </a:ln>
                <a:solidFill>
                  <a:schemeClr val="tx1"/>
                </a:solidFill>
                <a:effectLst/>
                <a:uLnTx/>
                <a:uFillTx/>
                <a:latin typeface="+mn-lt"/>
                <a:ea typeface="+mn-ea"/>
                <a:cs typeface="+mn-cs"/>
              </a:rPr>
              <a:t>SPRINT 2</a:t>
            </a:r>
            <a:endParaRPr lang="en-US" sz="3200" b="1">
              <a:solidFill>
                <a:schemeClr val="tx1"/>
              </a:solidFill>
            </a:endParaRPr>
          </a:p>
        </p:txBody>
      </p:sp>
      <p:sp>
        <p:nvSpPr>
          <p:cNvPr id="4" name="Título 2">
            <a:extLst>
              <a:ext uri="{FF2B5EF4-FFF2-40B4-BE49-F238E27FC236}">
                <a16:creationId xmlns:a16="http://schemas.microsoft.com/office/drawing/2014/main" id="{DB1D8FD1-20D5-4B6F-506E-F430DA26CEBA}"/>
              </a:ext>
            </a:extLst>
          </p:cNvPr>
          <p:cNvSpPr txBox="1">
            <a:spLocks/>
          </p:cNvSpPr>
          <p:nvPr/>
        </p:nvSpPr>
        <p:spPr>
          <a:xfrm>
            <a:off x="414000" y="2123855"/>
            <a:ext cx="8182338" cy="571503"/>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0" i="0" u="none" strike="noStrike" cap="none">
                <a:solidFill>
                  <a:srgbClr val="A5ABB0"/>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algn="ctr"/>
            <a:r>
              <a:rPr lang="en-US" sz="3200" kern="0">
                <a:solidFill>
                  <a:schemeClr val="tx1"/>
                </a:solidFill>
                <a:latin typeface="+mn-lt"/>
                <a:ea typeface="+mn-ea"/>
                <a:cs typeface="+mn-cs"/>
              </a:rPr>
              <a:t>LAPR3 2024_2025</a:t>
            </a:r>
            <a:endParaRPr lang="en-US" sz="3200" kern="0">
              <a:solidFill>
                <a:schemeClr val="tx1"/>
              </a:solidFill>
            </a:endParaRPr>
          </a:p>
        </p:txBody>
      </p:sp>
      <p:graphicFrame>
        <p:nvGraphicFramePr>
          <p:cNvPr id="5" name="Tabela 4">
            <a:extLst>
              <a:ext uri="{FF2B5EF4-FFF2-40B4-BE49-F238E27FC236}">
                <a16:creationId xmlns:a16="http://schemas.microsoft.com/office/drawing/2014/main" id="{A7A502EE-944E-4A2F-52C8-1234A7F9536C}"/>
              </a:ext>
            </a:extLst>
          </p:cNvPr>
          <p:cNvGraphicFramePr>
            <a:graphicFrameLocks noGrp="1"/>
          </p:cNvGraphicFramePr>
          <p:nvPr>
            <p:extLst>
              <p:ext uri="{D42A27DB-BD31-4B8C-83A1-F6EECF244321}">
                <p14:modId xmlns:p14="http://schemas.microsoft.com/office/powerpoint/2010/main" val="2230515433"/>
              </p:ext>
            </p:extLst>
          </p:nvPr>
        </p:nvGraphicFramePr>
        <p:xfrm>
          <a:off x="1261610" y="4369950"/>
          <a:ext cx="7382780" cy="2301702"/>
        </p:xfrm>
        <a:graphic>
          <a:graphicData uri="http://schemas.openxmlformats.org/drawingml/2006/table">
            <a:tbl>
              <a:tblPr firstRow="1" bandRow="1">
                <a:tableStyleId>{93296810-A885-4BE3-A3E7-6D5BEEA58F35}</a:tableStyleId>
              </a:tblPr>
              <a:tblGrid>
                <a:gridCol w="1845695">
                  <a:extLst>
                    <a:ext uri="{9D8B030D-6E8A-4147-A177-3AD203B41FA5}">
                      <a16:colId xmlns:a16="http://schemas.microsoft.com/office/drawing/2014/main" val="1786404924"/>
                    </a:ext>
                  </a:extLst>
                </a:gridCol>
                <a:gridCol w="1845695">
                  <a:extLst>
                    <a:ext uri="{9D8B030D-6E8A-4147-A177-3AD203B41FA5}">
                      <a16:colId xmlns:a16="http://schemas.microsoft.com/office/drawing/2014/main" val="3388003712"/>
                    </a:ext>
                  </a:extLst>
                </a:gridCol>
                <a:gridCol w="1845695">
                  <a:extLst>
                    <a:ext uri="{9D8B030D-6E8A-4147-A177-3AD203B41FA5}">
                      <a16:colId xmlns:a16="http://schemas.microsoft.com/office/drawing/2014/main" val="3217887647"/>
                    </a:ext>
                  </a:extLst>
                </a:gridCol>
                <a:gridCol w="1845695">
                  <a:extLst>
                    <a:ext uri="{9D8B030D-6E8A-4147-A177-3AD203B41FA5}">
                      <a16:colId xmlns:a16="http://schemas.microsoft.com/office/drawing/2014/main" val="2465101990"/>
                    </a:ext>
                  </a:extLst>
                </a:gridCol>
              </a:tblGrid>
              <a:tr h="540060">
                <a:tc>
                  <a:txBody>
                    <a:bodyPr/>
                    <a:lstStyle/>
                    <a:p>
                      <a:pPr algn="ctr"/>
                      <a:r>
                        <a:rPr lang="pt-PT"/>
                        <a:t>Igor Coutinho </a:t>
                      </a:r>
                    </a:p>
                    <a:p>
                      <a:pPr algn="ctr"/>
                      <a:r>
                        <a:rPr lang="pt-PT"/>
                        <a:t>(1230543)</a:t>
                      </a:r>
                    </a:p>
                  </a:txBody>
                  <a:tcPr/>
                </a:tc>
                <a:tc>
                  <a:txBody>
                    <a:bodyPr/>
                    <a:lstStyle/>
                    <a:p>
                      <a:pPr algn="ctr"/>
                      <a:r>
                        <a:rPr lang="pt-PT"/>
                        <a:t>Daniel Silva</a:t>
                      </a:r>
                    </a:p>
                    <a:p>
                      <a:pPr algn="ctr"/>
                      <a:r>
                        <a:rPr lang="pt-PT"/>
                        <a:t>(1231046)</a:t>
                      </a:r>
                    </a:p>
                  </a:txBody>
                  <a:tcPr/>
                </a:tc>
                <a:tc>
                  <a:txBody>
                    <a:bodyPr/>
                    <a:lstStyle/>
                    <a:p>
                      <a:pPr algn="ctr"/>
                      <a:r>
                        <a:rPr lang="pt-PT"/>
                        <a:t>Rafael Barbosa</a:t>
                      </a:r>
                    </a:p>
                    <a:p>
                      <a:pPr algn="ctr"/>
                      <a:r>
                        <a:rPr lang="pt-PT"/>
                        <a:t>(1230544)</a:t>
                      </a:r>
                    </a:p>
                  </a:txBody>
                  <a:tcPr/>
                </a:tc>
                <a:tc>
                  <a:txBody>
                    <a:bodyPr/>
                    <a:lstStyle/>
                    <a:p>
                      <a:pPr algn="ctr"/>
                      <a:r>
                        <a:rPr lang="pt-PT"/>
                        <a:t>David Vieira</a:t>
                      </a:r>
                    </a:p>
                    <a:p>
                      <a:pPr algn="ctr"/>
                      <a:r>
                        <a:rPr lang="pt-PT"/>
                        <a:t>(1230487)</a:t>
                      </a:r>
                    </a:p>
                  </a:txBody>
                  <a:tcPr/>
                </a:tc>
                <a:extLst>
                  <a:ext uri="{0D108BD9-81ED-4DB2-BD59-A6C34878D82A}">
                    <a16:rowId xmlns:a16="http://schemas.microsoft.com/office/drawing/2014/main" val="2471333584"/>
                  </a:ext>
                </a:extLst>
              </a:tr>
              <a:tr h="1761642">
                <a:tc>
                  <a:txBody>
                    <a:bodyPr/>
                    <a:lstStyle/>
                    <a:p>
                      <a:pPr algn="ctr"/>
                      <a:endParaRPr lang="pt-PT"/>
                    </a:p>
                    <a:p>
                      <a:pPr algn="ctr"/>
                      <a:endParaRPr lang="pt-PT"/>
                    </a:p>
                  </a:txBody>
                  <a:tcPr>
                    <a:solidFill>
                      <a:schemeClr val="bg1">
                        <a:lumMod val="95000"/>
                      </a:schemeClr>
                    </a:solidFill>
                  </a:tcPr>
                </a:tc>
                <a:tc>
                  <a:txBody>
                    <a:bodyPr/>
                    <a:lstStyle/>
                    <a:p>
                      <a:endParaRPr lang="pt-PT"/>
                    </a:p>
                    <a:p>
                      <a:endParaRPr lang="pt-PT"/>
                    </a:p>
                  </a:txBody>
                  <a:tcPr>
                    <a:solidFill>
                      <a:schemeClr val="bg1">
                        <a:lumMod val="95000"/>
                      </a:schemeClr>
                    </a:solidFill>
                  </a:tcPr>
                </a:tc>
                <a:tc>
                  <a:txBody>
                    <a:bodyPr/>
                    <a:lstStyle/>
                    <a:p>
                      <a:endParaRPr lang="pt-PT"/>
                    </a:p>
                  </a:txBody>
                  <a:tcPr>
                    <a:solidFill>
                      <a:schemeClr val="bg1">
                        <a:lumMod val="95000"/>
                      </a:schemeClr>
                    </a:solidFill>
                  </a:tcPr>
                </a:tc>
                <a:tc>
                  <a:txBody>
                    <a:bodyPr/>
                    <a:lstStyle/>
                    <a:p>
                      <a:endParaRPr lang="pt-PT"/>
                    </a:p>
                  </a:txBody>
                  <a:tcPr>
                    <a:solidFill>
                      <a:schemeClr val="bg1">
                        <a:lumMod val="95000"/>
                      </a:schemeClr>
                    </a:solidFill>
                  </a:tcPr>
                </a:tc>
                <a:extLst>
                  <a:ext uri="{0D108BD9-81ED-4DB2-BD59-A6C34878D82A}">
                    <a16:rowId xmlns:a16="http://schemas.microsoft.com/office/drawing/2014/main" val="4095273831"/>
                  </a:ext>
                </a:extLst>
              </a:tr>
            </a:tbl>
          </a:graphicData>
        </a:graphic>
      </p:graphicFrame>
      <p:pic>
        <p:nvPicPr>
          <p:cNvPr id="7" name="Imagem 6" descr="Uma imagem com Cara humana, pessoa, sorrir, vestuário&#10;&#10;Descrição gerada automaticamente">
            <a:extLst>
              <a:ext uri="{FF2B5EF4-FFF2-40B4-BE49-F238E27FC236}">
                <a16:creationId xmlns:a16="http://schemas.microsoft.com/office/drawing/2014/main" id="{84F9900F-3FAF-B494-E073-D52E4113F6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2620" y="4997567"/>
            <a:ext cx="1350150" cy="1515234"/>
          </a:xfrm>
          <a:prstGeom prst="rect">
            <a:avLst/>
          </a:prstGeom>
        </p:spPr>
      </p:pic>
      <p:pic>
        <p:nvPicPr>
          <p:cNvPr id="9" name="Imagem 8" descr="Uma imagem com pessoa, Cara humana, céu, vestuário&#10;&#10;Descrição gerada automaticamente">
            <a:extLst>
              <a:ext uri="{FF2B5EF4-FFF2-40B4-BE49-F238E27FC236}">
                <a16:creationId xmlns:a16="http://schemas.microsoft.com/office/drawing/2014/main" id="{AC8256C8-C689-C48E-A357-957B9C4FC0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5725" y="5001552"/>
            <a:ext cx="1532260" cy="1515234"/>
          </a:xfrm>
          <a:prstGeom prst="rect">
            <a:avLst/>
          </a:prstGeom>
        </p:spPr>
      </p:pic>
      <p:pic>
        <p:nvPicPr>
          <p:cNvPr id="6" name="Imagem 5" descr="Uma imagem com pessoa, Cara humana, homem, sorrir&#10;&#10;Descrição gerada automaticamente">
            <a:extLst>
              <a:ext uri="{FF2B5EF4-FFF2-40B4-BE49-F238E27FC236}">
                <a16:creationId xmlns:a16="http://schemas.microsoft.com/office/drawing/2014/main" id="{EE0AD0D9-0B3B-3618-A94A-FED6F5CEAC6D}"/>
              </a:ext>
            </a:extLst>
          </p:cNvPr>
          <p:cNvPicPr>
            <a:picLocks noChangeAspect="1"/>
          </p:cNvPicPr>
          <p:nvPr/>
        </p:nvPicPr>
        <p:blipFill>
          <a:blip r:embed="rId4"/>
          <a:stretch>
            <a:fillRect/>
          </a:stretch>
        </p:blipFill>
        <p:spPr>
          <a:xfrm>
            <a:off x="5090743" y="5004523"/>
            <a:ext cx="1566801" cy="1509809"/>
          </a:xfrm>
          <a:prstGeom prst="rect">
            <a:avLst/>
          </a:prstGeom>
        </p:spPr>
      </p:pic>
      <p:pic>
        <p:nvPicPr>
          <p:cNvPr id="12" name="Imagem 11" descr="Uma imagem com Cara humana, pessoa, homem, vestuário&#10;&#10;Descrição gerada automaticamente">
            <a:extLst>
              <a:ext uri="{FF2B5EF4-FFF2-40B4-BE49-F238E27FC236}">
                <a16:creationId xmlns:a16="http://schemas.microsoft.com/office/drawing/2014/main" id="{CC50ADA2-BB06-3682-45E0-2A9300C8188A}"/>
              </a:ext>
            </a:extLst>
          </p:cNvPr>
          <p:cNvPicPr>
            <a:picLocks noChangeAspect="1"/>
          </p:cNvPicPr>
          <p:nvPr/>
        </p:nvPicPr>
        <p:blipFill>
          <a:blip r:embed="rId5"/>
          <a:srcRect l="3232" t="8543" r="1818" b="87"/>
          <a:stretch/>
        </p:blipFill>
        <p:spPr>
          <a:xfrm>
            <a:off x="7039035" y="5004237"/>
            <a:ext cx="1361485" cy="1515985"/>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B12B-83CD-A79C-40AB-A4F8FFB78E6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2D3FC9-4165-9BE5-544E-277A081AC66F}"/>
              </a:ext>
            </a:extLst>
          </p:cNvPr>
          <p:cNvSpPr>
            <a:spLocks noGrp="1"/>
          </p:cNvSpPr>
          <p:nvPr>
            <p:ph type="title"/>
          </p:nvPr>
        </p:nvSpPr>
        <p:spPr/>
        <p:txBody>
          <a:bodyPr/>
          <a:lstStyle/>
          <a:p>
            <a:r>
              <a:rPr lang="en-US" sz="3200">
                <a:solidFill>
                  <a:schemeClr val="tx1"/>
                </a:solidFill>
              </a:rPr>
              <a:t>LLM</a:t>
            </a:r>
            <a:r>
              <a:rPr lang="en-US" sz="3200" cap="none">
                <a:solidFill>
                  <a:schemeClr val="tx1"/>
                </a:solidFill>
              </a:rPr>
              <a:t> performance assessment (</a:t>
            </a:r>
            <a:r>
              <a:rPr lang="en-US" sz="3200" cap="none" err="1">
                <a:solidFill>
                  <a:schemeClr val="tx1"/>
                </a:solidFill>
              </a:rPr>
              <a:t>chatGPT</a:t>
            </a:r>
            <a:r>
              <a:rPr lang="en-US" sz="3200" cap="none">
                <a:solidFill>
                  <a:schemeClr val="tx1"/>
                </a:solidFill>
              </a:rPr>
              <a:t>)</a:t>
            </a:r>
            <a:endParaRPr lang="en-US" sz="3200" cap="none"/>
          </a:p>
        </p:txBody>
      </p:sp>
      <p:sp>
        <p:nvSpPr>
          <p:cNvPr id="2" name="Título 4">
            <a:extLst>
              <a:ext uri="{FF2B5EF4-FFF2-40B4-BE49-F238E27FC236}">
                <a16:creationId xmlns:a16="http://schemas.microsoft.com/office/drawing/2014/main" id="{7856DF50-9E5E-4610-FEB2-C4A38022FCFD}"/>
              </a:ext>
            </a:extLst>
          </p:cNvPr>
          <p:cNvSpPr txBox="1">
            <a:spLocks/>
          </p:cNvSpPr>
          <p:nvPr/>
        </p:nvSpPr>
        <p:spPr>
          <a:xfrm>
            <a:off x="431400" y="174273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Source file (include file as attachment): </a:t>
            </a:r>
            <a:endParaRPr lang="pt-PT" dirty="0">
              <a:solidFill>
                <a:schemeClr val="tx1"/>
              </a:solidFill>
            </a:endParaRPr>
          </a:p>
          <a:p>
            <a:endParaRPr lang="en-US" sz="2000" b="0" kern="0">
              <a:solidFill>
                <a:schemeClr val="tx1"/>
              </a:solidFill>
            </a:endParaRPr>
          </a:p>
          <a:p>
            <a:endParaRPr lang="en-US" sz="2000" b="0" kern="0">
              <a:solidFill>
                <a:schemeClr val="tx1"/>
              </a:solidFill>
            </a:endParaRPr>
          </a:p>
          <a:p>
            <a:r>
              <a:rPr lang="en-US" sz="2000" b="0" kern="0" dirty="0">
                <a:solidFill>
                  <a:schemeClr val="tx1"/>
                </a:solidFill>
              </a:rPr>
              <a:t>Input (prompt) :</a:t>
            </a:r>
          </a:p>
          <a:p>
            <a:endParaRPr lang="en-US" sz="2000" b="0" kern="0" dirty="0">
              <a:solidFill>
                <a:schemeClr val="tx1"/>
              </a:solidFill>
            </a:endParaRPr>
          </a:p>
          <a:p>
            <a:r>
              <a:rPr lang="en-US" sz="2000" b="0" kern="0" dirty="0">
                <a:solidFill>
                  <a:schemeClr val="tx1"/>
                </a:solidFill>
              </a:rPr>
              <a:t>  Consider the development of a Sprint in a SCRUM environment with several user stories. Write a brief paragraph on each team member's performance, considering the work completed and reported in the attached file. </a:t>
            </a:r>
          </a:p>
          <a:p>
            <a:r>
              <a:rPr lang="en-US" sz="2000" b="0" kern="0" dirty="0">
                <a:solidFill>
                  <a:schemeClr val="tx1"/>
                </a:solidFill>
              </a:rPr>
              <a:t>  Then, provide an assessment of the team's overall performance in the project development, assigning a rating from 1 to 5, where 1 represents the lowest rating and 5 the highest.</a:t>
            </a:r>
          </a:p>
        </p:txBody>
      </p:sp>
      <p:graphicFrame>
        <p:nvGraphicFramePr>
          <p:cNvPr id="3" name="Objeto 2">
            <a:extLst>
              <a:ext uri="{FF2B5EF4-FFF2-40B4-BE49-F238E27FC236}">
                <a16:creationId xmlns:a16="http://schemas.microsoft.com/office/drawing/2014/main" id="{FE0CBB81-71CD-05D4-2C0E-82F802A6C549}"/>
              </a:ext>
            </a:extLst>
          </p:cNvPr>
          <p:cNvGraphicFramePr>
            <a:graphicFrameLocks noChangeAspect="1"/>
          </p:cNvGraphicFramePr>
          <p:nvPr>
            <p:extLst>
              <p:ext uri="{D42A27DB-BD31-4B8C-83A1-F6EECF244321}">
                <p14:modId xmlns:p14="http://schemas.microsoft.com/office/powerpoint/2010/main" val="1938385579"/>
              </p:ext>
            </p:extLst>
          </p:nvPr>
        </p:nvGraphicFramePr>
        <p:xfrm>
          <a:off x="4619462" y="1742737"/>
          <a:ext cx="1608138" cy="517525"/>
        </p:xfrm>
        <a:graphic>
          <a:graphicData uri="http://schemas.openxmlformats.org/presentationml/2006/ole">
            <mc:AlternateContent xmlns:mc="http://schemas.openxmlformats.org/markup-compatibility/2006">
              <mc:Choice xmlns:v="urn:schemas-microsoft-com:vml" Requires="v">
                <p:oleObj name="Objeto da Shell do Packager" showAsIcon="1" r:id="rId2" imgW="1607696" imgH="518053" progId="Package">
                  <p:embed/>
                </p:oleObj>
              </mc:Choice>
              <mc:Fallback>
                <p:oleObj name="Objeto da Shell do Packager" showAsIcon="1" r:id="rId2" imgW="1607696" imgH="518053" progId="Package">
                  <p:embed/>
                  <p:pic>
                    <p:nvPicPr>
                      <p:cNvPr id="3" name="Objeto 2">
                        <a:extLst>
                          <a:ext uri="{FF2B5EF4-FFF2-40B4-BE49-F238E27FC236}">
                            <a16:creationId xmlns:a16="http://schemas.microsoft.com/office/drawing/2014/main" id="{FE0CBB81-71CD-05D4-2C0E-82F802A6C549}"/>
                          </a:ext>
                        </a:extLst>
                      </p:cNvPr>
                      <p:cNvPicPr/>
                      <p:nvPr/>
                    </p:nvPicPr>
                    <p:blipFill>
                      <a:blip r:embed="rId3"/>
                      <a:stretch>
                        <a:fillRect/>
                      </a:stretch>
                    </p:blipFill>
                    <p:spPr>
                      <a:xfrm>
                        <a:off x="4619462" y="1742737"/>
                        <a:ext cx="1608138" cy="517525"/>
                      </a:xfrm>
                      <a:prstGeom prst="rect">
                        <a:avLst/>
                      </a:prstGeom>
                    </p:spPr>
                  </p:pic>
                </p:oleObj>
              </mc:Fallback>
            </mc:AlternateContent>
          </a:graphicData>
        </a:graphic>
      </p:graphicFrame>
    </p:spTree>
    <p:extLst>
      <p:ext uri="{BB962C8B-B14F-4D97-AF65-F5344CB8AC3E}">
        <p14:creationId xmlns:p14="http://schemas.microsoft.com/office/powerpoint/2010/main" val="29469844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4E430-2642-81CC-FC5F-10469D7682E5}"/>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C477A9-425C-670A-9E07-3A102D29181D}"/>
              </a:ext>
            </a:extLst>
          </p:cNvPr>
          <p:cNvSpPr>
            <a:spLocks noGrp="1"/>
          </p:cNvSpPr>
          <p:nvPr>
            <p:ph type="title"/>
          </p:nvPr>
        </p:nvSpPr>
        <p:spPr/>
        <p:txBody>
          <a:bodyPr/>
          <a:lstStyle/>
          <a:p>
            <a:r>
              <a:rPr lang="en-US" sz="3200" cap="none">
                <a:solidFill>
                  <a:schemeClr val="tx1"/>
                </a:solidFill>
              </a:rPr>
              <a:t>LLM performance assessment</a:t>
            </a:r>
            <a:endParaRPr lang="en-US" sz="3200" cap="none"/>
          </a:p>
        </p:txBody>
      </p:sp>
      <p:sp>
        <p:nvSpPr>
          <p:cNvPr id="3" name="Título 4">
            <a:extLst>
              <a:ext uri="{FF2B5EF4-FFF2-40B4-BE49-F238E27FC236}">
                <a16:creationId xmlns:a16="http://schemas.microsoft.com/office/drawing/2014/main" id="{41914A20-7452-6770-365F-62A72A9E05A5}"/>
              </a:ext>
            </a:extLst>
          </p:cNvPr>
          <p:cNvSpPr txBox="1">
            <a:spLocks/>
          </p:cNvSpPr>
          <p:nvPr/>
        </p:nvSpPr>
        <p:spPr>
          <a:xfrm>
            <a:off x="431400" y="1651297"/>
            <a:ext cx="9043200" cy="4692704"/>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2000" b="0" kern="0" dirty="0">
                <a:solidFill>
                  <a:schemeClr val="tx1"/>
                </a:solidFill>
              </a:rPr>
              <a:t>Output file (include file as attachment):</a:t>
            </a:r>
          </a:p>
          <a:p>
            <a:endParaRPr lang="en-US" sz="2000" b="0" kern="0" dirty="0">
              <a:solidFill>
                <a:schemeClr val="tx1"/>
              </a:solidFill>
            </a:endParaRPr>
          </a:p>
          <a:p>
            <a:r>
              <a:rPr lang="en-US" sz="2000" b="0" kern="0" dirty="0">
                <a:solidFill>
                  <a:schemeClr val="tx1"/>
                </a:solidFill>
              </a:rPr>
              <a:t>Output (one line per team member):</a:t>
            </a:r>
          </a:p>
          <a:p>
            <a:pPr marL="285750" indent="-285750">
              <a:buFont typeface="Arial"/>
              <a:buChar char="•"/>
            </a:pPr>
            <a:endParaRPr lang="en-US" sz="1050" kern="0">
              <a:solidFill>
                <a:schemeClr val="tx1"/>
              </a:solidFill>
            </a:endParaRPr>
          </a:p>
          <a:p>
            <a:pPr marL="285750" indent="-285750">
              <a:buFont typeface="Arial"/>
              <a:buChar char="•"/>
            </a:pPr>
            <a:r>
              <a:rPr lang="en-US" sz="1050" kern="0" dirty="0">
                <a:solidFill>
                  <a:schemeClr val="tx1"/>
                </a:solidFill>
              </a:rPr>
              <a:t>Igor: </a:t>
            </a:r>
            <a:r>
              <a:rPr lang="en-US" sz="1050" b="0" kern="0" dirty="0">
                <a:solidFill>
                  <a:schemeClr val="tx1"/>
                </a:solidFill>
              </a:rPr>
              <a:t>Throughout the Sprint, Igor demonstrated strong technical skills and a consistent approach to problem-solving. He worked on several key tasks, such as developing search functionalities, collaborating with Rafael on various user stories, and managing hardware integration for sensor monitoring. His focus on troubleshooting and supporting the team with system issues was valuable. However, he encountered challenges with task prioritization and understanding certain aspects of hardware and software integration. Overall, he maintained a positive attitude and made significant contributions to project development.</a:t>
            </a:r>
          </a:p>
          <a:p>
            <a:pPr marL="285750" indent="-285750">
              <a:buFont typeface="Arial"/>
              <a:buChar char="•"/>
            </a:pPr>
            <a:r>
              <a:rPr lang="en-US" sz="1050" kern="0" dirty="0">
                <a:solidFill>
                  <a:schemeClr val="tx1"/>
                </a:solidFill>
              </a:rPr>
              <a:t>Daniel: </a:t>
            </a:r>
            <a:r>
              <a:rPr lang="en-US" sz="1050" b="0" kern="0" dirty="0">
                <a:solidFill>
                  <a:schemeClr val="tx1"/>
                </a:solidFill>
              </a:rPr>
              <a:t>Daniel actively participated in structuring the project and was heavily involved in the development of production trees, AVL trees, and the implementation of various user stories. His communication skills were valuable in clarifying problems with the team and ensuring everyone was aligned. He also faced difficulties with understanding certain flows and passing tests but continued to provide guidance and feedback to others. Daniel kept a focused approach, but at times, his individual work led to less interaction with the team.</a:t>
            </a:r>
          </a:p>
          <a:p>
            <a:pPr marL="285750" indent="-285750">
              <a:buFont typeface="Arial"/>
              <a:buChar char="•"/>
            </a:pPr>
            <a:r>
              <a:rPr lang="en-US" sz="1050" kern="0" dirty="0">
                <a:solidFill>
                  <a:schemeClr val="tx1"/>
                </a:solidFill>
              </a:rPr>
              <a:t>David: </a:t>
            </a:r>
            <a:r>
              <a:rPr lang="en-US" sz="1050" b="0" kern="0" dirty="0">
                <a:solidFill>
                  <a:schemeClr val="tx1"/>
                </a:solidFill>
              </a:rPr>
              <a:t>David contributed consistently to the project, particularly in updating and structuring the relational and conceptual models. He worked diligently on transforming the models to different levels (conceptual, relational, and physical) and addressed challenges related to database structure and buffer logic. Despite some difficulties with a lack of information in earlier stages, David maintained a steady pace and was instrumental in ensuring that the project’s database structure was aligned with the team's needs. His contributions helped keep the project on track, especially in areas requiring technical expertise.</a:t>
            </a:r>
          </a:p>
          <a:p>
            <a:pPr marL="285750" indent="-285750">
              <a:buFont typeface="Arial"/>
              <a:buChar char="•"/>
            </a:pPr>
            <a:r>
              <a:rPr lang="en-US" sz="1050" kern="0" dirty="0">
                <a:solidFill>
                  <a:schemeClr val="tx1"/>
                </a:solidFill>
              </a:rPr>
              <a:t>Rafael: </a:t>
            </a:r>
            <a:r>
              <a:rPr lang="en-US" sz="1050" b="0" kern="0" dirty="0">
                <a:solidFill>
                  <a:schemeClr val="tx1"/>
                </a:solidFill>
              </a:rPr>
              <a:t>Rafael showed strong dedication to his tasks, particularly in working on user stories related to the database and communication with the professor and client for clarification. He handled complex tasks like USEI14 and made steady progress with implementing and testing the ARQCP user stories. Despite encountering challenges with task organization and critical paths, Rafael remained proactive, seeking help when needed and ensuring he stayed aligned with the project’s goals.</a:t>
            </a:r>
          </a:p>
          <a:p>
            <a:pPr marL="285750" indent="-285750">
              <a:buFont typeface="Arial"/>
              <a:buChar char="•"/>
            </a:pPr>
            <a:endParaRPr lang="en-US" sz="1050" b="0" kern="0">
              <a:solidFill>
                <a:schemeClr val="tx1"/>
              </a:solidFill>
            </a:endParaRPr>
          </a:p>
          <a:p>
            <a:r>
              <a:rPr lang="en-US" sz="2000" b="0" kern="0" dirty="0">
                <a:solidFill>
                  <a:schemeClr val="tx1"/>
                </a:solidFill>
              </a:rPr>
              <a:t>Opinion about the output: </a:t>
            </a:r>
            <a:r>
              <a:rPr lang="en-US" sz="1600" b="0" kern="0" dirty="0">
                <a:solidFill>
                  <a:schemeClr val="tx1"/>
                </a:solidFill>
              </a:rPr>
              <a:t>We consider the output to be reasonably in line with what was developed during the sprint.</a:t>
            </a:r>
          </a:p>
          <a:p>
            <a:endParaRPr lang="en-US" sz="2000" b="0" kern="0" dirty="0">
              <a:solidFill>
                <a:schemeClr val="tx1"/>
              </a:solidFill>
            </a:endParaRPr>
          </a:p>
        </p:txBody>
      </p:sp>
      <p:graphicFrame>
        <p:nvGraphicFramePr>
          <p:cNvPr id="2" name="Objeto 1">
            <a:extLst>
              <a:ext uri="{FF2B5EF4-FFF2-40B4-BE49-F238E27FC236}">
                <a16:creationId xmlns:a16="http://schemas.microsoft.com/office/drawing/2014/main" id="{058CE223-5316-A2C5-41A4-00FD8C7EEE2D}"/>
              </a:ext>
            </a:extLst>
          </p:cNvPr>
          <p:cNvGraphicFramePr>
            <a:graphicFrameLocks noChangeAspect="1"/>
          </p:cNvGraphicFramePr>
          <p:nvPr>
            <p:extLst>
              <p:ext uri="{D42A27DB-BD31-4B8C-83A1-F6EECF244321}">
                <p14:modId xmlns:p14="http://schemas.microsoft.com/office/powerpoint/2010/main" val="3383015017"/>
              </p:ext>
            </p:extLst>
          </p:nvPr>
        </p:nvGraphicFramePr>
        <p:xfrm>
          <a:off x="4878960" y="1651297"/>
          <a:ext cx="631825" cy="517525"/>
        </p:xfrm>
        <a:graphic>
          <a:graphicData uri="http://schemas.openxmlformats.org/presentationml/2006/ole">
            <mc:AlternateContent xmlns:mc="http://schemas.openxmlformats.org/markup-compatibility/2006">
              <mc:Choice xmlns:v="urn:schemas-microsoft-com:vml" Requires="v">
                <p:oleObj name="Objeto da Shell do Packager" showAsIcon="1" r:id="rId2" imgW="632610" imgH="518053" progId="Package">
                  <p:embed/>
                </p:oleObj>
              </mc:Choice>
              <mc:Fallback>
                <p:oleObj name="Objeto da Shell do Packager" showAsIcon="1" r:id="rId2" imgW="632610" imgH="518053" progId="Package">
                  <p:embed/>
                  <p:pic>
                    <p:nvPicPr>
                      <p:cNvPr id="2" name="Objeto 1">
                        <a:extLst>
                          <a:ext uri="{FF2B5EF4-FFF2-40B4-BE49-F238E27FC236}">
                            <a16:creationId xmlns:a16="http://schemas.microsoft.com/office/drawing/2014/main" id="{058CE223-5316-A2C5-41A4-00FD8C7EEE2D}"/>
                          </a:ext>
                        </a:extLst>
                      </p:cNvPr>
                      <p:cNvPicPr/>
                      <p:nvPr/>
                    </p:nvPicPr>
                    <p:blipFill>
                      <a:blip r:embed="rId3"/>
                      <a:stretch>
                        <a:fillRect/>
                      </a:stretch>
                    </p:blipFill>
                    <p:spPr>
                      <a:xfrm>
                        <a:off x="4878960" y="1651297"/>
                        <a:ext cx="631825" cy="517525"/>
                      </a:xfrm>
                      <a:prstGeom prst="rect">
                        <a:avLst/>
                      </a:prstGeom>
                    </p:spPr>
                  </p:pic>
                </p:oleObj>
              </mc:Fallback>
            </mc:AlternateContent>
          </a:graphicData>
        </a:graphic>
      </p:graphicFrame>
    </p:spTree>
    <p:extLst>
      <p:ext uri="{BB962C8B-B14F-4D97-AF65-F5344CB8AC3E}">
        <p14:creationId xmlns:p14="http://schemas.microsoft.com/office/powerpoint/2010/main" val="84441004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D06360EC-9833-4654-B8AD-2795D9E72058}"/>
              </a:ext>
            </a:extLst>
          </p:cNvPr>
          <p:cNvSpPr>
            <a:spLocks noGrp="1"/>
          </p:cNvSpPr>
          <p:nvPr>
            <p:ph type="body" idx="1"/>
          </p:nvPr>
        </p:nvSpPr>
        <p:spPr>
          <a:xfrm>
            <a:off x="414000" y="1612882"/>
            <a:ext cx="9043200" cy="4589999"/>
          </a:xfrm>
        </p:spPr>
        <p:txBody>
          <a:bodyPr/>
          <a:lstStyle/>
          <a:p>
            <a:pPr marL="0" indent="0">
              <a:buNone/>
            </a:pPr>
            <a:r>
              <a:rPr lang="en-US">
                <a:solidFill>
                  <a:schemeClr val="tx1"/>
                </a:solidFill>
              </a:rPr>
              <a:t>Date: 24/11/2024 </a:t>
            </a:r>
          </a:p>
        </p:txBody>
      </p:sp>
      <p:sp>
        <p:nvSpPr>
          <p:cNvPr id="3" name="Rectangle 2">
            <a:extLst>
              <a:ext uri="{FF2B5EF4-FFF2-40B4-BE49-F238E27FC236}">
                <a16:creationId xmlns:a16="http://schemas.microsoft.com/office/drawing/2014/main" id="{0B46F64C-4411-4F59-B546-FCD8654F7B3C}"/>
              </a:ext>
            </a:extLst>
          </p:cNvPr>
          <p:cNvSpPr/>
          <p:nvPr/>
        </p:nvSpPr>
        <p:spPr>
          <a:xfrm>
            <a:off x="250869" y="2218269"/>
            <a:ext cx="2970330" cy="3996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a:solidFill>
                  <a:schemeClr val="tx1"/>
                </a:solidFill>
              </a:rPr>
              <a:t>What went well?</a:t>
            </a:r>
          </a:p>
          <a:p>
            <a:pPr marL="285750" indent="-285750">
              <a:buFont typeface="Arial" panose="020B0604020202020204" pitchFamily="34" charset="0"/>
              <a:buChar char="•"/>
            </a:pPr>
            <a:endParaRPr lang="en-US" sz="1400">
              <a:solidFill>
                <a:schemeClr val="tx1"/>
              </a:solidFill>
            </a:endParaRPr>
          </a:p>
          <a:p>
            <a:pPr marL="285750" indent="-285750">
              <a:buFont typeface="Arial" panose="020B0604020202020204" pitchFamily="34" charset="0"/>
              <a:buChar char="•"/>
            </a:pPr>
            <a:r>
              <a:rPr lang="en-US" sz="1400">
                <a:solidFill>
                  <a:schemeClr val="tx1"/>
                </a:solidFill>
              </a:rPr>
              <a:t>The project progressed successfully due to strong team collaboration, effective communication, and a clear division of tasks. We met deadlines consistently, delivering high-quality, functional solutions that aligned with client expectations. Challenges were handled efficiently, demonstrating adaptability and problem-solving skills. </a:t>
            </a:r>
          </a:p>
        </p:txBody>
      </p:sp>
      <p:sp>
        <p:nvSpPr>
          <p:cNvPr id="7" name="Rectangle 6">
            <a:extLst>
              <a:ext uri="{FF2B5EF4-FFF2-40B4-BE49-F238E27FC236}">
                <a16:creationId xmlns:a16="http://schemas.microsoft.com/office/drawing/2014/main" id="{73B9FD58-6876-4E87-998E-ACA36985B86E}"/>
              </a:ext>
            </a:extLst>
          </p:cNvPr>
          <p:cNvSpPr/>
          <p:nvPr/>
        </p:nvSpPr>
        <p:spPr>
          <a:xfrm>
            <a:off x="3480763" y="2218269"/>
            <a:ext cx="2970330" cy="3996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r>
              <a:rPr lang="en-US" u="sng">
                <a:solidFill>
                  <a:schemeClr val="tx1"/>
                </a:solidFill>
              </a:rPr>
              <a:t>What went wrong?</a:t>
            </a:r>
          </a:p>
          <a:p>
            <a:endParaRPr lang="en-US" sz="1400">
              <a:solidFill>
                <a:schemeClr val="tx1"/>
              </a:solidFill>
            </a:endParaRPr>
          </a:p>
          <a:p>
            <a:pPr marL="285750" indent="-285750">
              <a:buFont typeface="Arial"/>
              <a:buChar char="•"/>
            </a:pPr>
            <a:r>
              <a:rPr lang="en-US" sz="1400">
                <a:solidFill>
                  <a:schemeClr val="tx1"/>
                </a:solidFill>
                <a:ea typeface="+mn-lt"/>
                <a:cs typeface="+mn-lt"/>
              </a:rPr>
              <a:t>At times, we had very different viewpoints on how to approach certain aspects of the project. However, by listening to each other, we were able to reach a consensus. </a:t>
            </a:r>
            <a:endParaRPr lang="en-US">
              <a:solidFill>
                <a:schemeClr val="tx1"/>
              </a:solidFill>
              <a:cs typeface="Arial"/>
            </a:endParaRPr>
          </a:p>
        </p:txBody>
      </p:sp>
      <p:sp>
        <p:nvSpPr>
          <p:cNvPr id="8" name="Rectangle 7">
            <a:extLst>
              <a:ext uri="{FF2B5EF4-FFF2-40B4-BE49-F238E27FC236}">
                <a16:creationId xmlns:a16="http://schemas.microsoft.com/office/drawing/2014/main" id="{39B8E455-F8DD-4DEF-9E49-A26421870FC1}"/>
              </a:ext>
            </a:extLst>
          </p:cNvPr>
          <p:cNvSpPr/>
          <p:nvPr/>
        </p:nvSpPr>
        <p:spPr>
          <a:xfrm>
            <a:off x="6708195" y="2218268"/>
            <a:ext cx="2970330" cy="3996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a:solidFill>
                  <a:schemeClr val="tx1"/>
                </a:solidFill>
              </a:rPr>
              <a:t>What we’ve learned?</a:t>
            </a:r>
          </a:p>
          <a:p>
            <a:pPr marL="285750" indent="-285750">
              <a:buFont typeface="Arial" panose="020B0604020202020204" pitchFamily="34" charset="0"/>
              <a:buChar char="•"/>
            </a:pPr>
            <a:endParaRPr lang="en-US" sz="1400">
              <a:solidFill>
                <a:schemeClr val="tx1"/>
              </a:solidFill>
            </a:endParaRPr>
          </a:p>
          <a:p>
            <a:pPr marL="285750" indent="-285750">
              <a:buFont typeface="Arial" panose="020B0604020202020204" pitchFamily="34" charset="0"/>
              <a:buChar char="•"/>
            </a:pPr>
            <a:r>
              <a:rPr lang="en-US" sz="1400">
                <a:solidFill>
                  <a:schemeClr val="tx1"/>
                </a:solidFill>
              </a:rPr>
              <a:t>Throughout the project, we gained a deeper understanding of the importance of effective planning and communication for successful teamwork. We developed the ability to adapt quickly to changing requirements and overcome challenges through collaboration and creative problem-solving.</a:t>
            </a:r>
          </a:p>
        </p:txBody>
      </p:sp>
    </p:spTree>
    <p:extLst>
      <p:ext uri="{BB962C8B-B14F-4D97-AF65-F5344CB8AC3E}">
        <p14:creationId xmlns:p14="http://schemas.microsoft.com/office/powerpoint/2010/main" val="325025488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60AF2-FD58-E72D-83EF-8D677D3A41E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B14FF8A-C42A-CC9A-74C2-35EE942562BD}"/>
              </a:ext>
            </a:extLst>
          </p:cNvPr>
          <p:cNvSpPr>
            <a:spLocks noGrp="1"/>
          </p:cNvSpPr>
          <p:nvPr>
            <p:ph type="title"/>
          </p:nvPr>
        </p:nvSpPr>
        <p:spPr/>
        <p:txBody>
          <a:bodyPr/>
          <a:lstStyle/>
          <a:p>
            <a:r>
              <a:rPr lang="en-US" sz="3200" cap="none">
                <a:solidFill>
                  <a:schemeClr val="tx1"/>
                </a:solidFill>
              </a:rPr>
              <a:t>Sprint Retrospective</a:t>
            </a:r>
          </a:p>
        </p:txBody>
      </p:sp>
      <p:sp>
        <p:nvSpPr>
          <p:cNvPr id="6" name="Marcador de Posição de Conteúdo 5">
            <a:extLst>
              <a:ext uri="{FF2B5EF4-FFF2-40B4-BE49-F238E27FC236}">
                <a16:creationId xmlns:a16="http://schemas.microsoft.com/office/drawing/2014/main" id="{45E1F438-0539-98F5-D50A-436650EA90CF}"/>
              </a:ext>
            </a:extLst>
          </p:cNvPr>
          <p:cNvSpPr>
            <a:spLocks noGrp="1"/>
          </p:cNvSpPr>
          <p:nvPr>
            <p:ph type="body" idx="1"/>
          </p:nvPr>
        </p:nvSpPr>
        <p:spPr/>
        <p:txBody>
          <a:bodyPr/>
          <a:lstStyle/>
          <a:p>
            <a:pPr marL="0" indent="0">
              <a:buNone/>
            </a:pPr>
            <a:r>
              <a:rPr lang="en-US">
                <a:solidFill>
                  <a:schemeClr val="tx1"/>
                </a:solidFill>
              </a:rPr>
              <a:t>Date: 25/10/2024</a:t>
            </a:r>
          </a:p>
          <a:p>
            <a:pPr marL="0" indent="0">
              <a:buNone/>
            </a:pP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p:txBody>
      </p:sp>
      <p:sp>
        <p:nvSpPr>
          <p:cNvPr id="3" name="Rectangle 2">
            <a:extLst>
              <a:ext uri="{FF2B5EF4-FFF2-40B4-BE49-F238E27FC236}">
                <a16:creationId xmlns:a16="http://schemas.microsoft.com/office/drawing/2014/main" id="{96416E1C-4950-D71D-123A-F724531983DC}"/>
              </a:ext>
            </a:extLst>
          </p:cNvPr>
          <p:cNvSpPr/>
          <p:nvPr/>
        </p:nvSpPr>
        <p:spPr>
          <a:xfrm>
            <a:off x="448801" y="2393886"/>
            <a:ext cx="9008400" cy="382542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u="sng">
                <a:solidFill>
                  <a:schemeClr val="tx1"/>
                </a:solidFill>
              </a:rPr>
              <a:t>Action items:</a:t>
            </a:r>
          </a:p>
          <a:p>
            <a:pPr marL="285750" indent="-285750">
              <a:buFont typeface="Arial" panose="020B0604020202020204" pitchFamily="34" charset="0"/>
              <a:buChar char="•"/>
            </a:pPr>
            <a:endParaRPr lang="en-US" sz="1400">
              <a:solidFill>
                <a:schemeClr val="tx1"/>
              </a:solidFill>
            </a:endParaRPr>
          </a:p>
          <a:p>
            <a:pPr marL="285750" indent="-285750">
              <a:buFont typeface="Arial" panose="020B0604020202020204" pitchFamily="34" charset="0"/>
              <a:buChar char="•"/>
            </a:pPr>
            <a:r>
              <a:rPr lang="en-US" sz="1400">
                <a:solidFill>
                  <a:schemeClr val="tx1"/>
                </a:solidFill>
              </a:rPr>
              <a:t>Continue to communicate and respect each other's different viewpoints.</a:t>
            </a:r>
          </a:p>
        </p:txBody>
      </p:sp>
    </p:spTree>
    <p:extLst>
      <p:ext uri="{BB962C8B-B14F-4D97-AF65-F5344CB8AC3E}">
        <p14:creationId xmlns:p14="http://schemas.microsoft.com/office/powerpoint/2010/main" val="378947918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Overall Project </a:t>
            </a:r>
            <a:r>
              <a:rPr lang="en-US" sz="3200" cap="none" err="1">
                <a:solidFill>
                  <a:schemeClr val="tx1"/>
                </a:solidFill>
              </a:rPr>
              <a:t>perfomance</a:t>
            </a:r>
            <a:r>
              <a:rPr lang="en-US" sz="3200" cap="none">
                <a:solidFill>
                  <a:schemeClr val="tx1"/>
                </a:solidFill>
              </a:rPr>
              <a:t>:</a:t>
            </a:r>
          </a:p>
        </p:txBody>
      </p:sp>
      <p:sp>
        <p:nvSpPr>
          <p:cNvPr id="2" name="Marcador de Posição do Texto 1">
            <a:extLst>
              <a:ext uri="{FF2B5EF4-FFF2-40B4-BE49-F238E27FC236}">
                <a16:creationId xmlns:a16="http://schemas.microsoft.com/office/drawing/2014/main" id="{EEE97808-B786-5C10-6A83-416F88B5C6D2}"/>
              </a:ext>
            </a:extLst>
          </p:cNvPr>
          <p:cNvSpPr>
            <a:spLocks noGrp="1"/>
          </p:cNvSpPr>
          <p:nvPr>
            <p:ph type="body" idx="1"/>
          </p:nvPr>
        </p:nvSpPr>
        <p:spPr>
          <a:xfrm>
            <a:off x="414000" y="1724318"/>
            <a:ext cx="9043200" cy="4589999"/>
          </a:xfrm>
        </p:spPr>
        <p:txBody>
          <a:bodyPr/>
          <a:lstStyle/>
          <a:p>
            <a:r>
              <a:rPr lang="en-US" dirty="0">
                <a:solidFill>
                  <a:schemeClr val="tx1"/>
                </a:solidFill>
              </a:rPr>
              <a:t>Comments</a:t>
            </a:r>
            <a:r>
              <a:rPr lang="pt-PT" dirty="0">
                <a:solidFill>
                  <a:schemeClr val="tx1"/>
                </a:solidFill>
              </a:rPr>
              <a:t>: </a:t>
            </a:r>
          </a:p>
          <a:p>
            <a:pPr marL="127000" indent="0">
              <a:buNone/>
            </a:pPr>
            <a:r>
              <a:rPr lang="en-US" sz="1800" dirty="0">
                <a:solidFill>
                  <a:schemeClr val="tx1"/>
                </a:solidFill>
              </a:rPr>
              <a:t>The team demonstrated effective collaboration, despite individual challenges. They communicated well, addressed technical issues efficiently, and maintained a focus on meeting deadlines. However, at times, there were difficulties with aligning individual work with the overall project vision, particularly in the earlier stages. Overall, the team showed growth in handling complex tasks and demonstrated resilience in addressing obstacles.</a:t>
            </a:r>
            <a:endParaRPr lang="en-US" sz="1200">
              <a:solidFill>
                <a:schemeClr val="tx1"/>
              </a:solidFill>
            </a:endParaRPr>
          </a:p>
          <a:p>
            <a:r>
              <a:rPr lang="en-US" dirty="0">
                <a:solidFill>
                  <a:schemeClr val="tx1"/>
                </a:solidFill>
              </a:rPr>
              <a:t>LLM evaluation</a:t>
            </a:r>
            <a:r>
              <a:rPr lang="pt-PT" dirty="0">
                <a:solidFill>
                  <a:schemeClr val="tx1"/>
                </a:solidFill>
              </a:rPr>
              <a:t>: 4</a:t>
            </a:r>
          </a:p>
        </p:txBody>
      </p:sp>
      <p:pic>
        <p:nvPicPr>
          <p:cNvPr id="7" name="Imagem 6">
            <a:extLst>
              <a:ext uri="{FF2B5EF4-FFF2-40B4-BE49-F238E27FC236}">
                <a16:creationId xmlns:a16="http://schemas.microsoft.com/office/drawing/2014/main" id="{6417797C-1297-547E-D29B-35BF35D93259}"/>
              </a:ext>
            </a:extLst>
          </p:cNvPr>
          <p:cNvPicPr>
            <a:picLocks noChangeAspect="1"/>
          </p:cNvPicPr>
          <p:nvPr/>
        </p:nvPicPr>
        <p:blipFill>
          <a:blip r:embed="rId2"/>
          <a:srcRect t="16735"/>
          <a:stretch/>
        </p:blipFill>
        <p:spPr>
          <a:xfrm flipH="1">
            <a:off x="2082128" y="4198373"/>
            <a:ext cx="5937332" cy="2113867"/>
          </a:xfrm>
          <a:prstGeom prst="rect">
            <a:avLst/>
          </a:prstGeom>
        </p:spPr>
      </p:pic>
      <p:sp>
        <p:nvSpPr>
          <p:cNvPr id="3" name="CaixaDeTexto 2">
            <a:extLst>
              <a:ext uri="{FF2B5EF4-FFF2-40B4-BE49-F238E27FC236}">
                <a16:creationId xmlns:a16="http://schemas.microsoft.com/office/drawing/2014/main" id="{2375AB41-589F-B842-3ACC-5D7742A91038}"/>
              </a:ext>
            </a:extLst>
          </p:cNvPr>
          <p:cNvSpPr txBox="1"/>
          <p:nvPr/>
        </p:nvSpPr>
        <p:spPr>
          <a:xfrm>
            <a:off x="2650032" y="5602310"/>
            <a:ext cx="285134" cy="338554"/>
          </a:xfrm>
          <a:prstGeom prst="rect">
            <a:avLst/>
          </a:prstGeom>
          <a:noFill/>
        </p:spPr>
        <p:txBody>
          <a:bodyPr wrap="square" rtlCol="0">
            <a:spAutoFit/>
          </a:bodyPr>
          <a:lstStyle/>
          <a:p>
            <a:r>
              <a:rPr lang="pt-PT" sz="1600"/>
              <a:t>1</a:t>
            </a:r>
          </a:p>
        </p:txBody>
      </p:sp>
      <p:sp>
        <p:nvSpPr>
          <p:cNvPr id="4" name="CaixaDeTexto 3">
            <a:extLst>
              <a:ext uri="{FF2B5EF4-FFF2-40B4-BE49-F238E27FC236}">
                <a16:creationId xmlns:a16="http://schemas.microsoft.com/office/drawing/2014/main" id="{090AB718-8885-38CB-BCBB-DAF018FE14CC}"/>
              </a:ext>
            </a:extLst>
          </p:cNvPr>
          <p:cNvSpPr txBox="1"/>
          <p:nvPr/>
        </p:nvSpPr>
        <p:spPr>
          <a:xfrm>
            <a:off x="3775811" y="5594607"/>
            <a:ext cx="285134" cy="338554"/>
          </a:xfrm>
          <a:prstGeom prst="rect">
            <a:avLst/>
          </a:prstGeom>
          <a:noFill/>
        </p:spPr>
        <p:txBody>
          <a:bodyPr wrap="square" rtlCol="0">
            <a:spAutoFit/>
          </a:bodyPr>
          <a:lstStyle/>
          <a:p>
            <a:r>
              <a:rPr lang="pt-PT" sz="1600"/>
              <a:t>2</a:t>
            </a:r>
          </a:p>
        </p:txBody>
      </p:sp>
      <p:sp>
        <p:nvSpPr>
          <p:cNvPr id="6" name="CaixaDeTexto 5">
            <a:extLst>
              <a:ext uri="{FF2B5EF4-FFF2-40B4-BE49-F238E27FC236}">
                <a16:creationId xmlns:a16="http://schemas.microsoft.com/office/drawing/2014/main" id="{8C357F48-4D1A-06DB-226E-5CCC361D5AB4}"/>
              </a:ext>
            </a:extLst>
          </p:cNvPr>
          <p:cNvSpPr txBox="1"/>
          <p:nvPr/>
        </p:nvSpPr>
        <p:spPr>
          <a:xfrm>
            <a:off x="4959700" y="5594607"/>
            <a:ext cx="285134" cy="338554"/>
          </a:xfrm>
          <a:prstGeom prst="rect">
            <a:avLst/>
          </a:prstGeom>
          <a:noFill/>
        </p:spPr>
        <p:txBody>
          <a:bodyPr wrap="square" rtlCol="0">
            <a:spAutoFit/>
          </a:bodyPr>
          <a:lstStyle/>
          <a:p>
            <a:r>
              <a:rPr lang="pt-PT" sz="1600"/>
              <a:t>3</a:t>
            </a:r>
          </a:p>
        </p:txBody>
      </p:sp>
      <p:sp>
        <p:nvSpPr>
          <p:cNvPr id="8" name="CaixaDeTexto 7">
            <a:extLst>
              <a:ext uri="{FF2B5EF4-FFF2-40B4-BE49-F238E27FC236}">
                <a16:creationId xmlns:a16="http://schemas.microsoft.com/office/drawing/2014/main" id="{E7F5C788-B77D-112E-E913-D69565E25224}"/>
              </a:ext>
            </a:extLst>
          </p:cNvPr>
          <p:cNvSpPr txBox="1"/>
          <p:nvPr/>
        </p:nvSpPr>
        <p:spPr>
          <a:xfrm>
            <a:off x="6143589" y="5594607"/>
            <a:ext cx="285134" cy="338554"/>
          </a:xfrm>
          <a:prstGeom prst="rect">
            <a:avLst/>
          </a:prstGeom>
          <a:noFill/>
        </p:spPr>
        <p:txBody>
          <a:bodyPr wrap="square" rtlCol="0">
            <a:spAutoFit/>
          </a:bodyPr>
          <a:lstStyle/>
          <a:p>
            <a:r>
              <a:rPr lang="pt-PT" sz="1600"/>
              <a:t>4</a:t>
            </a:r>
          </a:p>
        </p:txBody>
      </p:sp>
      <p:sp>
        <p:nvSpPr>
          <p:cNvPr id="9" name="CaixaDeTexto 8">
            <a:extLst>
              <a:ext uri="{FF2B5EF4-FFF2-40B4-BE49-F238E27FC236}">
                <a16:creationId xmlns:a16="http://schemas.microsoft.com/office/drawing/2014/main" id="{E37E88CB-1EF8-5920-984F-FE73FC75B5B7}"/>
              </a:ext>
            </a:extLst>
          </p:cNvPr>
          <p:cNvSpPr txBox="1"/>
          <p:nvPr/>
        </p:nvSpPr>
        <p:spPr>
          <a:xfrm>
            <a:off x="7257526" y="5602310"/>
            <a:ext cx="285134" cy="338554"/>
          </a:xfrm>
          <a:prstGeom prst="rect">
            <a:avLst/>
          </a:prstGeom>
          <a:noFill/>
        </p:spPr>
        <p:txBody>
          <a:bodyPr wrap="square" rtlCol="0">
            <a:spAutoFit/>
          </a:bodyPr>
          <a:lstStyle/>
          <a:p>
            <a:r>
              <a:rPr lang="pt-PT" sz="1600"/>
              <a:t>5</a:t>
            </a:r>
          </a:p>
        </p:txBody>
      </p:sp>
      <p:sp>
        <p:nvSpPr>
          <p:cNvPr id="10" name="Seta: Para Baixo 9">
            <a:extLst>
              <a:ext uri="{FF2B5EF4-FFF2-40B4-BE49-F238E27FC236}">
                <a16:creationId xmlns:a16="http://schemas.microsoft.com/office/drawing/2014/main" id="{1576560A-4FBC-0F63-D78F-F8975D43FD0B}"/>
              </a:ext>
            </a:extLst>
          </p:cNvPr>
          <p:cNvSpPr/>
          <p:nvPr/>
        </p:nvSpPr>
        <p:spPr>
          <a:xfrm>
            <a:off x="6069846" y="3626415"/>
            <a:ext cx="285134" cy="5485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1" name="CaixaDeTexto 10">
            <a:extLst>
              <a:ext uri="{FF2B5EF4-FFF2-40B4-BE49-F238E27FC236}">
                <a16:creationId xmlns:a16="http://schemas.microsoft.com/office/drawing/2014/main" id="{86E55CD6-2D0D-5554-489F-C1777F8B412C}"/>
              </a:ext>
            </a:extLst>
          </p:cNvPr>
          <p:cNvSpPr txBox="1"/>
          <p:nvPr/>
        </p:nvSpPr>
        <p:spPr>
          <a:xfrm>
            <a:off x="6335316" y="3678827"/>
            <a:ext cx="2231923" cy="338554"/>
          </a:xfrm>
          <a:prstGeom prst="rect">
            <a:avLst/>
          </a:prstGeom>
          <a:noFill/>
        </p:spPr>
        <p:txBody>
          <a:bodyPr wrap="square" rtlCol="0">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z="1600" err="1">
                <a:latin typeface="Calibri" panose="020F0502020204030204" pitchFamily="34" charset="0"/>
                <a:ea typeface="Calibri" panose="020F0502020204030204" pitchFamily="34" charset="0"/>
                <a:cs typeface="Calibri" panose="020F0502020204030204" pitchFamily="34" charset="0"/>
              </a:rPr>
              <a:t>Our</a:t>
            </a:r>
            <a:r>
              <a:rPr lang="pt-PT" sz="1600">
                <a:latin typeface="Calibri" panose="020F0502020204030204" pitchFamily="34" charset="0"/>
                <a:ea typeface="Calibri" panose="020F0502020204030204" pitchFamily="34" charset="0"/>
                <a:cs typeface="Calibri" panose="020F0502020204030204" pitchFamily="34" charset="0"/>
              </a:rPr>
              <a:t> </a:t>
            </a:r>
            <a:r>
              <a:rPr lang="pt-PT" sz="1600" err="1">
                <a:latin typeface="Calibri" panose="020F0502020204030204" pitchFamily="34" charset="0"/>
                <a:ea typeface="Calibri" panose="020F0502020204030204" pitchFamily="34" charset="0"/>
                <a:cs typeface="Calibri" panose="020F0502020204030204" pitchFamily="34" charset="0"/>
              </a:rPr>
              <a:t>evaluation</a:t>
            </a:r>
            <a:endParaRPr lang="pt-PT" sz="16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95538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am work">
            <a:extLst>
              <a:ext uri="{FF2B5EF4-FFF2-40B4-BE49-F238E27FC236}">
                <a16:creationId xmlns:a16="http://schemas.microsoft.com/office/drawing/2014/main" id="{63305713-9999-B782-17EA-DC85021DE3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719"/>
          <a:stretch/>
        </p:blipFill>
        <p:spPr bwMode="auto">
          <a:xfrm>
            <a:off x="0" y="947824"/>
            <a:ext cx="9906000" cy="5910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p:txBody>
          <a:bodyPr/>
          <a:lstStyle/>
          <a:p>
            <a:r>
              <a:rPr lang="en-US" sz="3200" cap="none">
                <a:solidFill>
                  <a:schemeClr val="tx1"/>
                </a:solidFill>
              </a:rPr>
              <a:t>Sprint planning – Sprint 2</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1060823931"/>
              </p:ext>
            </p:extLst>
          </p:nvPr>
        </p:nvGraphicFramePr>
        <p:xfrm>
          <a:off x="1020165" y="2618910"/>
          <a:ext cx="7830870" cy="2743197"/>
        </p:xfrm>
        <a:graphic>
          <a:graphicData uri="http://schemas.openxmlformats.org/drawingml/2006/table">
            <a:tbl>
              <a:tblPr firstRow="1" bandRow="1">
                <a:tableStyleId>{912C8C85-51F0-491E-9774-3900AFEF0FD7}</a:tableStyleId>
              </a:tblPr>
              <a:tblGrid>
                <a:gridCol w="3960440">
                  <a:extLst>
                    <a:ext uri="{9D8B030D-6E8A-4147-A177-3AD203B41FA5}">
                      <a16:colId xmlns:a16="http://schemas.microsoft.com/office/drawing/2014/main" val="3798560086"/>
                    </a:ext>
                  </a:extLst>
                </a:gridCol>
                <a:gridCol w="3870430">
                  <a:extLst>
                    <a:ext uri="{9D8B030D-6E8A-4147-A177-3AD203B41FA5}">
                      <a16:colId xmlns:a16="http://schemas.microsoft.com/office/drawing/2014/main" val="477562216"/>
                    </a:ext>
                  </a:extLst>
                </a:gridCol>
              </a:tblGrid>
              <a:tr h="370840">
                <a:tc>
                  <a:txBody>
                    <a:bodyPr/>
                    <a:lstStyle/>
                    <a:p>
                      <a:r>
                        <a:rPr lang="pt-PT"/>
                        <a:t>SPRINT BACKLOG</a:t>
                      </a:r>
                    </a:p>
                  </a:txBody>
                  <a:tcPr/>
                </a:tc>
                <a:tc>
                  <a:txBody>
                    <a:bodyPr/>
                    <a:lstStyle/>
                    <a:p>
                      <a:endParaRPr lang="pt-PT"/>
                    </a:p>
                  </a:txBody>
                  <a:tcPr/>
                </a:tc>
                <a:extLst>
                  <a:ext uri="{0D108BD9-81ED-4DB2-BD59-A6C34878D82A}">
                    <a16:rowId xmlns:a16="http://schemas.microsoft.com/office/drawing/2014/main" val="3623111211"/>
                  </a:ext>
                </a:extLst>
              </a:tr>
              <a:tr h="370840">
                <a:tc>
                  <a:txBody>
                    <a:bodyPr/>
                    <a:lstStyle/>
                    <a:p>
                      <a:r>
                        <a:rPr lang="en-US" noProof="0"/>
                        <a:t>Number of stories</a:t>
                      </a:r>
                    </a:p>
                  </a:txBody>
                  <a:tcPr/>
                </a:tc>
                <a:tc>
                  <a:txBody>
                    <a:bodyPr/>
                    <a:lstStyle/>
                    <a:p>
                      <a:r>
                        <a:rPr lang="en-US" noProof="0"/>
                        <a:t>32</a:t>
                      </a:r>
                    </a:p>
                  </a:txBody>
                  <a:tcPr/>
                </a:tc>
                <a:extLst>
                  <a:ext uri="{0D108BD9-81ED-4DB2-BD59-A6C34878D82A}">
                    <a16:rowId xmlns:a16="http://schemas.microsoft.com/office/drawing/2014/main" val="883314903"/>
                  </a:ext>
                </a:extLst>
              </a:tr>
              <a:tr h="370840">
                <a:tc>
                  <a:txBody>
                    <a:bodyPr/>
                    <a:lstStyle/>
                    <a:p>
                      <a:r>
                        <a:rPr lang="en-US" noProof="0"/>
                        <a:t>Number of bugs</a:t>
                      </a:r>
                    </a:p>
                  </a:txBody>
                  <a:tcPr/>
                </a:tc>
                <a:tc>
                  <a:txBody>
                    <a:bodyPr/>
                    <a:lstStyle/>
                    <a:p>
                      <a:r>
                        <a:rPr lang="en-US" noProof="0"/>
                        <a:t>0 (</a:t>
                      </a:r>
                      <a:r>
                        <a:rPr lang="pt-PT" err="1"/>
                        <a:t>found</a:t>
                      </a:r>
                      <a:r>
                        <a:rPr lang="pt-PT"/>
                        <a:t> </a:t>
                      </a:r>
                      <a:r>
                        <a:rPr lang="pt-PT" err="1"/>
                        <a:t>so</a:t>
                      </a:r>
                      <a:r>
                        <a:rPr lang="pt-PT"/>
                        <a:t> </a:t>
                      </a:r>
                      <a:r>
                        <a:rPr lang="pt-PT" err="1"/>
                        <a:t>far</a:t>
                      </a:r>
                      <a:r>
                        <a:rPr lang="pt-PT"/>
                        <a:t>)</a:t>
                      </a:r>
                      <a:endParaRPr lang="en-US" noProof="0"/>
                    </a:p>
                  </a:txBody>
                  <a:tcPr/>
                </a:tc>
                <a:extLst>
                  <a:ext uri="{0D108BD9-81ED-4DB2-BD59-A6C34878D82A}">
                    <a16:rowId xmlns:a16="http://schemas.microsoft.com/office/drawing/2014/main" val="428254498"/>
                  </a:ext>
                </a:extLst>
              </a:tr>
              <a:tr h="370839">
                <a:tc>
                  <a:txBody>
                    <a:bodyPr/>
                    <a:lstStyle/>
                    <a:p>
                      <a:pPr lvl="0">
                        <a:buNone/>
                      </a:pPr>
                      <a:r>
                        <a:rPr lang="en-US" noProof="0"/>
                        <a:t>Number of tasks</a:t>
                      </a:r>
                    </a:p>
                  </a:txBody>
                  <a:tcPr/>
                </a:tc>
                <a:tc>
                  <a:txBody>
                    <a:bodyPr/>
                    <a:lstStyle/>
                    <a:p>
                      <a:pPr lvl="0">
                        <a:buNone/>
                      </a:pPr>
                      <a:r>
                        <a:rPr lang="en-US" noProof="0"/>
                        <a:t>41</a:t>
                      </a:r>
                    </a:p>
                  </a:txBody>
                  <a:tcPr/>
                </a:tc>
                <a:extLst>
                  <a:ext uri="{0D108BD9-81ED-4DB2-BD59-A6C34878D82A}">
                    <a16:rowId xmlns:a16="http://schemas.microsoft.com/office/drawing/2014/main" val="4185709446"/>
                  </a:ext>
                </a:extLst>
              </a:tr>
              <a:tr h="370839">
                <a:tc>
                  <a:txBody>
                    <a:bodyPr/>
                    <a:lstStyle/>
                    <a:p>
                      <a:pPr lvl="0">
                        <a:buNone/>
                      </a:pPr>
                      <a:r>
                        <a:rPr lang="en-US" noProof="0"/>
                        <a:t>Number of Management Tasks (Scrum)</a:t>
                      </a:r>
                    </a:p>
                  </a:txBody>
                  <a:tcPr/>
                </a:tc>
                <a:tc>
                  <a:txBody>
                    <a:bodyPr/>
                    <a:lstStyle/>
                    <a:p>
                      <a:pPr lvl="0">
                        <a:buNone/>
                      </a:pPr>
                      <a:r>
                        <a:rPr lang="en-US" noProof="0"/>
                        <a:t>32</a:t>
                      </a:r>
                    </a:p>
                  </a:txBody>
                  <a:tcPr/>
                </a:tc>
                <a:extLst>
                  <a:ext uri="{0D108BD9-81ED-4DB2-BD59-A6C34878D82A}">
                    <a16:rowId xmlns:a16="http://schemas.microsoft.com/office/drawing/2014/main" val="563517871"/>
                  </a:ext>
                </a:extLst>
              </a:tr>
              <a:tr h="370839">
                <a:tc>
                  <a:txBody>
                    <a:bodyPr/>
                    <a:lstStyle/>
                    <a:p>
                      <a:pPr lvl="0">
                        <a:buNone/>
                      </a:pPr>
                      <a:r>
                        <a:rPr lang="en-US" noProof="0"/>
                        <a:t>Number of team members</a:t>
                      </a:r>
                    </a:p>
                  </a:txBody>
                  <a:tcPr/>
                </a:tc>
                <a:tc>
                  <a:txBody>
                    <a:bodyPr/>
                    <a:lstStyle/>
                    <a:p>
                      <a:pPr lvl="0" algn="ctr">
                        <a:buNone/>
                      </a:pPr>
                      <a:r>
                        <a:rPr lang="en-US" noProof="0"/>
                        <a:t>Planned:   4            Actual:   4</a:t>
                      </a:r>
                    </a:p>
                  </a:txBody>
                  <a:tcPr/>
                </a:tc>
                <a:extLst>
                  <a:ext uri="{0D108BD9-81ED-4DB2-BD59-A6C34878D82A}">
                    <a16:rowId xmlns:a16="http://schemas.microsoft.com/office/drawing/2014/main" val="2843102962"/>
                  </a:ext>
                </a:extLst>
              </a:tr>
              <a:tr h="370838">
                <a:tc>
                  <a:txBody>
                    <a:bodyPr/>
                    <a:lstStyle/>
                    <a:p>
                      <a:pPr lvl="0">
                        <a:buNone/>
                      </a:pPr>
                      <a:r>
                        <a:rPr lang="en-US" noProof="0"/>
                        <a:t>Total planned estimation vs execution</a:t>
                      </a:r>
                    </a:p>
                  </a:txBody>
                  <a:tcPr/>
                </a:tc>
                <a:tc>
                  <a:txBody>
                    <a:bodyPr/>
                    <a:lstStyle/>
                    <a:p>
                      <a:pPr lvl="0" algn="ctr">
                        <a:buNone/>
                      </a:pPr>
                      <a:r>
                        <a:rPr lang="en-US" noProof="0"/>
                        <a:t>Planned hours: 150</a:t>
                      </a:r>
                    </a:p>
                    <a:p>
                      <a:pPr lvl="0" algn="ctr">
                        <a:buNone/>
                      </a:pPr>
                      <a:r>
                        <a:rPr lang="en-US" noProof="0"/>
                        <a:t>Executed hours: 144</a:t>
                      </a:r>
                    </a:p>
                  </a:txBody>
                  <a:tcPr/>
                </a:tc>
                <a:extLst>
                  <a:ext uri="{0D108BD9-81ED-4DB2-BD59-A6C34878D82A}">
                    <a16:rowId xmlns:a16="http://schemas.microsoft.com/office/drawing/2014/main" val="4118989459"/>
                  </a:ext>
                </a:extLst>
              </a:tr>
            </a:tbl>
          </a:graphicData>
        </a:graphic>
      </p:graphicFrame>
      <p:sp>
        <p:nvSpPr>
          <p:cNvPr id="7" name="Marcador de Posição de Conteúdo 5">
            <a:extLst>
              <a:ext uri="{FF2B5EF4-FFF2-40B4-BE49-F238E27FC236}">
                <a16:creationId xmlns:a16="http://schemas.microsoft.com/office/drawing/2014/main" id="{6F8BAF59-30E8-4D49-87D9-D5A1CD648639}"/>
              </a:ext>
            </a:extLst>
          </p:cNvPr>
          <p:cNvSpPr txBox="1">
            <a:spLocks/>
          </p:cNvSpPr>
          <p:nvPr/>
        </p:nvSpPr>
        <p:spPr>
          <a:xfrm>
            <a:off x="448800" y="1626520"/>
            <a:ext cx="9043200" cy="710644"/>
          </a:xfrm>
          <a:prstGeom prst="rect">
            <a:avLst/>
          </a:prstGeom>
        </p:spPr>
        <p:txBody>
          <a:bodyPr lIns="91440" tIns="45720" rIns="91440" bIns="45720" anchor="t"/>
          <a:lstStyle>
            <a:lvl1pPr marL="342900" indent="-342900" algn="l" defTabSz="914400" rtl="0" eaLnBrk="1" latinLnBrk="0" hangingPunct="1">
              <a:spcBef>
                <a:spcPts val="0"/>
              </a:spcBef>
              <a:spcAft>
                <a:spcPts val="400"/>
              </a:spcAft>
              <a:buFont typeface="Arial" pitchFamily="34" charset="0"/>
              <a:buChar char="•"/>
              <a:defRPr sz="2000" kern="1200">
                <a:solidFill>
                  <a:schemeClr val="bg1">
                    <a:lumMod val="85000"/>
                  </a:schemeClr>
                </a:solidFill>
                <a:latin typeface="Calibri"/>
                <a:ea typeface="+mn-ea"/>
                <a:cs typeface="Calibri"/>
              </a:defRPr>
            </a:lvl1pPr>
            <a:lvl2pPr marL="742950" indent="-285750" algn="l" defTabSz="914400" rtl="0" eaLnBrk="1" latinLnBrk="0" hangingPunct="1">
              <a:spcBef>
                <a:spcPts val="0"/>
              </a:spcBef>
              <a:spcAft>
                <a:spcPts val="400"/>
              </a:spcAft>
              <a:buFont typeface="Arial" pitchFamily="34" charset="0"/>
              <a:buChar char="–"/>
              <a:defRPr sz="1800" kern="1200">
                <a:solidFill>
                  <a:schemeClr val="bg1">
                    <a:lumMod val="85000"/>
                  </a:schemeClr>
                </a:solidFill>
                <a:latin typeface="Calibri"/>
                <a:ea typeface="+mn-ea"/>
                <a:cs typeface="Calibri"/>
              </a:defRPr>
            </a:lvl2pPr>
            <a:lvl3pPr marL="1143000" indent="-228600" algn="l" defTabSz="914400" rtl="0" eaLnBrk="1" latinLnBrk="0" hangingPunct="1">
              <a:spcBef>
                <a:spcPts val="0"/>
              </a:spcBef>
              <a:spcAft>
                <a:spcPts val="400"/>
              </a:spcAft>
              <a:buFont typeface="Arial" pitchFamily="34" charset="0"/>
              <a:buNone/>
              <a:defRPr sz="1600" kern="1200">
                <a:solidFill>
                  <a:schemeClr val="bg1">
                    <a:lumMod val="85000"/>
                  </a:schemeClr>
                </a:solidFill>
                <a:latin typeface="Calibri"/>
                <a:ea typeface="+mn-ea"/>
                <a:cs typeface="Calibri"/>
              </a:defRPr>
            </a:lvl3pPr>
            <a:lvl4pPr marL="1600200" indent="-228600" algn="l" defTabSz="914400" rtl="0" eaLnBrk="1" latinLnBrk="0" hangingPunct="1">
              <a:spcBef>
                <a:spcPts val="0"/>
              </a:spcBef>
              <a:spcAft>
                <a:spcPts val="400"/>
              </a:spcAft>
              <a:buFont typeface="Arial" pitchFamily="34" charset="0"/>
              <a:buChar char="–"/>
              <a:defRPr sz="1400" kern="1200">
                <a:solidFill>
                  <a:schemeClr val="bg1">
                    <a:lumMod val="85000"/>
                  </a:schemeClr>
                </a:solidFill>
                <a:latin typeface="Calibri"/>
                <a:ea typeface="+mn-ea"/>
                <a:cs typeface="Calibri"/>
              </a:defRPr>
            </a:lvl4pPr>
            <a:lvl5pPr marL="2057400" indent="-228600" algn="l" defTabSz="914400" rtl="0" eaLnBrk="1" latinLnBrk="0" hangingPunct="1">
              <a:spcBef>
                <a:spcPts val="0"/>
              </a:spcBef>
              <a:spcAft>
                <a:spcPts val="400"/>
              </a:spcAft>
              <a:buFont typeface="Arial" pitchFamily="34" charset="0"/>
              <a:buChar char="»"/>
              <a:defRPr sz="1200" kern="1200">
                <a:solidFill>
                  <a:schemeClr val="bg1">
                    <a:lumMod val="85000"/>
                  </a:schemeClr>
                </a:solidFill>
                <a:latin typeface="Calibri"/>
                <a:ea typeface="+mn-ea"/>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a:solidFill>
                  <a:schemeClr val="tx1"/>
                </a:solidFill>
              </a:rPr>
              <a:t>Planned Start Date: 28/10/2024                           Real Start Date: 28/10/2024  </a:t>
            </a:r>
          </a:p>
          <a:p>
            <a:pPr marL="0" indent="0">
              <a:buNone/>
            </a:pPr>
            <a:r>
              <a:rPr lang="en-US" sz="1800">
                <a:solidFill>
                  <a:schemeClr val="tx1"/>
                </a:solidFill>
              </a:rPr>
              <a:t>Planned Finished Date: 24/11/2024                     Real Finish Date: 24/11/2024</a:t>
            </a:r>
            <a:endParaRPr lang="en-US" sz="1800">
              <a:solidFill>
                <a:schemeClr val="tx1"/>
              </a:solidFill>
              <a:ea typeface="Calibri"/>
            </a:endParaRPr>
          </a:p>
          <a:p>
            <a:pPr marL="0" indent="0">
              <a:buFont typeface="Arial" pitchFamily="34" charset="0"/>
              <a:buNone/>
            </a:pPr>
            <a:endParaRPr lang="en-US">
              <a:solidFill>
                <a:schemeClr val="tx1"/>
              </a:solidFill>
            </a:endParaRPr>
          </a:p>
        </p:txBody>
      </p:sp>
    </p:spTree>
    <p:extLst>
      <p:ext uri="{BB962C8B-B14F-4D97-AF65-F5344CB8AC3E}">
        <p14:creationId xmlns:p14="http://schemas.microsoft.com/office/powerpoint/2010/main" val="2441679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908088"/>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255342241"/>
              </p:ext>
            </p:extLst>
          </p:nvPr>
        </p:nvGraphicFramePr>
        <p:xfrm>
          <a:off x="414000" y="1502742"/>
          <a:ext cx="9008401" cy="4770822"/>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819580">
                <a:tc>
                  <a:txBody>
                    <a:bodyPr/>
                    <a:lstStyle/>
                    <a:p>
                      <a:r>
                        <a:rPr lang="en-US" noProof="0"/>
                        <a:t>Assignment US</a:t>
                      </a:r>
                    </a:p>
                    <a:p>
                      <a:r>
                        <a:rPr lang="en-US" sz="1200" noProof="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err="1"/>
                        <a:t>Commited</a:t>
                      </a:r>
                      <a:r>
                        <a:rPr lang="en-US" noProof="0"/>
                        <a:t>?</a:t>
                      </a:r>
                    </a:p>
                    <a:p>
                      <a:pPr algn="ctr"/>
                      <a:r>
                        <a:rPr lang="en-US" sz="1200" noProof="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56127">
                <a:tc>
                  <a:txBody>
                    <a:bodyPr/>
                    <a:lstStyle/>
                    <a:p>
                      <a:r>
                        <a:rPr lang="pt-PT"/>
                        <a:t>USBD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err="1"/>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a:solidFill>
                            <a:srgbClr val="000000"/>
                          </a:solidFill>
                          <a:latin typeface="Aria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56127">
                <a:tc>
                  <a:txBody>
                    <a:bodyPr/>
                    <a:lstStyle/>
                    <a:p>
                      <a:r>
                        <a:rPr lang="pt-PT"/>
                        <a:t>USBD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56126">
                <a:tc>
                  <a:txBody>
                    <a:bodyPr/>
                    <a:lstStyle/>
                    <a:p>
                      <a:pPr lvl="0">
                        <a:buNone/>
                      </a:pPr>
                      <a:r>
                        <a:rPr lang="pt-PT"/>
                        <a:t>USBD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a:solidFill>
                            <a:srgbClr val="000000"/>
                          </a:solidFill>
                          <a:latin typeface="Aria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pt-PT" sz="1400" b="0" i="0" u="none" strike="noStrike" noProof="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56126">
                <a:tc>
                  <a:txBody>
                    <a:bodyPr/>
                    <a:lstStyle/>
                    <a:p>
                      <a:pPr lvl="0">
                        <a:buNone/>
                      </a:pPr>
                      <a:r>
                        <a:rPr lang="pt-PT"/>
                        <a:t>USBD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56126">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56125">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56125">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56125">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USBD 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56125">
                <a:tc>
                  <a:txBody>
                    <a:bodyPr/>
                    <a:lstStyle/>
                    <a:p>
                      <a:pPr lvl="0">
                        <a:buNone/>
                      </a:pPr>
                      <a:r>
                        <a:rPr lang="pt-PT"/>
                        <a:t>USBD 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56125">
                <a:tc>
                  <a:txBody>
                    <a:bodyPr/>
                    <a:lstStyle/>
                    <a:p>
                      <a:pPr lvl="0">
                        <a:buNone/>
                      </a:pPr>
                      <a:r>
                        <a:rPr lang="pt-PT"/>
                        <a:t>USEI 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282771"/>
                  </a:ext>
                </a:extLst>
              </a:tr>
              <a:tr h="356125">
                <a:tc>
                  <a:txBody>
                    <a:bodyPr/>
                    <a:lstStyle/>
                    <a:p>
                      <a:r>
                        <a:rPr lang="pt-PT"/>
                        <a:t>USEI 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8243033"/>
                  </a:ext>
                </a:extLst>
              </a:tr>
            </a:tbl>
          </a:graphicData>
        </a:graphic>
      </p:graphicFrame>
    </p:spTree>
    <p:extLst>
      <p:ext uri="{BB962C8B-B14F-4D97-AF65-F5344CB8AC3E}">
        <p14:creationId xmlns:p14="http://schemas.microsoft.com/office/powerpoint/2010/main" val="417337576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87CCFBD-63B6-4340-92B3-5E03879F60E8}"/>
              </a:ext>
            </a:extLst>
          </p:cNvPr>
          <p:cNvSpPr>
            <a:spLocks noGrp="1"/>
          </p:cNvSpPr>
          <p:nvPr>
            <p:ph type="title"/>
          </p:nvPr>
        </p:nvSpPr>
        <p:spPr>
          <a:xfrm>
            <a:off x="414000" y="899960"/>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CE9589D4-96FD-42EC-88BF-AABA0DB75B49}"/>
              </a:ext>
            </a:extLst>
          </p:cNvPr>
          <p:cNvGraphicFramePr>
            <a:graphicFrameLocks noGrp="1"/>
          </p:cNvGraphicFramePr>
          <p:nvPr>
            <p:extLst>
              <p:ext uri="{D42A27DB-BD31-4B8C-83A1-F6EECF244321}">
                <p14:modId xmlns:p14="http://schemas.microsoft.com/office/powerpoint/2010/main" val="455153413"/>
              </p:ext>
            </p:extLst>
          </p:nvPr>
        </p:nvGraphicFramePr>
        <p:xfrm>
          <a:off x="414000" y="1517184"/>
          <a:ext cx="9008401" cy="4742396"/>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835437">
                <a:tc>
                  <a:txBody>
                    <a:bodyPr/>
                    <a:lstStyle/>
                    <a:p>
                      <a:r>
                        <a:rPr lang="en-US" noProof="0"/>
                        <a:t>Assignment US</a:t>
                      </a:r>
                    </a:p>
                    <a:p>
                      <a:r>
                        <a:rPr lang="en-US" sz="1200" noProof="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err="1"/>
                        <a:t>Commited</a:t>
                      </a:r>
                      <a:r>
                        <a:rPr lang="en-US" noProof="0"/>
                        <a:t>?</a:t>
                      </a:r>
                    </a:p>
                    <a:p>
                      <a:pPr algn="ctr"/>
                      <a:r>
                        <a:rPr lang="en-US" sz="1200" noProof="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53543">
                <a:tc>
                  <a:txBody>
                    <a:bodyPr/>
                    <a:lstStyle/>
                    <a:p>
                      <a:r>
                        <a:rPr lang="pt-PT"/>
                        <a:t>USEI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53542">
                <a:tc>
                  <a:txBody>
                    <a:bodyPr/>
                    <a:lstStyle/>
                    <a:p>
                      <a:pPr lvl="0">
                        <a:buNone/>
                      </a:pPr>
                      <a:r>
                        <a:rPr lang="pt-PT"/>
                        <a:t>USEI 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endParaRPr lang="pt-PT" sz="1400" b="0" i="0" u="none" strike="noStrike" noProof="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endParaRPr lang="pt-PT" sz="1400" b="0" i="0" u="none" strike="noStrike" noProof="0">
                        <a:solidFill>
                          <a:srgbClr val="000000"/>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53542">
                <a:tc>
                  <a:txBody>
                    <a:bodyPr/>
                    <a:lstStyle/>
                    <a:p>
                      <a:pPr lvl="0">
                        <a:buNone/>
                      </a:pPr>
                      <a:r>
                        <a:rPr lang="pt-PT"/>
                        <a:t>USEI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53542">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USEI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53541">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USEI 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53541">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USEI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53541">
                <a:tc>
                  <a:txBody>
                    <a:bodyPr/>
                    <a:lstStyle/>
                    <a:p>
                      <a:pPr lvl="0" algn="l">
                        <a:lnSpc>
                          <a:spcPct val="100000"/>
                        </a:lnSpc>
                        <a:spcBef>
                          <a:spcPts val="0"/>
                        </a:spcBef>
                        <a:spcAft>
                          <a:spcPts val="0"/>
                        </a:spcAft>
                        <a:buNone/>
                      </a:pPr>
                      <a:r>
                        <a:rPr lang="pt-PT" sz="1400" b="0" i="0" u="none" strike="noStrike" noProof="0">
                          <a:solidFill>
                            <a:srgbClr val="000000"/>
                          </a:solidFill>
                          <a:latin typeface="Arial"/>
                        </a:rPr>
                        <a:t>USLP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spcBef>
                          <a:spcPts val="0"/>
                        </a:spcBef>
                        <a:spcAft>
                          <a:spcPts val="0"/>
                        </a:spcAft>
                        <a:buNone/>
                      </a:pPr>
                      <a:r>
                        <a:rPr lang="pt-PT" sz="1400" b="0" i="0" u="none" strike="noStrike" noProof="0" err="1">
                          <a:solidFill>
                            <a:srgbClr val="000000"/>
                          </a:solidFill>
                          <a:latin typeface="Aria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sz="1400" b="0" i="0" u="none" strike="noStrike" cap="none">
                          <a:solidFill>
                            <a:schemeClr val="tx1"/>
                          </a:solidFill>
                          <a:effectLst/>
                          <a:latin typeface="+mn-lt"/>
                          <a:ea typeface="+mn-ea"/>
                          <a:cs typeface="+mn-cs"/>
                          <a:sym typeface="Arial"/>
                        </a:rPr>
                        <a:t>x​</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53541">
                <a:tc>
                  <a:txBody>
                    <a:bodyPr/>
                    <a:lstStyle/>
                    <a:p>
                      <a:pPr lvl="0">
                        <a:buNone/>
                      </a:pPr>
                      <a:r>
                        <a:rPr lang="pt-PT"/>
                        <a:t>USLP 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53541">
                <a:tc>
                  <a:txBody>
                    <a:bodyPr/>
                    <a:lstStyle/>
                    <a:p>
                      <a:pPr lvl="0">
                        <a:buNone/>
                      </a:pPr>
                      <a:r>
                        <a:rPr lang="pt-PT"/>
                        <a:t>USPL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580495"/>
                  </a:ext>
                </a:extLst>
              </a:tr>
              <a:tr h="353541">
                <a:tc>
                  <a:txBody>
                    <a:bodyPr/>
                    <a:lstStyle/>
                    <a:p>
                      <a:pPr lvl="0">
                        <a:buNone/>
                      </a:pPr>
                      <a:r>
                        <a:rPr lang="pt-PT"/>
                        <a:t>USAC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763268"/>
                  </a:ext>
                </a:extLst>
              </a:tr>
              <a:tr h="353541">
                <a:tc>
                  <a:txBody>
                    <a:bodyPr/>
                    <a:lstStyle/>
                    <a:p>
                      <a:pPr lvl="0">
                        <a:buNone/>
                      </a:pPr>
                      <a:r>
                        <a:rPr lang="pt-PT"/>
                        <a:t>USAC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077930"/>
                  </a:ext>
                </a:extLst>
              </a:tr>
            </a:tbl>
          </a:graphicData>
        </a:graphic>
      </p:graphicFrame>
    </p:spTree>
    <p:extLst>
      <p:ext uri="{BB962C8B-B14F-4D97-AF65-F5344CB8AC3E}">
        <p14:creationId xmlns:p14="http://schemas.microsoft.com/office/powerpoint/2010/main" val="111547235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B4C0B-2DC3-0CBB-79AE-6255BFE54DF6}"/>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8E2E3C6-69BD-B41A-B266-408C042920CA}"/>
              </a:ext>
            </a:extLst>
          </p:cNvPr>
          <p:cNvSpPr>
            <a:spLocks noGrp="1"/>
          </p:cNvSpPr>
          <p:nvPr>
            <p:ph type="title"/>
          </p:nvPr>
        </p:nvSpPr>
        <p:spPr>
          <a:xfrm>
            <a:off x="414000" y="899960"/>
            <a:ext cx="9219520" cy="571504"/>
          </a:xfrm>
        </p:spPr>
        <p:txBody>
          <a:bodyPr/>
          <a:lstStyle/>
          <a:p>
            <a:r>
              <a:rPr lang="en-US" sz="3200" cap="none">
                <a:solidFill>
                  <a:schemeClr val="tx1"/>
                </a:solidFill>
              </a:rPr>
              <a:t>Sprint planning</a:t>
            </a:r>
          </a:p>
        </p:txBody>
      </p:sp>
      <p:graphicFrame>
        <p:nvGraphicFramePr>
          <p:cNvPr id="2" name="Tabela 2">
            <a:extLst>
              <a:ext uri="{FF2B5EF4-FFF2-40B4-BE49-F238E27FC236}">
                <a16:creationId xmlns:a16="http://schemas.microsoft.com/office/drawing/2014/main" id="{0CCBA33B-EC14-41DE-39F2-04D64013CFAC}"/>
              </a:ext>
            </a:extLst>
          </p:cNvPr>
          <p:cNvGraphicFramePr>
            <a:graphicFrameLocks noGrp="1"/>
          </p:cNvGraphicFramePr>
          <p:nvPr>
            <p:extLst>
              <p:ext uri="{D42A27DB-BD31-4B8C-83A1-F6EECF244321}">
                <p14:modId xmlns:p14="http://schemas.microsoft.com/office/powerpoint/2010/main" val="3903568835"/>
              </p:ext>
            </p:extLst>
          </p:nvPr>
        </p:nvGraphicFramePr>
        <p:xfrm>
          <a:off x="414000" y="1517184"/>
          <a:ext cx="9008401" cy="4388855"/>
        </p:xfrm>
        <a:graphic>
          <a:graphicData uri="http://schemas.openxmlformats.org/drawingml/2006/table">
            <a:tbl>
              <a:tblPr firstRow="1" bandRow="1">
                <a:tableStyleId>{912C8C85-51F0-491E-9774-3900AFEF0FD7}</a:tableStyleId>
              </a:tblPr>
              <a:tblGrid>
                <a:gridCol w="1715886">
                  <a:extLst>
                    <a:ext uri="{9D8B030D-6E8A-4147-A177-3AD203B41FA5}">
                      <a16:colId xmlns:a16="http://schemas.microsoft.com/office/drawing/2014/main" val="3798560086"/>
                    </a:ext>
                  </a:extLst>
                </a:gridCol>
                <a:gridCol w="1382241">
                  <a:extLst>
                    <a:ext uri="{9D8B030D-6E8A-4147-A177-3AD203B41FA5}">
                      <a16:colId xmlns:a16="http://schemas.microsoft.com/office/drawing/2014/main" val="477562216"/>
                    </a:ext>
                  </a:extLst>
                </a:gridCol>
                <a:gridCol w="792931">
                  <a:extLst>
                    <a:ext uri="{9D8B030D-6E8A-4147-A177-3AD203B41FA5}">
                      <a16:colId xmlns:a16="http://schemas.microsoft.com/office/drawing/2014/main" val="1777303491"/>
                    </a:ext>
                  </a:extLst>
                </a:gridCol>
                <a:gridCol w="1194399">
                  <a:extLst>
                    <a:ext uri="{9D8B030D-6E8A-4147-A177-3AD203B41FA5}">
                      <a16:colId xmlns:a16="http://schemas.microsoft.com/office/drawing/2014/main" val="2634392098"/>
                    </a:ext>
                  </a:extLst>
                </a:gridCol>
                <a:gridCol w="1405178">
                  <a:extLst>
                    <a:ext uri="{9D8B030D-6E8A-4147-A177-3AD203B41FA5}">
                      <a16:colId xmlns:a16="http://schemas.microsoft.com/office/drawing/2014/main" val="4052991344"/>
                    </a:ext>
                  </a:extLst>
                </a:gridCol>
                <a:gridCol w="1258883">
                  <a:extLst>
                    <a:ext uri="{9D8B030D-6E8A-4147-A177-3AD203B41FA5}">
                      <a16:colId xmlns:a16="http://schemas.microsoft.com/office/drawing/2014/main" val="3578044204"/>
                    </a:ext>
                  </a:extLst>
                </a:gridCol>
                <a:gridCol w="1258883">
                  <a:extLst>
                    <a:ext uri="{9D8B030D-6E8A-4147-A177-3AD203B41FA5}">
                      <a16:colId xmlns:a16="http://schemas.microsoft.com/office/drawing/2014/main" val="3147570245"/>
                    </a:ext>
                  </a:extLst>
                </a:gridCol>
              </a:tblGrid>
              <a:tr h="835437">
                <a:tc>
                  <a:txBody>
                    <a:bodyPr/>
                    <a:lstStyle/>
                    <a:p>
                      <a:r>
                        <a:rPr lang="en-US" noProof="0"/>
                        <a:t>Assignment US</a:t>
                      </a:r>
                    </a:p>
                    <a:p>
                      <a:r>
                        <a:rPr lang="en-US" sz="1200" noProof="0"/>
                        <a:t>(as stated on project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err="1"/>
                        <a:t>Commited</a:t>
                      </a:r>
                      <a:r>
                        <a:rPr lang="en-US" noProof="0"/>
                        <a:t>?</a:t>
                      </a:r>
                    </a:p>
                    <a:p>
                      <a:pPr algn="ctr"/>
                      <a:r>
                        <a:rPr lang="en-US" sz="1200" noProof="0"/>
                        <a:t>(Yes / no according to team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Todo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Blocked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353543">
                <a:tc>
                  <a:txBody>
                    <a:bodyPr/>
                    <a:lstStyle/>
                    <a:p>
                      <a:pPr lvl="0">
                        <a:buNone/>
                      </a:pPr>
                      <a:r>
                        <a:rPr lang="pt-PT"/>
                        <a:t>USAC 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53542">
                <a:tc>
                  <a:txBody>
                    <a:bodyPr/>
                    <a:lstStyle/>
                    <a:p>
                      <a:pPr lvl="0">
                        <a:buNone/>
                      </a:pPr>
                      <a:r>
                        <a:rPr lang="pt-PT"/>
                        <a:t>USAC 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53542">
                <a:tc>
                  <a:txBody>
                    <a:bodyPr/>
                    <a:lstStyle/>
                    <a:p>
                      <a:pPr lvl="0">
                        <a:buNone/>
                      </a:pPr>
                      <a:r>
                        <a:rPr lang="pt-PT"/>
                        <a:t>USAC 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353542">
                <a:tc>
                  <a:txBody>
                    <a:bodyPr/>
                    <a:lstStyle/>
                    <a:p>
                      <a:pPr lvl="0">
                        <a:buNone/>
                      </a:pPr>
                      <a:r>
                        <a:rPr lang="pt-PT"/>
                        <a:t>USAC 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102962"/>
                  </a:ext>
                </a:extLst>
              </a:tr>
              <a:tr h="353541">
                <a:tc>
                  <a:txBody>
                    <a:bodyPr/>
                    <a:lstStyle/>
                    <a:p>
                      <a:pPr lvl="0">
                        <a:buNone/>
                      </a:pPr>
                      <a:r>
                        <a:rPr lang="pt-PT"/>
                        <a:t>USAC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8989459"/>
                  </a:ext>
                </a:extLst>
              </a:tr>
              <a:tr h="353541">
                <a:tc>
                  <a:txBody>
                    <a:bodyPr/>
                    <a:lstStyle/>
                    <a:p>
                      <a:pPr lvl="0">
                        <a:buNone/>
                      </a:pPr>
                      <a:r>
                        <a:rPr lang="pt-PT"/>
                        <a:t>USAC 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09061"/>
                  </a:ext>
                </a:extLst>
              </a:tr>
              <a:tr h="353541">
                <a:tc>
                  <a:txBody>
                    <a:bodyPr/>
                    <a:lstStyle/>
                    <a:p>
                      <a:pPr lvl="0">
                        <a:buNone/>
                      </a:pPr>
                      <a:r>
                        <a:rPr lang="pt-PT"/>
                        <a:t>USAC 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01020"/>
                  </a:ext>
                </a:extLst>
              </a:tr>
              <a:tr h="353541">
                <a:tc>
                  <a:txBody>
                    <a:bodyPr/>
                    <a:lstStyle/>
                    <a:p>
                      <a:pPr lvl="0">
                        <a:buNone/>
                      </a:pPr>
                      <a:r>
                        <a:rPr lang="pt-PT"/>
                        <a:t>USAC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7636612"/>
                  </a:ext>
                </a:extLst>
              </a:tr>
              <a:tr h="353541">
                <a:tc>
                  <a:txBody>
                    <a:bodyPr/>
                    <a:lstStyle/>
                    <a:p>
                      <a:pPr lvl="0">
                        <a:buNone/>
                      </a:pPr>
                      <a:r>
                        <a:rPr lang="pt-PT"/>
                        <a:t>USFA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580495"/>
                  </a:ext>
                </a:extLst>
              </a:tr>
              <a:tr h="353541">
                <a:tc>
                  <a:txBody>
                    <a:bodyPr/>
                    <a:lstStyle/>
                    <a:p>
                      <a:pPr lvl="0">
                        <a:buNone/>
                      </a:pPr>
                      <a:r>
                        <a:rPr lang="pt-PT"/>
                        <a:t>USFA 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err="1"/>
                        <a:t>Yes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6763268"/>
                  </a:ext>
                </a:extLst>
              </a:tr>
            </a:tbl>
          </a:graphicData>
        </a:graphic>
      </p:graphicFrame>
    </p:spTree>
    <p:extLst>
      <p:ext uri="{BB962C8B-B14F-4D97-AF65-F5344CB8AC3E}">
        <p14:creationId xmlns:p14="http://schemas.microsoft.com/office/powerpoint/2010/main" val="351557403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a:solidFill>
                  <a:schemeClr val="tx1"/>
                </a:solidFill>
              </a:rPr>
              <a:t>Work by team member</a:t>
            </a:r>
          </a:p>
        </p:txBody>
      </p:sp>
      <p:graphicFrame>
        <p:nvGraphicFramePr>
          <p:cNvPr id="6" name="Gráfico 5">
            <a:extLst>
              <a:ext uri="{FF2B5EF4-FFF2-40B4-BE49-F238E27FC236}">
                <a16:creationId xmlns:a16="http://schemas.microsoft.com/office/drawing/2014/main" id="{CC0ADD5B-A00D-489E-9390-B75485840C80}"/>
              </a:ext>
            </a:extLst>
          </p:cNvPr>
          <p:cNvGraphicFramePr/>
          <p:nvPr>
            <p:extLst>
              <p:ext uri="{D42A27DB-BD31-4B8C-83A1-F6EECF244321}">
                <p14:modId xmlns:p14="http://schemas.microsoft.com/office/powerpoint/2010/main" val="3616488056"/>
              </p:ext>
            </p:extLst>
          </p:nvPr>
        </p:nvGraphicFramePr>
        <p:xfrm>
          <a:off x="1622630" y="1673805"/>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257647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09C92-6533-459B-B793-05CE76CDCCC0}"/>
              </a:ext>
            </a:extLst>
          </p:cNvPr>
          <p:cNvSpPr>
            <a:spLocks noGrp="1"/>
          </p:cNvSpPr>
          <p:nvPr>
            <p:ph type="title"/>
          </p:nvPr>
        </p:nvSpPr>
        <p:spPr/>
        <p:txBody>
          <a:bodyPr/>
          <a:lstStyle/>
          <a:p>
            <a:r>
              <a:rPr lang="pt-PT" sz="3200" cap="none">
                <a:solidFill>
                  <a:schemeClr val="tx1"/>
                </a:solidFill>
              </a:rPr>
              <a:t>Work by </a:t>
            </a:r>
            <a:r>
              <a:rPr lang="pt-PT" sz="3200" cap="none" err="1">
                <a:solidFill>
                  <a:schemeClr val="tx1"/>
                </a:solidFill>
              </a:rPr>
              <a:t>type</a:t>
            </a:r>
            <a:endParaRPr lang="pt-PT" sz="3200" cap="none">
              <a:solidFill>
                <a:schemeClr val="tx1"/>
              </a:solidFill>
            </a:endParaRPr>
          </a:p>
        </p:txBody>
      </p:sp>
      <p:graphicFrame>
        <p:nvGraphicFramePr>
          <p:cNvPr id="5" name="Gráfico 4">
            <a:extLst>
              <a:ext uri="{FF2B5EF4-FFF2-40B4-BE49-F238E27FC236}">
                <a16:creationId xmlns:a16="http://schemas.microsoft.com/office/drawing/2014/main" id="{90ED7699-5188-411A-AA61-860BAD3DF6D1}"/>
              </a:ext>
            </a:extLst>
          </p:cNvPr>
          <p:cNvGraphicFramePr/>
          <p:nvPr>
            <p:extLst>
              <p:ext uri="{D42A27DB-BD31-4B8C-83A1-F6EECF244321}">
                <p14:modId xmlns:p14="http://schemas.microsoft.com/office/powerpoint/2010/main" val="1962673437"/>
              </p:ext>
            </p:extLst>
          </p:nvPr>
        </p:nvGraphicFramePr>
        <p:xfrm>
          <a:off x="1636503" y="1710260"/>
          <a:ext cx="6604000" cy="4402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629226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B96577C-34ED-48A2-A7FD-C6822D87959C}"/>
              </a:ext>
            </a:extLst>
          </p:cNvPr>
          <p:cNvSpPr>
            <a:spLocks noGrp="1"/>
          </p:cNvSpPr>
          <p:nvPr>
            <p:ph type="title"/>
          </p:nvPr>
        </p:nvSpPr>
        <p:spPr/>
        <p:txBody>
          <a:bodyPr/>
          <a:lstStyle/>
          <a:p>
            <a:r>
              <a:rPr lang="en-US" sz="3200" cap="none">
                <a:solidFill>
                  <a:schemeClr val="tx1"/>
                </a:solidFill>
              </a:rPr>
              <a:t>Issues / Assumptions / unanswered questions</a:t>
            </a:r>
            <a:endParaRPr lang="en-US" sz="3200" cap="none"/>
          </a:p>
        </p:txBody>
      </p:sp>
      <p:graphicFrame>
        <p:nvGraphicFramePr>
          <p:cNvPr id="3" name="Tabela 2">
            <a:extLst>
              <a:ext uri="{FF2B5EF4-FFF2-40B4-BE49-F238E27FC236}">
                <a16:creationId xmlns:a16="http://schemas.microsoft.com/office/drawing/2014/main" id="{2765780B-B941-BB03-F491-AFEFC4822F45}"/>
              </a:ext>
            </a:extLst>
          </p:cNvPr>
          <p:cNvGraphicFramePr>
            <a:graphicFrameLocks noGrp="1"/>
          </p:cNvGraphicFramePr>
          <p:nvPr>
            <p:extLst>
              <p:ext uri="{D42A27DB-BD31-4B8C-83A1-F6EECF244321}">
                <p14:modId xmlns:p14="http://schemas.microsoft.com/office/powerpoint/2010/main" val="3605874760"/>
              </p:ext>
            </p:extLst>
          </p:nvPr>
        </p:nvGraphicFramePr>
        <p:xfrm>
          <a:off x="414000" y="1673805"/>
          <a:ext cx="9129510" cy="4399015"/>
        </p:xfrm>
        <a:graphic>
          <a:graphicData uri="http://schemas.openxmlformats.org/drawingml/2006/table">
            <a:tbl>
              <a:tblPr firstRow="1" bandRow="1">
                <a:tableStyleId>{912C8C85-51F0-491E-9774-3900AFEF0FD7}</a:tableStyleId>
              </a:tblPr>
              <a:tblGrid>
                <a:gridCol w="413395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530170">
                  <a:extLst>
                    <a:ext uri="{9D8B030D-6E8A-4147-A177-3AD203B41FA5}">
                      <a16:colId xmlns:a16="http://schemas.microsoft.com/office/drawing/2014/main" val="1777303491"/>
                    </a:ext>
                  </a:extLst>
                </a:gridCol>
                <a:gridCol w="1890210">
                  <a:extLst>
                    <a:ext uri="{9D8B030D-6E8A-4147-A177-3AD203B41FA5}">
                      <a16:colId xmlns:a16="http://schemas.microsoft.com/office/drawing/2014/main" val="2634392098"/>
                    </a:ext>
                  </a:extLst>
                </a:gridCol>
              </a:tblGrid>
              <a:tr h="630070">
                <a:tc>
                  <a:txBody>
                    <a:bodyPr/>
                    <a:lstStyle/>
                    <a:p>
                      <a:r>
                        <a:rPr lang="en-US" sz="1200" noProof="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a:t>Responsible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Date / 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a:t>Related issue / </a:t>
                      </a:r>
                    </a:p>
                    <a:p>
                      <a:pPr algn="ctr"/>
                      <a:r>
                        <a:rPr lang="en-US" noProof="0"/>
                        <a:t>item in Git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934305">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370840">
                <a:tc>
                  <a:txBody>
                    <a:bodyPr/>
                    <a:lstStyle/>
                    <a:p>
                      <a:endParaRPr lang="pt-PT"/>
                    </a:p>
                    <a:p>
                      <a:endParaRPr lang="pt-PT"/>
                    </a:p>
                    <a:p>
                      <a:endParaRPr lang="pt-PT"/>
                    </a:p>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54498"/>
                  </a:ext>
                </a:extLst>
              </a:tr>
              <a:tr h="370839">
                <a:tc>
                  <a:txBody>
                    <a:bodyPr/>
                    <a:lstStyle/>
                    <a:p>
                      <a:pPr lvl="0">
                        <a:buNone/>
                      </a:pPr>
                      <a:endParaRPr lang="pt-PT"/>
                    </a:p>
                    <a:p>
                      <a:pPr lvl="0">
                        <a:buNone/>
                      </a:pPr>
                      <a:endParaRPr lang="pt-PT"/>
                    </a:p>
                    <a:p>
                      <a:pPr lvl="0">
                        <a:buNone/>
                      </a:pPr>
                      <a:endParaRPr lang="pt-PT"/>
                    </a:p>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709446"/>
                  </a:ext>
                </a:extLst>
              </a:tr>
              <a:tr h="370839">
                <a:tc>
                  <a:txBody>
                    <a:bodyPr/>
                    <a:lstStyle/>
                    <a:p>
                      <a:pPr lvl="0">
                        <a:buNone/>
                      </a:pPr>
                      <a:endParaRPr lang="pt-PT"/>
                    </a:p>
                    <a:p>
                      <a:pPr lvl="0">
                        <a:buNone/>
                      </a:pPr>
                      <a:endParaRPr lang="pt-PT"/>
                    </a:p>
                    <a:p>
                      <a:pPr lvl="0">
                        <a:buNone/>
                      </a:pPr>
                      <a:endParaRPr lang="pt-PT"/>
                    </a:p>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bl>
          </a:graphicData>
        </a:graphic>
      </p:graphicFrame>
    </p:spTree>
    <p:extLst>
      <p:ext uri="{BB962C8B-B14F-4D97-AF65-F5344CB8AC3E}">
        <p14:creationId xmlns:p14="http://schemas.microsoft.com/office/powerpoint/2010/main" val="374533615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29E7-3FFD-D203-2288-6373118FC011}"/>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94485DCF-CD7D-9487-0175-274A08E056DE}"/>
              </a:ext>
            </a:extLst>
          </p:cNvPr>
          <p:cNvSpPr>
            <a:spLocks noGrp="1"/>
          </p:cNvSpPr>
          <p:nvPr>
            <p:ph type="title"/>
          </p:nvPr>
        </p:nvSpPr>
        <p:spPr>
          <a:xfrm>
            <a:off x="431400" y="879459"/>
            <a:ext cx="9043200" cy="571503"/>
          </a:xfrm>
        </p:spPr>
        <p:txBody>
          <a:bodyPr/>
          <a:lstStyle/>
          <a:p>
            <a:r>
              <a:rPr lang="en-US" sz="3200" cap="none">
                <a:solidFill>
                  <a:schemeClr val="tx1"/>
                </a:solidFill>
              </a:rPr>
              <a:t>Daily Meetings</a:t>
            </a:r>
            <a:endParaRPr lang="en-US" sz="3200" cap="none"/>
          </a:p>
        </p:txBody>
      </p:sp>
      <p:sp>
        <p:nvSpPr>
          <p:cNvPr id="2" name="Título 4">
            <a:extLst>
              <a:ext uri="{FF2B5EF4-FFF2-40B4-BE49-F238E27FC236}">
                <a16:creationId xmlns:a16="http://schemas.microsoft.com/office/drawing/2014/main" id="{6298545B-B353-4200-A812-3BB5E336033D}"/>
              </a:ext>
            </a:extLst>
          </p:cNvPr>
          <p:cNvSpPr txBox="1">
            <a:spLocks/>
          </p:cNvSpPr>
          <p:nvPr/>
        </p:nvSpPr>
        <p:spPr>
          <a:xfrm>
            <a:off x="431400" y="1490586"/>
            <a:ext cx="9043200" cy="4505100"/>
          </a:xfrm>
          <a:prstGeom prst="rect">
            <a:avLst/>
          </a:prstGeom>
          <a:noFill/>
          <a:ln>
            <a:noFill/>
          </a:ln>
        </p:spPr>
        <p:txBody>
          <a:bodyPr wrap="square" lIns="91425" tIns="91425" rIns="91425" bIns="91425" anchor="t"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1"/>
              </a:buClr>
              <a:buFont typeface="Calibri"/>
              <a:buNone/>
              <a:defRPr sz="40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lang="en-US" sz="2000" b="0" kern="0">
              <a:solidFill>
                <a:schemeClr val="tx1"/>
              </a:solidFill>
            </a:endParaRPr>
          </a:p>
        </p:txBody>
      </p:sp>
      <p:graphicFrame>
        <p:nvGraphicFramePr>
          <p:cNvPr id="3" name="Tabela 2">
            <a:extLst>
              <a:ext uri="{FF2B5EF4-FFF2-40B4-BE49-F238E27FC236}">
                <a16:creationId xmlns:a16="http://schemas.microsoft.com/office/drawing/2014/main" id="{9A760796-9F6B-C0FD-165B-0762CD07EBDE}"/>
              </a:ext>
            </a:extLst>
          </p:cNvPr>
          <p:cNvGraphicFramePr>
            <a:graphicFrameLocks noGrp="1"/>
          </p:cNvGraphicFramePr>
          <p:nvPr>
            <p:extLst>
              <p:ext uri="{D42A27DB-BD31-4B8C-83A1-F6EECF244321}">
                <p14:modId xmlns:p14="http://schemas.microsoft.com/office/powerpoint/2010/main" val="2798582155"/>
              </p:ext>
            </p:extLst>
          </p:nvPr>
        </p:nvGraphicFramePr>
        <p:xfrm>
          <a:off x="973310" y="1467436"/>
          <a:ext cx="7959380" cy="4876800"/>
        </p:xfrm>
        <a:graphic>
          <a:graphicData uri="http://schemas.openxmlformats.org/drawingml/2006/table">
            <a:tbl>
              <a:tblPr firstRow="1" bandRow="1">
                <a:tableStyleId>{912C8C85-51F0-491E-9774-3900AFEF0FD7}</a:tableStyleId>
              </a:tblPr>
              <a:tblGrid>
                <a:gridCol w="1703685">
                  <a:extLst>
                    <a:ext uri="{9D8B030D-6E8A-4147-A177-3AD203B41FA5}">
                      <a16:colId xmlns:a16="http://schemas.microsoft.com/office/drawing/2014/main" val="3798560086"/>
                    </a:ext>
                  </a:extLst>
                </a:gridCol>
                <a:gridCol w="1575175">
                  <a:extLst>
                    <a:ext uri="{9D8B030D-6E8A-4147-A177-3AD203B41FA5}">
                      <a16:colId xmlns:a16="http://schemas.microsoft.com/office/drawing/2014/main" val="477562216"/>
                    </a:ext>
                  </a:extLst>
                </a:gridCol>
                <a:gridCol w="1080120">
                  <a:extLst>
                    <a:ext uri="{9D8B030D-6E8A-4147-A177-3AD203B41FA5}">
                      <a16:colId xmlns:a16="http://schemas.microsoft.com/office/drawing/2014/main" val="1777303491"/>
                    </a:ext>
                  </a:extLst>
                </a:gridCol>
                <a:gridCol w="1215135">
                  <a:extLst>
                    <a:ext uri="{9D8B030D-6E8A-4147-A177-3AD203B41FA5}">
                      <a16:colId xmlns:a16="http://schemas.microsoft.com/office/drawing/2014/main" val="4055970072"/>
                    </a:ext>
                  </a:extLst>
                </a:gridCol>
                <a:gridCol w="1170130">
                  <a:extLst>
                    <a:ext uri="{9D8B030D-6E8A-4147-A177-3AD203B41FA5}">
                      <a16:colId xmlns:a16="http://schemas.microsoft.com/office/drawing/2014/main" val="2634392098"/>
                    </a:ext>
                  </a:extLst>
                </a:gridCol>
                <a:gridCol w="1215135">
                  <a:extLst>
                    <a:ext uri="{9D8B030D-6E8A-4147-A177-3AD203B41FA5}">
                      <a16:colId xmlns:a16="http://schemas.microsoft.com/office/drawing/2014/main" val="3954452917"/>
                    </a:ext>
                  </a:extLst>
                </a:gridCol>
              </a:tblGrid>
              <a:tr h="296810">
                <a:tc>
                  <a:txBody>
                    <a:bodyPr/>
                    <a:lstStyle/>
                    <a:p>
                      <a:r>
                        <a:rPr lang="en-US" sz="1200" noProof="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noProof="0"/>
                        <a:t>Place / duration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a:t>Daniel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a:t>David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a:t>Igor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noProof="0"/>
                        <a:t>Rafael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111211"/>
                  </a:ext>
                </a:extLst>
              </a:tr>
              <a:tr h="296810">
                <a:tc>
                  <a:txBody>
                    <a:bodyPr/>
                    <a:lstStyle/>
                    <a:p>
                      <a:r>
                        <a:rPr lang="pt-PT"/>
                        <a:t>29/10/2024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15min,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314903"/>
                  </a:ext>
                </a:extLst>
              </a:tr>
              <a:tr h="296810">
                <a:tc>
                  <a:txBody>
                    <a:bodyPr/>
                    <a:lstStyle/>
                    <a:p>
                      <a:pPr lvl="0">
                        <a:buNone/>
                      </a:pPr>
                      <a:r>
                        <a:rPr lang="pt-PT"/>
                        <a:t>31/10/2024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20min,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3517871"/>
                  </a:ext>
                </a:extLst>
              </a:tr>
              <a:tr h="296810">
                <a:tc>
                  <a:txBody>
                    <a:bodyPr/>
                    <a:lstStyle/>
                    <a:p>
                      <a:pPr lvl="0">
                        <a:buNone/>
                      </a:pPr>
                      <a:r>
                        <a:rPr lang="pt-PT"/>
                        <a:t>04/11/2024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15min,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882"/>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06/11/2024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473310"/>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08/11/2024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20min, </a:t>
                      </a:r>
                      <a:r>
                        <a:rPr lang="pt-PT" err="1"/>
                        <a:t>Class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756997"/>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11/11/2024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98396"/>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13/11/2024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213997"/>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15/11/2024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20 min, </a:t>
                      </a:r>
                      <a:r>
                        <a:rPr lang="pt-PT" err="1"/>
                        <a:t>Class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297309"/>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16/11/2024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20 min, Online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9410877"/>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18/11/2024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103722"/>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20/11/2024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732396"/>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21/11/2024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20 min, ISEP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771068"/>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22/11/2024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20 min, </a:t>
                      </a:r>
                      <a:r>
                        <a:rPr lang="pt-PT" err="1"/>
                        <a:t>Class</a:t>
                      </a:r>
                      <a:endParaRPr lang="pt-PT"/>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333225"/>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23/11/2024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Online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429750"/>
                  </a:ext>
                </a:extLst>
              </a:tr>
              <a:tr h="2968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24/11/2024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a:t>15 min, Online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pt-PT"/>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433199"/>
                  </a:ext>
                </a:extLst>
              </a:tr>
            </a:tbl>
          </a:graphicData>
        </a:graphic>
      </p:graphicFrame>
    </p:spTree>
    <p:extLst>
      <p:ext uri="{BB962C8B-B14F-4D97-AF65-F5344CB8AC3E}">
        <p14:creationId xmlns:p14="http://schemas.microsoft.com/office/powerpoint/2010/main" val="1272851376"/>
      </p:ext>
    </p:extLst>
  </p:cSld>
  <p:clrMapOvr>
    <a:masterClrMapping/>
  </p:clrMapOvr>
  <p:transition spd="med">
    <p:fade/>
  </p:transition>
</p:sld>
</file>

<file path=ppt/theme/theme1.xml><?xml version="1.0" encoding="utf-8"?>
<a:theme xmlns:a="http://schemas.openxmlformats.org/drawingml/2006/main" name="1_ISEP">
  <a:themeElements>
    <a:clrScheme name="Laranja-avermelhado">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D9AD9960ABD6488123AF14539C24F7" ma:contentTypeVersion="4" ma:contentTypeDescription="Create a new document." ma:contentTypeScope="" ma:versionID="61dee6650490c15c83c5b2edd590e1b7">
  <xsd:schema xmlns:xsd="http://www.w3.org/2001/XMLSchema" xmlns:xs="http://www.w3.org/2001/XMLSchema" xmlns:p="http://schemas.microsoft.com/office/2006/metadata/properties" xmlns:ns2="5c886a37-d127-4f48-b965-fe4dc41e254e" targetNamespace="http://schemas.microsoft.com/office/2006/metadata/properties" ma:root="true" ma:fieldsID="fdb2a282915296a0d60957cae9ace317" ns2:_="">
    <xsd:import namespace="5c886a37-d127-4f48-b965-fe4dc41e254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886a37-d127-4f48-b965-fe4dc41e2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B87164-EF5F-43C8-917E-48B38ACAFD1E}">
  <ds:schemaRefs>
    <ds:schemaRef ds:uri="http://purl.org/dc/dcmitype/"/>
    <ds:schemaRef ds:uri="http://purl.org/dc/elements/1.1/"/>
    <ds:schemaRef ds:uri="http://schemas.openxmlformats.org/package/2006/metadata/core-properties"/>
    <ds:schemaRef ds:uri="http://schemas.microsoft.com/office/2006/documentManagement/types"/>
    <ds:schemaRef ds:uri="http://purl.org/dc/terms/"/>
    <ds:schemaRef ds:uri="http://www.w3.org/XML/1998/namespace"/>
    <ds:schemaRef ds:uri="http://schemas.microsoft.com/office/infopath/2007/PartnerControls"/>
    <ds:schemaRef ds:uri="5c886a37-d127-4f48-b965-fe4dc41e254e"/>
    <ds:schemaRef ds:uri="http://schemas.microsoft.com/office/2006/metadata/properties"/>
  </ds:schemaRefs>
</ds:datastoreItem>
</file>

<file path=customXml/itemProps2.xml><?xml version="1.0" encoding="utf-8"?>
<ds:datastoreItem xmlns:ds="http://schemas.openxmlformats.org/officeDocument/2006/customXml" ds:itemID="{4F984168-AABC-4753-B4EC-59CA9D08839F}">
  <ds:schemaRefs>
    <ds:schemaRef ds:uri="http://schemas.microsoft.com/sharepoint/v3/contenttype/forms"/>
  </ds:schemaRefs>
</ds:datastoreItem>
</file>

<file path=customXml/itemProps3.xml><?xml version="1.0" encoding="utf-8"?>
<ds:datastoreItem xmlns:ds="http://schemas.openxmlformats.org/officeDocument/2006/customXml" ds:itemID="{A7243FDF-6115-4601-A502-BC848D0C31CE}">
  <ds:schemaRefs>
    <ds:schemaRef ds:uri="5c886a37-d127-4f48-b965-fe4dc41e254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1231</Words>
  <Application>Microsoft Office PowerPoint</Application>
  <PresentationFormat>Papel A4 (210x297 mm)</PresentationFormat>
  <Paragraphs>319</Paragraphs>
  <Slides>15</Slides>
  <Notes>0</Notes>
  <HiddenSlides>0</HiddenSlides>
  <MMClips>0</MMClips>
  <ScaleCrop>false</ScaleCrop>
  <HeadingPairs>
    <vt:vector size="8" baseType="variant">
      <vt:variant>
        <vt:lpstr>Tipos de letra usados</vt:lpstr>
      </vt:variant>
      <vt:variant>
        <vt:i4>3</vt:i4>
      </vt:variant>
      <vt:variant>
        <vt:lpstr>Tema</vt:lpstr>
      </vt:variant>
      <vt:variant>
        <vt:i4>1</vt:i4>
      </vt:variant>
      <vt:variant>
        <vt:lpstr>Servidores OLE incorporados</vt:lpstr>
      </vt:variant>
      <vt:variant>
        <vt:i4>1</vt:i4>
      </vt:variant>
      <vt:variant>
        <vt:lpstr>Títulos dos diapositivos</vt:lpstr>
      </vt:variant>
      <vt:variant>
        <vt:i4>15</vt:i4>
      </vt:variant>
    </vt:vector>
  </HeadingPairs>
  <TitlesOfParts>
    <vt:vector size="20" baseType="lpstr">
      <vt:lpstr>Arial</vt:lpstr>
      <vt:lpstr>Calibri</vt:lpstr>
      <vt:lpstr>Kozuka Gothic Pro M</vt:lpstr>
      <vt:lpstr>1_ISEP</vt:lpstr>
      <vt:lpstr>Objeto da Shell do Packager</vt:lpstr>
      <vt:lpstr>Class 2DC2DD Group 41 SPRINT 2</vt:lpstr>
      <vt:lpstr>Sprint planning – Sprint 2</vt:lpstr>
      <vt:lpstr>Sprint planning</vt:lpstr>
      <vt:lpstr>Sprint planning</vt:lpstr>
      <vt:lpstr>Sprint planning</vt:lpstr>
      <vt:lpstr>Work by team member</vt:lpstr>
      <vt:lpstr>Work by type</vt:lpstr>
      <vt:lpstr>Issues / Assumptions / unanswered questions</vt:lpstr>
      <vt:lpstr>Daily Meetings</vt:lpstr>
      <vt:lpstr>LLM performance assessment (chatGPT)</vt:lpstr>
      <vt:lpstr>LLM performance assessment</vt:lpstr>
      <vt:lpstr>Sprint Retrospective</vt:lpstr>
      <vt:lpstr>Sprint Retrospective</vt:lpstr>
      <vt:lpstr>Overall Project perfomance: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Diapositivo 1</dc:title>
  <dc:creator>FlavioRamos</dc:creator>
  <cp:lastModifiedBy>David Rafael Mendes Vieira</cp:lastModifiedBy>
  <cp:revision>2</cp:revision>
  <dcterms:created xsi:type="dcterms:W3CDTF">2010-10-20T15:48:12Z</dcterms:created>
  <dcterms:modified xsi:type="dcterms:W3CDTF">2024-11-26T00:16:18Z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0x010100A5D9AD9960ABD6488123AF14539C24F7</vt:lpwstr>
  </property>
</Properties>
</file>