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p:scale>
          <a:sx n="100" d="100"/>
          <a:sy n="100" d="100"/>
        </p:scale>
        <p:origin x="160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6/13/2020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6/13/2020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6/13/2020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6/13/2020</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 y="0"/>
            <a:ext cx="6857999" cy="1283749"/>
          </a:xfrm>
          <a:ln/>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pPr defTabSz="951583"/>
            <a:br>
              <a:rPr lang="en-US" sz="1307" b="1" dirty="0">
                <a:solidFill>
                  <a:srgbClr val="FF0000"/>
                </a:solidFill>
                <a:latin typeface="Calibri"/>
                <a:cs typeface="Arial"/>
              </a:rPr>
            </a:br>
            <a:br>
              <a:rPr lang="en-US" sz="1307" b="1" dirty="0">
                <a:solidFill>
                  <a:schemeClr val="tx1"/>
                </a:solidFill>
                <a:latin typeface="Calibri"/>
                <a:cs typeface="Arial"/>
              </a:rPr>
            </a:br>
            <a:r>
              <a:rPr lang="en-US" sz="2400" b="1" dirty="0">
                <a:solidFill>
                  <a:schemeClr val="tx1"/>
                </a:solidFill>
                <a:latin typeface="Calibri"/>
                <a:cs typeface="Arial"/>
              </a:rPr>
              <a:t>Detection In the Dark</a:t>
            </a:r>
          </a:p>
          <a:p>
            <a:pPr defTabSz="951583"/>
            <a:br>
              <a:rPr lang="en-US" sz="1307" b="1" dirty="0">
                <a:solidFill>
                  <a:schemeClr val="tx1"/>
                </a:solidFill>
                <a:latin typeface="Calibri"/>
                <a:cs typeface="Arial"/>
              </a:rPr>
            </a:br>
            <a:r>
              <a:rPr lang="en-US" sz="1307" b="1" dirty="0">
                <a:solidFill>
                  <a:schemeClr val="tx1"/>
                </a:solidFill>
                <a:latin typeface="Calibri"/>
                <a:cs typeface="Arial"/>
              </a:rPr>
              <a:t>Shay Naor, David Voihanski</a:t>
            </a:r>
            <a:br>
              <a:rPr lang="en-US" sz="1307" b="1" dirty="0">
                <a:solidFill>
                  <a:schemeClr val="tx1"/>
                </a:solidFill>
                <a:latin typeface="Calibri"/>
                <a:cs typeface="Arial"/>
              </a:rPr>
            </a:br>
            <a:r>
              <a:rPr lang="en-US" sz="1307" b="1" dirty="0">
                <a:solidFill>
                  <a:schemeClr val="tx1"/>
                </a:solidFill>
                <a:latin typeface="Calibri"/>
                <a:cs typeface="Arial"/>
              </a:rPr>
              <a:t>Dr. Gill Ben </a:t>
            </a:r>
            <a:r>
              <a:rPr lang="en-US" sz="1307" b="1" dirty="0" err="1">
                <a:solidFill>
                  <a:schemeClr val="tx1"/>
                </a:solidFill>
                <a:latin typeface="Calibri"/>
                <a:cs typeface="Arial"/>
              </a:rPr>
              <a:t>Artzi</a:t>
            </a:r>
            <a:br>
              <a:rPr lang="en-US" sz="1307" b="1" dirty="0">
                <a:solidFill>
                  <a:srgbClr val="FF0000"/>
                </a:solidFill>
                <a:latin typeface="Calibri"/>
                <a:cs typeface="Arial"/>
              </a:rPr>
            </a:br>
            <a:endParaRPr lang="he-IL" sz="1307" b="1" dirty="0">
              <a:solidFill>
                <a:srgbClr val="FF0000"/>
              </a:solidFill>
              <a:latin typeface="Calibri"/>
              <a:cs typeface="Arial"/>
            </a:endParaRPr>
          </a:p>
        </p:txBody>
      </p:sp>
      <p:sp>
        <p:nvSpPr>
          <p:cNvPr id="8" name="TextBox 7"/>
          <p:cNvSpPr txBox="1"/>
          <p:nvPr/>
        </p:nvSpPr>
        <p:spPr>
          <a:xfrm>
            <a:off x="-244880" y="5002000"/>
            <a:ext cx="184730" cy="173766"/>
          </a:xfrm>
          <a:prstGeom prst="rect">
            <a:avLst/>
          </a:prstGeom>
          <a:noFill/>
        </p:spPr>
        <p:txBody>
          <a:bodyPr wrap="none" rtlCol="1">
            <a:spAutoFit/>
          </a:bodyPr>
          <a:lstStyle/>
          <a:p>
            <a:pPr algn="r" rtl="1"/>
            <a:endParaRPr lang="he-IL" sz="490" dirty="0"/>
          </a:p>
        </p:txBody>
      </p:sp>
      <p:sp>
        <p:nvSpPr>
          <p:cNvPr id="12" name="Rounded Rectangle 6"/>
          <p:cNvSpPr/>
          <p:nvPr/>
        </p:nvSpPr>
        <p:spPr>
          <a:xfrm>
            <a:off x="3569972" y="1502751"/>
            <a:ext cx="3121429" cy="2337958"/>
          </a:xfrm>
          <a:prstGeom prst="roundRect">
            <a:avLst/>
          </a:prstGeom>
          <a:ln w="38100">
            <a:solidFill>
              <a:schemeClr val="accent1"/>
            </a:solidFill>
          </a:ln>
        </p:spPr>
        <p:style>
          <a:lnRef idx="2">
            <a:schemeClr val="accent5"/>
          </a:lnRef>
          <a:fillRef idx="1">
            <a:schemeClr val="lt1"/>
          </a:fillRef>
          <a:effectRef idx="0">
            <a:schemeClr val="accent5"/>
          </a:effectRef>
          <a:fontRef idx="minor">
            <a:schemeClr val="dk1"/>
          </a:fontRef>
        </p:style>
        <p:txBody>
          <a:bodyPr rtlCol="1" anchor="t"/>
          <a:lstStyle/>
          <a:p>
            <a:pPr>
              <a:defRPr/>
            </a:pPr>
            <a:r>
              <a:rPr lang="en-US" sz="1200" dirty="0">
                <a:solidFill>
                  <a:prstClr val="black"/>
                </a:solidFill>
                <a:latin typeface="Arial" pitchFamily="34" charset="0"/>
                <a:ea typeface="Tahoma" pitchFamily="34" charset="0"/>
                <a:cs typeface="Arial" pitchFamily="34" charset="0"/>
              </a:rPr>
              <a:t>Detection in low light is a challenging task because the data that the camera can detect is very limited and the noise/real data ratio is high. Today there are many traditional image processing pipelines and deep learning models for detection, but they achieve poor results in such data. We will check if we can improve the them by using the raw sensor data.  </a:t>
            </a:r>
            <a:endParaRPr lang="he-IL" sz="1200" dirty="0">
              <a:solidFill>
                <a:prstClr val="black"/>
              </a:solidFill>
              <a:latin typeface="Arial" pitchFamily="34" charset="0"/>
              <a:ea typeface="Tahoma" pitchFamily="34" charset="0"/>
              <a:cs typeface="Arial" pitchFamily="34" charset="0"/>
            </a:endParaRPr>
          </a:p>
        </p:txBody>
      </p:sp>
      <p:sp>
        <p:nvSpPr>
          <p:cNvPr id="17" name="Rounded Rectangle 6"/>
          <p:cNvSpPr/>
          <p:nvPr/>
        </p:nvSpPr>
        <p:spPr>
          <a:xfrm>
            <a:off x="95249" y="2905125"/>
            <a:ext cx="3186798" cy="2560838"/>
          </a:xfrm>
          <a:prstGeom prst="roundRect">
            <a:avLst/>
          </a:prstGeom>
          <a:ln w="38100"/>
        </p:spPr>
        <p:style>
          <a:lnRef idx="2">
            <a:schemeClr val="accent1"/>
          </a:lnRef>
          <a:fillRef idx="1">
            <a:schemeClr val="lt1"/>
          </a:fillRef>
          <a:effectRef idx="0">
            <a:schemeClr val="accent1"/>
          </a:effectRef>
          <a:fontRef idx="minor">
            <a:schemeClr val="dk1"/>
          </a:fontRef>
        </p:style>
        <p:txBody>
          <a:bodyPr rtlCol="1" anchor="t"/>
          <a:lstStyle/>
          <a:p>
            <a:pPr>
              <a:defRPr/>
            </a:pPr>
            <a:r>
              <a:rPr lang="en-US" sz="1200" dirty="0">
                <a:latin typeface="Arial" panose="020B0604020202020204" pitchFamily="34" charset="0"/>
                <a:ea typeface="Tahoma" pitchFamily="34" charset="0"/>
                <a:cs typeface="Arial" pitchFamily="34" charset="0"/>
              </a:rPr>
              <a:t>There are many implementations for object detection. T</a:t>
            </a:r>
            <a:r>
              <a:rPr lang="en-US" sz="1200" dirty="0">
                <a:effectLst/>
                <a:latin typeface="Arial" panose="020B0604020202020204" pitchFamily="34" charset="0"/>
                <a:ea typeface="Calibri" panose="020F0502020204030204" pitchFamily="34" charset="0"/>
                <a:cs typeface="Arial" panose="020B0604020202020204" pitchFamily="34" charset="0"/>
              </a:rPr>
              <a:t>hey can be divided into two main categories:  Region based CNN models such as: R-CNN, Fast R-CNN, Faster R-CNN. And region free models that look at the whole image such as:  You Only Look Once (YOLO) , Single Shot Multibox Detector (SSD)  and RetinaNet. </a:t>
            </a:r>
            <a:br>
              <a:rPr lang="en-US" sz="1200" dirty="0">
                <a:effectLst/>
                <a:latin typeface="Arial" panose="020B0604020202020204" pitchFamily="34" charset="0"/>
                <a:ea typeface="Calibri" panose="020F0502020204030204" pitchFamily="34" charset="0"/>
                <a:cs typeface="Arial" panose="020B0604020202020204" pitchFamily="34" charset="0"/>
              </a:rPr>
            </a:br>
            <a:r>
              <a:rPr lang="en-US" sz="1200" dirty="0">
                <a:effectLst/>
                <a:latin typeface="Arial" panose="020B0604020202020204" pitchFamily="34" charset="0"/>
                <a:ea typeface="Calibri" panose="020F0502020204030204" pitchFamily="34" charset="0"/>
                <a:cs typeface="Arial" panose="020B0604020202020204" pitchFamily="34" charset="0"/>
              </a:rPr>
              <a:t>For very low light image processing from raw sensor data, See </a:t>
            </a:r>
            <a:r>
              <a:rPr lang="en-US" sz="1200" dirty="0">
                <a:latin typeface="Arial" panose="020B0604020202020204" pitchFamily="34" charset="0"/>
                <a:ea typeface="Calibri" panose="020F0502020204030204" pitchFamily="34" charset="0"/>
                <a:cs typeface="Arial" panose="020B0604020202020204" pitchFamily="34" charset="0"/>
              </a:rPr>
              <a:t>In The Dark (SID) is proposed.</a:t>
            </a:r>
            <a:endParaRPr lang="en-US" sz="1200" dirty="0">
              <a:latin typeface="Arial" panose="020B0604020202020204" pitchFamily="34" charset="0"/>
              <a:ea typeface="Tahoma" pitchFamily="34" charset="0"/>
              <a:cs typeface="Arial" pitchFamily="34" charset="0"/>
            </a:endParaRPr>
          </a:p>
        </p:txBody>
      </p:sp>
      <p:sp>
        <p:nvSpPr>
          <p:cNvPr id="29" name="Rounded Rectangle 6"/>
          <p:cNvSpPr/>
          <p:nvPr/>
        </p:nvSpPr>
        <p:spPr>
          <a:xfrm>
            <a:off x="3575954" y="4065750"/>
            <a:ext cx="3115448" cy="1324759"/>
          </a:xfrm>
          <a:prstGeom prst="roundRect">
            <a:avLst/>
          </a:prstGeom>
          <a:ln w="38100">
            <a:solidFill>
              <a:schemeClr val="accent1"/>
            </a:solidFill>
          </a:ln>
        </p:spPr>
        <p:style>
          <a:lnRef idx="2">
            <a:schemeClr val="accent2"/>
          </a:lnRef>
          <a:fillRef idx="1">
            <a:schemeClr val="lt1"/>
          </a:fillRef>
          <a:effectRef idx="0">
            <a:schemeClr val="accent2"/>
          </a:effectRef>
          <a:fontRef idx="minor">
            <a:schemeClr val="dk1"/>
          </a:fontRef>
        </p:style>
        <p:txBody>
          <a:bodyPr rtlCol="1" anchor="t"/>
          <a:lstStyle/>
          <a:p>
            <a:pPr algn="l">
              <a:defRPr/>
            </a:pPr>
            <a:r>
              <a:rPr lang="en-US" sz="1200" dirty="0">
                <a:solidFill>
                  <a:prstClr val="black"/>
                </a:solidFill>
                <a:latin typeface="Arial" pitchFamily="34" charset="0"/>
                <a:ea typeface="Tahoma" pitchFamily="34" charset="0"/>
                <a:cs typeface="Arial" pitchFamily="34" charset="0"/>
              </a:rPr>
              <a:t>Our selected approach is to stack the See In The Dark model with one of the detection models and train them together. Then we’ll make a comparison between the raw sensor data and regular images results. </a:t>
            </a:r>
            <a:endParaRPr lang="he-IL" sz="1200" dirty="0">
              <a:solidFill>
                <a:prstClr val="black"/>
              </a:solidFill>
              <a:latin typeface="Arial" pitchFamily="34" charset="0"/>
              <a:ea typeface="Tahoma" pitchFamily="34" charset="0"/>
              <a:cs typeface="Arial" pitchFamily="34" charset="0"/>
            </a:endParaRPr>
          </a:p>
        </p:txBody>
      </p:sp>
      <p:sp>
        <p:nvSpPr>
          <p:cNvPr id="36" name="Rounded Rectangle 6"/>
          <p:cNvSpPr/>
          <p:nvPr/>
        </p:nvSpPr>
        <p:spPr>
          <a:xfrm>
            <a:off x="148301" y="5769519"/>
            <a:ext cx="6524805" cy="4123403"/>
          </a:xfrm>
          <a:prstGeom prst="roundRect">
            <a:avLst/>
          </a:prstGeom>
          <a:ln w="38100">
            <a:solidFill>
              <a:schemeClr val="accent1"/>
            </a:solidFill>
          </a:ln>
        </p:spPr>
        <p:style>
          <a:lnRef idx="2">
            <a:schemeClr val="accent3"/>
          </a:lnRef>
          <a:fillRef idx="1">
            <a:schemeClr val="lt1"/>
          </a:fillRef>
          <a:effectRef idx="0">
            <a:schemeClr val="accent3"/>
          </a:effectRef>
          <a:fontRef idx="minor">
            <a:schemeClr val="dk1"/>
          </a:fontRef>
        </p:style>
        <p:txBody>
          <a:bodyPr rtlCol="1" anchor="t"/>
          <a:lstStyle/>
          <a:p>
            <a:pPr rtl="1">
              <a:defRPr/>
            </a:pPr>
            <a:r>
              <a:rPr lang="en-US" sz="1200" dirty="0">
                <a:solidFill>
                  <a:prstClr val="black"/>
                </a:solidFill>
                <a:latin typeface="Arial" pitchFamily="34" charset="0"/>
                <a:ea typeface="Tahoma" pitchFamily="34" charset="0"/>
                <a:cs typeface="Arial" pitchFamily="34" charset="0"/>
              </a:rPr>
              <a:t>For us to be able to compare between low light detection using raw sensor data and regular images, we’ll need to create a dataset of cars, motorcycles, and bicycles in very low light environment. Our dataset will be comprised of raw sensor data images and their corresponding regular images which were taken in a variety of exposure times (0.1 – 10 seconds).  </a:t>
            </a:r>
          </a:p>
          <a:p>
            <a:pPr rtl="1">
              <a:defRPr/>
            </a:pPr>
            <a:r>
              <a:rPr lang="en-US" sz="1200" dirty="0">
                <a:solidFill>
                  <a:prstClr val="black"/>
                </a:solidFill>
                <a:latin typeface="Arial" pitchFamily="34" charset="0"/>
                <a:ea typeface="Tahoma" pitchFamily="34" charset="0"/>
                <a:cs typeface="Arial" pitchFamily="34" charset="0"/>
              </a:rPr>
              <a:t>Our next goal will be tagging all the object in the images. </a:t>
            </a:r>
            <a:br>
              <a:rPr lang="en-US" sz="1200" dirty="0">
                <a:solidFill>
                  <a:prstClr val="black"/>
                </a:solidFill>
                <a:latin typeface="Arial" pitchFamily="34" charset="0"/>
                <a:ea typeface="Tahoma" pitchFamily="34" charset="0"/>
                <a:cs typeface="Arial" pitchFamily="34" charset="0"/>
              </a:rPr>
            </a:br>
            <a:r>
              <a:rPr lang="en-US" sz="1200" dirty="0">
                <a:solidFill>
                  <a:prstClr val="black"/>
                </a:solidFill>
                <a:latin typeface="Arial" pitchFamily="34" charset="0"/>
                <a:ea typeface="Tahoma" pitchFamily="34" charset="0"/>
                <a:cs typeface="Arial" pitchFamily="34" charset="0"/>
              </a:rPr>
              <a:t>We’ll use the Learning To See In The Dark model to improve the lighting condition stacks with a detection model.</a:t>
            </a:r>
          </a:p>
          <a:p>
            <a:pPr rtl="1">
              <a:defRPr/>
            </a:pPr>
            <a:r>
              <a:rPr lang="en-US" sz="1200" dirty="0">
                <a:solidFill>
                  <a:prstClr val="black"/>
                </a:solidFill>
                <a:latin typeface="Arial" pitchFamily="34" charset="0"/>
                <a:ea typeface="Tahoma" pitchFamily="34" charset="0"/>
                <a:cs typeface="Arial" pitchFamily="34" charset="0"/>
              </a:rPr>
              <a:t>SID is a learning-based low-light image processing model. It uses a U-Net architecture to recover details from pictures taken in extremely low lighting conditions. It is an end to end image processing pipeline which takes in the raw sensor data and outputs the RGB image in well-lit conditions. </a:t>
            </a:r>
            <a:br>
              <a:rPr lang="en-US" sz="1200" dirty="0">
                <a:solidFill>
                  <a:prstClr val="black"/>
                </a:solidFill>
                <a:latin typeface="Arial" pitchFamily="34" charset="0"/>
                <a:ea typeface="Tahoma" pitchFamily="34" charset="0"/>
                <a:cs typeface="Arial" pitchFamily="34" charset="0"/>
              </a:rPr>
            </a:br>
            <a:r>
              <a:rPr lang="en-US" sz="1200" dirty="0">
                <a:solidFill>
                  <a:prstClr val="black"/>
                </a:solidFill>
                <a:latin typeface="Arial" pitchFamily="34" charset="0"/>
                <a:ea typeface="Tahoma" pitchFamily="34" charset="0"/>
                <a:cs typeface="Arial" pitchFamily="34" charset="0"/>
              </a:rPr>
              <a:t>First, we’ll train with raw sensor data images, then with regular images and hopefully we’ll be able to prove our hypothesis that using raw sensor data for detection is better. </a:t>
            </a:r>
            <a:endParaRPr lang="he-IL" sz="1200" dirty="0">
              <a:solidFill>
                <a:prstClr val="black"/>
              </a:solidFill>
              <a:latin typeface="Arial" pitchFamily="34" charset="0"/>
              <a:ea typeface="Tahoma" pitchFamily="34" charset="0"/>
              <a:cs typeface="Arial" pitchFamily="34" charset="0"/>
            </a:endParaRPr>
          </a:p>
        </p:txBody>
      </p:sp>
      <p:sp>
        <p:nvSpPr>
          <p:cNvPr id="13" name="TextBox 12"/>
          <p:cNvSpPr txBox="1"/>
          <p:nvPr/>
        </p:nvSpPr>
        <p:spPr>
          <a:xfrm>
            <a:off x="5556292" y="9124806"/>
            <a:ext cx="750659" cy="209609"/>
          </a:xfrm>
          <a:prstGeom prst="rect">
            <a:avLst/>
          </a:prstGeom>
          <a:solidFill>
            <a:srgbClr val="FFFFFF">
              <a:alpha val="50196"/>
            </a:srgbClr>
          </a:solidFill>
        </p:spPr>
        <p:txBody>
          <a:bodyPr wrap="square" rtlCol="1">
            <a:spAutoFit/>
          </a:bodyPr>
          <a:lstStyle/>
          <a:p>
            <a:pPr algn="ctr"/>
            <a:r>
              <a:rPr lang="en-US" sz="762" dirty="0">
                <a:latin typeface="Arial" pitchFamily="34" charset="0"/>
                <a:cs typeface="Arial" pitchFamily="34" charset="0"/>
              </a:rPr>
              <a:t>Visit Us</a:t>
            </a:r>
            <a:endParaRPr lang="he-IL" sz="762" dirty="0">
              <a:latin typeface="Arial" pitchFamily="34" charset="0"/>
              <a:cs typeface="Arial" pitchFamily="34" charset="0"/>
            </a:endParaRPr>
          </a:p>
        </p:txBody>
      </p:sp>
      <p:sp>
        <p:nvSpPr>
          <p:cNvPr id="5" name="Rectangle 4">
            <a:extLst>
              <a:ext uri="{FF2B5EF4-FFF2-40B4-BE49-F238E27FC236}">
                <a16:creationId xmlns:a16="http://schemas.microsoft.com/office/drawing/2014/main" id="{01EE06C4-1B62-4427-98E9-3F44949EBC0B}"/>
              </a:ext>
            </a:extLst>
          </p:cNvPr>
          <p:cNvSpPr/>
          <p:nvPr/>
        </p:nvSpPr>
        <p:spPr>
          <a:xfrm>
            <a:off x="196848" y="210867"/>
            <a:ext cx="930543" cy="86201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ctr"/>
            <a:r>
              <a:rPr lang="en-US" sz="2800" dirty="0"/>
              <a:t>Logo</a:t>
            </a:r>
          </a:p>
        </p:txBody>
      </p:sp>
      <p:sp>
        <p:nvSpPr>
          <p:cNvPr id="14" name="Arrow: Left 13">
            <a:extLst>
              <a:ext uri="{FF2B5EF4-FFF2-40B4-BE49-F238E27FC236}">
                <a16:creationId xmlns:a16="http://schemas.microsoft.com/office/drawing/2014/main" id="{74739229-DA93-498A-93F3-E36AC736CA39}"/>
              </a:ext>
            </a:extLst>
          </p:cNvPr>
          <p:cNvSpPr/>
          <p:nvPr/>
        </p:nvSpPr>
        <p:spPr>
          <a:xfrm rot="10800000">
            <a:off x="3141383" y="1911601"/>
            <a:ext cx="397983" cy="2417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5" name="Arrow: Right 14">
            <a:extLst>
              <a:ext uri="{FF2B5EF4-FFF2-40B4-BE49-F238E27FC236}">
                <a16:creationId xmlns:a16="http://schemas.microsoft.com/office/drawing/2014/main" id="{B5ACDA5A-2EDD-4539-A5A7-1A7E2E4C029F}"/>
              </a:ext>
            </a:extLst>
          </p:cNvPr>
          <p:cNvSpPr/>
          <p:nvPr/>
        </p:nvSpPr>
        <p:spPr>
          <a:xfrm rot="10800000">
            <a:off x="3282044" y="3221336"/>
            <a:ext cx="257321" cy="241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52" name="Arrow: Left 51">
            <a:extLst>
              <a:ext uri="{FF2B5EF4-FFF2-40B4-BE49-F238E27FC236}">
                <a16:creationId xmlns:a16="http://schemas.microsoft.com/office/drawing/2014/main" id="{B42B5E19-1352-4CD7-BA33-5F59FA87A388}"/>
              </a:ext>
            </a:extLst>
          </p:cNvPr>
          <p:cNvSpPr/>
          <p:nvPr/>
        </p:nvSpPr>
        <p:spPr>
          <a:xfrm rot="10800000">
            <a:off x="3282046" y="4436621"/>
            <a:ext cx="278603" cy="2417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6" name="Arrow: Down 15">
            <a:extLst>
              <a:ext uri="{FF2B5EF4-FFF2-40B4-BE49-F238E27FC236}">
                <a16:creationId xmlns:a16="http://schemas.microsoft.com/office/drawing/2014/main" id="{934A1CC8-3731-4427-9E37-E524BEB70E91}"/>
              </a:ext>
            </a:extLst>
          </p:cNvPr>
          <p:cNvSpPr/>
          <p:nvPr/>
        </p:nvSpPr>
        <p:spPr>
          <a:xfrm>
            <a:off x="1701800" y="5446552"/>
            <a:ext cx="236752" cy="2998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8" name="Rounded Rectangle 6">
            <a:extLst>
              <a:ext uri="{FF2B5EF4-FFF2-40B4-BE49-F238E27FC236}">
                <a16:creationId xmlns:a16="http://schemas.microsoft.com/office/drawing/2014/main" id="{833CA314-16B2-48AE-972C-270F5704890A}"/>
              </a:ext>
            </a:extLst>
          </p:cNvPr>
          <p:cNvSpPr/>
          <p:nvPr/>
        </p:nvSpPr>
        <p:spPr>
          <a:xfrm>
            <a:off x="166596" y="1524973"/>
            <a:ext cx="2944177" cy="1265852"/>
          </a:xfrm>
          <a:prstGeom prst="roundRect">
            <a:avLst/>
          </a:prstGeom>
          <a:ln w="38100">
            <a:solidFill>
              <a:schemeClr val="accent1"/>
            </a:solidFill>
          </a:ln>
        </p:spPr>
        <p:style>
          <a:lnRef idx="2">
            <a:schemeClr val="accent5"/>
          </a:lnRef>
          <a:fillRef idx="1">
            <a:schemeClr val="lt1"/>
          </a:fillRef>
          <a:effectRef idx="0">
            <a:schemeClr val="accent5"/>
          </a:effectRef>
          <a:fontRef idx="minor">
            <a:schemeClr val="dk1"/>
          </a:fontRef>
        </p:style>
        <p:txBody>
          <a:bodyPr rtlCol="1" anchor="t"/>
          <a:lstStyle/>
          <a:p>
            <a:pPr>
              <a:defRPr/>
            </a:pPr>
            <a:r>
              <a:rPr lang="en-US" sz="1200" dirty="0">
                <a:solidFill>
                  <a:prstClr val="black"/>
                </a:solidFill>
                <a:latin typeface="Arial" pitchFamily="34" charset="0"/>
                <a:ea typeface="Tahoma" pitchFamily="34" charset="0"/>
              </a:rPr>
              <a:t>Our main goal is to check whether using the raw sensor data for detection gives better results than using regular images. We’ll create a new data set with a variety of exposure times in the dark. </a:t>
            </a:r>
            <a:endParaRPr lang="he-IL" sz="1200" dirty="0">
              <a:solidFill>
                <a:prstClr val="black"/>
              </a:solidFill>
              <a:latin typeface="Arial" pitchFamily="34" charset="0"/>
              <a:ea typeface="Tahoma" pitchFamily="34" charset="0"/>
            </a:endParaRPr>
          </a:p>
        </p:txBody>
      </p:sp>
      <p:cxnSp>
        <p:nvCxnSpPr>
          <p:cNvPr id="7" name="Straight Arrow Connector 6">
            <a:extLst>
              <a:ext uri="{FF2B5EF4-FFF2-40B4-BE49-F238E27FC236}">
                <a16:creationId xmlns:a16="http://schemas.microsoft.com/office/drawing/2014/main" id="{9C49D1D0-6211-48F5-B887-977D5BA10AE3}"/>
              </a:ext>
            </a:extLst>
          </p:cNvPr>
          <p:cNvCxnSpPr>
            <a:cxnSpLocks/>
          </p:cNvCxnSpPr>
          <p:nvPr/>
        </p:nvCxnSpPr>
        <p:spPr>
          <a:xfrm>
            <a:off x="5219312" y="9513911"/>
            <a:ext cx="4372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F3F334E-0FC7-49AB-A5E6-5E33276B81C9}"/>
              </a:ext>
            </a:extLst>
          </p:cNvPr>
          <p:cNvSpPr txBox="1"/>
          <p:nvPr/>
        </p:nvSpPr>
        <p:spPr>
          <a:xfrm>
            <a:off x="3132516" y="9383106"/>
            <a:ext cx="2063385" cy="261610"/>
          </a:xfrm>
          <a:prstGeom prst="rect">
            <a:avLst/>
          </a:prstGeom>
          <a:noFill/>
        </p:spPr>
        <p:txBody>
          <a:bodyPr wrap="none" rtlCol="0">
            <a:spAutoFit/>
          </a:bodyPr>
          <a:lstStyle/>
          <a:p>
            <a:pPr algn="r" rtl="1"/>
            <a:r>
              <a:rPr lang="en-US" sz="1100" dirty="0"/>
              <a:t>Scan </a:t>
            </a:r>
            <a:r>
              <a:rPr lang="en-US" sz="1100" dirty="0" err="1"/>
              <a:t>QRCode</a:t>
            </a:r>
            <a:r>
              <a:rPr lang="en-US" sz="1100" dirty="0"/>
              <a:t> for full Instructions</a:t>
            </a:r>
          </a:p>
        </p:txBody>
      </p:sp>
      <p:pic>
        <p:nvPicPr>
          <p:cNvPr id="11" name="Picture 10">
            <a:extLst>
              <a:ext uri="{FF2B5EF4-FFF2-40B4-BE49-F238E27FC236}">
                <a16:creationId xmlns:a16="http://schemas.microsoft.com/office/drawing/2014/main" id="{D64C4E1C-6FAC-4FBD-8F18-F52604BE0CA8}"/>
              </a:ext>
            </a:extLst>
          </p:cNvPr>
          <p:cNvPicPr>
            <a:picLocks noChangeAspect="1"/>
          </p:cNvPicPr>
          <p:nvPr/>
        </p:nvPicPr>
        <p:blipFill>
          <a:blip r:embed="rId2"/>
          <a:stretch>
            <a:fillRect/>
          </a:stretch>
        </p:blipFill>
        <p:spPr>
          <a:xfrm>
            <a:off x="5703396" y="9279979"/>
            <a:ext cx="456453" cy="467864"/>
          </a:xfrm>
          <a:prstGeom prst="rect">
            <a:avLst/>
          </a:prstGeom>
        </p:spPr>
      </p:pic>
      <p:pic>
        <p:nvPicPr>
          <p:cNvPr id="4" name="Picture 3" descr="A picture containing red, sitting, light, close&#10;&#10;Description automatically generated">
            <a:extLst>
              <a:ext uri="{FF2B5EF4-FFF2-40B4-BE49-F238E27FC236}">
                <a16:creationId xmlns:a16="http://schemas.microsoft.com/office/drawing/2014/main" id="{0EBD40AF-D112-41F6-BFF8-AF24D052B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596" y="74579"/>
            <a:ext cx="1574625" cy="1047842"/>
          </a:xfrm>
          <a:prstGeom prst="rect">
            <a:avLst/>
          </a:prstGeom>
        </p:spPr>
      </p:pic>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292</TotalTime>
  <Words>445</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דוד וויחנסקי</cp:lastModifiedBy>
  <cp:revision>16</cp:revision>
  <dcterms:created xsi:type="dcterms:W3CDTF">2020-05-21T09:41:20Z</dcterms:created>
  <dcterms:modified xsi:type="dcterms:W3CDTF">2020-06-13T14:48:49Z</dcterms:modified>
</cp:coreProperties>
</file>