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613C-DE41-4A4F-9188-206CAF4DB64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A682-A743-439B-A3D2-4C1356974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 work has inspired and resulted in other concepts such as </a:t>
            </a:r>
            <a:r>
              <a:rPr lang="en-US" dirty="0" err="1"/>
              <a:t>Chandy</a:t>
            </a:r>
            <a:r>
              <a:rPr lang="en-US" dirty="0"/>
              <a:t> </a:t>
            </a:r>
            <a:r>
              <a:rPr lang="en-US" dirty="0" err="1"/>
              <a:t>Lamport</a:t>
            </a:r>
            <a:r>
              <a:rPr lang="en-US" dirty="0"/>
              <a:t> algorithm which is used for taking a snapshot of a distributed system. </a:t>
            </a:r>
            <a:r>
              <a:rPr lang="en-US" dirty="0" err="1"/>
              <a:t>Paxos</a:t>
            </a:r>
            <a:r>
              <a:rPr lang="en-US" dirty="0"/>
              <a:t> algorithm for consensus. Byzantine failures where messages are fabricated or ill formed.</a:t>
            </a:r>
          </a:p>
          <a:p>
            <a:endParaRPr lang="en-US" dirty="0"/>
          </a:p>
          <a:p>
            <a:r>
              <a:rPr lang="en-US" dirty="0"/>
              <a:t>Was in MIT, SRI International and Compaq before </a:t>
            </a:r>
            <a:r>
              <a:rPr lang="en-US" dirty="0" err="1"/>
              <a:t>Msft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Recent work includes temporal logic and working on TLA+,  a language for reasoning about and specifying concurrent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9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 is difference in clock values</a:t>
            </a:r>
          </a:p>
          <a:p>
            <a:r>
              <a:rPr lang="en-US" dirty="0"/>
              <a:t>Set clock to max of current time, time stamp + min time</a:t>
            </a:r>
          </a:p>
          <a:p>
            <a:r>
              <a:rPr lang="en-US" dirty="0"/>
              <a:t>Send a message every t seconds. Bounds the time within which they will be synchronized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9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assumptions that all systems are connected and work properly. Failure detection opens up a new box of problems. He did briefly mention you can have acks and timeouts and such to account for wrong behavior.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point is true. Results in a single point of failure. Builds up on the first point.</a:t>
            </a:r>
          </a:p>
          <a:p>
            <a:endParaRPr lang="en-US" dirty="0"/>
          </a:p>
          <a:p>
            <a:r>
              <a:rPr lang="en-US" dirty="0"/>
              <a:t>Fair point. But it was 1980s and at its core, it’s a distributed algorithm which needs to be presented and proved rather than implemented. Others build upon it similarly. Though in present day, its in widespread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5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Jim gray was another Microsoft researcher in the field of database transactions</a:t>
            </a:r>
          </a:p>
          <a:p>
            <a:endParaRPr lang="en-US" dirty="0"/>
          </a:p>
          <a:p>
            <a:r>
              <a:rPr lang="en-US" dirty="0"/>
              <a:t>Corrected the mistake in a paper which shared the idea of using timestamps in messages in distributed systems. The algorithm violated causality.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flight booking example. Distributed system. One system says it booked but another system booked ticket after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Main issue being that in a distributed system there is no bound on messaging or processing delay</a:t>
            </a:r>
          </a:p>
          <a:p>
            <a:r>
              <a:rPr lang="en-US" dirty="0"/>
              <a:t>In the first case, we know that at the minimum we will have an error of latency.</a:t>
            </a:r>
          </a:p>
          <a:p>
            <a:r>
              <a:rPr lang="en-US" dirty="0"/>
              <a:t>In the second case, we bound it to a small number but still not good enough. For example, measure round trip time and know minimum latencies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Solution was initially removing clocks altogether and using timestamps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go up, we go further in time. Vertical positioning isn’t enough.</a:t>
            </a:r>
          </a:p>
          <a:p>
            <a:endParaRPr lang="en-US" dirty="0"/>
          </a:p>
          <a:p>
            <a:r>
              <a:rPr lang="en-US" dirty="0"/>
              <a:t>P1 and R2 are called concurrent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 if an event happens after another in same process, it will definitely have a higher timestamp</a:t>
            </a:r>
          </a:p>
          <a:p>
            <a:r>
              <a:rPr lang="en-US" dirty="0"/>
              <a:t>Similarly if a sends </a:t>
            </a:r>
            <a:r>
              <a:rPr lang="en-US" dirty="0" err="1"/>
              <a:t>abd</a:t>
            </a:r>
            <a:r>
              <a:rPr lang="en-US" dirty="0"/>
              <a:t> b receives then a has smaller timestamp than b</a:t>
            </a:r>
          </a:p>
          <a:p>
            <a:endParaRPr lang="en-US" dirty="0"/>
          </a:p>
          <a:p>
            <a:r>
              <a:rPr lang="en-US" dirty="0"/>
              <a:t>Initial value would be 0.</a:t>
            </a:r>
          </a:p>
          <a:p>
            <a:endParaRPr lang="en-US" dirty="0"/>
          </a:p>
          <a:p>
            <a:r>
              <a:rPr lang="en-US" dirty="0"/>
              <a:t>Increment timestamp with each event. Send timestamp. Set max to (current, incoming) + 1.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Continuing our example from previous slide</a:t>
            </a:r>
          </a:p>
          <a:p>
            <a:endParaRPr lang="en-US" dirty="0"/>
          </a:p>
          <a:p>
            <a:r>
              <a:rPr lang="en-US" dirty="0"/>
              <a:t>Just because higher timestamp doesn’t mean causality is implied. For example, P1 and R2.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3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was only partial ordering since some events didn’t have a relation between them</a:t>
            </a:r>
          </a:p>
          <a:p>
            <a:endParaRPr lang="en-US" dirty="0"/>
          </a:p>
          <a:p>
            <a:r>
              <a:rPr lang="en-US" dirty="0"/>
              <a:t>Processes could be ordered using their PIDs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Solved using total ordering as proposed since we can just check request’s total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paper of how A can send message. Call B and then B sends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A682-A743-439B-A3D2-4C13569746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2777-E8C8-4E5C-9EE8-862F28A80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6CD37-A7F9-4A4A-8D5E-6D9313FF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0975-5EE7-489B-9434-298FB4CF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C493-CF56-470D-94D1-7549DA0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2EF6-B1AC-4AE4-B963-43C5B712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2DCD-6AFB-466A-BE86-ED0DE231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FE132-9CC2-4DE3-B3F7-93DBDE849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FC0F-0E65-4D80-99FA-4487C839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D765-CC8C-4286-AB2D-FD05A067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6FC4-446F-41B1-A3C3-194AD3E6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4CEA-BA02-461F-B273-86F8F247B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A36F1-A5EF-4B09-B4FB-2A614F2C1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BA94-EE4B-4373-9EF4-20EE66FC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F2B-2B2E-4B5A-BE0D-C839F034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1AA1-9868-4857-A2F6-744BD981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8BE5-B6EC-4D87-B7D7-BFC09160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0894-3395-4581-8B90-484C111E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42CE-AA9E-4B81-B54E-A16F298F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D2A6-FDD3-4AA2-B47B-A401BC6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5D51-A18B-4E6C-9B4A-B949DD41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D53C-4154-4D07-A487-9EEED79A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1A9E-A8D2-4ED9-8D7D-0C2040F1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8D4B-CDCB-4584-8791-056B2EE1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3C29-9BD6-44F1-B0ED-10955A81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857D-BA91-4626-BE74-76F9F816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3E2-0741-4E9D-B907-D9191F69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5540-75E8-47D5-BC3F-AF93B25B1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04B74-0BC2-4662-8D1C-DFB5EE0D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A89F-66FA-43CE-8F14-0FE35F50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550C9-4CFE-4472-BFA2-945C6D9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9676-CEBA-4D74-99D8-833C1A6A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4B0C-F259-4CB8-B786-A9177BA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9883-A246-4D02-87FA-EAB6A0AB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9149-7230-4CF3-A295-87EB35A0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F5658-AEA3-47B5-891D-2ACF5BDCE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CC7EE-5348-466F-9352-C82D31EA8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8F710-6FA3-4110-B46D-B820FFD8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17E1F-5918-498F-910D-A395B0A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8BFC2-7299-437D-AA32-0ADD1DD7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3FF0-2D02-4A2F-85AD-11ACD396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031C4-CF3D-4898-A602-82FA6DE6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D91BE-F8A9-4593-A940-B5097AA1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7AE83-F15F-4AC4-90A5-5D45BB6D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0D5E3-16D8-4E53-B613-C71C022F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48283-6E25-4D03-A13F-B33BBA1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5167-1902-476E-B18C-76C171EB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2221-3D8D-4B9A-8384-97903CC8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C3BD-9CBF-46AE-82A2-EEFF8B1E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B1CCE-4F9B-403B-99BB-53839800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DAC42-1666-4405-9D0A-8F55A826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8E4F-E0AC-4F11-9061-69266EE8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7CB5-75DA-4E25-AD86-B947E53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0E71-AEAC-4D59-B112-3DBB212A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6E0DD-720C-4228-A6B7-225BFA565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DFB59-AF4F-4537-93DC-2CD27FEF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7D2F9-F4AA-452D-84A3-9C9B6082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7E54-336D-4B39-8718-F87DAD63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9AAE-213C-46DC-AC11-C40BD6E8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4A14B-5EB4-4001-A277-6BA7A519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6F5B0-0080-4F00-8845-7CE2BD1F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710B-BE14-4A34-B733-1223B67F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472A-2B8C-49C6-BF96-FDACBAD9BF1B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B939F-091E-48E5-AFD7-DC69DA1B1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484B-F560-4809-86E7-5B4807314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E11F-C21D-406B-9504-036F88A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B2C0-E61C-4A8F-9B79-87BA9C681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"Time, clocks, and the ordering of events in a distributed system."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77AE-28CA-4E7E-BF52-6E46FD5A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Communications of the ACM 21, 7 (July 1978), 558-565. </a:t>
            </a:r>
          </a:p>
          <a:p>
            <a:r>
              <a:rPr lang="en-US" b="1" dirty="0"/>
              <a:t>Leslie </a:t>
            </a:r>
            <a:r>
              <a:rPr lang="en-US" b="1" dirty="0" err="1"/>
              <a:t>Lamport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Shivansh Chandnani (schandn2)</a:t>
            </a:r>
            <a:br>
              <a:rPr lang="en-US" dirty="0"/>
            </a:br>
            <a:r>
              <a:rPr lang="en-US" dirty="0"/>
              <a:t>CS 523 – Fall 2018</a:t>
            </a:r>
          </a:p>
        </p:txBody>
      </p:sp>
    </p:spTree>
    <p:extLst>
      <p:ext uri="{BB962C8B-B14F-4D97-AF65-F5344CB8AC3E}">
        <p14:creationId xmlns:p14="http://schemas.microsoft.com/office/powerpoint/2010/main" val="240589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E961-55A7-4D94-A797-9732B040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total ordering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BA77-F95A-447D-94AB-65F70B7A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clocks gave us partial ordering</a:t>
            </a:r>
          </a:p>
          <a:p>
            <a:r>
              <a:rPr lang="en-US" dirty="0"/>
              <a:t>We define a relation ⇒ for any arbitrary ordering of processes</a:t>
            </a:r>
          </a:p>
          <a:p>
            <a:pPr lvl="1"/>
            <a:r>
              <a:rPr lang="en-US" dirty="0"/>
              <a:t>If a and b are events in P</a:t>
            </a:r>
            <a:r>
              <a:rPr lang="en-US" baseline="-25000" dirty="0"/>
              <a:t>i </a:t>
            </a:r>
            <a:r>
              <a:rPr lang="en-US" dirty="0"/>
              <a:t>and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respectively, a ⇒ b if C</a:t>
            </a:r>
            <a:r>
              <a:rPr lang="en-US" baseline="-25000" dirty="0"/>
              <a:t>i</a:t>
            </a:r>
            <a:r>
              <a:rPr lang="en-US" dirty="0"/>
              <a:t>(a) &lt;=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 and P</a:t>
            </a:r>
            <a:r>
              <a:rPr lang="en-US" baseline="-25000" dirty="0"/>
              <a:t>i </a:t>
            </a:r>
            <a:r>
              <a:rPr lang="en-US" dirty="0"/>
              <a:t>&lt;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</a:p>
          <a:p>
            <a:pPr lvl="1"/>
            <a:r>
              <a:rPr lang="en-US" dirty="0"/>
              <a:t>Will satisfy partial ordering since if a → b, C</a:t>
            </a:r>
            <a:r>
              <a:rPr lang="en-US" baseline="-25000" dirty="0"/>
              <a:t>i</a:t>
            </a:r>
            <a:r>
              <a:rPr lang="en-US" dirty="0"/>
              <a:t>(a) &lt;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 </a:t>
            </a:r>
          </a:p>
          <a:p>
            <a:r>
              <a:rPr lang="en-US" dirty="0"/>
              <a:t>Ordering is not unique</a:t>
            </a:r>
          </a:p>
          <a:p>
            <a:pPr lvl="1"/>
            <a:r>
              <a:rPr lang="en-US" dirty="0"/>
              <a:t>Depends on choice of clocks</a:t>
            </a:r>
          </a:p>
          <a:p>
            <a:pPr lvl="1"/>
            <a:r>
              <a:rPr lang="en-US" dirty="0"/>
              <a:t>Only partial ordering is not unique</a:t>
            </a:r>
          </a:p>
        </p:txBody>
      </p:sp>
    </p:spTree>
    <p:extLst>
      <p:ext uri="{BB962C8B-B14F-4D97-AF65-F5344CB8AC3E}">
        <p14:creationId xmlns:p14="http://schemas.microsoft.com/office/powerpoint/2010/main" val="1989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A218-016D-4D07-9A6C-0CF2B1FD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synchronization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6729-B25D-4053-9793-3F7CB2C4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system must use the resource at a time</a:t>
            </a:r>
          </a:p>
          <a:p>
            <a:r>
              <a:rPr lang="en-US" dirty="0"/>
              <a:t>Requests are granted in the order they are made</a:t>
            </a:r>
          </a:p>
          <a:p>
            <a:r>
              <a:rPr lang="en-US" dirty="0"/>
              <a:t>If all resources eventually release the resource, all requests are fulfilled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AA8E-DB58-4616-B87D-4B69F69E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512D-F8F1-4FE6-94EF-A7D69C1C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requirement of a physical clock altogether</a:t>
            </a:r>
          </a:p>
          <a:p>
            <a:r>
              <a:rPr lang="en-US" dirty="0"/>
              <a:t>Use case limited to when all causalities are within the system</a:t>
            </a:r>
          </a:p>
        </p:txBody>
      </p:sp>
    </p:spTree>
    <p:extLst>
      <p:ext uri="{BB962C8B-B14F-4D97-AF65-F5344CB8AC3E}">
        <p14:creationId xmlns:p14="http://schemas.microsoft.com/office/powerpoint/2010/main" val="342074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93D2-E83A-4EB9-8873-446C57A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Physical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A41F-F0E2-4092-9953-5ECE944A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set clocks forward, not backwards</a:t>
            </a:r>
          </a:p>
          <a:p>
            <a:r>
              <a:rPr lang="en-US" dirty="0"/>
              <a:t>Send a timestamp in message</a:t>
            </a:r>
          </a:p>
          <a:p>
            <a:r>
              <a:rPr lang="en-US" dirty="0"/>
              <a:t>Find the minimum transmission time</a:t>
            </a:r>
          </a:p>
          <a:p>
            <a:r>
              <a:rPr lang="en-US" dirty="0"/>
              <a:t>Update clock whenever a message is received</a:t>
            </a:r>
          </a:p>
          <a:p>
            <a:r>
              <a:rPr lang="en-US" dirty="0"/>
              <a:t>Minimizes skew </a:t>
            </a:r>
          </a:p>
        </p:txBody>
      </p:sp>
    </p:spTree>
    <p:extLst>
      <p:ext uri="{BB962C8B-B14F-4D97-AF65-F5344CB8AC3E}">
        <p14:creationId xmlns:p14="http://schemas.microsoft.com/office/powerpoint/2010/main" val="228061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C680-BD58-4953-A910-C0656160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and 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F141-222A-431D-B5EA-D7818EA4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almost all distributed systems since then</a:t>
            </a:r>
          </a:p>
          <a:p>
            <a:r>
              <a:rPr lang="en-US" dirty="0"/>
              <a:t>Logical ordering allowed solving other problems and inspired other problems such as:</a:t>
            </a:r>
          </a:p>
          <a:p>
            <a:pPr lvl="1"/>
            <a:r>
              <a:rPr lang="en-US" dirty="0"/>
              <a:t>Consensus</a:t>
            </a:r>
          </a:p>
          <a:p>
            <a:pPr lvl="1"/>
            <a:r>
              <a:rPr lang="en-US" dirty="0"/>
              <a:t>Snapshotting</a:t>
            </a:r>
          </a:p>
          <a:p>
            <a:pPr lvl="1"/>
            <a:r>
              <a:rPr lang="en-US" dirty="0"/>
              <a:t>Vector timestamps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7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4837-3073-4A90-910B-6A1BA58D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concerns from reviews on piazza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62C2-EFAA-46E2-9468-6366D188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account for failure detection</a:t>
            </a:r>
          </a:p>
          <a:p>
            <a:r>
              <a:rPr lang="en-US" dirty="0"/>
              <a:t>Ignores message transmission time for synchronization</a:t>
            </a:r>
          </a:p>
          <a:p>
            <a:r>
              <a:rPr lang="en-US" dirty="0"/>
              <a:t>Does not mention a practical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3371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485E-C4C6-4DAC-BC42-8EA33815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7014-512D-4FD7-A346-5ABAA76C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latencies further</a:t>
            </a:r>
          </a:p>
          <a:p>
            <a:r>
              <a:rPr lang="en-US" dirty="0"/>
              <a:t>Remove the requirement on physical clocks altogether</a:t>
            </a:r>
          </a:p>
        </p:txBody>
      </p:sp>
    </p:spTree>
    <p:extLst>
      <p:ext uri="{BB962C8B-B14F-4D97-AF65-F5344CB8AC3E}">
        <p14:creationId xmlns:p14="http://schemas.microsoft.com/office/powerpoint/2010/main" val="388541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47D9-B140-49CF-BF3A-DCD5A999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350D-A692-4B9A-BB49-BCA7884C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taken from “"Time, clocks, and the ordering of events in a distributed </a:t>
            </a:r>
            <a:r>
              <a:rPr lang="en-US" dirty="0" err="1"/>
              <a:t>system.“Communications</a:t>
            </a:r>
            <a:r>
              <a:rPr lang="en-US" dirty="0"/>
              <a:t> of the ACM 21, 7 (July 1978), 558-565. Leslie</a:t>
            </a:r>
            <a:r>
              <a:rPr lang="en-US" b="1" dirty="0"/>
              <a:t> </a:t>
            </a:r>
            <a:r>
              <a:rPr lang="en-US" dirty="0" err="1"/>
              <a:t>Lamport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C336-25B8-4163-B464-53336804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AA01-50DF-4288-9985-2548645A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166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9031-FA6E-427B-B7BD-25184263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Leslie </a:t>
            </a:r>
            <a:r>
              <a:rPr lang="en-US" dirty="0" err="1"/>
              <a:t>Lamport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7DA3-038A-4440-9AF7-65852D41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developer of LaTeX</a:t>
            </a:r>
          </a:p>
          <a:p>
            <a:pPr lvl="1"/>
            <a:r>
              <a:rPr lang="en-US" dirty="0"/>
              <a:t>La stands for </a:t>
            </a:r>
            <a:r>
              <a:rPr lang="en-US" dirty="0" err="1"/>
              <a:t>Lamport</a:t>
            </a:r>
            <a:endParaRPr lang="en-US" dirty="0"/>
          </a:p>
          <a:p>
            <a:r>
              <a:rPr lang="en-US" dirty="0"/>
              <a:t>Winner of 2013 Turing Award for his work in distributed systems</a:t>
            </a:r>
          </a:p>
          <a:p>
            <a:r>
              <a:rPr lang="en-US" dirty="0"/>
              <a:t>Research Scientist at Microsoft until 2014</a:t>
            </a:r>
          </a:p>
        </p:txBody>
      </p:sp>
    </p:spTree>
    <p:extLst>
      <p:ext uri="{BB962C8B-B14F-4D97-AF65-F5344CB8AC3E}">
        <p14:creationId xmlns:p14="http://schemas.microsoft.com/office/powerpoint/2010/main" val="19857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D5DC-FC04-4FEB-AE09-000A0797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overview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DB62-3313-4436-9788-01E730BD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 of ACM’s Principles of Distributed Computing Influential award in 2000</a:t>
            </a:r>
          </a:p>
          <a:p>
            <a:r>
              <a:rPr lang="en-US" dirty="0"/>
              <a:t>Jim Gray described it as trivial yet brilliant</a:t>
            </a:r>
          </a:p>
          <a:p>
            <a:r>
              <a:rPr lang="en-US" dirty="0"/>
              <a:t>Started off as a note correcting mistake in another paper</a:t>
            </a:r>
          </a:p>
          <a:p>
            <a:r>
              <a:rPr lang="en-US" dirty="0"/>
              <a:t>What is the paper about:</a:t>
            </a:r>
          </a:p>
          <a:p>
            <a:pPr lvl="1"/>
            <a:r>
              <a:rPr lang="en-US" dirty="0"/>
              <a:t>Describes an algorithm for total ordering of events in a distributed system</a:t>
            </a:r>
          </a:p>
          <a:p>
            <a:pPr lvl="1"/>
            <a:r>
              <a:rPr lang="en-US" dirty="0"/>
              <a:t>Its corresponding application</a:t>
            </a:r>
          </a:p>
          <a:p>
            <a:r>
              <a:rPr lang="en-US" dirty="0"/>
              <a:t>Cited over 11000 times according to Google Scholar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2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20B9-06F1-403A-8156-7EFED62C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9232-A9EE-4082-9005-842E9F9B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good way to order events</a:t>
            </a:r>
          </a:p>
          <a:p>
            <a:r>
              <a:rPr lang="en-US" dirty="0"/>
              <a:t>Solutions available beforehand for syncing clocks:</a:t>
            </a:r>
          </a:p>
          <a:p>
            <a:pPr lvl="1"/>
            <a:r>
              <a:rPr lang="en-US" dirty="0"/>
              <a:t>Ask time from another system and use that</a:t>
            </a:r>
          </a:p>
          <a:p>
            <a:pPr lvl="1"/>
            <a:r>
              <a:rPr lang="en-US" dirty="0"/>
              <a:t>Modify received time to account for latencies</a:t>
            </a:r>
          </a:p>
          <a:p>
            <a:r>
              <a:rPr lang="en-US" dirty="0"/>
              <a:t>Despite syncing clocks, could drift apart</a:t>
            </a:r>
          </a:p>
        </p:txBody>
      </p:sp>
    </p:spTree>
    <p:extLst>
      <p:ext uri="{BB962C8B-B14F-4D97-AF65-F5344CB8AC3E}">
        <p14:creationId xmlns:p14="http://schemas.microsoft.com/office/powerpoint/2010/main" val="175808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47C3-0E2B-4F66-BD6F-2DE8A078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2A64-7DCA-4A86-AF97-BF5ECF6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relation → which can be described as “happens before”</a:t>
            </a:r>
          </a:p>
          <a:p>
            <a:r>
              <a:rPr lang="en-US" dirty="0"/>
              <a:t>Three main rules:</a:t>
            </a:r>
          </a:p>
          <a:p>
            <a:pPr lvl="1"/>
            <a:r>
              <a:rPr lang="en-US" dirty="0"/>
              <a:t>a → b if a and b happen in the same process and a happens before b</a:t>
            </a:r>
          </a:p>
          <a:p>
            <a:pPr lvl="1"/>
            <a:r>
              <a:rPr lang="en-US" dirty="0"/>
              <a:t>a → b if a is the sending of message by one process and b is the receipt of message by another process</a:t>
            </a:r>
          </a:p>
          <a:p>
            <a:pPr lvl="1"/>
            <a:r>
              <a:rPr lang="en-US" dirty="0"/>
              <a:t>If a → b and b → c, a → c.</a:t>
            </a:r>
          </a:p>
          <a:p>
            <a:r>
              <a:rPr lang="en-US" dirty="0"/>
              <a:t>Not all events can be related like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A507-0E51-4F7A-BFCC-F4253E03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77CB9-6D0A-412E-AEA1-3AA77BB32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111" y="303253"/>
            <a:ext cx="6842315" cy="61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FF224-55D1-470B-AE8E-AF6F772A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054" y="506568"/>
            <a:ext cx="3651466" cy="3785419"/>
          </a:xfrm>
        </p:spPr>
        <p:txBody>
          <a:bodyPr>
            <a:normAutofit/>
          </a:bodyPr>
          <a:lstStyle/>
          <a:p>
            <a:r>
              <a:rPr lang="en-US" sz="1800" dirty="0"/>
              <a:t>P1 →  P2</a:t>
            </a:r>
          </a:p>
          <a:p>
            <a:r>
              <a:rPr lang="en-US" sz="1800" dirty="0"/>
              <a:t>P1 →  Q2</a:t>
            </a:r>
          </a:p>
          <a:p>
            <a:r>
              <a:rPr lang="en-US" sz="1800" dirty="0"/>
              <a:t>Q1 → Q2</a:t>
            </a:r>
          </a:p>
          <a:p>
            <a:r>
              <a:rPr lang="en-US" sz="1800" dirty="0"/>
              <a:t>Q2 → Q3</a:t>
            </a:r>
          </a:p>
          <a:p>
            <a:r>
              <a:rPr lang="en-US" sz="1800" dirty="0"/>
              <a:t>P1 →  Q3</a:t>
            </a:r>
          </a:p>
          <a:p>
            <a:r>
              <a:rPr lang="en-US" sz="1800" dirty="0"/>
              <a:t>Cant say anything about P1 and R2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11077CB9-6D0A-412E-AEA1-3AA77BB3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 r="-2" b="-2"/>
          <a:stretch/>
        </p:blipFill>
        <p:spPr>
          <a:xfrm>
            <a:off x="163647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2493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6858-2CF8-4C15-AA12-843F8A86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882D-D188-4936-A7FD-02B39A2D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C</a:t>
            </a:r>
            <a:r>
              <a:rPr lang="en-US" baseline="-25000" dirty="0"/>
              <a:t>i</a:t>
            </a:r>
            <a:r>
              <a:rPr lang="en-US" dirty="0"/>
              <a:t> for each Process P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dirty="0"/>
              <a:t>Assigns a number C</a:t>
            </a:r>
            <a:r>
              <a:rPr lang="en-US" baseline="-25000" dirty="0"/>
              <a:t>i</a:t>
            </a:r>
            <a:r>
              <a:rPr lang="en-US" dirty="0"/>
              <a:t>(a) to any event a in P</a:t>
            </a:r>
            <a:r>
              <a:rPr lang="en-US" baseline="-25000" dirty="0"/>
              <a:t>i</a:t>
            </a:r>
          </a:p>
          <a:p>
            <a:r>
              <a:rPr lang="en-US" dirty="0"/>
              <a:t>For clock function C and any event a in P</a:t>
            </a:r>
            <a:r>
              <a:rPr lang="en-US" baseline="-25000" dirty="0"/>
              <a:t>i </a:t>
            </a:r>
            <a:r>
              <a:rPr lang="en-US" dirty="0"/>
              <a:t>, C(a) = C</a:t>
            </a:r>
            <a:r>
              <a:rPr lang="en-US" baseline="-25000" dirty="0"/>
              <a:t>i</a:t>
            </a:r>
            <a:r>
              <a:rPr lang="en-US" dirty="0"/>
              <a:t>(a)</a:t>
            </a:r>
          </a:p>
          <a:p>
            <a:r>
              <a:rPr lang="en-US" dirty="0"/>
              <a:t>Condition:</a:t>
            </a:r>
          </a:p>
          <a:p>
            <a:pPr lvl="1"/>
            <a:r>
              <a:rPr lang="en-US" dirty="0"/>
              <a:t>For any events a and b, if a → b, C(a) &lt; C(b)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FF224-55D1-470B-AE8E-AF6F772A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054" y="506568"/>
            <a:ext cx="3651466" cy="6114949"/>
          </a:xfrm>
        </p:spPr>
        <p:txBody>
          <a:bodyPr>
            <a:normAutofit/>
          </a:bodyPr>
          <a:lstStyle/>
          <a:p>
            <a:r>
              <a:rPr lang="en-US" sz="1800" dirty="0"/>
              <a:t>P1 →  P2</a:t>
            </a:r>
          </a:p>
          <a:p>
            <a:r>
              <a:rPr lang="en-US" sz="1800" dirty="0"/>
              <a:t>P1 →  Q2</a:t>
            </a:r>
          </a:p>
          <a:p>
            <a:r>
              <a:rPr lang="en-US" sz="1800" dirty="0"/>
              <a:t>Q1 → Q2</a:t>
            </a:r>
          </a:p>
          <a:p>
            <a:r>
              <a:rPr lang="en-US" sz="1800" dirty="0"/>
              <a:t>Q2 → Q3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C(P1) = 1</a:t>
            </a:r>
          </a:p>
          <a:p>
            <a:r>
              <a:rPr lang="en-US" sz="1800" dirty="0"/>
              <a:t>C(Q1) = 1</a:t>
            </a:r>
          </a:p>
          <a:p>
            <a:r>
              <a:rPr lang="en-US" sz="1800" dirty="0"/>
              <a:t>C(R1) = 1</a:t>
            </a:r>
          </a:p>
          <a:p>
            <a:r>
              <a:rPr lang="en-US" sz="1800" dirty="0"/>
              <a:t>C(R2) = 2</a:t>
            </a:r>
          </a:p>
          <a:p>
            <a:r>
              <a:rPr lang="en-US" sz="1800" dirty="0"/>
              <a:t>C(Q2) = 2</a:t>
            </a:r>
          </a:p>
          <a:p>
            <a:r>
              <a:rPr lang="en-US" sz="1800" dirty="0"/>
              <a:t>C(P2) = 2</a:t>
            </a:r>
          </a:p>
          <a:p>
            <a:r>
              <a:rPr lang="en-US" sz="1800" b="1" dirty="0"/>
              <a:t>C(P3) = 3</a:t>
            </a:r>
          </a:p>
          <a:p>
            <a:r>
              <a:rPr lang="en-US" sz="1800" dirty="0"/>
              <a:t>C(Q3) = 3</a:t>
            </a:r>
          </a:p>
          <a:p>
            <a:r>
              <a:rPr lang="en-US" sz="1800" dirty="0"/>
              <a:t>C(Q4) = 4</a:t>
            </a:r>
          </a:p>
          <a:p>
            <a:r>
              <a:rPr lang="en-US" sz="1800" dirty="0"/>
              <a:t>C(Q5) = 5</a:t>
            </a:r>
          </a:p>
          <a:p>
            <a:r>
              <a:rPr lang="en-US" sz="1800" b="1" dirty="0"/>
              <a:t>C(P4) = 6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11077CB9-6D0A-412E-AEA1-3AA77BB32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 r="-2" b="-2"/>
          <a:stretch/>
        </p:blipFill>
        <p:spPr>
          <a:xfrm>
            <a:off x="163647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6569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1116</Words>
  <Application>Microsoft Office PowerPoint</Application>
  <PresentationFormat>Widescreen</PresentationFormat>
  <Paragraphs>150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"Time, clocks, and the ordering of events in a distributed system."</vt:lpstr>
      <vt:lpstr>Leslie Lamport</vt:lpstr>
      <vt:lpstr>Some overview of the paper</vt:lpstr>
      <vt:lpstr>What was the problem</vt:lpstr>
      <vt:lpstr>Partial ordering</vt:lpstr>
      <vt:lpstr>Example</vt:lpstr>
      <vt:lpstr>PowerPoint Presentation</vt:lpstr>
      <vt:lpstr>Adding logical clocks</vt:lpstr>
      <vt:lpstr>PowerPoint Presentation</vt:lpstr>
      <vt:lpstr>Implementing total ordering </vt:lpstr>
      <vt:lpstr>Distributed synchronization problem</vt:lpstr>
      <vt:lpstr>Effectiveness of solution</vt:lpstr>
      <vt:lpstr>Introducing Physical clocks</vt:lpstr>
      <vt:lpstr>Impact and current status</vt:lpstr>
      <vt:lpstr>Some concerns from reviews on piazza </vt:lpstr>
      <vt:lpstr>Future work </vt:lpstr>
      <vt:lpstr>Works cited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"Time, clocks, and the ordering of events in a distributed system."</dc:title>
  <dc:creator>Chandnani, Shivansh</dc:creator>
  <cp:lastModifiedBy>Chandnani, Shivansh</cp:lastModifiedBy>
  <cp:revision>15</cp:revision>
  <dcterms:created xsi:type="dcterms:W3CDTF">2018-09-11T22:15:50Z</dcterms:created>
  <dcterms:modified xsi:type="dcterms:W3CDTF">2018-09-12T18:27:56Z</dcterms:modified>
</cp:coreProperties>
</file>