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2" r:id="rId4"/>
    <p:sldId id="258" r:id="rId5"/>
    <p:sldId id="259" r:id="rId6"/>
    <p:sldId id="260" r:id="rId7"/>
    <p:sldId id="266" r:id="rId8"/>
    <p:sldId id="261" r:id="rId9"/>
    <p:sldId id="272" r:id="rId10"/>
    <p:sldId id="278" r:id="rId11"/>
    <p:sldId id="271" r:id="rId12"/>
    <p:sldId id="274" r:id="rId13"/>
    <p:sldId id="265" r:id="rId14"/>
    <p:sldId id="273" r:id="rId15"/>
    <p:sldId id="276" r:id="rId16"/>
    <p:sldId id="27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5146" autoAdjust="0"/>
  </p:normalViewPr>
  <p:slideViewPr>
    <p:cSldViewPr snapToGrid="0">
      <p:cViewPr varScale="1">
        <p:scale>
          <a:sx n="74" d="100"/>
          <a:sy n="74"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809C2-10B9-4FAE-BD98-4A622CEF2174}" type="datetimeFigureOut">
              <a:rPr lang="en-US" smtClean="0"/>
              <a:t>9/21/2018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FEBCE-CE35-4765-8A99-638E9BB3739E}" type="slidenum">
              <a:rPr lang="en-US" smtClean="0"/>
              <a:t>‹#›</a:t>
            </a:fld>
            <a:endParaRPr lang="en-US"/>
          </a:p>
        </p:txBody>
      </p:sp>
    </p:spTree>
    <p:extLst>
      <p:ext uri="{BB962C8B-B14F-4D97-AF65-F5344CB8AC3E}">
        <p14:creationId xmlns:p14="http://schemas.microsoft.com/office/powerpoint/2010/main" val="173127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user outsource computation onto some remote cloud; the cloud will serve lots of request from different users and process all of them concurrently</a:t>
            </a:r>
          </a:p>
          <a:p>
            <a:pPr marL="171450" indent="-171450">
              <a:buFontTx/>
              <a:buChar char="-"/>
            </a:pPr>
            <a:r>
              <a:rPr lang="en-US" dirty="0"/>
              <a:t>since container processes are just normal processes run on the top of OS, projects like Docker create container using existing Linux kernel features to enable isolation &amp; load balance</a:t>
            </a:r>
          </a:p>
        </p:txBody>
      </p:sp>
      <p:sp>
        <p:nvSpPr>
          <p:cNvPr id="4" name="Slide Number Placeholder 3"/>
          <p:cNvSpPr>
            <a:spLocks noGrp="1"/>
          </p:cNvSpPr>
          <p:nvPr>
            <p:ph type="sldNum" sz="quarter" idx="5"/>
          </p:nvPr>
        </p:nvSpPr>
        <p:spPr/>
        <p:txBody>
          <a:bodyPr/>
          <a:lstStyle/>
          <a:p>
            <a:fld id="{0AFFEBCE-CE35-4765-8A99-638E9BB3739E}" type="slidenum">
              <a:rPr lang="en-US" smtClean="0"/>
              <a:t>2</a:t>
            </a:fld>
            <a:endParaRPr lang="en-US"/>
          </a:p>
        </p:txBody>
      </p:sp>
    </p:spTree>
    <p:extLst>
      <p:ext uri="{BB962C8B-B14F-4D97-AF65-F5344CB8AC3E}">
        <p14:creationId xmlns:p14="http://schemas.microsoft.com/office/powerpoint/2010/main" val="1380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someone wants a remote party to analyze his health record, but don’t want they know the content of the health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Malicious tenants exploited software/hardware bugs and then compromise hypervisor -&gt; become the hypervisor!</a:t>
            </a:r>
          </a:p>
        </p:txBody>
      </p:sp>
      <p:sp>
        <p:nvSpPr>
          <p:cNvPr id="4" name="Slide Number Placeholder 3"/>
          <p:cNvSpPr>
            <a:spLocks noGrp="1"/>
          </p:cNvSpPr>
          <p:nvPr>
            <p:ph type="sldNum" sz="quarter" idx="5"/>
          </p:nvPr>
        </p:nvSpPr>
        <p:spPr/>
        <p:txBody>
          <a:bodyPr/>
          <a:lstStyle/>
          <a:p>
            <a:fld id="{0AFFEBCE-CE35-4765-8A99-638E9BB3739E}" type="slidenum">
              <a:rPr lang="en-US" smtClean="0"/>
              <a:t>3</a:t>
            </a:fld>
            <a:endParaRPr lang="en-US"/>
          </a:p>
        </p:txBody>
      </p:sp>
    </p:spTree>
    <p:extLst>
      <p:ext uri="{BB962C8B-B14F-4D97-AF65-F5344CB8AC3E}">
        <p14:creationId xmlns:p14="http://schemas.microsoft.com/office/powerpoint/2010/main" val="158638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Tenants want to protect the confidentiality and integrity of their application data from accesses by unauthorized parties(other containers as well as privileged software – </a:t>
            </a:r>
            <a:r>
              <a:rPr lang="en-US" dirty="0" err="1"/>
              <a:t>os</a:t>
            </a:r>
            <a:r>
              <a:rPr lang="en-US" dirty="0"/>
              <a:t> kernel, hypervisor); Also minimizing the size of TCB, because there will be bugs in it that gives the attacker chance to compromise</a:t>
            </a:r>
          </a:p>
          <a:p>
            <a:r>
              <a:rPr lang="en-US" dirty="0"/>
              <a:t>Performance: Maintain low overhead(guarantee the low latency &amp; high throughput) </a:t>
            </a:r>
          </a:p>
          <a:p>
            <a:r>
              <a:rPr lang="en-US" dirty="0"/>
              <a:t>Usability: Easy to deploy onto container platforms like Docker on a Intel SGX machine</a:t>
            </a:r>
          </a:p>
          <a:p>
            <a:endParaRPr lang="en-US" dirty="0"/>
          </a:p>
        </p:txBody>
      </p:sp>
      <p:sp>
        <p:nvSpPr>
          <p:cNvPr id="4" name="Slide Number Placeholder 3"/>
          <p:cNvSpPr>
            <a:spLocks noGrp="1"/>
          </p:cNvSpPr>
          <p:nvPr>
            <p:ph type="sldNum" sz="quarter" idx="5"/>
          </p:nvPr>
        </p:nvSpPr>
        <p:spPr/>
        <p:txBody>
          <a:bodyPr/>
          <a:lstStyle/>
          <a:p>
            <a:fld id="{0AFFEBCE-CE35-4765-8A99-638E9BB3739E}" type="slidenum">
              <a:rPr lang="en-US" smtClean="0"/>
              <a:t>5</a:t>
            </a:fld>
            <a:endParaRPr lang="en-US"/>
          </a:p>
        </p:txBody>
      </p:sp>
    </p:spTree>
    <p:extLst>
      <p:ext uri="{BB962C8B-B14F-4D97-AF65-F5344CB8AC3E}">
        <p14:creationId xmlns:p14="http://schemas.microsoft.com/office/powerpoint/2010/main" val="227937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SGX, without a hardware TCB, people use cryptographic schemes like HE(really large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TCB: so Intel must be trusted, </a:t>
            </a:r>
            <a:r>
              <a:rPr lang="en-US" dirty="0" err="1"/>
              <a:t>offchip</a:t>
            </a:r>
            <a:r>
              <a:rPr lang="en-US" dirty="0"/>
              <a:t> DRAM, Disks etc. are not trusted so off-chip data are encrypted. OS, hypervisor, BIOS are also not in TCB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Isolation: enclave shield code and data from accesses from other software &amp; high privileged software(How? Enclave program can put code/data in EPC, which is owned by itself only. Enclave can access outside EPC</a:t>
            </a:r>
            <a:r>
              <a:rPr lang="zh-CN" altLang="en-US" dirty="0"/>
              <a:t> </a:t>
            </a:r>
            <a:r>
              <a:rPr lang="en-US" altLang="zh-CN" dirty="0"/>
              <a:t>carefully</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Attestation: you know your program is executed, and you know your program is running on a SGX machine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get more EPC pages, existing EPC pages are encrypted and swapped to untrusted memory.</a:t>
            </a:r>
          </a:p>
        </p:txBody>
      </p:sp>
      <p:sp>
        <p:nvSpPr>
          <p:cNvPr id="4" name="Slide Number Placeholder 3"/>
          <p:cNvSpPr>
            <a:spLocks noGrp="1"/>
          </p:cNvSpPr>
          <p:nvPr>
            <p:ph type="sldNum" sz="quarter" idx="5"/>
          </p:nvPr>
        </p:nvSpPr>
        <p:spPr/>
        <p:txBody>
          <a:bodyPr/>
          <a:lstStyle/>
          <a:p>
            <a:fld id="{0AFFEBCE-CE35-4765-8A99-638E9BB3739E}" type="slidenum">
              <a:rPr lang="en-US" smtClean="0"/>
              <a:t>6</a:t>
            </a:fld>
            <a:endParaRPr lang="en-US"/>
          </a:p>
        </p:txBody>
      </p:sp>
    </p:spTree>
    <p:extLst>
      <p:ext uri="{BB962C8B-B14F-4D97-AF65-F5344CB8AC3E}">
        <p14:creationId xmlns:p14="http://schemas.microsoft.com/office/powerpoint/2010/main" val="89352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cannot put everything related to program execution in EPC like system libraries, because we must ensure that those libraries are bug-free; on the other hand, put everything outside TCB cannot guarantee security, since some basic operations must be done (like pass file outside should be encrypted)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Inside EPC: secure but slow. So non-important data should be outside EPC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every time we need a system call, we have to EEXIT/EENTER, which requires copying register state to EPC + flushing TLB</a:t>
            </a:r>
          </a:p>
        </p:txBody>
      </p:sp>
      <p:sp>
        <p:nvSpPr>
          <p:cNvPr id="4" name="Slide Number Placeholder 3"/>
          <p:cNvSpPr>
            <a:spLocks noGrp="1"/>
          </p:cNvSpPr>
          <p:nvPr>
            <p:ph type="sldNum" sz="quarter" idx="5"/>
          </p:nvPr>
        </p:nvSpPr>
        <p:spPr/>
        <p:txBody>
          <a:bodyPr/>
          <a:lstStyle/>
          <a:p>
            <a:fld id="{0AFFEBCE-CE35-4765-8A99-638E9BB3739E}" type="slidenum">
              <a:rPr lang="en-US" smtClean="0"/>
              <a:t>8</a:t>
            </a:fld>
            <a:endParaRPr lang="en-US"/>
          </a:p>
        </p:txBody>
      </p:sp>
    </p:spTree>
    <p:extLst>
      <p:ext uri="{BB962C8B-B14F-4D97-AF65-F5344CB8AC3E}">
        <p14:creationId xmlns:p14="http://schemas.microsoft.com/office/powerpoint/2010/main" val="2141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Filesystem shield: three prefix for a file: un</a:t>
            </a:r>
            <a:r>
              <a:rPr lang="en-US" altLang="zh-CN" dirty="0"/>
              <a:t>protected(OS can see), encrypted and authenticated(strictly protect from OS), authenticated(OS can see, but cannot modify). Filesystem shield will encrypt the file if is marked encrypted, and generate metadata for authentication if marked authenticated(metadata is keep inside enclave)</a:t>
            </a:r>
            <a:r>
              <a:rPr lang="en-US" dirty="0"/>
              <a:t> </a:t>
            </a:r>
          </a:p>
          <a:p>
            <a:r>
              <a:rPr lang="en-US" dirty="0"/>
              <a:t>Network shield: attacker can control the transmit channel between enclave and remote client. So if the transmit data must be encrypted</a:t>
            </a:r>
          </a:p>
        </p:txBody>
      </p:sp>
      <p:sp>
        <p:nvSpPr>
          <p:cNvPr id="4" name="Slide Number Placeholder 3"/>
          <p:cNvSpPr>
            <a:spLocks noGrp="1"/>
          </p:cNvSpPr>
          <p:nvPr>
            <p:ph type="sldNum" sz="quarter" idx="5"/>
          </p:nvPr>
        </p:nvSpPr>
        <p:spPr/>
        <p:txBody>
          <a:bodyPr/>
          <a:lstStyle/>
          <a:p>
            <a:fld id="{0AFFEBCE-CE35-4765-8A99-638E9BB3739E}" type="slidenum">
              <a:rPr lang="en-US" smtClean="0"/>
              <a:t>10</a:t>
            </a:fld>
            <a:endParaRPr lang="en-US"/>
          </a:p>
        </p:txBody>
      </p:sp>
    </p:spTree>
    <p:extLst>
      <p:ext uri="{BB962C8B-B14F-4D97-AF65-F5344CB8AC3E}">
        <p14:creationId xmlns:p14="http://schemas.microsoft.com/office/powerpoint/2010/main" val="249416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details:</a:t>
            </a:r>
          </a:p>
          <a:p>
            <a:r>
              <a:rPr lang="en-US" dirty="0"/>
              <a:t>Throughput: async is more than </a:t>
            </a:r>
            <a:r>
              <a:rPr lang="en-US" dirty="0" err="1"/>
              <a:t>glibc</a:t>
            </a:r>
            <a:r>
              <a:rPr lang="en-US" dirty="0"/>
              <a:t> because </a:t>
            </a:r>
            <a:r>
              <a:rPr lang="en-US" dirty="0" err="1"/>
              <a:t>glibc</a:t>
            </a:r>
            <a:r>
              <a:rPr lang="en-US" dirty="0"/>
              <a:t> use </a:t>
            </a:r>
            <a:r>
              <a:rPr lang="en-US" dirty="0" err="1"/>
              <a:t>Stunnel</a:t>
            </a:r>
            <a:r>
              <a:rPr lang="en-US" dirty="0"/>
              <a:t>(Memcached) to encrypt communication data, which brings larger overhead</a:t>
            </a:r>
          </a:p>
          <a:p>
            <a:r>
              <a:rPr lang="en-US" dirty="0"/>
              <a:t>The scalability issue is caused by their FIFO queues</a:t>
            </a:r>
          </a:p>
        </p:txBody>
      </p:sp>
      <p:sp>
        <p:nvSpPr>
          <p:cNvPr id="4" name="Slide Number Placeholder 3"/>
          <p:cNvSpPr>
            <a:spLocks noGrp="1"/>
          </p:cNvSpPr>
          <p:nvPr>
            <p:ph type="sldNum" sz="quarter" idx="5"/>
          </p:nvPr>
        </p:nvSpPr>
        <p:spPr/>
        <p:txBody>
          <a:bodyPr/>
          <a:lstStyle/>
          <a:p>
            <a:fld id="{0AFFEBCE-CE35-4765-8A99-638E9BB3739E}" type="slidenum">
              <a:rPr lang="en-US" smtClean="0"/>
              <a:t>14</a:t>
            </a:fld>
            <a:endParaRPr lang="en-US"/>
          </a:p>
        </p:txBody>
      </p:sp>
    </p:spTree>
    <p:extLst>
      <p:ext uri="{BB962C8B-B14F-4D97-AF65-F5344CB8AC3E}">
        <p14:creationId xmlns:p14="http://schemas.microsoft.com/office/powerpoint/2010/main" val="26819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C5C-52D1-4A13-83B8-65C60C90D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CB447-71AE-49E6-A1F8-2C8D25939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02DF1-80BC-466F-8D8A-5A0C124D6911}"/>
              </a:ext>
            </a:extLst>
          </p:cNvPr>
          <p:cNvSpPr>
            <a:spLocks noGrp="1"/>
          </p:cNvSpPr>
          <p:nvPr>
            <p:ph type="dt" sz="half" idx="10"/>
          </p:nvPr>
        </p:nvSpPr>
        <p:spPr/>
        <p:txBody>
          <a:bodyPr/>
          <a:lstStyle/>
          <a:p>
            <a:fld id="{B9FEE59E-3CF7-4E48-B1F0-5001348C82DC}" type="datetime1">
              <a:rPr lang="en-US" smtClean="0"/>
              <a:t>9/21/2018</a:t>
            </a:fld>
            <a:endParaRPr lang="en-US"/>
          </a:p>
        </p:txBody>
      </p:sp>
      <p:sp>
        <p:nvSpPr>
          <p:cNvPr id="5" name="Footer Placeholder 4">
            <a:extLst>
              <a:ext uri="{FF2B5EF4-FFF2-40B4-BE49-F238E27FC236}">
                <a16:creationId xmlns:a16="http://schemas.microsoft.com/office/drawing/2014/main" id="{DF09DEEE-9032-4814-B10D-27C5E41D2E09}"/>
              </a:ext>
            </a:extLst>
          </p:cNvPr>
          <p:cNvSpPr>
            <a:spLocks noGrp="1"/>
          </p:cNvSpPr>
          <p:nvPr>
            <p:ph type="ftr" sz="quarter" idx="11"/>
          </p:nvPr>
        </p:nvSpPr>
        <p:spPr/>
        <p:txBody>
          <a:bodyPr/>
          <a:lstStyle/>
          <a:p>
            <a:r>
              <a:rPr lang="en-US"/>
              <a:t>CS523 Advanced Operating System</a:t>
            </a:r>
          </a:p>
        </p:txBody>
      </p:sp>
      <p:sp>
        <p:nvSpPr>
          <p:cNvPr id="6" name="Slide Number Placeholder 5">
            <a:extLst>
              <a:ext uri="{FF2B5EF4-FFF2-40B4-BE49-F238E27FC236}">
                <a16:creationId xmlns:a16="http://schemas.microsoft.com/office/drawing/2014/main" id="{4F56BD8C-8F55-4386-828D-7A56C75D7226}"/>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291325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B9D4-9C38-4121-BF5C-9CEE38D40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1CB456-4F7C-4392-B632-63268E3BCF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8684-4A6D-4E61-8CEF-43AEECB4CEC6}"/>
              </a:ext>
            </a:extLst>
          </p:cNvPr>
          <p:cNvSpPr>
            <a:spLocks noGrp="1"/>
          </p:cNvSpPr>
          <p:nvPr>
            <p:ph type="dt" sz="half" idx="10"/>
          </p:nvPr>
        </p:nvSpPr>
        <p:spPr/>
        <p:txBody>
          <a:bodyPr/>
          <a:lstStyle/>
          <a:p>
            <a:fld id="{D58BF8E9-3CC4-4D22-8EE3-3EA515A69BCD}" type="datetime1">
              <a:rPr lang="en-US" smtClean="0"/>
              <a:t>9/21/2018</a:t>
            </a:fld>
            <a:endParaRPr lang="en-US"/>
          </a:p>
        </p:txBody>
      </p:sp>
      <p:sp>
        <p:nvSpPr>
          <p:cNvPr id="5" name="Footer Placeholder 4">
            <a:extLst>
              <a:ext uri="{FF2B5EF4-FFF2-40B4-BE49-F238E27FC236}">
                <a16:creationId xmlns:a16="http://schemas.microsoft.com/office/drawing/2014/main" id="{A398A35B-8158-4EF8-BBBA-11369C8F5B89}"/>
              </a:ext>
            </a:extLst>
          </p:cNvPr>
          <p:cNvSpPr>
            <a:spLocks noGrp="1"/>
          </p:cNvSpPr>
          <p:nvPr>
            <p:ph type="ftr" sz="quarter" idx="11"/>
          </p:nvPr>
        </p:nvSpPr>
        <p:spPr/>
        <p:txBody>
          <a:bodyPr/>
          <a:lstStyle/>
          <a:p>
            <a:r>
              <a:rPr lang="en-US"/>
              <a:t>CS523 Advanced Operating System</a:t>
            </a:r>
          </a:p>
        </p:txBody>
      </p:sp>
      <p:sp>
        <p:nvSpPr>
          <p:cNvPr id="6" name="Slide Number Placeholder 5">
            <a:extLst>
              <a:ext uri="{FF2B5EF4-FFF2-40B4-BE49-F238E27FC236}">
                <a16:creationId xmlns:a16="http://schemas.microsoft.com/office/drawing/2014/main" id="{80B9BDBD-82E7-4226-9630-12AAD3963876}"/>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2722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B9394-4937-4CD9-B2A2-E2918233DB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D91748-2E71-41B6-ADD5-D7C88BD32A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387E0-E8E8-4B14-B851-0407953C9610}"/>
              </a:ext>
            </a:extLst>
          </p:cNvPr>
          <p:cNvSpPr>
            <a:spLocks noGrp="1"/>
          </p:cNvSpPr>
          <p:nvPr>
            <p:ph type="dt" sz="half" idx="10"/>
          </p:nvPr>
        </p:nvSpPr>
        <p:spPr/>
        <p:txBody>
          <a:bodyPr/>
          <a:lstStyle/>
          <a:p>
            <a:fld id="{A9A3ED2E-0BC6-4825-B8CF-51C334D7331A}" type="datetime1">
              <a:rPr lang="en-US" smtClean="0"/>
              <a:t>9/21/2018</a:t>
            </a:fld>
            <a:endParaRPr lang="en-US"/>
          </a:p>
        </p:txBody>
      </p:sp>
      <p:sp>
        <p:nvSpPr>
          <p:cNvPr id="5" name="Footer Placeholder 4">
            <a:extLst>
              <a:ext uri="{FF2B5EF4-FFF2-40B4-BE49-F238E27FC236}">
                <a16:creationId xmlns:a16="http://schemas.microsoft.com/office/drawing/2014/main" id="{225F0AF9-68E6-4A9B-A510-2D2F9D5BD548}"/>
              </a:ext>
            </a:extLst>
          </p:cNvPr>
          <p:cNvSpPr>
            <a:spLocks noGrp="1"/>
          </p:cNvSpPr>
          <p:nvPr>
            <p:ph type="ftr" sz="quarter" idx="11"/>
          </p:nvPr>
        </p:nvSpPr>
        <p:spPr/>
        <p:txBody>
          <a:bodyPr/>
          <a:lstStyle/>
          <a:p>
            <a:r>
              <a:rPr lang="en-US"/>
              <a:t>CS523 Advanced Operating System</a:t>
            </a:r>
          </a:p>
        </p:txBody>
      </p:sp>
      <p:sp>
        <p:nvSpPr>
          <p:cNvPr id="6" name="Slide Number Placeholder 5">
            <a:extLst>
              <a:ext uri="{FF2B5EF4-FFF2-40B4-BE49-F238E27FC236}">
                <a16:creationId xmlns:a16="http://schemas.microsoft.com/office/drawing/2014/main" id="{820F03DB-4AE1-4EA9-8049-53BC2DB5A49E}"/>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26822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B91E-471F-4969-8820-E15FABD9C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15841-ECB0-4222-B3F5-FC37CF6346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4506C-0FB7-4E96-9FDA-7714E32AA27A}"/>
              </a:ext>
            </a:extLst>
          </p:cNvPr>
          <p:cNvSpPr>
            <a:spLocks noGrp="1"/>
          </p:cNvSpPr>
          <p:nvPr>
            <p:ph type="dt" sz="half" idx="10"/>
          </p:nvPr>
        </p:nvSpPr>
        <p:spPr/>
        <p:txBody>
          <a:bodyPr/>
          <a:lstStyle/>
          <a:p>
            <a:fld id="{F3A9D956-4E74-43C4-8192-53E9053C4F4D}" type="datetime1">
              <a:rPr lang="en-US" smtClean="0"/>
              <a:t>9/21/2018</a:t>
            </a:fld>
            <a:endParaRPr lang="en-US"/>
          </a:p>
        </p:txBody>
      </p:sp>
      <p:sp>
        <p:nvSpPr>
          <p:cNvPr id="5" name="Footer Placeholder 4">
            <a:extLst>
              <a:ext uri="{FF2B5EF4-FFF2-40B4-BE49-F238E27FC236}">
                <a16:creationId xmlns:a16="http://schemas.microsoft.com/office/drawing/2014/main" id="{B324E773-D68E-406A-A6A2-7FB4D3AAC1A9}"/>
              </a:ext>
            </a:extLst>
          </p:cNvPr>
          <p:cNvSpPr>
            <a:spLocks noGrp="1"/>
          </p:cNvSpPr>
          <p:nvPr>
            <p:ph type="ftr" sz="quarter" idx="11"/>
          </p:nvPr>
        </p:nvSpPr>
        <p:spPr/>
        <p:txBody>
          <a:bodyPr/>
          <a:lstStyle/>
          <a:p>
            <a:r>
              <a:rPr lang="en-US"/>
              <a:t>CS523 Advanced Operating System</a:t>
            </a:r>
          </a:p>
        </p:txBody>
      </p:sp>
      <p:sp>
        <p:nvSpPr>
          <p:cNvPr id="6" name="Slide Number Placeholder 5">
            <a:extLst>
              <a:ext uri="{FF2B5EF4-FFF2-40B4-BE49-F238E27FC236}">
                <a16:creationId xmlns:a16="http://schemas.microsoft.com/office/drawing/2014/main" id="{41002636-5C4A-4C10-B710-06353EF01A1D}"/>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378198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9A7B-7641-4BAA-96BE-D92507A98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5A112-2558-4D2F-9484-95B100340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08280F-3ED2-424F-8C6D-46BAA013A1E7}"/>
              </a:ext>
            </a:extLst>
          </p:cNvPr>
          <p:cNvSpPr>
            <a:spLocks noGrp="1"/>
          </p:cNvSpPr>
          <p:nvPr>
            <p:ph type="dt" sz="half" idx="10"/>
          </p:nvPr>
        </p:nvSpPr>
        <p:spPr/>
        <p:txBody>
          <a:bodyPr/>
          <a:lstStyle/>
          <a:p>
            <a:fld id="{226CB7EC-485E-46B7-B166-EB34A0C60F3E}" type="datetime1">
              <a:rPr lang="en-US" smtClean="0"/>
              <a:t>9/21/2018</a:t>
            </a:fld>
            <a:endParaRPr lang="en-US"/>
          </a:p>
        </p:txBody>
      </p:sp>
      <p:sp>
        <p:nvSpPr>
          <p:cNvPr id="5" name="Footer Placeholder 4">
            <a:extLst>
              <a:ext uri="{FF2B5EF4-FFF2-40B4-BE49-F238E27FC236}">
                <a16:creationId xmlns:a16="http://schemas.microsoft.com/office/drawing/2014/main" id="{6C1F920C-D4A2-455B-8BD8-08408C8A7354}"/>
              </a:ext>
            </a:extLst>
          </p:cNvPr>
          <p:cNvSpPr>
            <a:spLocks noGrp="1"/>
          </p:cNvSpPr>
          <p:nvPr>
            <p:ph type="ftr" sz="quarter" idx="11"/>
          </p:nvPr>
        </p:nvSpPr>
        <p:spPr/>
        <p:txBody>
          <a:bodyPr/>
          <a:lstStyle/>
          <a:p>
            <a:r>
              <a:rPr lang="en-US"/>
              <a:t>CS523 Advanced Operating System</a:t>
            </a:r>
          </a:p>
        </p:txBody>
      </p:sp>
      <p:sp>
        <p:nvSpPr>
          <p:cNvPr id="6" name="Slide Number Placeholder 5">
            <a:extLst>
              <a:ext uri="{FF2B5EF4-FFF2-40B4-BE49-F238E27FC236}">
                <a16:creationId xmlns:a16="http://schemas.microsoft.com/office/drawing/2014/main" id="{13E69765-BD15-42A8-93F7-DAFF8D745375}"/>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330286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A6D9-FB07-41BC-8796-BB59EFA89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B5516-BF7B-47B1-B1EA-5BBE326F90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5C3BB-73FD-4284-8589-D195EEC7DA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D37D21-0CA3-43EF-A366-1CB5D6C1ED94}"/>
              </a:ext>
            </a:extLst>
          </p:cNvPr>
          <p:cNvSpPr>
            <a:spLocks noGrp="1"/>
          </p:cNvSpPr>
          <p:nvPr>
            <p:ph type="dt" sz="half" idx="10"/>
          </p:nvPr>
        </p:nvSpPr>
        <p:spPr/>
        <p:txBody>
          <a:bodyPr/>
          <a:lstStyle/>
          <a:p>
            <a:fld id="{1646E9B4-155D-4ECD-BEE7-8ECC0FA69E86}" type="datetime1">
              <a:rPr lang="en-US" smtClean="0"/>
              <a:t>9/21/2018</a:t>
            </a:fld>
            <a:endParaRPr lang="en-US"/>
          </a:p>
        </p:txBody>
      </p:sp>
      <p:sp>
        <p:nvSpPr>
          <p:cNvPr id="6" name="Footer Placeholder 5">
            <a:extLst>
              <a:ext uri="{FF2B5EF4-FFF2-40B4-BE49-F238E27FC236}">
                <a16:creationId xmlns:a16="http://schemas.microsoft.com/office/drawing/2014/main" id="{D289FFAC-4BFD-4246-93AA-5AD14B7F81FF}"/>
              </a:ext>
            </a:extLst>
          </p:cNvPr>
          <p:cNvSpPr>
            <a:spLocks noGrp="1"/>
          </p:cNvSpPr>
          <p:nvPr>
            <p:ph type="ftr" sz="quarter" idx="11"/>
          </p:nvPr>
        </p:nvSpPr>
        <p:spPr/>
        <p:txBody>
          <a:bodyPr/>
          <a:lstStyle/>
          <a:p>
            <a:r>
              <a:rPr lang="en-US"/>
              <a:t>CS523 Advanced Operating System</a:t>
            </a:r>
          </a:p>
        </p:txBody>
      </p:sp>
      <p:sp>
        <p:nvSpPr>
          <p:cNvPr id="7" name="Slide Number Placeholder 6">
            <a:extLst>
              <a:ext uri="{FF2B5EF4-FFF2-40B4-BE49-F238E27FC236}">
                <a16:creationId xmlns:a16="http://schemas.microsoft.com/office/drawing/2014/main" id="{D1E24685-0303-4A5F-B1EB-9AD87DCE3C64}"/>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95436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5C05-6882-411B-AE8D-77F192E91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73D4C-DED8-4D89-A452-2FC23EB0E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900C3B-FE8C-4B24-A561-950389FF75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4BD985-1588-498F-84F1-716480A15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576065-9497-46D3-B648-03750AC9F4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5EA5D-B1E2-44F8-8D8B-16BB94B06261}"/>
              </a:ext>
            </a:extLst>
          </p:cNvPr>
          <p:cNvSpPr>
            <a:spLocks noGrp="1"/>
          </p:cNvSpPr>
          <p:nvPr>
            <p:ph type="dt" sz="half" idx="10"/>
          </p:nvPr>
        </p:nvSpPr>
        <p:spPr/>
        <p:txBody>
          <a:bodyPr/>
          <a:lstStyle/>
          <a:p>
            <a:fld id="{5566DB56-B4D3-4D7F-B658-E429A7E91F05}" type="datetime1">
              <a:rPr lang="en-US" smtClean="0"/>
              <a:t>9/21/2018</a:t>
            </a:fld>
            <a:endParaRPr lang="en-US"/>
          </a:p>
        </p:txBody>
      </p:sp>
      <p:sp>
        <p:nvSpPr>
          <p:cNvPr id="8" name="Footer Placeholder 7">
            <a:extLst>
              <a:ext uri="{FF2B5EF4-FFF2-40B4-BE49-F238E27FC236}">
                <a16:creationId xmlns:a16="http://schemas.microsoft.com/office/drawing/2014/main" id="{0949D999-5DE7-483A-9335-F11E3D06CE61}"/>
              </a:ext>
            </a:extLst>
          </p:cNvPr>
          <p:cNvSpPr>
            <a:spLocks noGrp="1"/>
          </p:cNvSpPr>
          <p:nvPr>
            <p:ph type="ftr" sz="quarter" idx="11"/>
          </p:nvPr>
        </p:nvSpPr>
        <p:spPr/>
        <p:txBody>
          <a:bodyPr/>
          <a:lstStyle/>
          <a:p>
            <a:r>
              <a:rPr lang="en-US"/>
              <a:t>CS523 Advanced Operating System</a:t>
            </a:r>
          </a:p>
        </p:txBody>
      </p:sp>
      <p:sp>
        <p:nvSpPr>
          <p:cNvPr id="9" name="Slide Number Placeholder 8">
            <a:extLst>
              <a:ext uri="{FF2B5EF4-FFF2-40B4-BE49-F238E27FC236}">
                <a16:creationId xmlns:a16="http://schemas.microsoft.com/office/drawing/2014/main" id="{BDD3AD32-0000-4821-9C3E-557249BFD83D}"/>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172661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EDAF-4E35-4353-9DCA-AB326C35D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DBF8D7-B2F6-4713-8595-54AF4D2EE6E5}"/>
              </a:ext>
            </a:extLst>
          </p:cNvPr>
          <p:cNvSpPr>
            <a:spLocks noGrp="1"/>
          </p:cNvSpPr>
          <p:nvPr>
            <p:ph type="dt" sz="half" idx="10"/>
          </p:nvPr>
        </p:nvSpPr>
        <p:spPr/>
        <p:txBody>
          <a:bodyPr/>
          <a:lstStyle/>
          <a:p>
            <a:fld id="{28EE6603-6E97-409B-89BF-442F8B8E2EE2}" type="datetime1">
              <a:rPr lang="en-US" smtClean="0"/>
              <a:t>9/21/2018</a:t>
            </a:fld>
            <a:endParaRPr lang="en-US"/>
          </a:p>
        </p:txBody>
      </p:sp>
      <p:sp>
        <p:nvSpPr>
          <p:cNvPr id="4" name="Footer Placeholder 3">
            <a:extLst>
              <a:ext uri="{FF2B5EF4-FFF2-40B4-BE49-F238E27FC236}">
                <a16:creationId xmlns:a16="http://schemas.microsoft.com/office/drawing/2014/main" id="{9564A4E3-3BB7-4E92-82E0-08C62BE16FF6}"/>
              </a:ext>
            </a:extLst>
          </p:cNvPr>
          <p:cNvSpPr>
            <a:spLocks noGrp="1"/>
          </p:cNvSpPr>
          <p:nvPr>
            <p:ph type="ftr" sz="quarter" idx="11"/>
          </p:nvPr>
        </p:nvSpPr>
        <p:spPr/>
        <p:txBody>
          <a:bodyPr/>
          <a:lstStyle/>
          <a:p>
            <a:r>
              <a:rPr lang="en-US"/>
              <a:t>CS523 Advanced Operating System</a:t>
            </a:r>
          </a:p>
        </p:txBody>
      </p:sp>
      <p:sp>
        <p:nvSpPr>
          <p:cNvPr id="5" name="Slide Number Placeholder 4">
            <a:extLst>
              <a:ext uri="{FF2B5EF4-FFF2-40B4-BE49-F238E27FC236}">
                <a16:creationId xmlns:a16="http://schemas.microsoft.com/office/drawing/2014/main" id="{8CB23B1F-ACAE-4F4C-BC18-50C46333239C}"/>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291243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2E15-8721-41F2-A79D-9A79F59C1272}"/>
              </a:ext>
            </a:extLst>
          </p:cNvPr>
          <p:cNvSpPr>
            <a:spLocks noGrp="1"/>
          </p:cNvSpPr>
          <p:nvPr>
            <p:ph type="dt" sz="half" idx="10"/>
          </p:nvPr>
        </p:nvSpPr>
        <p:spPr/>
        <p:txBody>
          <a:bodyPr/>
          <a:lstStyle/>
          <a:p>
            <a:fld id="{75754204-A5A0-4A42-A268-B6DEB4E2ED0A}" type="datetime1">
              <a:rPr lang="en-US" smtClean="0"/>
              <a:t>9/21/2018</a:t>
            </a:fld>
            <a:endParaRPr lang="en-US"/>
          </a:p>
        </p:txBody>
      </p:sp>
      <p:sp>
        <p:nvSpPr>
          <p:cNvPr id="3" name="Footer Placeholder 2">
            <a:extLst>
              <a:ext uri="{FF2B5EF4-FFF2-40B4-BE49-F238E27FC236}">
                <a16:creationId xmlns:a16="http://schemas.microsoft.com/office/drawing/2014/main" id="{7EC1266D-582D-43C2-907D-601B3672902B}"/>
              </a:ext>
            </a:extLst>
          </p:cNvPr>
          <p:cNvSpPr>
            <a:spLocks noGrp="1"/>
          </p:cNvSpPr>
          <p:nvPr>
            <p:ph type="ftr" sz="quarter" idx="11"/>
          </p:nvPr>
        </p:nvSpPr>
        <p:spPr/>
        <p:txBody>
          <a:bodyPr/>
          <a:lstStyle/>
          <a:p>
            <a:r>
              <a:rPr lang="en-US"/>
              <a:t>CS523 Advanced Operating System</a:t>
            </a:r>
          </a:p>
        </p:txBody>
      </p:sp>
      <p:sp>
        <p:nvSpPr>
          <p:cNvPr id="4" name="Slide Number Placeholder 3">
            <a:extLst>
              <a:ext uri="{FF2B5EF4-FFF2-40B4-BE49-F238E27FC236}">
                <a16:creationId xmlns:a16="http://schemas.microsoft.com/office/drawing/2014/main" id="{956D511D-08EC-4E42-ABD7-06BE34EF0CD0}"/>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230329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1409-928E-4BCD-988A-A75B173AF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87094A-7635-4EA8-9837-D63665BD6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BDC27-6F56-4B34-AAF7-7E13A3812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D71E58-85F0-4D8F-A228-D2E179815073}"/>
              </a:ext>
            </a:extLst>
          </p:cNvPr>
          <p:cNvSpPr>
            <a:spLocks noGrp="1"/>
          </p:cNvSpPr>
          <p:nvPr>
            <p:ph type="dt" sz="half" idx="10"/>
          </p:nvPr>
        </p:nvSpPr>
        <p:spPr/>
        <p:txBody>
          <a:bodyPr/>
          <a:lstStyle/>
          <a:p>
            <a:fld id="{A99E5EFB-5DFB-452B-8856-94CBC72937CC}" type="datetime1">
              <a:rPr lang="en-US" smtClean="0"/>
              <a:t>9/21/2018</a:t>
            </a:fld>
            <a:endParaRPr lang="en-US"/>
          </a:p>
        </p:txBody>
      </p:sp>
      <p:sp>
        <p:nvSpPr>
          <p:cNvPr id="6" name="Footer Placeholder 5">
            <a:extLst>
              <a:ext uri="{FF2B5EF4-FFF2-40B4-BE49-F238E27FC236}">
                <a16:creationId xmlns:a16="http://schemas.microsoft.com/office/drawing/2014/main" id="{67524DBD-381F-4BD3-BDAA-B2A9D18812D8}"/>
              </a:ext>
            </a:extLst>
          </p:cNvPr>
          <p:cNvSpPr>
            <a:spLocks noGrp="1"/>
          </p:cNvSpPr>
          <p:nvPr>
            <p:ph type="ftr" sz="quarter" idx="11"/>
          </p:nvPr>
        </p:nvSpPr>
        <p:spPr/>
        <p:txBody>
          <a:bodyPr/>
          <a:lstStyle/>
          <a:p>
            <a:r>
              <a:rPr lang="en-US"/>
              <a:t>CS523 Advanced Operating System</a:t>
            </a:r>
          </a:p>
        </p:txBody>
      </p:sp>
      <p:sp>
        <p:nvSpPr>
          <p:cNvPr id="7" name="Slide Number Placeholder 6">
            <a:extLst>
              <a:ext uri="{FF2B5EF4-FFF2-40B4-BE49-F238E27FC236}">
                <a16:creationId xmlns:a16="http://schemas.microsoft.com/office/drawing/2014/main" id="{1A1B98C6-1DE7-41B0-8A96-9F5B847EE791}"/>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87930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0968-5187-4908-8E71-1EBCD872C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CD7AFA-FB4B-4B98-AE7E-778DD969EE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5BAF9-D41B-475B-8B57-08EC7201DF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A4539B-A173-4774-A82B-3BC0E00E0FB1}"/>
              </a:ext>
            </a:extLst>
          </p:cNvPr>
          <p:cNvSpPr>
            <a:spLocks noGrp="1"/>
          </p:cNvSpPr>
          <p:nvPr>
            <p:ph type="dt" sz="half" idx="10"/>
          </p:nvPr>
        </p:nvSpPr>
        <p:spPr/>
        <p:txBody>
          <a:bodyPr/>
          <a:lstStyle/>
          <a:p>
            <a:fld id="{3D0F5BA5-E97D-4F03-88E6-36902430E7B4}" type="datetime1">
              <a:rPr lang="en-US" smtClean="0"/>
              <a:t>9/21/2018</a:t>
            </a:fld>
            <a:endParaRPr lang="en-US"/>
          </a:p>
        </p:txBody>
      </p:sp>
      <p:sp>
        <p:nvSpPr>
          <p:cNvPr id="6" name="Footer Placeholder 5">
            <a:extLst>
              <a:ext uri="{FF2B5EF4-FFF2-40B4-BE49-F238E27FC236}">
                <a16:creationId xmlns:a16="http://schemas.microsoft.com/office/drawing/2014/main" id="{0C14375D-D876-492E-83A5-BDD17E6D93B2}"/>
              </a:ext>
            </a:extLst>
          </p:cNvPr>
          <p:cNvSpPr>
            <a:spLocks noGrp="1"/>
          </p:cNvSpPr>
          <p:nvPr>
            <p:ph type="ftr" sz="quarter" idx="11"/>
          </p:nvPr>
        </p:nvSpPr>
        <p:spPr/>
        <p:txBody>
          <a:bodyPr/>
          <a:lstStyle/>
          <a:p>
            <a:r>
              <a:rPr lang="en-US"/>
              <a:t>CS523 Advanced Operating System</a:t>
            </a:r>
          </a:p>
        </p:txBody>
      </p:sp>
      <p:sp>
        <p:nvSpPr>
          <p:cNvPr id="7" name="Slide Number Placeholder 6">
            <a:extLst>
              <a:ext uri="{FF2B5EF4-FFF2-40B4-BE49-F238E27FC236}">
                <a16:creationId xmlns:a16="http://schemas.microsoft.com/office/drawing/2014/main" id="{CCDBC46C-3EE3-4D33-9B24-1CEC36EBC6E4}"/>
              </a:ext>
            </a:extLst>
          </p:cNvPr>
          <p:cNvSpPr>
            <a:spLocks noGrp="1"/>
          </p:cNvSpPr>
          <p:nvPr>
            <p:ph type="sldNum" sz="quarter" idx="12"/>
          </p:nvPr>
        </p:nvSpPr>
        <p:spPr/>
        <p:txBody>
          <a:bodyPr/>
          <a:lstStyle/>
          <a:p>
            <a:fld id="{D0CCDF97-7A1F-4A88-88DA-F08F4668564E}" type="slidenum">
              <a:rPr lang="en-US" smtClean="0"/>
              <a:t>‹#›</a:t>
            </a:fld>
            <a:endParaRPr lang="en-US"/>
          </a:p>
        </p:txBody>
      </p:sp>
    </p:spTree>
    <p:extLst>
      <p:ext uri="{BB962C8B-B14F-4D97-AF65-F5344CB8AC3E}">
        <p14:creationId xmlns:p14="http://schemas.microsoft.com/office/powerpoint/2010/main" val="75742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6FE38-B804-429C-B7EF-27D5EBD376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DD5E5E-5C34-40A9-B54D-056D234DF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1D172-840D-4CFE-A8A0-B2E8A5C03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1820-654D-4DAE-98BF-66818B806D09}" type="datetime1">
              <a:rPr lang="en-US" smtClean="0"/>
              <a:t>9/21/2018</a:t>
            </a:fld>
            <a:endParaRPr lang="en-US"/>
          </a:p>
        </p:txBody>
      </p:sp>
      <p:sp>
        <p:nvSpPr>
          <p:cNvPr id="5" name="Footer Placeholder 4">
            <a:extLst>
              <a:ext uri="{FF2B5EF4-FFF2-40B4-BE49-F238E27FC236}">
                <a16:creationId xmlns:a16="http://schemas.microsoft.com/office/drawing/2014/main" id="{209C06DA-CA51-4938-B148-AEAA310A0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CS523 Advanced Operating System</a:t>
            </a:r>
          </a:p>
        </p:txBody>
      </p:sp>
      <p:sp>
        <p:nvSpPr>
          <p:cNvPr id="6" name="Slide Number Placeholder 5">
            <a:extLst>
              <a:ext uri="{FF2B5EF4-FFF2-40B4-BE49-F238E27FC236}">
                <a16:creationId xmlns:a16="http://schemas.microsoft.com/office/drawing/2014/main" id="{774F0AC9-AABB-453E-8BFE-C298D2BA5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CDF97-7A1F-4A88-88DA-F08F4668564E}" type="slidenum">
              <a:rPr lang="en-US" smtClean="0"/>
              <a:t>‹#›</a:t>
            </a:fld>
            <a:endParaRPr lang="en-US"/>
          </a:p>
        </p:txBody>
      </p:sp>
    </p:spTree>
    <p:extLst>
      <p:ext uri="{BB962C8B-B14F-4D97-AF65-F5344CB8AC3E}">
        <p14:creationId xmlns:p14="http://schemas.microsoft.com/office/powerpoint/2010/main" val="390168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10E6-A5DF-4983-A3C6-91EA79BA9452}"/>
              </a:ext>
            </a:extLst>
          </p:cNvPr>
          <p:cNvSpPr>
            <a:spLocks noGrp="1"/>
          </p:cNvSpPr>
          <p:nvPr>
            <p:ph type="ctrTitle"/>
          </p:nvPr>
        </p:nvSpPr>
        <p:spPr>
          <a:xfrm>
            <a:off x="870011" y="1122363"/>
            <a:ext cx="10555549" cy="2387600"/>
          </a:xfrm>
        </p:spPr>
        <p:txBody>
          <a:bodyPr>
            <a:normAutofit fontScale="90000"/>
          </a:bodyPr>
          <a:lstStyle/>
          <a:p>
            <a:r>
              <a:rPr lang="en-US" dirty="0"/>
              <a:t>SCONE: </a:t>
            </a:r>
            <a:r>
              <a:rPr lang="en-US" b="1" dirty="0"/>
              <a:t>S</a:t>
            </a:r>
            <a:r>
              <a:rPr lang="en-US" dirty="0"/>
              <a:t>ecure Linux </a:t>
            </a:r>
            <a:r>
              <a:rPr lang="en-US" b="1" dirty="0"/>
              <a:t>Con</a:t>
            </a:r>
            <a:r>
              <a:rPr lang="en-US" dirty="0"/>
              <a:t>tainer </a:t>
            </a:r>
            <a:r>
              <a:rPr lang="en-US" b="1" dirty="0"/>
              <a:t>E</a:t>
            </a:r>
            <a:r>
              <a:rPr lang="en-US" dirty="0"/>
              <a:t>nvironment with Intel SGX (OSDI’16)</a:t>
            </a:r>
          </a:p>
        </p:txBody>
      </p:sp>
      <p:sp>
        <p:nvSpPr>
          <p:cNvPr id="3" name="Subtitle 2">
            <a:extLst>
              <a:ext uri="{FF2B5EF4-FFF2-40B4-BE49-F238E27FC236}">
                <a16:creationId xmlns:a16="http://schemas.microsoft.com/office/drawing/2014/main" id="{A39BDD0A-E5D2-4771-8B57-98E7D6C85E15}"/>
              </a:ext>
            </a:extLst>
          </p:cNvPr>
          <p:cNvSpPr>
            <a:spLocks noGrp="1"/>
          </p:cNvSpPr>
          <p:nvPr>
            <p:ph type="subTitle" idx="1"/>
          </p:nvPr>
        </p:nvSpPr>
        <p:spPr/>
        <p:txBody>
          <a:bodyPr>
            <a:normAutofit fontScale="85000" lnSpcReduction="10000"/>
          </a:bodyPr>
          <a:lstStyle/>
          <a:p>
            <a:r>
              <a:rPr lang="en-US" dirty="0"/>
              <a:t>Sergei </a:t>
            </a:r>
            <a:r>
              <a:rPr lang="en-US" dirty="0" err="1"/>
              <a:t>Arnautov</a:t>
            </a:r>
            <a:r>
              <a:rPr lang="en-US" dirty="0"/>
              <a:t>, Bohdan Trach, Franz Gregor, Thomas </a:t>
            </a:r>
            <a:r>
              <a:rPr lang="en-US" dirty="0" err="1"/>
              <a:t>Knauth</a:t>
            </a:r>
            <a:r>
              <a:rPr lang="en-US" dirty="0"/>
              <a:t>, Andre Martin, Christian Priebe, Joshua Lind, </a:t>
            </a:r>
            <a:r>
              <a:rPr lang="en-US" dirty="0" err="1"/>
              <a:t>Divya</a:t>
            </a:r>
            <a:r>
              <a:rPr lang="en-US" dirty="0"/>
              <a:t> </a:t>
            </a:r>
            <a:r>
              <a:rPr lang="en-US" dirty="0" err="1"/>
              <a:t>Muthukumaran</a:t>
            </a:r>
            <a:r>
              <a:rPr lang="en-US" dirty="0"/>
              <a:t>, Dan O’Keeffe, Mark L Stillwell, David </a:t>
            </a:r>
            <a:r>
              <a:rPr lang="en-US" dirty="0" err="1"/>
              <a:t>Goltzsche</a:t>
            </a:r>
            <a:r>
              <a:rPr lang="en-US" dirty="0"/>
              <a:t>, David </a:t>
            </a:r>
            <a:r>
              <a:rPr lang="en-US" dirty="0" err="1"/>
              <a:t>Eyers,Rudiger</a:t>
            </a:r>
            <a:r>
              <a:rPr lang="en-US" dirty="0"/>
              <a:t> </a:t>
            </a:r>
            <a:r>
              <a:rPr lang="en-US" dirty="0" err="1"/>
              <a:t>Kapitza</a:t>
            </a:r>
            <a:r>
              <a:rPr lang="en-US" dirty="0"/>
              <a:t>, Peter </a:t>
            </a:r>
            <a:r>
              <a:rPr lang="en-US" dirty="0" err="1"/>
              <a:t>Pietzuch</a:t>
            </a:r>
            <a:r>
              <a:rPr lang="en-US" dirty="0"/>
              <a:t>, and Christof Fetzer</a:t>
            </a:r>
          </a:p>
          <a:p>
            <a:endParaRPr lang="en-US" dirty="0"/>
          </a:p>
          <a:p>
            <a:r>
              <a:rPr lang="en-US" dirty="0"/>
              <a:t>Presenter: Jiyong Yu</a:t>
            </a:r>
          </a:p>
        </p:txBody>
      </p:sp>
      <p:sp>
        <p:nvSpPr>
          <p:cNvPr id="4" name="Footer Placeholder 3">
            <a:extLst>
              <a:ext uri="{FF2B5EF4-FFF2-40B4-BE49-F238E27FC236}">
                <a16:creationId xmlns:a16="http://schemas.microsoft.com/office/drawing/2014/main" id="{F8DE6A2B-9CB4-4063-866A-940FB4F05C0A}"/>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2644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24E-C3E4-4BC1-BD1E-A4A336A204A2}"/>
              </a:ext>
            </a:extLst>
          </p:cNvPr>
          <p:cNvSpPr>
            <a:spLocks noGrp="1"/>
          </p:cNvSpPr>
          <p:nvPr>
            <p:ph type="title"/>
          </p:nvPr>
        </p:nvSpPr>
        <p:spPr/>
        <p:txBody>
          <a:bodyPr/>
          <a:lstStyle/>
          <a:p>
            <a:r>
              <a:rPr lang="en-US" dirty="0"/>
              <a:t>Shielding</a:t>
            </a:r>
          </a:p>
        </p:txBody>
      </p:sp>
      <p:sp>
        <p:nvSpPr>
          <p:cNvPr id="3" name="Content Placeholder 2">
            <a:extLst>
              <a:ext uri="{FF2B5EF4-FFF2-40B4-BE49-F238E27FC236}">
                <a16:creationId xmlns:a16="http://schemas.microsoft.com/office/drawing/2014/main" id="{A1F59A5B-2900-44F9-BADF-8D003ED1AF10}"/>
              </a:ext>
            </a:extLst>
          </p:cNvPr>
          <p:cNvSpPr>
            <a:spLocks noGrp="1"/>
          </p:cNvSpPr>
          <p:nvPr>
            <p:ph idx="1"/>
          </p:nvPr>
        </p:nvSpPr>
        <p:spPr>
          <a:xfrm>
            <a:off x="838200" y="1825625"/>
            <a:ext cx="10803194" cy="4351338"/>
          </a:xfrm>
        </p:spPr>
        <p:txBody>
          <a:bodyPr/>
          <a:lstStyle/>
          <a:p>
            <a:r>
              <a:rPr lang="en-US" dirty="0"/>
              <a:t>Ensuring the confidentiality and integrity of the application data passed through the OS</a:t>
            </a:r>
          </a:p>
          <a:p>
            <a:r>
              <a:rPr lang="en-US" dirty="0"/>
              <a:t>Filesystem shield: encrypt/authenticate files for confidentiality/integrity</a:t>
            </a:r>
          </a:p>
          <a:p>
            <a:r>
              <a:rPr lang="en-US" dirty="0"/>
              <a:t>Network shield: establish TLS channel between client and container</a:t>
            </a:r>
          </a:p>
          <a:p>
            <a:r>
              <a:rPr lang="en-US" dirty="0"/>
              <a:t>Console shield</a:t>
            </a:r>
          </a:p>
        </p:txBody>
      </p:sp>
      <p:sp>
        <p:nvSpPr>
          <p:cNvPr id="4" name="Footer Placeholder 3">
            <a:extLst>
              <a:ext uri="{FF2B5EF4-FFF2-40B4-BE49-F238E27FC236}">
                <a16:creationId xmlns:a16="http://schemas.microsoft.com/office/drawing/2014/main" id="{1F28F202-592F-45A8-84BC-3087039C2002}"/>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195318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C087-8A6C-4EA0-A01B-DA7C5165864D}"/>
              </a:ext>
            </a:extLst>
          </p:cNvPr>
          <p:cNvSpPr>
            <a:spLocks noGrp="1"/>
          </p:cNvSpPr>
          <p:nvPr>
            <p:ph type="title"/>
          </p:nvPr>
        </p:nvSpPr>
        <p:spPr/>
        <p:txBody>
          <a:bodyPr/>
          <a:lstStyle/>
          <a:p>
            <a:r>
              <a:rPr lang="en-US" dirty="0"/>
              <a:t>Threading Model</a:t>
            </a:r>
          </a:p>
        </p:txBody>
      </p:sp>
      <p:sp>
        <p:nvSpPr>
          <p:cNvPr id="4" name="Footer Placeholder 3">
            <a:extLst>
              <a:ext uri="{FF2B5EF4-FFF2-40B4-BE49-F238E27FC236}">
                <a16:creationId xmlns:a16="http://schemas.microsoft.com/office/drawing/2014/main" id="{A6BFB44E-C8C4-4F5D-AE55-69FE8FE7BC82}"/>
              </a:ext>
            </a:extLst>
          </p:cNvPr>
          <p:cNvSpPr>
            <a:spLocks noGrp="1"/>
          </p:cNvSpPr>
          <p:nvPr>
            <p:ph type="ftr" sz="quarter" idx="11"/>
          </p:nvPr>
        </p:nvSpPr>
        <p:spPr/>
        <p:txBody>
          <a:bodyPr/>
          <a:lstStyle/>
          <a:p>
            <a:r>
              <a:rPr lang="en-US"/>
              <a:t>CS523 Advanced Operating System</a:t>
            </a:r>
          </a:p>
        </p:txBody>
      </p:sp>
      <p:sp>
        <p:nvSpPr>
          <p:cNvPr id="7" name="Content Placeholder 6">
            <a:extLst>
              <a:ext uri="{FF2B5EF4-FFF2-40B4-BE49-F238E27FC236}">
                <a16:creationId xmlns:a16="http://schemas.microsoft.com/office/drawing/2014/main" id="{FEBF5F58-67B3-4AE7-A065-31D4AFAE4C10}"/>
              </a:ext>
            </a:extLst>
          </p:cNvPr>
          <p:cNvSpPr>
            <a:spLocks noGrp="1"/>
          </p:cNvSpPr>
          <p:nvPr>
            <p:ph idx="1"/>
          </p:nvPr>
        </p:nvSpPr>
        <p:spPr/>
        <p:txBody>
          <a:bodyPr/>
          <a:lstStyle/>
          <a:p>
            <a:r>
              <a:rPr lang="en-US" dirty="0"/>
              <a:t>Arbitrary number of application threads running on the machine</a:t>
            </a:r>
          </a:p>
          <a:p>
            <a:pPr marL="0" indent="0">
              <a:buNone/>
            </a:pPr>
            <a:endParaRPr lang="en-US" dirty="0"/>
          </a:p>
          <a:p>
            <a:r>
              <a:rPr lang="en-US" dirty="0"/>
              <a:t>Each thread has a “system call thread” which resides in the kernel, used to serve the system call</a:t>
            </a:r>
          </a:p>
          <a:p>
            <a:endParaRPr lang="en-US" dirty="0"/>
          </a:p>
          <a:p>
            <a:r>
              <a:rPr lang="en-US" dirty="0"/>
              <a:t>A scheduler to detach the waiting thread from the processor, and attach the ready thread</a:t>
            </a:r>
          </a:p>
          <a:p>
            <a:endParaRPr lang="en-US" dirty="0"/>
          </a:p>
          <a:p>
            <a:r>
              <a:rPr lang="en-US" dirty="0"/>
              <a:t>FIFO request queue and response queue in non-enclave memory</a:t>
            </a:r>
          </a:p>
          <a:p>
            <a:endParaRPr lang="en-US" dirty="0"/>
          </a:p>
        </p:txBody>
      </p:sp>
    </p:spTree>
    <p:extLst>
      <p:ext uri="{BB962C8B-B14F-4D97-AF65-F5344CB8AC3E}">
        <p14:creationId xmlns:p14="http://schemas.microsoft.com/office/powerpoint/2010/main" val="328011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F027-8370-4C8C-A77C-910634EA20E4}"/>
              </a:ext>
            </a:extLst>
          </p:cNvPr>
          <p:cNvSpPr>
            <a:spLocks noGrp="1"/>
          </p:cNvSpPr>
          <p:nvPr>
            <p:ph type="title"/>
          </p:nvPr>
        </p:nvSpPr>
        <p:spPr/>
        <p:txBody>
          <a:bodyPr/>
          <a:lstStyle/>
          <a:p>
            <a:r>
              <a:rPr lang="en-US" dirty="0"/>
              <a:t>Asynchronous System Calls</a:t>
            </a:r>
          </a:p>
        </p:txBody>
      </p:sp>
      <p:pic>
        <p:nvPicPr>
          <p:cNvPr id="6" name="Content Placeholder 5">
            <a:extLst>
              <a:ext uri="{FF2B5EF4-FFF2-40B4-BE49-F238E27FC236}">
                <a16:creationId xmlns:a16="http://schemas.microsoft.com/office/drawing/2014/main" id="{810AF235-AC7C-4212-8E0D-BD75271A8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849" y="1851362"/>
            <a:ext cx="5251947" cy="4316669"/>
          </a:xfrm>
        </p:spPr>
      </p:pic>
      <p:sp>
        <p:nvSpPr>
          <p:cNvPr id="4" name="Footer Placeholder 3">
            <a:extLst>
              <a:ext uri="{FF2B5EF4-FFF2-40B4-BE49-F238E27FC236}">
                <a16:creationId xmlns:a16="http://schemas.microsoft.com/office/drawing/2014/main" id="{EEC506B1-A929-47FD-80AE-DEF41D2DDB30}"/>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269611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8DFD-B11D-4AA7-A2EC-6491BC761673}"/>
              </a:ext>
            </a:extLst>
          </p:cNvPr>
          <p:cNvSpPr>
            <a:spLocks noGrp="1"/>
          </p:cNvSpPr>
          <p:nvPr>
            <p:ph type="title"/>
          </p:nvPr>
        </p:nvSpPr>
        <p:spPr/>
        <p:txBody>
          <a:bodyPr/>
          <a:lstStyle/>
          <a:p>
            <a:r>
              <a:rPr lang="en-US" dirty="0"/>
              <a:t>Evaluation Result</a:t>
            </a:r>
          </a:p>
        </p:txBody>
      </p:sp>
      <p:sp>
        <p:nvSpPr>
          <p:cNvPr id="3" name="Content Placeholder 2">
            <a:extLst>
              <a:ext uri="{FF2B5EF4-FFF2-40B4-BE49-F238E27FC236}">
                <a16:creationId xmlns:a16="http://schemas.microsoft.com/office/drawing/2014/main" id="{841A9E5E-4F04-4ED9-972A-0F3EC278A972}"/>
              </a:ext>
            </a:extLst>
          </p:cNvPr>
          <p:cNvSpPr>
            <a:spLocks noGrp="1"/>
          </p:cNvSpPr>
          <p:nvPr>
            <p:ph idx="1"/>
          </p:nvPr>
        </p:nvSpPr>
        <p:spPr/>
        <p:txBody>
          <a:bodyPr/>
          <a:lstStyle/>
          <a:p>
            <a:r>
              <a:rPr lang="en-US" dirty="0"/>
              <a:t>Benchmarks: Apache, NGINX, Redis, Memcached</a:t>
            </a:r>
          </a:p>
          <a:p>
            <a:r>
              <a:rPr lang="en-US" dirty="0"/>
              <a:t>Variants:</a:t>
            </a:r>
          </a:p>
          <a:p>
            <a:pPr lvl="1"/>
            <a:r>
              <a:rPr lang="en-US" dirty="0" err="1"/>
              <a:t>glibc</a:t>
            </a:r>
            <a:r>
              <a:rPr lang="en-US" dirty="0"/>
              <a:t>(use </a:t>
            </a:r>
            <a:r>
              <a:rPr lang="en-US" dirty="0" err="1"/>
              <a:t>Stunnel</a:t>
            </a:r>
            <a:r>
              <a:rPr lang="en-US" dirty="0"/>
              <a:t> for encryption)</a:t>
            </a:r>
          </a:p>
          <a:p>
            <a:pPr lvl="1"/>
            <a:r>
              <a:rPr lang="en-US" dirty="0"/>
              <a:t>SCONE-sync</a:t>
            </a:r>
          </a:p>
          <a:p>
            <a:pPr lvl="1"/>
            <a:r>
              <a:rPr lang="en-US" dirty="0"/>
              <a:t>SCONE-async</a:t>
            </a:r>
          </a:p>
          <a:p>
            <a:endParaRPr lang="en-US" dirty="0"/>
          </a:p>
        </p:txBody>
      </p:sp>
      <p:sp>
        <p:nvSpPr>
          <p:cNvPr id="4" name="Footer Placeholder 3">
            <a:extLst>
              <a:ext uri="{FF2B5EF4-FFF2-40B4-BE49-F238E27FC236}">
                <a16:creationId xmlns:a16="http://schemas.microsoft.com/office/drawing/2014/main" id="{10D88C8E-4B59-46F9-8791-CB8237BA3C41}"/>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386367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D124-339A-4FB0-AA83-4D3B6B37B8EF}"/>
              </a:ext>
            </a:extLst>
          </p:cNvPr>
          <p:cNvSpPr>
            <a:spLocks noGrp="1"/>
          </p:cNvSpPr>
          <p:nvPr>
            <p:ph type="title"/>
          </p:nvPr>
        </p:nvSpPr>
        <p:spPr/>
        <p:txBody>
          <a:bodyPr/>
          <a:lstStyle/>
          <a:p>
            <a:r>
              <a:rPr lang="en-US" dirty="0"/>
              <a:t>Evaluation Result</a:t>
            </a:r>
          </a:p>
        </p:txBody>
      </p:sp>
      <p:sp>
        <p:nvSpPr>
          <p:cNvPr id="3" name="Content Placeholder 2">
            <a:extLst>
              <a:ext uri="{FF2B5EF4-FFF2-40B4-BE49-F238E27FC236}">
                <a16:creationId xmlns:a16="http://schemas.microsoft.com/office/drawing/2014/main" id="{60627231-E168-46BC-82EA-B0FC563C0D06}"/>
              </a:ext>
            </a:extLst>
          </p:cNvPr>
          <p:cNvSpPr>
            <a:spLocks noGrp="1"/>
          </p:cNvSpPr>
          <p:nvPr>
            <p:ph idx="1"/>
          </p:nvPr>
        </p:nvSpPr>
        <p:spPr/>
        <p:txBody>
          <a:bodyPr/>
          <a:lstStyle/>
          <a:p>
            <a:pPr marL="0" indent="0">
              <a:buNone/>
            </a:pPr>
            <a:endParaRPr lang="en-US" dirty="0"/>
          </a:p>
        </p:txBody>
      </p:sp>
      <p:sp>
        <p:nvSpPr>
          <p:cNvPr id="4" name="Footer Placeholder 3">
            <a:extLst>
              <a:ext uri="{FF2B5EF4-FFF2-40B4-BE49-F238E27FC236}">
                <a16:creationId xmlns:a16="http://schemas.microsoft.com/office/drawing/2014/main" id="{12F9B528-574D-47CD-8830-679419BF07DF}"/>
              </a:ext>
            </a:extLst>
          </p:cNvPr>
          <p:cNvSpPr>
            <a:spLocks noGrp="1"/>
          </p:cNvSpPr>
          <p:nvPr>
            <p:ph type="ftr" sz="quarter" idx="11"/>
          </p:nvPr>
        </p:nvSpPr>
        <p:spPr/>
        <p:txBody>
          <a:bodyPr/>
          <a:lstStyle/>
          <a:p>
            <a:r>
              <a:rPr lang="en-US"/>
              <a:t>CS523 Advanced Operating System</a:t>
            </a:r>
          </a:p>
        </p:txBody>
      </p:sp>
      <p:pic>
        <p:nvPicPr>
          <p:cNvPr id="13" name="Picture 12">
            <a:extLst>
              <a:ext uri="{FF2B5EF4-FFF2-40B4-BE49-F238E27FC236}">
                <a16:creationId xmlns:a16="http://schemas.microsoft.com/office/drawing/2014/main" id="{C08D21FC-97C6-47C3-932A-994DA306AB05}"/>
              </a:ext>
            </a:extLst>
          </p:cNvPr>
          <p:cNvPicPr>
            <a:picLocks noChangeAspect="1"/>
          </p:cNvPicPr>
          <p:nvPr/>
        </p:nvPicPr>
        <p:blipFill>
          <a:blip r:embed="rId3"/>
          <a:stretch>
            <a:fillRect/>
          </a:stretch>
        </p:blipFill>
        <p:spPr>
          <a:xfrm>
            <a:off x="1464620" y="2603838"/>
            <a:ext cx="3562350" cy="2628900"/>
          </a:xfrm>
          <a:prstGeom prst="rect">
            <a:avLst/>
          </a:prstGeom>
        </p:spPr>
      </p:pic>
      <p:pic>
        <p:nvPicPr>
          <p:cNvPr id="16" name="Picture 15">
            <a:extLst>
              <a:ext uri="{FF2B5EF4-FFF2-40B4-BE49-F238E27FC236}">
                <a16:creationId xmlns:a16="http://schemas.microsoft.com/office/drawing/2014/main" id="{77BDCE11-DAC7-4D66-A8BF-D5B2DF8015F9}"/>
              </a:ext>
            </a:extLst>
          </p:cNvPr>
          <p:cNvPicPr>
            <a:picLocks noChangeAspect="1"/>
          </p:cNvPicPr>
          <p:nvPr/>
        </p:nvPicPr>
        <p:blipFill>
          <a:blip r:embed="rId4"/>
          <a:stretch>
            <a:fillRect/>
          </a:stretch>
        </p:blipFill>
        <p:spPr>
          <a:xfrm>
            <a:off x="7272439" y="2908638"/>
            <a:ext cx="3124200" cy="2019300"/>
          </a:xfrm>
          <a:prstGeom prst="rect">
            <a:avLst/>
          </a:prstGeom>
        </p:spPr>
      </p:pic>
    </p:spTree>
    <p:extLst>
      <p:ext uri="{BB962C8B-B14F-4D97-AF65-F5344CB8AC3E}">
        <p14:creationId xmlns:p14="http://schemas.microsoft.com/office/powerpoint/2010/main" val="418948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7473-32A8-434D-B913-F7A0154F784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107165-F0E0-48FC-B277-8A2FE5844F80}"/>
              </a:ext>
            </a:extLst>
          </p:cNvPr>
          <p:cNvSpPr>
            <a:spLocks noGrp="1"/>
          </p:cNvSpPr>
          <p:nvPr>
            <p:ph idx="1"/>
          </p:nvPr>
        </p:nvSpPr>
        <p:spPr/>
        <p:txBody>
          <a:bodyPr/>
          <a:lstStyle/>
          <a:p>
            <a:r>
              <a:rPr lang="en-US" dirty="0"/>
              <a:t>SCONE increases the confidentiality and integrity of containerized services using Intel SGX.</a:t>
            </a:r>
          </a:p>
          <a:p>
            <a:endParaRPr lang="en-US" dirty="0"/>
          </a:p>
          <a:p>
            <a:r>
              <a:rPr lang="en-US" dirty="0"/>
              <a:t>SGX-imposed enclave transition overheads are reduced effectively</a:t>
            </a:r>
          </a:p>
          <a:p>
            <a:endParaRPr lang="en-US" dirty="0"/>
          </a:p>
          <a:p>
            <a:r>
              <a:rPr lang="en-US" dirty="0"/>
              <a:t>The secure containers of SCONE are compatible with Docker and can run unmodified applications</a:t>
            </a:r>
          </a:p>
        </p:txBody>
      </p:sp>
      <p:sp>
        <p:nvSpPr>
          <p:cNvPr id="4" name="Footer Placeholder 3">
            <a:extLst>
              <a:ext uri="{FF2B5EF4-FFF2-40B4-BE49-F238E27FC236}">
                <a16:creationId xmlns:a16="http://schemas.microsoft.com/office/drawing/2014/main" id="{6897D098-DED8-4BA9-9545-30C76384EDF9}"/>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314237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99BC-298C-4441-8047-775957FE5630}"/>
              </a:ext>
            </a:extLst>
          </p:cNvPr>
          <p:cNvSpPr>
            <a:spLocks noGrp="1"/>
          </p:cNvSpPr>
          <p:nvPr>
            <p:ph type="title"/>
          </p:nvPr>
        </p:nvSpPr>
        <p:spPr/>
        <p:txBody>
          <a:bodyPr/>
          <a:lstStyle/>
          <a:p>
            <a:r>
              <a:rPr lang="en-US" dirty="0"/>
              <a:t>Remarks</a:t>
            </a:r>
          </a:p>
        </p:txBody>
      </p:sp>
      <p:sp>
        <p:nvSpPr>
          <p:cNvPr id="3" name="Content Placeholder 2">
            <a:extLst>
              <a:ext uri="{FF2B5EF4-FFF2-40B4-BE49-F238E27FC236}">
                <a16:creationId xmlns:a16="http://schemas.microsoft.com/office/drawing/2014/main" id="{7642A826-D7C8-4466-98A8-EED1A8B87EF8}"/>
              </a:ext>
            </a:extLst>
          </p:cNvPr>
          <p:cNvSpPr>
            <a:spLocks noGrp="1"/>
          </p:cNvSpPr>
          <p:nvPr>
            <p:ph idx="1"/>
          </p:nvPr>
        </p:nvSpPr>
        <p:spPr/>
        <p:txBody>
          <a:bodyPr/>
          <a:lstStyle/>
          <a:p>
            <a:r>
              <a:rPr lang="en-US" altLang="zh-CN" dirty="0"/>
              <a:t>Overhead is too high! (that’s the cost of using SGX)</a:t>
            </a:r>
            <a:endParaRPr lang="en-US" dirty="0"/>
          </a:p>
          <a:p>
            <a:r>
              <a:rPr lang="en-US" dirty="0"/>
              <a:t>Evaluation: Thread number is fixed. </a:t>
            </a:r>
          </a:p>
          <a:p>
            <a:r>
              <a:rPr lang="en-US" dirty="0"/>
              <a:t>What about other CPUs?</a:t>
            </a:r>
          </a:p>
          <a:p>
            <a:r>
              <a:rPr lang="en-US" dirty="0"/>
              <a:t>SGX has side-channel issues!</a:t>
            </a:r>
          </a:p>
          <a:p>
            <a:r>
              <a:rPr lang="en-US" altLang="zh-CN" dirty="0"/>
              <a:t>Scalability?(modern server processors has &gt;20 HW threads)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374FC126-F16B-48CA-A00B-71E40213D3F9}"/>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173843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F79E9D-4E1F-4B9B-A117-55850E5808FD}"/>
              </a:ext>
            </a:extLst>
          </p:cNvPr>
          <p:cNvSpPr>
            <a:spLocks noGrp="1"/>
          </p:cNvSpPr>
          <p:nvPr>
            <p:ph type="title"/>
          </p:nvPr>
        </p:nvSpPr>
        <p:spPr/>
        <p:txBody>
          <a:bodyPr/>
          <a:lstStyle/>
          <a:p>
            <a:r>
              <a:rPr lang="en-US" dirty="0"/>
              <a:t>Backup slides</a:t>
            </a:r>
          </a:p>
        </p:txBody>
      </p:sp>
      <p:sp>
        <p:nvSpPr>
          <p:cNvPr id="6" name="Text Placeholder 5">
            <a:extLst>
              <a:ext uri="{FF2B5EF4-FFF2-40B4-BE49-F238E27FC236}">
                <a16:creationId xmlns:a16="http://schemas.microsoft.com/office/drawing/2014/main" id="{82CA0398-DE07-4209-80D3-CA66EB7B83F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2F36A1F9-4F30-4843-A7F3-8D75F0A84EC3}"/>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4059458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52433B-D228-46F4-8956-5418AC4BEBE3}"/>
              </a:ext>
            </a:extLst>
          </p:cNvPr>
          <p:cNvSpPr>
            <a:spLocks noGrp="1"/>
          </p:cNvSpPr>
          <p:nvPr>
            <p:ph type="title"/>
          </p:nvPr>
        </p:nvSpPr>
        <p:spPr/>
        <p:txBody>
          <a:bodyPr/>
          <a:lstStyle/>
          <a:p>
            <a:r>
              <a:rPr lang="en-US" dirty="0"/>
              <a:t>SGX Physical Memory Organization</a:t>
            </a:r>
          </a:p>
        </p:txBody>
      </p:sp>
      <p:sp>
        <p:nvSpPr>
          <p:cNvPr id="4" name="Footer Placeholder 3">
            <a:extLst>
              <a:ext uri="{FF2B5EF4-FFF2-40B4-BE49-F238E27FC236}">
                <a16:creationId xmlns:a16="http://schemas.microsoft.com/office/drawing/2014/main" id="{0A8B1DD8-F242-415E-8BDF-240B5BFDD3AE}"/>
              </a:ext>
            </a:extLst>
          </p:cNvPr>
          <p:cNvSpPr>
            <a:spLocks noGrp="1"/>
          </p:cNvSpPr>
          <p:nvPr>
            <p:ph type="ftr" sz="quarter" idx="11"/>
          </p:nvPr>
        </p:nvSpPr>
        <p:spPr/>
        <p:txBody>
          <a:bodyPr/>
          <a:lstStyle/>
          <a:p>
            <a:r>
              <a:rPr lang="en-US"/>
              <a:t>CS523 Advanced Operating System</a:t>
            </a:r>
          </a:p>
        </p:txBody>
      </p:sp>
      <p:pic>
        <p:nvPicPr>
          <p:cNvPr id="6" name="Picture 5">
            <a:extLst>
              <a:ext uri="{FF2B5EF4-FFF2-40B4-BE49-F238E27FC236}">
                <a16:creationId xmlns:a16="http://schemas.microsoft.com/office/drawing/2014/main" id="{921B18AB-B301-457B-B2D2-1871D918B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49" y="2004287"/>
            <a:ext cx="11103302" cy="3726503"/>
          </a:xfrm>
          <a:prstGeom prst="rect">
            <a:avLst/>
          </a:prstGeom>
        </p:spPr>
      </p:pic>
    </p:spTree>
    <p:extLst>
      <p:ext uri="{BB962C8B-B14F-4D97-AF65-F5344CB8AC3E}">
        <p14:creationId xmlns:p14="http://schemas.microsoft.com/office/powerpoint/2010/main" val="66231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31B7-FE52-409A-800C-5DA7B20706FF}"/>
              </a:ext>
            </a:extLst>
          </p:cNvPr>
          <p:cNvSpPr>
            <a:spLocks noGrp="1"/>
          </p:cNvSpPr>
          <p:nvPr>
            <p:ph type="title"/>
          </p:nvPr>
        </p:nvSpPr>
        <p:spPr/>
        <p:txBody>
          <a:bodyPr/>
          <a:lstStyle/>
          <a:p>
            <a:r>
              <a:rPr lang="en-US" dirty="0"/>
              <a:t>SGX Virtual Memory Organization</a:t>
            </a:r>
          </a:p>
        </p:txBody>
      </p:sp>
      <p:sp>
        <p:nvSpPr>
          <p:cNvPr id="4" name="Footer Placeholder 3">
            <a:extLst>
              <a:ext uri="{FF2B5EF4-FFF2-40B4-BE49-F238E27FC236}">
                <a16:creationId xmlns:a16="http://schemas.microsoft.com/office/drawing/2014/main" id="{4A552850-67D4-4CCF-B706-3267A183C8D0}"/>
              </a:ext>
            </a:extLst>
          </p:cNvPr>
          <p:cNvSpPr>
            <a:spLocks noGrp="1"/>
          </p:cNvSpPr>
          <p:nvPr>
            <p:ph type="ftr" sz="quarter" idx="11"/>
          </p:nvPr>
        </p:nvSpPr>
        <p:spPr/>
        <p:txBody>
          <a:bodyPr/>
          <a:lstStyle/>
          <a:p>
            <a:r>
              <a:rPr lang="en-US"/>
              <a:t>CS523 Advanced Operating System</a:t>
            </a:r>
          </a:p>
        </p:txBody>
      </p:sp>
      <p:pic>
        <p:nvPicPr>
          <p:cNvPr id="6" name="Picture 5">
            <a:extLst>
              <a:ext uri="{FF2B5EF4-FFF2-40B4-BE49-F238E27FC236}">
                <a16:creationId xmlns:a16="http://schemas.microsoft.com/office/drawing/2014/main" id="{4C99F6CE-5824-4F8F-9235-766A9BCC4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647" y="2064081"/>
            <a:ext cx="4686706" cy="3718882"/>
          </a:xfrm>
          <a:prstGeom prst="rect">
            <a:avLst/>
          </a:prstGeom>
        </p:spPr>
      </p:pic>
    </p:spTree>
    <p:extLst>
      <p:ext uri="{BB962C8B-B14F-4D97-AF65-F5344CB8AC3E}">
        <p14:creationId xmlns:p14="http://schemas.microsoft.com/office/powerpoint/2010/main" val="277713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96BA-F67A-4CB7-B7BB-01A87F4B0D28}"/>
              </a:ext>
            </a:extLst>
          </p:cNvPr>
          <p:cNvSpPr>
            <a:spLocks noGrp="1"/>
          </p:cNvSpPr>
          <p:nvPr>
            <p:ph type="title"/>
          </p:nvPr>
        </p:nvSpPr>
        <p:spPr/>
        <p:txBody>
          <a:bodyPr/>
          <a:lstStyle/>
          <a:p>
            <a:r>
              <a:rPr lang="en-US" dirty="0"/>
              <a:t>Container-based Virtualization</a:t>
            </a:r>
          </a:p>
        </p:txBody>
      </p:sp>
      <p:sp>
        <p:nvSpPr>
          <p:cNvPr id="3" name="Content Placeholder 2">
            <a:extLst>
              <a:ext uri="{FF2B5EF4-FFF2-40B4-BE49-F238E27FC236}">
                <a16:creationId xmlns:a16="http://schemas.microsoft.com/office/drawing/2014/main" id="{A660FDA9-346F-493C-80DE-857597760E74}"/>
              </a:ext>
            </a:extLst>
          </p:cNvPr>
          <p:cNvSpPr>
            <a:spLocks noGrp="1"/>
          </p:cNvSpPr>
          <p:nvPr>
            <p:ph idx="1"/>
          </p:nvPr>
        </p:nvSpPr>
        <p:spPr/>
        <p:txBody>
          <a:bodyPr/>
          <a:lstStyle/>
          <a:p>
            <a:r>
              <a:rPr lang="en-US" dirty="0"/>
              <a:t>Computation/Data outsourcing is popular(example: 23andMe)</a:t>
            </a:r>
          </a:p>
          <a:p>
            <a:pPr marL="0" indent="0">
              <a:buNone/>
            </a:pPr>
            <a:endParaRPr lang="en-US" dirty="0"/>
          </a:p>
          <a:p>
            <a:r>
              <a:rPr lang="en-US" dirty="0"/>
              <a:t>Container and Virtual Machine are two popular solutions; Container normally has better performance over virtual machine; easy to deploy</a:t>
            </a:r>
          </a:p>
        </p:txBody>
      </p:sp>
      <p:sp>
        <p:nvSpPr>
          <p:cNvPr id="4" name="Footer Placeholder 3">
            <a:extLst>
              <a:ext uri="{FF2B5EF4-FFF2-40B4-BE49-F238E27FC236}">
                <a16:creationId xmlns:a16="http://schemas.microsoft.com/office/drawing/2014/main" id="{FCAD235F-4360-4255-A2CB-59C46AA8BFF1}"/>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358242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D423-3E09-417A-B3D1-1CFD9E6C0E4A}"/>
              </a:ext>
            </a:extLst>
          </p:cNvPr>
          <p:cNvSpPr>
            <a:spLocks noGrp="1"/>
          </p:cNvSpPr>
          <p:nvPr>
            <p:ph type="title"/>
          </p:nvPr>
        </p:nvSpPr>
        <p:spPr>
          <a:xfrm>
            <a:off x="838200" y="355794"/>
            <a:ext cx="10515600" cy="1325563"/>
          </a:xfrm>
        </p:spPr>
        <p:txBody>
          <a:bodyPr/>
          <a:lstStyle/>
          <a:p>
            <a:r>
              <a:rPr lang="en-US" dirty="0"/>
              <a:t>The Worries of User </a:t>
            </a:r>
          </a:p>
        </p:txBody>
      </p:sp>
      <p:sp>
        <p:nvSpPr>
          <p:cNvPr id="3" name="Content Placeholder 2">
            <a:extLst>
              <a:ext uri="{FF2B5EF4-FFF2-40B4-BE49-F238E27FC236}">
                <a16:creationId xmlns:a16="http://schemas.microsoft.com/office/drawing/2014/main" id="{021A1CE8-FDF8-4449-8191-60F265C1EA74}"/>
              </a:ext>
            </a:extLst>
          </p:cNvPr>
          <p:cNvSpPr>
            <a:spLocks noGrp="1"/>
          </p:cNvSpPr>
          <p:nvPr>
            <p:ph idx="1"/>
          </p:nvPr>
        </p:nvSpPr>
        <p:spPr>
          <a:xfrm>
            <a:off x="838200" y="1825625"/>
            <a:ext cx="7895417" cy="4351338"/>
          </a:xfrm>
        </p:spPr>
        <p:txBody>
          <a:bodyPr/>
          <a:lstStyle/>
          <a:p>
            <a:r>
              <a:rPr lang="en-US" dirty="0"/>
              <a:t>The cloud provider can know all the user data/code</a:t>
            </a:r>
          </a:p>
          <a:p>
            <a:pPr marL="0" indent="0">
              <a:buNone/>
            </a:pPr>
            <a:endParaRPr lang="en-US" dirty="0"/>
          </a:p>
          <a:p>
            <a:r>
              <a:rPr lang="en-US" dirty="0"/>
              <a:t>User has to trust the cloud provider(their HW/SW)</a:t>
            </a:r>
          </a:p>
          <a:p>
            <a:endParaRPr lang="en-US" dirty="0"/>
          </a:p>
          <a:p>
            <a:r>
              <a:rPr lang="en-US" dirty="0"/>
              <a:t>Users don’t trust each other</a:t>
            </a:r>
          </a:p>
          <a:p>
            <a:endParaRPr lang="en-US" dirty="0"/>
          </a:p>
          <a:p>
            <a:r>
              <a:rPr lang="en-US" dirty="0"/>
              <a:t>Even if cloud provider is trustworthy, their infrastructure can potentially be compromised</a:t>
            </a:r>
          </a:p>
        </p:txBody>
      </p:sp>
      <p:sp>
        <p:nvSpPr>
          <p:cNvPr id="4" name="Footer Placeholder 3">
            <a:extLst>
              <a:ext uri="{FF2B5EF4-FFF2-40B4-BE49-F238E27FC236}">
                <a16:creationId xmlns:a16="http://schemas.microsoft.com/office/drawing/2014/main" id="{BA42B561-76DC-4C28-8618-575EC9004EA4}"/>
              </a:ext>
            </a:extLst>
          </p:cNvPr>
          <p:cNvSpPr>
            <a:spLocks noGrp="1"/>
          </p:cNvSpPr>
          <p:nvPr>
            <p:ph type="ftr" sz="quarter" idx="11"/>
          </p:nvPr>
        </p:nvSpPr>
        <p:spPr/>
        <p:txBody>
          <a:bodyPr/>
          <a:lstStyle/>
          <a:p>
            <a:r>
              <a:rPr lang="en-US"/>
              <a:t>CS523 Advanced Operating System</a:t>
            </a:r>
          </a:p>
        </p:txBody>
      </p:sp>
      <p:pic>
        <p:nvPicPr>
          <p:cNvPr id="6" name="Picture 5">
            <a:extLst>
              <a:ext uri="{FF2B5EF4-FFF2-40B4-BE49-F238E27FC236}">
                <a16:creationId xmlns:a16="http://schemas.microsoft.com/office/drawing/2014/main" id="{AB29A413-2D49-45C8-AE0B-3DB298A94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650" y="1261171"/>
            <a:ext cx="3383573" cy="4496190"/>
          </a:xfrm>
          <a:prstGeom prst="rect">
            <a:avLst/>
          </a:prstGeom>
        </p:spPr>
      </p:pic>
    </p:spTree>
    <p:extLst>
      <p:ext uri="{BB962C8B-B14F-4D97-AF65-F5344CB8AC3E}">
        <p14:creationId xmlns:p14="http://schemas.microsoft.com/office/powerpoint/2010/main" val="347412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0B35-03E1-475C-8C16-50822FE3267C}"/>
              </a:ext>
            </a:extLst>
          </p:cNvPr>
          <p:cNvSpPr>
            <a:spLocks noGrp="1"/>
          </p:cNvSpPr>
          <p:nvPr>
            <p:ph type="title"/>
          </p:nvPr>
        </p:nvSpPr>
        <p:spPr/>
        <p:txBody>
          <a:bodyPr/>
          <a:lstStyle/>
          <a:p>
            <a:r>
              <a:rPr lang="en-US" dirty="0"/>
              <a:t>Thread Model</a:t>
            </a:r>
          </a:p>
        </p:txBody>
      </p:sp>
      <p:sp>
        <p:nvSpPr>
          <p:cNvPr id="3" name="Content Placeholder 2">
            <a:extLst>
              <a:ext uri="{FF2B5EF4-FFF2-40B4-BE49-F238E27FC236}">
                <a16:creationId xmlns:a16="http://schemas.microsoft.com/office/drawing/2014/main" id="{F940C9A0-3F26-446A-914D-09A9338DF351}"/>
              </a:ext>
            </a:extLst>
          </p:cNvPr>
          <p:cNvSpPr>
            <a:spLocks noGrp="1"/>
          </p:cNvSpPr>
          <p:nvPr>
            <p:ph idx="1"/>
          </p:nvPr>
        </p:nvSpPr>
        <p:spPr/>
        <p:txBody>
          <a:bodyPr/>
          <a:lstStyle/>
          <a:p>
            <a:r>
              <a:rPr lang="en-US" dirty="0"/>
              <a:t>Assume a privilege adversary, who controls the entire software stack (container engine, OS kernel, etc.)</a:t>
            </a:r>
          </a:p>
          <a:p>
            <a:pPr marL="0" indent="0">
              <a:buNone/>
            </a:pPr>
            <a:endParaRPr lang="en-US" dirty="0"/>
          </a:p>
          <a:p>
            <a:r>
              <a:rPr lang="en-US" dirty="0"/>
              <a:t>The application itself is bug-free</a:t>
            </a:r>
          </a:p>
          <a:p>
            <a:pPr marL="0" indent="0">
              <a:buNone/>
            </a:pPr>
            <a:endParaRPr lang="en-US" dirty="0"/>
          </a:p>
          <a:p>
            <a:r>
              <a:rPr lang="en-US" dirty="0"/>
              <a:t>Denial-of-service attack and side-channel attacks are out-of-scope</a:t>
            </a:r>
          </a:p>
        </p:txBody>
      </p:sp>
      <p:sp>
        <p:nvSpPr>
          <p:cNvPr id="4" name="Footer Placeholder 3">
            <a:extLst>
              <a:ext uri="{FF2B5EF4-FFF2-40B4-BE49-F238E27FC236}">
                <a16:creationId xmlns:a16="http://schemas.microsoft.com/office/drawing/2014/main" id="{6E90F2C1-FBCF-43C8-AC10-557006E2B32C}"/>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14599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C39-AC74-40C2-8173-7BDF3F8CAC1C}"/>
              </a:ext>
            </a:extLst>
          </p:cNvPr>
          <p:cNvSpPr>
            <a:spLocks noGrp="1"/>
          </p:cNvSpPr>
          <p:nvPr>
            <p:ph type="title"/>
          </p:nvPr>
        </p:nvSpPr>
        <p:spPr/>
        <p:txBody>
          <a:bodyPr/>
          <a:lstStyle/>
          <a:p>
            <a:r>
              <a:rPr lang="en-US" dirty="0"/>
              <a:t>The Goal of SCONE</a:t>
            </a:r>
          </a:p>
        </p:txBody>
      </p:sp>
      <p:sp>
        <p:nvSpPr>
          <p:cNvPr id="3" name="Content Placeholder 2">
            <a:extLst>
              <a:ext uri="{FF2B5EF4-FFF2-40B4-BE49-F238E27FC236}">
                <a16:creationId xmlns:a16="http://schemas.microsoft.com/office/drawing/2014/main" id="{410CD6BE-83B7-4568-A918-AE05E3E0A894}"/>
              </a:ext>
            </a:extLst>
          </p:cNvPr>
          <p:cNvSpPr>
            <a:spLocks noGrp="1"/>
          </p:cNvSpPr>
          <p:nvPr>
            <p:ph idx="1"/>
          </p:nvPr>
        </p:nvSpPr>
        <p:spPr/>
        <p:txBody>
          <a:bodyPr>
            <a:normAutofit lnSpcReduction="10000"/>
          </a:bodyPr>
          <a:lstStyle/>
          <a:p>
            <a:r>
              <a:rPr lang="en-US" dirty="0"/>
              <a:t>Run unmodified Linux applications in a container, which is running in a untrusted cloud securely and with acceptable performance</a:t>
            </a:r>
          </a:p>
          <a:p>
            <a:r>
              <a:rPr lang="en-US" dirty="0"/>
              <a:t>Security</a:t>
            </a:r>
          </a:p>
          <a:p>
            <a:pPr lvl="1"/>
            <a:r>
              <a:rPr lang="en-US" dirty="0"/>
              <a:t>Guarantee confidentiality &amp; integrity</a:t>
            </a:r>
          </a:p>
          <a:p>
            <a:pPr lvl="1"/>
            <a:r>
              <a:rPr lang="en-US" dirty="0"/>
              <a:t>Minimize TCB</a:t>
            </a:r>
          </a:p>
          <a:p>
            <a:r>
              <a:rPr lang="en-US" dirty="0"/>
              <a:t>Performance</a:t>
            </a:r>
          </a:p>
          <a:p>
            <a:pPr lvl="1"/>
            <a:r>
              <a:rPr lang="en-US" dirty="0"/>
              <a:t>Low latency</a:t>
            </a:r>
          </a:p>
          <a:p>
            <a:pPr lvl="1"/>
            <a:r>
              <a:rPr lang="en-US" dirty="0"/>
              <a:t>High throughput</a:t>
            </a:r>
          </a:p>
          <a:p>
            <a:r>
              <a:rPr lang="en-US" dirty="0"/>
              <a:t>Usability</a:t>
            </a:r>
          </a:p>
          <a:p>
            <a:pPr lvl="1"/>
            <a:r>
              <a:rPr lang="en-US" dirty="0"/>
              <a:t>Easy to deploy</a:t>
            </a:r>
          </a:p>
          <a:p>
            <a:pPr marL="457200" lvl="1" indent="0">
              <a:buNone/>
            </a:pPr>
            <a:endParaRPr lang="en-US" dirty="0"/>
          </a:p>
          <a:p>
            <a:endParaRPr lang="en-US" dirty="0"/>
          </a:p>
        </p:txBody>
      </p:sp>
      <p:sp>
        <p:nvSpPr>
          <p:cNvPr id="4" name="Footer Placeholder 3">
            <a:extLst>
              <a:ext uri="{FF2B5EF4-FFF2-40B4-BE49-F238E27FC236}">
                <a16:creationId xmlns:a16="http://schemas.microsoft.com/office/drawing/2014/main" id="{6E52F55A-B4B0-4944-871D-2E652632A38C}"/>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423755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B6E3-617B-4AF7-B7D5-A5EDC2F90D5D}"/>
              </a:ext>
            </a:extLst>
          </p:cNvPr>
          <p:cNvSpPr>
            <a:spLocks noGrp="1"/>
          </p:cNvSpPr>
          <p:nvPr>
            <p:ph type="title"/>
          </p:nvPr>
        </p:nvSpPr>
        <p:spPr/>
        <p:txBody>
          <a:bodyPr/>
          <a:lstStyle/>
          <a:p>
            <a:r>
              <a:rPr lang="en-US" dirty="0"/>
              <a:t>Intel Software Guard </a:t>
            </a:r>
            <a:r>
              <a:rPr lang="en-US" dirty="0" err="1"/>
              <a:t>eXtensions</a:t>
            </a:r>
            <a:r>
              <a:rPr lang="en-US" dirty="0"/>
              <a:t>(SGX)</a:t>
            </a:r>
          </a:p>
        </p:txBody>
      </p:sp>
      <p:sp>
        <p:nvSpPr>
          <p:cNvPr id="3" name="Content Placeholder 2">
            <a:extLst>
              <a:ext uri="{FF2B5EF4-FFF2-40B4-BE49-F238E27FC236}">
                <a16:creationId xmlns:a16="http://schemas.microsoft.com/office/drawing/2014/main" id="{C53950F6-07E1-4D11-A17A-4BD7EB45948B}"/>
              </a:ext>
            </a:extLst>
          </p:cNvPr>
          <p:cNvSpPr>
            <a:spLocks noGrp="1"/>
          </p:cNvSpPr>
          <p:nvPr>
            <p:ph idx="1"/>
          </p:nvPr>
        </p:nvSpPr>
        <p:spPr/>
        <p:txBody>
          <a:bodyPr>
            <a:normAutofit/>
          </a:bodyPr>
          <a:lstStyle/>
          <a:p>
            <a:r>
              <a:rPr lang="en-US" dirty="0"/>
              <a:t>TCB is the processor with SGX</a:t>
            </a:r>
          </a:p>
          <a:p>
            <a:r>
              <a:rPr lang="en-US" b="1" u="sng" dirty="0"/>
              <a:t>Isolation</a:t>
            </a:r>
            <a:r>
              <a:rPr lang="en-US" dirty="0"/>
              <a:t>: Enclave’s environment is isolated from all untrusted software outside enclave</a:t>
            </a:r>
          </a:p>
          <a:p>
            <a:r>
              <a:rPr lang="en-US" b="1" u="sng" dirty="0"/>
              <a:t>Attestation</a:t>
            </a:r>
            <a:r>
              <a:rPr lang="en-US" dirty="0"/>
              <a:t>: Enclave allows the user to authenticate the software running inside an enclave</a:t>
            </a:r>
          </a:p>
          <a:p>
            <a:r>
              <a:rPr lang="en-US" i="1" dirty="0"/>
              <a:t>EPC</a:t>
            </a:r>
            <a:r>
              <a:rPr lang="en-US" dirty="0"/>
              <a:t> size is limited. </a:t>
            </a:r>
          </a:p>
          <a:p>
            <a:r>
              <a:rPr lang="en-US" dirty="0" err="1"/>
              <a:t>Syscalls</a:t>
            </a:r>
            <a:r>
              <a:rPr lang="en-US" dirty="0"/>
              <a:t> are not allowed</a:t>
            </a:r>
          </a:p>
        </p:txBody>
      </p:sp>
      <p:sp>
        <p:nvSpPr>
          <p:cNvPr id="4" name="Footer Placeholder 3">
            <a:extLst>
              <a:ext uri="{FF2B5EF4-FFF2-40B4-BE49-F238E27FC236}">
                <a16:creationId xmlns:a16="http://schemas.microsoft.com/office/drawing/2014/main" id="{494BC757-F787-431C-8DF9-F244C727958D}"/>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327332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2C08-D98E-4A51-BA6E-FA302427E51B}"/>
              </a:ext>
            </a:extLst>
          </p:cNvPr>
          <p:cNvSpPr>
            <a:spLocks noGrp="1"/>
          </p:cNvSpPr>
          <p:nvPr>
            <p:ph type="title"/>
          </p:nvPr>
        </p:nvSpPr>
        <p:spPr/>
        <p:txBody>
          <a:bodyPr/>
          <a:lstStyle/>
          <a:p>
            <a:r>
              <a:rPr lang="en-US" dirty="0"/>
              <a:t>Intel Software Guard </a:t>
            </a:r>
            <a:r>
              <a:rPr lang="en-US" dirty="0" err="1"/>
              <a:t>eXtensions</a:t>
            </a:r>
            <a:r>
              <a:rPr lang="en-US" dirty="0"/>
              <a:t>(SGX)</a:t>
            </a:r>
          </a:p>
        </p:txBody>
      </p:sp>
      <p:sp>
        <p:nvSpPr>
          <p:cNvPr id="3" name="Content Placeholder 2">
            <a:extLst>
              <a:ext uri="{FF2B5EF4-FFF2-40B4-BE49-F238E27FC236}">
                <a16:creationId xmlns:a16="http://schemas.microsoft.com/office/drawing/2014/main" id="{6F4B060C-5260-4DD8-B1C9-DDBBA188CBD8}"/>
              </a:ext>
            </a:extLst>
          </p:cNvPr>
          <p:cNvSpPr>
            <a:spLocks noGrp="1"/>
          </p:cNvSpPr>
          <p:nvPr>
            <p:ph idx="1"/>
          </p:nvPr>
        </p:nvSpPr>
        <p:spPr/>
        <p:txBody>
          <a:bodyPr/>
          <a:lstStyle/>
          <a:p>
            <a:r>
              <a:rPr lang="en-US" dirty="0"/>
              <a:t>Performance overhead:</a:t>
            </a:r>
          </a:p>
          <a:p>
            <a:pPr lvl="1"/>
            <a:r>
              <a:rPr lang="en-US" dirty="0"/>
              <a:t>Thread must exit the enclave prior to </a:t>
            </a:r>
            <a:r>
              <a:rPr lang="en-US" dirty="0" err="1"/>
              <a:t>syscall</a:t>
            </a:r>
            <a:r>
              <a:rPr lang="en-US" dirty="0"/>
              <a:t>; after </a:t>
            </a:r>
            <a:r>
              <a:rPr lang="en-US" dirty="0" err="1"/>
              <a:t>syscall</a:t>
            </a:r>
            <a:r>
              <a:rPr lang="en-US" dirty="0"/>
              <a:t> finishes thread re-enters enclave</a:t>
            </a:r>
          </a:p>
          <a:p>
            <a:pPr lvl="1"/>
            <a:r>
              <a:rPr lang="en-US" dirty="0"/>
              <a:t>On-chip memory and DRAM data exchange requires encryption/decryption</a:t>
            </a:r>
          </a:p>
          <a:p>
            <a:pPr lvl="1"/>
            <a:r>
              <a:rPr lang="en-US" dirty="0"/>
              <a:t>Application whose memory requirement exceeds EPC size will cause swapping pages between EPC and untrusted DRAM(encryption/decryption, interrupts and TLB flush)</a:t>
            </a:r>
          </a:p>
        </p:txBody>
      </p:sp>
      <p:sp>
        <p:nvSpPr>
          <p:cNvPr id="4" name="Footer Placeholder 3">
            <a:extLst>
              <a:ext uri="{FF2B5EF4-FFF2-40B4-BE49-F238E27FC236}">
                <a16:creationId xmlns:a16="http://schemas.microsoft.com/office/drawing/2014/main" id="{40A92ED8-206B-4A45-A391-C08C53751787}"/>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31881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F387-2391-407C-AD4D-051D3327D7BB}"/>
              </a:ext>
            </a:extLst>
          </p:cNvPr>
          <p:cNvSpPr>
            <a:spLocks noGrp="1"/>
          </p:cNvSpPr>
          <p:nvPr>
            <p:ph type="title"/>
          </p:nvPr>
        </p:nvSpPr>
        <p:spPr/>
        <p:txBody>
          <a:bodyPr/>
          <a:lstStyle/>
          <a:p>
            <a:r>
              <a:rPr lang="en-US" dirty="0"/>
              <a:t>Design Challenges</a:t>
            </a:r>
          </a:p>
        </p:txBody>
      </p:sp>
      <p:sp>
        <p:nvSpPr>
          <p:cNvPr id="3" name="Content Placeholder 2">
            <a:extLst>
              <a:ext uri="{FF2B5EF4-FFF2-40B4-BE49-F238E27FC236}">
                <a16:creationId xmlns:a16="http://schemas.microsoft.com/office/drawing/2014/main" id="{34DAEF02-F451-45CF-AA15-68C0E11F05B7}"/>
              </a:ext>
            </a:extLst>
          </p:cNvPr>
          <p:cNvSpPr>
            <a:spLocks noGrp="1"/>
          </p:cNvSpPr>
          <p:nvPr>
            <p:ph idx="1"/>
          </p:nvPr>
        </p:nvSpPr>
        <p:spPr/>
        <p:txBody>
          <a:bodyPr>
            <a:normAutofit/>
          </a:bodyPr>
          <a:lstStyle/>
          <a:p>
            <a:r>
              <a:rPr lang="en-US" dirty="0"/>
              <a:t>Minimizing the size of software level TCB while keeping the interface safe</a:t>
            </a:r>
          </a:p>
          <a:p>
            <a:r>
              <a:rPr lang="en-US" dirty="0"/>
              <a:t>Inside EPC vs outside EPC</a:t>
            </a:r>
          </a:p>
          <a:p>
            <a:r>
              <a:rPr lang="en-US" dirty="0"/>
              <a:t>Maintaining low performance overhead</a:t>
            </a:r>
          </a:p>
          <a:p>
            <a:pPr lvl="1"/>
            <a:r>
              <a:rPr lang="en-US" dirty="0"/>
              <a:t>Synchronous system call</a:t>
            </a:r>
          </a:p>
          <a:p>
            <a:pPr lvl="1"/>
            <a:r>
              <a:rPr lang="en-US" dirty="0"/>
              <a:t>Moving data into/out of on-chip memory requires encryption/decryption</a:t>
            </a:r>
          </a:p>
          <a:p>
            <a:pPr lvl="1"/>
            <a:r>
              <a:rPr lang="en-US" dirty="0"/>
              <a:t>More complicated page table walk</a:t>
            </a:r>
          </a:p>
          <a:p>
            <a:pPr marL="457200" lvl="1" indent="0">
              <a:buNone/>
            </a:pPr>
            <a:endParaRPr lang="en-US" dirty="0"/>
          </a:p>
        </p:txBody>
      </p:sp>
      <p:sp>
        <p:nvSpPr>
          <p:cNvPr id="4" name="Footer Placeholder 3">
            <a:extLst>
              <a:ext uri="{FF2B5EF4-FFF2-40B4-BE49-F238E27FC236}">
                <a16:creationId xmlns:a16="http://schemas.microsoft.com/office/drawing/2014/main" id="{D15B0720-0039-4E8C-9E22-541B2B424921}"/>
              </a:ext>
            </a:extLst>
          </p:cNvPr>
          <p:cNvSpPr>
            <a:spLocks noGrp="1"/>
          </p:cNvSpPr>
          <p:nvPr>
            <p:ph type="ftr" sz="quarter" idx="11"/>
          </p:nvPr>
        </p:nvSpPr>
        <p:spPr/>
        <p:txBody>
          <a:bodyPr/>
          <a:lstStyle/>
          <a:p>
            <a:r>
              <a:rPr lang="en-US"/>
              <a:t>CS523 Advanced Operating System</a:t>
            </a:r>
          </a:p>
        </p:txBody>
      </p:sp>
    </p:spTree>
    <p:extLst>
      <p:ext uri="{BB962C8B-B14F-4D97-AF65-F5344CB8AC3E}">
        <p14:creationId xmlns:p14="http://schemas.microsoft.com/office/powerpoint/2010/main" val="343042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EA9D-22D6-4904-979A-9D35379B389C}"/>
              </a:ext>
            </a:extLst>
          </p:cNvPr>
          <p:cNvSpPr>
            <a:spLocks noGrp="1"/>
          </p:cNvSpPr>
          <p:nvPr>
            <p:ph type="title"/>
          </p:nvPr>
        </p:nvSpPr>
        <p:spPr/>
        <p:txBody>
          <a:bodyPr/>
          <a:lstStyle/>
          <a:p>
            <a:r>
              <a:rPr lang="en-US" dirty="0"/>
              <a:t>SCONE Architecture</a:t>
            </a:r>
          </a:p>
        </p:txBody>
      </p:sp>
      <p:sp>
        <p:nvSpPr>
          <p:cNvPr id="3" name="Content Placeholder 2">
            <a:extLst>
              <a:ext uri="{FF2B5EF4-FFF2-40B4-BE49-F238E27FC236}">
                <a16:creationId xmlns:a16="http://schemas.microsoft.com/office/drawing/2014/main" id="{ABE1B999-E979-45B7-8C21-97CE26F754E8}"/>
              </a:ext>
            </a:extLst>
          </p:cNvPr>
          <p:cNvSpPr>
            <a:spLocks noGrp="1"/>
          </p:cNvSpPr>
          <p:nvPr>
            <p:ph idx="1"/>
          </p:nvPr>
        </p:nvSpPr>
        <p:spPr>
          <a:xfrm>
            <a:off x="838200" y="1825625"/>
            <a:ext cx="7315200" cy="4351338"/>
          </a:xfrm>
        </p:spPr>
        <p:txBody>
          <a:bodyPr>
            <a:normAutofit/>
          </a:bodyPr>
          <a:lstStyle/>
          <a:p>
            <a:r>
              <a:rPr lang="en-US" dirty="0"/>
              <a:t>External Interface Shielding</a:t>
            </a:r>
          </a:p>
          <a:p>
            <a:r>
              <a:rPr lang="en-US" dirty="0"/>
              <a:t>M:N threading (dynamic scheduling)</a:t>
            </a:r>
          </a:p>
          <a:p>
            <a:r>
              <a:rPr lang="en-US" dirty="0"/>
              <a:t>Asynchronous system call</a:t>
            </a:r>
          </a:p>
          <a:p>
            <a:r>
              <a:rPr lang="en-US" dirty="0"/>
              <a:t>Docker integration</a:t>
            </a:r>
          </a:p>
        </p:txBody>
      </p:sp>
      <p:sp>
        <p:nvSpPr>
          <p:cNvPr id="4" name="Footer Placeholder 3">
            <a:extLst>
              <a:ext uri="{FF2B5EF4-FFF2-40B4-BE49-F238E27FC236}">
                <a16:creationId xmlns:a16="http://schemas.microsoft.com/office/drawing/2014/main" id="{FAF91ABC-4C23-4AD9-9522-22E63EC4C9AC}"/>
              </a:ext>
            </a:extLst>
          </p:cNvPr>
          <p:cNvSpPr>
            <a:spLocks noGrp="1"/>
          </p:cNvSpPr>
          <p:nvPr>
            <p:ph type="ftr" sz="quarter" idx="11"/>
          </p:nvPr>
        </p:nvSpPr>
        <p:spPr/>
        <p:txBody>
          <a:bodyPr/>
          <a:lstStyle/>
          <a:p>
            <a:r>
              <a:rPr lang="en-US"/>
              <a:t>CS523 Advanced Operating System</a:t>
            </a:r>
          </a:p>
        </p:txBody>
      </p:sp>
      <p:pic>
        <p:nvPicPr>
          <p:cNvPr id="5" name="Content Placeholder 5">
            <a:extLst>
              <a:ext uri="{FF2B5EF4-FFF2-40B4-BE49-F238E27FC236}">
                <a16:creationId xmlns:a16="http://schemas.microsoft.com/office/drawing/2014/main" id="{ABF0F358-693A-48CC-BA89-67EE4A21C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129" y="1406902"/>
            <a:ext cx="4290432" cy="4313294"/>
          </a:xfrm>
          <a:prstGeom prst="rect">
            <a:avLst/>
          </a:prstGeom>
        </p:spPr>
      </p:pic>
    </p:spTree>
    <p:extLst>
      <p:ext uri="{BB962C8B-B14F-4D97-AF65-F5344CB8AC3E}">
        <p14:creationId xmlns:p14="http://schemas.microsoft.com/office/powerpoint/2010/main" val="254083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1196</Words>
  <Application>Microsoft Office PowerPoint</Application>
  <PresentationFormat>Widescreen</PresentationFormat>
  <Paragraphs>137</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vt:lpstr>
      <vt:lpstr>Arial</vt:lpstr>
      <vt:lpstr>Calibri</vt:lpstr>
      <vt:lpstr>Calibri Light</vt:lpstr>
      <vt:lpstr>Office Theme</vt:lpstr>
      <vt:lpstr>SCONE: Secure Linux Container Environment with Intel SGX (OSDI’16)</vt:lpstr>
      <vt:lpstr>Container-based Virtualization</vt:lpstr>
      <vt:lpstr>The Worries of User </vt:lpstr>
      <vt:lpstr>Thread Model</vt:lpstr>
      <vt:lpstr>The Goal of SCONE</vt:lpstr>
      <vt:lpstr>Intel Software Guard eXtensions(SGX)</vt:lpstr>
      <vt:lpstr>Intel Software Guard eXtensions(SGX)</vt:lpstr>
      <vt:lpstr>Design Challenges</vt:lpstr>
      <vt:lpstr>SCONE Architecture</vt:lpstr>
      <vt:lpstr>Shielding</vt:lpstr>
      <vt:lpstr>Threading Model</vt:lpstr>
      <vt:lpstr>Asynchronous System Calls</vt:lpstr>
      <vt:lpstr>Evaluation Result</vt:lpstr>
      <vt:lpstr>Evaluation Result</vt:lpstr>
      <vt:lpstr>Conclusion</vt:lpstr>
      <vt:lpstr>Remarks</vt:lpstr>
      <vt:lpstr>Backup slides</vt:lpstr>
      <vt:lpstr>SGX Physical Memory Organization</vt:lpstr>
      <vt:lpstr>SGX Virtual Memory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SCONE: Secure Linux Container Environment with Intel SGX (OSDI’16)</dc:title>
  <dc:creator>Yu, Jiyong</dc:creator>
  <cp:lastModifiedBy>Yu, Jiyong</cp:lastModifiedBy>
  <cp:revision>36</cp:revision>
  <dcterms:created xsi:type="dcterms:W3CDTF">2018-09-20T14:35:21Z</dcterms:created>
  <dcterms:modified xsi:type="dcterms:W3CDTF">2018-09-21T18:44:23Z</dcterms:modified>
</cp:coreProperties>
</file>