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33"/>
  </p:notesMasterIdLst>
  <p:sldIdLst>
    <p:sldId id="287" r:id="rId2"/>
    <p:sldId id="301" r:id="rId3"/>
    <p:sldId id="291" r:id="rId4"/>
    <p:sldId id="293" r:id="rId5"/>
    <p:sldId id="302" r:id="rId6"/>
    <p:sldId id="317" r:id="rId7"/>
    <p:sldId id="296" r:id="rId8"/>
    <p:sldId id="318" r:id="rId9"/>
    <p:sldId id="297" r:id="rId10"/>
    <p:sldId id="319" r:id="rId11"/>
    <p:sldId id="298" r:id="rId12"/>
    <p:sldId id="320" r:id="rId13"/>
    <p:sldId id="324" r:id="rId14"/>
    <p:sldId id="304" r:id="rId15"/>
    <p:sldId id="306" r:id="rId16"/>
    <p:sldId id="309" r:id="rId17"/>
    <p:sldId id="310" r:id="rId18"/>
    <p:sldId id="311" r:id="rId19"/>
    <p:sldId id="312" r:id="rId20"/>
    <p:sldId id="299" r:id="rId21"/>
    <p:sldId id="308" r:id="rId22"/>
    <p:sldId id="321" r:id="rId23"/>
    <p:sldId id="326" r:id="rId24"/>
    <p:sldId id="325" r:id="rId25"/>
    <p:sldId id="327" r:id="rId26"/>
    <p:sldId id="328" r:id="rId27"/>
    <p:sldId id="329" r:id="rId28"/>
    <p:sldId id="330" r:id="rId29"/>
    <p:sldId id="331" r:id="rId30"/>
    <p:sldId id="332" r:id="rId31"/>
    <p:sldId id="307" r:id="rId32"/>
  </p:sldIdLst>
  <p:sldSz cx="9144000" cy="5143500" type="screen16x9"/>
  <p:notesSz cx="6858000" cy="9144000"/>
  <p:embeddedFontLst>
    <p:embeddedFont>
      <p:font typeface="Alata" panose="020B0604020202020204" charset="0"/>
      <p:regular r:id="rId34"/>
    </p:embeddedFont>
    <p:embeddedFont>
      <p:font typeface="Montserrat" panose="00000500000000000000" pitchFamily="2" charset="0"/>
      <p:regular r:id="rId35"/>
      <p:bold r:id="rId36"/>
      <p:italic r:id="rId37"/>
      <p:boldItalic r:id="rId38"/>
    </p:embeddedFont>
    <p:embeddedFont>
      <p:font typeface="Roboto Condensed Light" panose="02000000000000000000" pitchFamily="2" charset="0"/>
      <p:regular r:id="rId39"/>
      <p: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15:clr>
            <a:srgbClr val="747775"/>
          </p15:clr>
        </p15:guide>
        <p15:guide id="2" orient="horz" pos="1631">
          <p15:clr>
            <a:srgbClr val="747775"/>
          </p15:clr>
        </p15:guide>
        <p15:guide id="3"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0101"/>
    <a:srgbClr val="000000"/>
    <a:srgbClr val="2B04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39C2BB-02DA-4518-9C1F-68D704C2FC92}">
  <a:tblStyle styleId="{7B39C2BB-02DA-4518-9C1F-68D704C2FC9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5033" autoAdjust="0"/>
  </p:normalViewPr>
  <p:slideViewPr>
    <p:cSldViewPr snapToGrid="0">
      <p:cViewPr varScale="1">
        <p:scale>
          <a:sx n="109" d="100"/>
          <a:sy n="109" d="100"/>
        </p:scale>
        <p:origin x="730" y="82"/>
      </p:cViewPr>
      <p:guideLst>
        <p:guide orient="horz"/>
        <p:guide orient="horz" pos="1631"/>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8"/>
        <p:cNvGrpSpPr/>
        <p:nvPr/>
      </p:nvGrpSpPr>
      <p:grpSpPr>
        <a:xfrm>
          <a:off x="0" y="0"/>
          <a:ext cx="0" cy="0"/>
          <a:chOff x="0" y="0"/>
          <a:chExt cx="0" cy="0"/>
        </a:xfrm>
      </p:grpSpPr>
      <p:sp>
        <p:nvSpPr>
          <p:cNvPr id="1729" name="Google Shape;1729;g25a7ed6fe30_3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0" name="Google Shape;1730;g25a7ed6fe30_3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1C1917"/>
                </a:solidFill>
                <a:effectLst/>
                <a:latin typeface="-apple-system"/>
              </a:rPr>
              <a:t>When a sensor detects an anomaly, it sends an alert to the cloud platform, which forwards it to the Mission Planner service to initiate a reactive response. The Mission Planner requests the nearest available drone from the management system for the mission. Once a drone is assigned, the flight planner generates new waypoints based on the sensor location to route the drone to inspect the alert. These waypoints are returned to the Mission Planner and sent to the drone, which then adapts its course to fly the new route and examine the anomaly onsite. Reactive missions allow the drone fleet to dynamically respond to real-time sensor triggers by interrupting planned flights and autonomously investigating events as they unfold.</a:t>
            </a:r>
            <a:endParaRPr lang="en-US" dirty="0"/>
          </a:p>
        </p:txBody>
      </p:sp>
    </p:spTree>
    <p:extLst>
      <p:ext uri="{BB962C8B-B14F-4D97-AF65-F5344CB8AC3E}">
        <p14:creationId xmlns:p14="http://schemas.microsoft.com/office/powerpoint/2010/main" val="1572154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1C1917"/>
                </a:solidFill>
                <a:effectLst/>
                <a:latin typeface="-apple-system"/>
              </a:rPr>
              <a:t>Key steps:</a:t>
            </a:r>
          </a:p>
          <a:p>
            <a:pPr algn="l">
              <a:buFont typeface="Arial" panose="020B0604020202020204" pitchFamily="34" charset="0"/>
              <a:buChar char="•"/>
            </a:pPr>
            <a:r>
              <a:rPr lang="en-US" b="0" i="0" dirty="0">
                <a:solidFill>
                  <a:srgbClr val="1C1917"/>
                </a:solidFill>
                <a:effectLst/>
                <a:latin typeface="-apple-system"/>
              </a:rPr>
              <a:t>Admins schedule pre-planned missions</a:t>
            </a:r>
          </a:p>
          <a:p>
            <a:pPr algn="l">
              <a:buFont typeface="Arial" panose="020B0604020202020204" pitchFamily="34" charset="0"/>
              <a:buChar char="•"/>
            </a:pPr>
            <a:r>
              <a:rPr lang="en-US" b="0" i="0" dirty="0">
                <a:solidFill>
                  <a:srgbClr val="1C1917"/>
                </a:solidFill>
                <a:effectLst/>
                <a:latin typeface="-apple-system"/>
              </a:rPr>
              <a:t>Mission planner sends details to drone</a:t>
            </a:r>
          </a:p>
          <a:p>
            <a:pPr algn="l">
              <a:buFont typeface="Arial" panose="020B0604020202020204" pitchFamily="34" charset="0"/>
              <a:buChar char="•"/>
            </a:pPr>
            <a:r>
              <a:rPr lang="en-US" b="0" i="0" dirty="0">
                <a:solidFill>
                  <a:srgbClr val="1C1917"/>
                </a:solidFill>
                <a:effectLst/>
                <a:latin typeface="-apple-system"/>
              </a:rPr>
              <a:t>Drone executes mission and sends data</a:t>
            </a:r>
          </a:p>
          <a:p>
            <a:pPr algn="l">
              <a:buFont typeface="Arial" panose="020B0604020202020204" pitchFamily="34" charset="0"/>
              <a:buChar char="•"/>
            </a:pPr>
            <a:r>
              <a:rPr lang="en-US" b="0" i="0" dirty="0">
                <a:solidFill>
                  <a:srgbClr val="1C1917"/>
                </a:solidFill>
                <a:effectLst/>
                <a:latin typeface="-apple-system"/>
              </a:rPr>
              <a:t>Users request on-demand missions</a:t>
            </a:r>
          </a:p>
          <a:p>
            <a:pPr algn="l">
              <a:buFont typeface="Arial" panose="020B0604020202020204" pitchFamily="34" charset="0"/>
              <a:buChar char="•"/>
            </a:pPr>
            <a:r>
              <a:rPr lang="en-US" b="0" i="0" dirty="0">
                <a:solidFill>
                  <a:srgbClr val="1C1917"/>
                </a:solidFill>
                <a:effectLst/>
                <a:latin typeface="-apple-system"/>
              </a:rPr>
              <a:t>Mission planner generates and assigns mission</a:t>
            </a:r>
          </a:p>
          <a:p>
            <a:pPr algn="l">
              <a:buFont typeface="Arial" panose="020B0604020202020204" pitchFamily="34" charset="0"/>
              <a:buChar char="•"/>
            </a:pPr>
            <a:r>
              <a:rPr lang="en-US" b="0" i="0" dirty="0">
                <a:solidFill>
                  <a:srgbClr val="1C1917"/>
                </a:solidFill>
                <a:effectLst/>
                <a:latin typeface="-apple-system"/>
              </a:rPr>
              <a:t>Drone executes and streams data</a:t>
            </a:r>
          </a:p>
          <a:p>
            <a:pPr algn="l">
              <a:buFont typeface="Arial" panose="020B0604020202020204" pitchFamily="34" charset="0"/>
              <a:buChar char="•"/>
            </a:pPr>
            <a:r>
              <a:rPr lang="en-US" b="0" i="0" dirty="0">
                <a:solidFill>
                  <a:srgbClr val="1C1917"/>
                </a:solidFill>
                <a:effectLst/>
                <a:latin typeface="-apple-system"/>
              </a:rPr>
              <a:t>For random patrols, mission planner initiates</a:t>
            </a:r>
          </a:p>
          <a:p>
            <a:pPr algn="l">
              <a:buFont typeface="Arial" panose="020B0604020202020204" pitchFamily="34" charset="0"/>
              <a:buChar char="•"/>
            </a:pPr>
            <a:r>
              <a:rPr lang="en-US" b="0" i="0" dirty="0">
                <a:solidFill>
                  <a:srgbClr val="1C1917"/>
                </a:solidFill>
                <a:effectLst/>
                <a:latin typeface="-apple-system"/>
              </a:rPr>
              <a:t>Drone follows generated plan</a:t>
            </a:r>
          </a:p>
          <a:p>
            <a:pPr algn="l">
              <a:buFont typeface="Arial" panose="020B0604020202020204" pitchFamily="34" charset="0"/>
              <a:buChar char="•"/>
            </a:pPr>
            <a:r>
              <a:rPr lang="en-US" b="0" i="0" dirty="0">
                <a:solidFill>
                  <a:srgbClr val="1C1917"/>
                </a:solidFill>
                <a:effectLst/>
                <a:latin typeface="-apple-system"/>
              </a:rPr>
              <a:t>Sensors trigger reactive rerouting</a:t>
            </a:r>
          </a:p>
          <a:p>
            <a:pPr algn="l">
              <a:buFont typeface="Arial" panose="020B0604020202020204" pitchFamily="34" charset="0"/>
              <a:buChar char="•"/>
            </a:pPr>
            <a:r>
              <a:rPr lang="en-US" b="0" i="0" dirty="0">
                <a:solidFill>
                  <a:srgbClr val="1C1917"/>
                </a:solidFill>
                <a:effectLst/>
                <a:latin typeface="-apple-system"/>
              </a:rPr>
              <a:t>Mission planner adapts mission</a:t>
            </a:r>
          </a:p>
          <a:p>
            <a:pPr algn="l">
              <a:buFont typeface="Arial" panose="020B0604020202020204" pitchFamily="34" charset="0"/>
              <a:buChar char="•"/>
            </a:pPr>
            <a:r>
              <a:rPr lang="en-US" b="0" i="0" dirty="0">
                <a:solidFill>
                  <a:srgbClr val="1C1917"/>
                </a:solidFill>
                <a:effectLst/>
                <a:latin typeface="-apple-system"/>
              </a:rPr>
              <a:t>Drone adjusts and sends updates</a:t>
            </a:r>
          </a:p>
          <a:p>
            <a:endParaRPr lang="en-US" dirty="0"/>
          </a:p>
        </p:txBody>
      </p:sp>
    </p:spTree>
    <p:extLst>
      <p:ext uri="{BB962C8B-B14F-4D97-AF65-F5344CB8AC3E}">
        <p14:creationId xmlns:p14="http://schemas.microsoft.com/office/powerpoint/2010/main" val="3255548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1C1917"/>
                </a:solidFill>
                <a:effectLst/>
                <a:latin typeface="-apple-system"/>
              </a:rPr>
              <a:t>Hover - Drone holds position at set altitude over waypoint for configured duration</a:t>
            </a:r>
          </a:p>
          <a:p>
            <a:pPr algn="l">
              <a:buFont typeface="Arial" panose="020B0604020202020204" pitchFamily="34" charset="0"/>
              <a:buChar char="•"/>
            </a:pPr>
            <a:r>
              <a:rPr lang="en-US" b="0" i="0" dirty="0">
                <a:solidFill>
                  <a:srgbClr val="1C1917"/>
                </a:solidFill>
                <a:effectLst/>
                <a:latin typeface="-apple-system"/>
              </a:rPr>
              <a:t>Orbit - Drone circles around waypoint at specified radius and speed</a:t>
            </a:r>
          </a:p>
          <a:p>
            <a:pPr algn="l">
              <a:buFont typeface="Arial" panose="020B0604020202020204" pitchFamily="34" charset="0"/>
              <a:buChar char="•"/>
            </a:pPr>
            <a:r>
              <a:rPr lang="en-US" b="0" i="0" dirty="0">
                <a:solidFill>
                  <a:srgbClr val="1C1917"/>
                </a:solidFill>
                <a:effectLst/>
                <a:latin typeface="-apple-system"/>
              </a:rPr>
              <a:t>Change Altitude - Drone ascends/descends to predefined altitude upon reaching waypoint</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b="0" i="0" dirty="0">
                <a:solidFill>
                  <a:srgbClr val="1C1917"/>
                </a:solidFill>
                <a:effectLst/>
                <a:latin typeface="-apple-system"/>
              </a:rPr>
              <a:t>Change Speed - Adjust cruise speed to new preset at waypoint</a:t>
            </a:r>
          </a:p>
          <a:p>
            <a:pPr algn="l">
              <a:buFont typeface="Arial" panose="020B0604020202020204" pitchFamily="34" charset="0"/>
              <a:buChar char="•"/>
            </a:pPr>
            <a:r>
              <a:rPr lang="en-US" b="0" i="0" dirty="0">
                <a:solidFill>
                  <a:srgbClr val="1C1917"/>
                </a:solidFill>
                <a:effectLst/>
                <a:latin typeface="-apple-system"/>
              </a:rPr>
              <a:t>Pause - Drone pauses at waypoint for set time before proceeding</a:t>
            </a:r>
          </a:p>
          <a:p>
            <a:pPr algn="l">
              <a:buFont typeface="Arial" panose="020B0604020202020204" pitchFamily="34" charset="0"/>
              <a:buChar char="•"/>
            </a:pPr>
            <a:r>
              <a:rPr lang="en-US" b="0" i="0" dirty="0">
                <a:solidFill>
                  <a:srgbClr val="1C1917"/>
                </a:solidFill>
                <a:effectLst/>
                <a:latin typeface="-apple-system"/>
              </a:rPr>
              <a:t>Rotate - Drone rotates or changes heading by specified degree amount</a:t>
            </a:r>
          </a:p>
          <a:p>
            <a:pPr algn="l">
              <a:buFont typeface="Arial" panose="020B0604020202020204" pitchFamily="34" charset="0"/>
              <a:buChar char="•"/>
            </a:pPr>
            <a:r>
              <a:rPr lang="en-US" b="0" i="0" dirty="0">
                <a:solidFill>
                  <a:srgbClr val="1C1917"/>
                </a:solidFill>
                <a:effectLst/>
                <a:latin typeface="-apple-system"/>
              </a:rPr>
              <a:t>Return to Launch - Abort mission and return to takeoff point</a:t>
            </a:r>
          </a:p>
          <a:p>
            <a:pPr algn="l">
              <a:buFont typeface="Arial" panose="020B0604020202020204" pitchFamily="34" charset="0"/>
              <a:buChar char="•"/>
            </a:pPr>
            <a:r>
              <a:rPr lang="en-US" b="0" i="0" dirty="0">
                <a:solidFill>
                  <a:srgbClr val="1C1917"/>
                </a:solidFill>
                <a:effectLst/>
                <a:latin typeface="-apple-system"/>
              </a:rPr>
              <a:t>Loiter - Drone lingers within set radius of waypoint until directed</a:t>
            </a:r>
          </a:p>
          <a:p>
            <a:endParaRPr lang="en-US" dirty="0"/>
          </a:p>
          <a:p>
            <a:pPr algn="l">
              <a:buFont typeface="Arial" panose="020B0604020202020204" pitchFamily="34" charset="0"/>
              <a:buChar char="•"/>
            </a:pPr>
            <a:r>
              <a:rPr lang="en-US" b="0" i="0" dirty="0">
                <a:solidFill>
                  <a:srgbClr val="1C1917"/>
                </a:solidFill>
                <a:effectLst/>
                <a:latin typeface="-apple-system"/>
              </a:rPr>
              <a:t>Take Photo - Drone snaps still image using camera at waypoint</a:t>
            </a:r>
          </a:p>
          <a:p>
            <a:pPr algn="l">
              <a:buFont typeface="Arial" panose="020B0604020202020204" pitchFamily="34" charset="0"/>
              <a:buChar char="•"/>
            </a:pPr>
            <a:r>
              <a:rPr lang="en-US" b="0" i="0" dirty="0">
                <a:solidFill>
                  <a:srgbClr val="1C1917"/>
                </a:solidFill>
                <a:effectLst/>
                <a:latin typeface="-apple-system"/>
              </a:rPr>
              <a:t>Start/Stop Video - Initiate or conclude video recording at waypoint</a:t>
            </a:r>
          </a:p>
          <a:p>
            <a:pPr algn="l">
              <a:buFont typeface="Arial" panose="020B0604020202020204" pitchFamily="34" charset="0"/>
              <a:buChar char="•"/>
            </a:pPr>
            <a:r>
              <a:rPr lang="en-US" b="0" i="0" dirty="0">
                <a:solidFill>
                  <a:srgbClr val="1C1917"/>
                </a:solidFill>
                <a:effectLst/>
                <a:latin typeface="-apple-system"/>
              </a:rPr>
              <a:t>Switch Camera - Change between forward, downward, IR cameras at waypoint</a:t>
            </a:r>
          </a:p>
          <a:p>
            <a:pPr algn="l">
              <a:buFont typeface="Arial" panose="020B0604020202020204" pitchFamily="34" charset="0"/>
              <a:buChar char="•"/>
            </a:pPr>
            <a:r>
              <a:rPr lang="en-US" b="0" i="0" dirty="0">
                <a:solidFill>
                  <a:srgbClr val="1C1917"/>
                </a:solidFill>
                <a:effectLst/>
                <a:latin typeface="-apple-system"/>
              </a:rPr>
              <a:t>Aim Camera - Point camera in specified direction relative to waypoint</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b="0" i="0" dirty="0">
                <a:solidFill>
                  <a:srgbClr val="1C1917"/>
                </a:solidFill>
                <a:effectLst/>
                <a:latin typeface="-apple-system"/>
              </a:rPr>
              <a:t>Scan Area - Drone scans designated area with cameras at waypoint</a:t>
            </a:r>
          </a:p>
          <a:p>
            <a:pPr marL="158750" indent="0" algn="l">
              <a:buFont typeface="Arial" panose="020B0604020202020204" pitchFamily="34" charset="0"/>
              <a:buNone/>
            </a:pPr>
            <a:endParaRPr lang="en-US" b="0" i="0" dirty="0">
              <a:solidFill>
                <a:srgbClr val="1C1917"/>
              </a:solidFill>
              <a:effectLst/>
              <a:latin typeface="-apple-system"/>
            </a:endParaRPr>
          </a:p>
          <a:p>
            <a:pPr marL="158750" indent="0">
              <a:buNone/>
            </a:pPr>
            <a:endParaRPr lang="en-US" dirty="0"/>
          </a:p>
        </p:txBody>
      </p:sp>
    </p:spTree>
    <p:extLst>
      <p:ext uri="{BB962C8B-B14F-4D97-AF65-F5344CB8AC3E}">
        <p14:creationId xmlns:p14="http://schemas.microsoft.com/office/powerpoint/2010/main" val="254391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9054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1C1917"/>
                </a:solidFill>
                <a:effectLst/>
                <a:latin typeface="-apple-system"/>
              </a:rPr>
              <a:t>Main </a:t>
            </a:r>
            <a:r>
              <a:rPr lang="en-US" b="0" i="0" dirty="0" err="1">
                <a:solidFill>
                  <a:srgbClr val="1C1917"/>
                </a:solidFill>
                <a:effectLst/>
                <a:latin typeface="-apple-system"/>
              </a:rPr>
              <a:t>WaypointActionsComponent</a:t>
            </a:r>
            <a:r>
              <a:rPr lang="en-US" b="0" i="0" dirty="0">
                <a:solidFill>
                  <a:srgbClr val="1C1917"/>
                </a:solidFill>
                <a:effectLst/>
                <a:latin typeface="-apple-system"/>
              </a:rPr>
              <a:t> contains all action subcomponents</a:t>
            </a:r>
          </a:p>
          <a:p>
            <a:pPr algn="l">
              <a:buFont typeface="Arial" panose="020B0604020202020204" pitchFamily="34" charset="0"/>
              <a:buChar char="•"/>
            </a:pPr>
            <a:r>
              <a:rPr lang="en-US" b="0" i="0" dirty="0">
                <a:solidFill>
                  <a:srgbClr val="1C1917"/>
                </a:solidFill>
                <a:effectLst/>
                <a:latin typeface="-apple-system"/>
              </a:rPr>
              <a:t>Each action is its own React component with internal state and methods</a:t>
            </a:r>
          </a:p>
          <a:p>
            <a:pPr algn="l">
              <a:buFont typeface="Arial" panose="020B0604020202020204" pitchFamily="34" charset="0"/>
              <a:buChar char="•"/>
            </a:pPr>
            <a:r>
              <a:rPr lang="en-US" b="0" i="0" dirty="0">
                <a:solidFill>
                  <a:srgbClr val="1C1917"/>
                </a:solidFill>
                <a:effectLst/>
                <a:latin typeface="-apple-system"/>
              </a:rPr>
              <a:t>Navigation, Camera, Payload, Mission subgroups for organization</a:t>
            </a:r>
          </a:p>
          <a:p>
            <a:endParaRPr lang="en-US" dirty="0"/>
          </a:p>
        </p:txBody>
      </p:sp>
    </p:spTree>
    <p:extLst>
      <p:ext uri="{BB962C8B-B14F-4D97-AF65-F5344CB8AC3E}">
        <p14:creationId xmlns:p14="http://schemas.microsoft.com/office/powerpoint/2010/main" val="1735027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1C1917"/>
                </a:solidFill>
                <a:effectLst/>
                <a:latin typeface="-apple-system"/>
              </a:rPr>
              <a:t>Key aspects:</a:t>
            </a:r>
          </a:p>
          <a:p>
            <a:pPr algn="l">
              <a:buFont typeface="Arial" panose="020B0604020202020204" pitchFamily="34" charset="0"/>
              <a:buChar char="•"/>
            </a:pPr>
            <a:r>
              <a:rPr lang="en-US" b="0" i="0" dirty="0">
                <a:solidFill>
                  <a:srgbClr val="1C1917"/>
                </a:solidFill>
                <a:effectLst/>
                <a:latin typeface="-apple-system"/>
              </a:rPr>
              <a:t>Integration with external APIs for weather, maps</a:t>
            </a:r>
          </a:p>
          <a:p>
            <a:pPr algn="l">
              <a:buFont typeface="Arial" panose="020B0604020202020204" pitchFamily="34" charset="0"/>
              <a:buChar char="•"/>
            </a:pPr>
            <a:r>
              <a:rPr lang="en-US" b="0" i="0" dirty="0">
                <a:solidFill>
                  <a:srgbClr val="1C1917"/>
                </a:solidFill>
                <a:effectLst/>
                <a:latin typeface="-apple-system"/>
              </a:rPr>
              <a:t>Authentication and authorization</a:t>
            </a:r>
          </a:p>
          <a:p>
            <a:pPr algn="l">
              <a:buFont typeface="Arial" panose="020B0604020202020204" pitchFamily="34" charset="0"/>
              <a:buChar char="•"/>
            </a:pPr>
            <a:r>
              <a:rPr lang="en-US" b="0" i="0" dirty="0">
                <a:solidFill>
                  <a:srgbClr val="1C1917"/>
                </a:solidFill>
                <a:effectLst/>
                <a:latin typeface="-apple-system"/>
              </a:rPr>
              <a:t>Mission optimization algorithms</a:t>
            </a:r>
          </a:p>
          <a:p>
            <a:pPr algn="l">
              <a:buFont typeface="Arial" panose="020B0604020202020204" pitchFamily="34" charset="0"/>
              <a:buChar char="•"/>
            </a:pPr>
            <a:r>
              <a:rPr lang="en-US" b="0" i="0" dirty="0">
                <a:solidFill>
                  <a:srgbClr val="1C1917"/>
                </a:solidFill>
                <a:effectLst/>
                <a:latin typeface="-apple-system"/>
              </a:rPr>
              <a:t>Automated flight planning</a:t>
            </a:r>
          </a:p>
          <a:p>
            <a:pPr algn="l">
              <a:buFont typeface="Arial" panose="020B0604020202020204" pitchFamily="34" charset="0"/>
              <a:buChar char="•"/>
            </a:pPr>
            <a:r>
              <a:rPr lang="en-US" b="0" i="0" dirty="0">
                <a:solidFill>
                  <a:srgbClr val="1C1917"/>
                </a:solidFill>
                <a:effectLst/>
                <a:latin typeface="-apple-system"/>
              </a:rPr>
              <a:t>Waypoint generation</a:t>
            </a:r>
          </a:p>
          <a:p>
            <a:pPr algn="l">
              <a:buFont typeface="Arial" panose="020B0604020202020204" pitchFamily="34" charset="0"/>
              <a:buChar char="•"/>
            </a:pPr>
            <a:r>
              <a:rPr lang="en-US" b="0" i="0" dirty="0">
                <a:solidFill>
                  <a:srgbClr val="1C1917"/>
                </a:solidFill>
                <a:effectLst/>
                <a:latin typeface="-apple-system"/>
              </a:rPr>
              <a:t>Integration with fleet management</a:t>
            </a:r>
          </a:p>
          <a:p>
            <a:pPr algn="l">
              <a:buFont typeface="Arial" panose="020B0604020202020204" pitchFamily="34" charset="0"/>
              <a:buChar char="•"/>
            </a:pPr>
            <a:r>
              <a:rPr lang="en-US" b="0" i="0" dirty="0">
                <a:solidFill>
                  <a:srgbClr val="1C1917"/>
                </a:solidFill>
                <a:effectLst/>
                <a:latin typeface="-apple-system"/>
              </a:rPr>
              <a:t>Database for mission data</a:t>
            </a:r>
          </a:p>
          <a:p>
            <a:pPr algn="l">
              <a:buFont typeface="Arial" panose="020B0604020202020204" pitchFamily="34" charset="0"/>
              <a:buChar char="•"/>
            </a:pPr>
            <a:r>
              <a:rPr lang="en-US" b="0" i="0" dirty="0">
                <a:solidFill>
                  <a:srgbClr val="1C1917"/>
                </a:solidFill>
                <a:effectLst/>
                <a:latin typeface="-apple-system"/>
              </a:rPr>
              <a:t>Interfaces for admin and pilot apps</a:t>
            </a:r>
          </a:p>
          <a:p>
            <a:pPr algn="l">
              <a:buFont typeface="Arial" panose="020B0604020202020204" pitchFamily="34" charset="0"/>
              <a:buChar char="•"/>
            </a:pPr>
            <a:endParaRPr lang="en-US" b="0" i="0" dirty="0">
              <a:solidFill>
                <a:srgbClr val="1C1917"/>
              </a:solidFill>
              <a:effectLst/>
              <a:latin typeface="-apple-system"/>
            </a:endParaRPr>
          </a:p>
          <a:p>
            <a:pPr algn="l">
              <a:buFont typeface="Arial" panose="020B0604020202020204" pitchFamily="34" charset="0"/>
              <a:buChar char="•"/>
            </a:pPr>
            <a:r>
              <a:rPr lang="en-US" b="0" i="0" dirty="0">
                <a:solidFill>
                  <a:srgbClr val="1C1917"/>
                </a:solidFill>
                <a:effectLst/>
                <a:latin typeface="-apple-system"/>
              </a:rPr>
              <a:t>The drone Mission Planner integrates with weather and map APIs to ingest environmental data for optimizing operations. It handles user authentication and authorization before allowing mission planning activities. Optimization algorithms generate efficient flight plans, which are converted into detailed waypoint routes for specific drone assignment. The waypoints are sent to the actual drones via integration with the fleet management system API. The Mission Planner also provides web interfaces for administrators to schedule missions and pilots to request them, persisting mission data in a connected database.</a:t>
            </a:r>
          </a:p>
        </p:txBody>
      </p:sp>
    </p:spTree>
    <p:extLst>
      <p:ext uri="{BB962C8B-B14F-4D97-AF65-F5344CB8AC3E}">
        <p14:creationId xmlns:p14="http://schemas.microsoft.com/office/powerpoint/2010/main" val="2055869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1C1917"/>
                </a:solidFill>
                <a:effectLst/>
                <a:latin typeface="-apple-system"/>
              </a:rPr>
              <a:t>Allows setting of all parameters for a mission - waypoints, actions, camera settings, etc.</a:t>
            </a:r>
          </a:p>
          <a:p>
            <a:pPr algn="l">
              <a:buFont typeface="Arial" panose="020B0604020202020204" pitchFamily="34" charset="0"/>
              <a:buChar char="•"/>
            </a:pPr>
            <a:r>
              <a:rPr lang="en-US" b="0" i="0" dirty="0">
                <a:solidFill>
                  <a:srgbClr val="1C1917"/>
                </a:solidFill>
                <a:effectLst/>
                <a:latin typeface="-apple-system"/>
              </a:rPr>
              <a:t>Optimizes waypoint routes for efficiency - considers things like battery life, wind patterns, no-fly zones.</a:t>
            </a:r>
          </a:p>
          <a:p>
            <a:pPr algn="l">
              <a:buFont typeface="Arial" panose="020B0604020202020204" pitchFamily="34" charset="0"/>
              <a:buChar char="•"/>
            </a:pPr>
            <a:r>
              <a:rPr lang="en-US" b="0" i="0" dirty="0">
                <a:solidFill>
                  <a:srgbClr val="1C1917"/>
                </a:solidFill>
                <a:effectLst/>
                <a:latin typeface="-apple-system"/>
              </a:rPr>
              <a:t>Allows setting timing and recurrence for missions - one time, recurring daily/weekly etc.</a:t>
            </a:r>
          </a:p>
          <a:p>
            <a:pPr algn="l">
              <a:buFont typeface="Arial" panose="020B0604020202020204" pitchFamily="34" charset="0"/>
              <a:buChar char="•"/>
            </a:pPr>
            <a:r>
              <a:rPr lang="en-US" b="0" i="0" dirty="0">
                <a:solidFill>
                  <a:srgbClr val="1C1917"/>
                </a:solidFill>
                <a:effectLst/>
                <a:latin typeface="-apple-system"/>
              </a:rPr>
              <a:t>Interfaces with fleet management system to select which drone(s) will be assigned to a mission.</a:t>
            </a:r>
          </a:p>
          <a:p>
            <a:pPr algn="l">
              <a:buFont typeface="Arial" panose="020B0604020202020204" pitchFamily="34" charset="0"/>
              <a:buChar char="•"/>
            </a:pPr>
            <a:r>
              <a:rPr lang="en-US" b="0" i="0" dirty="0">
                <a:solidFill>
                  <a:srgbClr val="1C1917"/>
                </a:solidFill>
                <a:effectLst/>
                <a:latin typeface="-apple-system"/>
              </a:rPr>
              <a:t>Sends final mission plans and waypoints to drones wirelessly.</a:t>
            </a:r>
          </a:p>
          <a:p>
            <a:pPr algn="l">
              <a:buFont typeface="Arial" panose="020B0604020202020204" pitchFamily="34" charset="0"/>
              <a:buChar char="•"/>
            </a:pPr>
            <a:r>
              <a:rPr lang="en-US" b="0" i="0" dirty="0">
                <a:solidFill>
                  <a:srgbClr val="1C1917"/>
                </a:solidFill>
                <a:effectLst/>
                <a:latin typeface="-apple-system"/>
              </a:rPr>
              <a:t>Tracks mission status in real-time as drones execute flights.</a:t>
            </a:r>
          </a:p>
          <a:p>
            <a:pPr algn="l">
              <a:buFont typeface="Arial" panose="020B0604020202020204" pitchFamily="34" charset="0"/>
              <a:buChar char="•"/>
            </a:pPr>
            <a:r>
              <a:rPr lang="en-US" b="0" i="0" dirty="0">
                <a:solidFill>
                  <a:srgbClr val="1C1917"/>
                </a:solidFill>
                <a:effectLst/>
                <a:latin typeface="-apple-system"/>
              </a:rPr>
              <a:t>Stores mission history data for reporting and analytics.</a:t>
            </a:r>
          </a:p>
          <a:p>
            <a:pPr algn="l">
              <a:buFont typeface="Arial" panose="020B0604020202020204" pitchFamily="34" charset="0"/>
              <a:buChar char="•"/>
            </a:pPr>
            <a:r>
              <a:rPr lang="en-US" b="0" i="0" dirty="0">
                <a:solidFill>
                  <a:srgbClr val="1C1917"/>
                </a:solidFill>
                <a:effectLst/>
                <a:latin typeface="-apple-system"/>
              </a:rPr>
              <a:t>Allows dynamic re-tasking or pausing of in-progress missions.</a:t>
            </a:r>
          </a:p>
          <a:p>
            <a:pPr algn="l">
              <a:buFont typeface="Arial" panose="020B0604020202020204" pitchFamily="34" charset="0"/>
              <a:buChar char="•"/>
            </a:pPr>
            <a:r>
              <a:rPr lang="en-US" b="0" i="0" dirty="0">
                <a:solidFill>
                  <a:srgbClr val="1C1917"/>
                </a:solidFill>
                <a:effectLst/>
                <a:latin typeface="-apple-system"/>
              </a:rPr>
              <a:t>APIs allow integrating with other systems like campus security software.</a:t>
            </a:r>
          </a:p>
          <a:p>
            <a:endParaRPr lang="en-US" dirty="0"/>
          </a:p>
        </p:txBody>
      </p:sp>
    </p:spTree>
    <p:extLst>
      <p:ext uri="{BB962C8B-B14F-4D97-AF65-F5344CB8AC3E}">
        <p14:creationId xmlns:p14="http://schemas.microsoft.com/office/powerpoint/2010/main" val="253377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1C1917"/>
                </a:solidFill>
                <a:effectLst/>
                <a:latin typeface="-apple-system"/>
              </a:rPr>
              <a:t>Pre-planned drone missions allow for scheduled, recurring flights over key campus areas and buildings to enable regular proactive monitoring. </a:t>
            </a:r>
          </a:p>
          <a:p>
            <a:r>
              <a:rPr lang="en-US" b="0" i="0" dirty="0">
                <a:solidFill>
                  <a:srgbClr val="1C1917"/>
                </a:solidFill>
                <a:effectLst/>
                <a:latin typeface="-apple-system"/>
              </a:rPr>
              <a:t>The flight plans are optimized for efficiency in route and energy use. Benefits include deterring crime through consistent presence, identifying issues early before escalation, efficient use of drone resources, and building knowledge of normal activity patterns. Specific use cases could include daily monitoring of parking lots, weekly quad surveillance, and nightly building scans to maintain security. </a:t>
            </a:r>
          </a:p>
          <a:p>
            <a:r>
              <a:rPr lang="en-US" b="0" i="0" dirty="0">
                <a:solidFill>
                  <a:srgbClr val="1C1917"/>
                </a:solidFill>
                <a:effectLst/>
                <a:latin typeface="-apple-system"/>
              </a:rPr>
              <a:t>Pre-planned missions allow flexible flight scheduling that minimizes drone energy use and expenditures.</a:t>
            </a:r>
            <a:endParaRPr lang="en-US" dirty="0"/>
          </a:p>
        </p:txBody>
      </p:sp>
    </p:spTree>
    <p:extLst>
      <p:ext uri="{BB962C8B-B14F-4D97-AF65-F5344CB8AC3E}">
        <p14:creationId xmlns:p14="http://schemas.microsoft.com/office/powerpoint/2010/main" val="877976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1C1917"/>
                </a:solidFill>
                <a:effectLst/>
                <a:latin typeface="-apple-system"/>
              </a:rPr>
              <a:t>The administrator schedules a future surveillance mission in the Mission Planner web application by setting waypoints, drone actions, and timing. These details are saved to the cloud platform, which stores the mission plan in a database for later activation. At the scheduled time, the Mission Planner service triggers the plan, assigns it to a drone through the management system, and uploads the mission specifications. The drone then autonomously follows the planned waypoints using its flight controller, performs surveillance actions with its cameras, streams video feeds, and uploads telemetry data to the cloud. After completion, the drone returns safely to base and the cloud archives the mission data for potential future analysis.</a:t>
            </a:r>
            <a:endParaRPr lang="en-US" dirty="0"/>
          </a:p>
        </p:txBody>
      </p:sp>
    </p:spTree>
    <p:extLst>
      <p:ext uri="{BB962C8B-B14F-4D97-AF65-F5344CB8AC3E}">
        <p14:creationId xmlns:p14="http://schemas.microsoft.com/office/powerpoint/2010/main" val="1045969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1C1917"/>
                </a:solidFill>
                <a:effectLst/>
                <a:latin typeface="-apple-system"/>
              </a:rPr>
              <a:t>On-demand missions allow users to dynamically task drones to investigate situations as they arise. Users specify an area of interest on a map in the web application and the mission planner generates optimal waypoints for drone routing. Camera settings and other actions can also be configured by the user prior to launch. These customizable, adaptable missions enable rapid response surveillance of developing events, specific targets of opportunity, or other ad hoc concerns that require focused drone oversight. Example use cases include monitoring protests, surveying event venues, inspecting vandalism, and searching for missing persons on campus.</a:t>
            </a:r>
            <a:endParaRPr lang="en-US" dirty="0"/>
          </a:p>
        </p:txBody>
      </p:sp>
    </p:spTree>
    <p:extLst>
      <p:ext uri="{BB962C8B-B14F-4D97-AF65-F5344CB8AC3E}">
        <p14:creationId xmlns:p14="http://schemas.microsoft.com/office/powerpoint/2010/main" val="517270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1C1917"/>
                </a:solidFill>
                <a:effectLst/>
                <a:latin typeface="-apple-system"/>
              </a:rPr>
              <a:t>The user specifies an area of interest for surveillance in the Mission Planner web application, which interacts with a map interface to generate an optimal drone patrol path and waypoints. These customized waypoints are submitted to the cloud platform, which creates a mission and assigns it to a drone through the management system. The specific drone receives the on-demand mission details, then autonomously follows the generated waypoints using its flight controller and leverages sensors to gather aerial data. Analysis of the streaming sensor feeds produces alerts for any anomalies detected during the flight. Once complete, the drone sends the full analytics package from the mission back to the cloud platform for storage and potential future review.</a:t>
            </a:r>
            <a:endParaRPr lang="en-US" dirty="0"/>
          </a:p>
        </p:txBody>
      </p:sp>
    </p:spTree>
    <p:extLst>
      <p:ext uri="{BB962C8B-B14F-4D97-AF65-F5344CB8AC3E}">
        <p14:creationId xmlns:p14="http://schemas.microsoft.com/office/powerpoint/2010/main" val="3636163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1C1917"/>
                </a:solidFill>
                <a:effectLst/>
                <a:latin typeface="-apple-system"/>
              </a:rPr>
              <a:t>Random patrol missions generate unpredictable drone routes by varying waypoints and flight paths to avoid repetitive routines. The mission planner optimizes randomized route parameters like area, duration and speed for efficient surveillance. The unpredictable coverage identifies incidents pattern analysis may miss and cost-effectively monitors large areas over time. Example use cases include irregular oversight of recreational spaces, parking lots, quads and unpredictable dorm patrols.</a:t>
            </a:r>
            <a:endParaRPr lang="en-US" dirty="0"/>
          </a:p>
        </p:txBody>
      </p:sp>
    </p:spTree>
    <p:extLst>
      <p:ext uri="{BB962C8B-B14F-4D97-AF65-F5344CB8AC3E}">
        <p14:creationId xmlns:p14="http://schemas.microsoft.com/office/powerpoint/2010/main" val="3623778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1C1917"/>
                </a:solidFill>
                <a:effectLst/>
                <a:latin typeface="-apple-system"/>
              </a:rPr>
              <a:t>The Mission Planner web application initiates a random surveillance patrol by signaling the Mission Planner service, which selects an appropriate drone through the management system. The flight planner generates randomized waypoints for this drone to follow, returning them to the management system to be sent to the specific drone. The drone receives the waypoints and uses its flight controller to navigate the randomized path, streaming live video through its cameras back to the cloud platform. Telemetry data containing analytics for the unpredictable flight are also sent to the cloud after completing the patrol for archival and analysis of the randomized coverage. The variable nature of random patrols enables broad monitoring that complements scheduled flights.</a:t>
            </a:r>
            <a:endParaRPr lang="en-US" dirty="0"/>
          </a:p>
        </p:txBody>
      </p:sp>
    </p:spTree>
    <p:extLst>
      <p:ext uri="{BB962C8B-B14F-4D97-AF65-F5344CB8AC3E}">
        <p14:creationId xmlns:p14="http://schemas.microsoft.com/office/powerpoint/2010/main" val="3257573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1C1917"/>
                </a:solidFill>
                <a:effectLst/>
                <a:latin typeface="-apple-system"/>
              </a:rPr>
              <a:t>Reactive missions involve continuously monitoring drone sensors to leverage data like motion detection and </a:t>
            </a:r>
            <a:r>
              <a:rPr lang="en-US" b="0" i="0" dirty="0" err="1">
                <a:solidFill>
                  <a:srgbClr val="1C1917"/>
                </a:solidFill>
                <a:effectLst/>
                <a:latin typeface="-apple-system"/>
              </a:rPr>
              <a:t>retask</a:t>
            </a:r>
            <a:r>
              <a:rPr lang="en-US" b="0" i="0" dirty="0">
                <a:solidFill>
                  <a:srgbClr val="1C1917"/>
                </a:solidFill>
                <a:effectLst/>
                <a:latin typeface="-apple-system"/>
              </a:rPr>
              <a:t> drones if a threshold is exceeded, interrupting ongoing flights. New waypoints are generated based on the sensor location triggering the alert to redirect the drone and rapidly investigate incidents like gunshots, shouts, or crashes through efficient routing. Use cases demonstrate real-time adaptive surveillance by dynamically rerouting drones mid-flight to emerging events detected by the system, enabling automated responses that flexibly adapt missions as situations unfold for rapid eyes on developing incidents.</a:t>
            </a:r>
            <a:endParaRPr lang="en-US" dirty="0"/>
          </a:p>
        </p:txBody>
      </p:sp>
    </p:spTree>
    <p:extLst>
      <p:ext uri="{BB962C8B-B14F-4D97-AF65-F5344CB8AC3E}">
        <p14:creationId xmlns:p14="http://schemas.microsoft.com/office/powerpoint/2010/main" val="4264128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714300" y="2354175"/>
            <a:ext cx="3048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714300" y="3453150"/>
            <a:ext cx="2521800" cy="58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15" name="Google Shape;15;p3"/>
          <p:cNvSpPr txBox="1">
            <a:spLocks noGrp="1"/>
          </p:cNvSpPr>
          <p:nvPr>
            <p:ph type="title" idx="2" hasCustomPrompt="1"/>
          </p:nvPr>
        </p:nvSpPr>
        <p:spPr>
          <a:xfrm>
            <a:off x="714300" y="1010100"/>
            <a:ext cx="3048000" cy="1398300"/>
          </a:xfrm>
          <a:prstGeom prst="rect">
            <a:avLst/>
          </a:prstGeom>
        </p:spPr>
        <p:txBody>
          <a:bodyPr spcFirstLastPara="1" wrap="square" lIns="91425" tIns="91425" rIns="91425" bIns="91425" anchor="b" anchorCtr="0">
            <a:noAutofit/>
          </a:bodyPr>
          <a:lstStyle>
            <a:lvl1pPr lvl="0" rtl="0">
              <a:spcBef>
                <a:spcPts val="0"/>
              </a:spcBef>
              <a:spcAft>
                <a:spcPts val="0"/>
              </a:spcAft>
              <a:buSzPts val="10000"/>
              <a:buNone/>
              <a:defRPr sz="78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grpSp>
        <p:nvGrpSpPr>
          <p:cNvPr id="17" name="Google Shape;17;p4"/>
          <p:cNvGrpSpPr/>
          <p:nvPr/>
        </p:nvGrpSpPr>
        <p:grpSpPr>
          <a:xfrm>
            <a:off x="-25" y="0"/>
            <a:ext cx="9144020" cy="342900"/>
            <a:chOff x="-25" y="0"/>
            <a:chExt cx="9144020" cy="342900"/>
          </a:xfrm>
        </p:grpSpPr>
        <p:sp>
          <p:nvSpPr>
            <p:cNvPr id="18" name="Google Shape;18;p4"/>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4"/>
            <p:cNvGrpSpPr/>
            <p:nvPr/>
          </p:nvGrpSpPr>
          <p:grpSpPr>
            <a:xfrm>
              <a:off x="215975" y="111150"/>
              <a:ext cx="642950" cy="120600"/>
              <a:chOff x="215975" y="152625"/>
              <a:chExt cx="642950" cy="120600"/>
            </a:xfrm>
          </p:grpSpPr>
          <p:sp>
            <p:nvSpPr>
              <p:cNvPr id="20" name="Google Shape;20;p4"/>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 name="Google Shape;23;p4"/>
          <p:cNvSpPr txBox="1">
            <a:spLocks noGrp="1"/>
          </p:cNvSpPr>
          <p:nvPr>
            <p:ph type="subTitle" idx="1"/>
          </p:nvPr>
        </p:nvSpPr>
        <p:spPr>
          <a:xfrm>
            <a:off x="714300" y="1206800"/>
            <a:ext cx="7715400" cy="339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200"/>
              <a:buFont typeface="Anaheim"/>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4" name="Google Shape;24;p4"/>
          <p:cNvSpPr txBox="1">
            <a:spLocks noGrp="1"/>
          </p:cNvSpPr>
          <p:nvPr>
            <p:ph type="title"/>
          </p:nvPr>
        </p:nvSpPr>
        <p:spPr>
          <a:xfrm>
            <a:off x="714300" y="54085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5" name="Google Shape;25;p4"/>
          <p:cNvGrpSpPr/>
          <p:nvPr/>
        </p:nvGrpSpPr>
        <p:grpSpPr>
          <a:xfrm>
            <a:off x="66650" y="204750"/>
            <a:ext cx="9077378" cy="4938900"/>
            <a:chOff x="104750" y="204750"/>
            <a:chExt cx="9077378" cy="4938900"/>
          </a:xfrm>
        </p:grpSpPr>
        <p:grpSp>
          <p:nvGrpSpPr>
            <p:cNvPr id="26" name="Google Shape;26;p4"/>
            <p:cNvGrpSpPr/>
            <p:nvPr/>
          </p:nvGrpSpPr>
          <p:grpSpPr>
            <a:xfrm>
              <a:off x="104750" y="206700"/>
              <a:ext cx="9077378" cy="342900"/>
              <a:chOff x="-25" y="0"/>
              <a:chExt cx="9182983" cy="342900"/>
            </a:xfrm>
          </p:grpSpPr>
          <p:sp>
            <p:nvSpPr>
              <p:cNvPr id="27" name="Google Shape;27;p4"/>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8;p4"/>
              <p:cNvGrpSpPr/>
              <p:nvPr/>
            </p:nvGrpSpPr>
            <p:grpSpPr>
              <a:xfrm>
                <a:off x="215975" y="111150"/>
                <a:ext cx="642950" cy="120600"/>
                <a:chOff x="215975" y="152625"/>
                <a:chExt cx="642950" cy="120600"/>
              </a:xfrm>
            </p:grpSpPr>
            <p:sp>
              <p:nvSpPr>
                <p:cNvPr id="29" name="Google Shape;29;p4"/>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2" name="Google Shape;32;p4"/>
            <p:cNvCxnSpPr/>
            <p:nvPr/>
          </p:nvCxnSpPr>
          <p:spPr>
            <a:xfrm>
              <a:off x="104775" y="204750"/>
              <a:ext cx="0" cy="49389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059982" y="2360375"/>
            <a:ext cx="25635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 name="Google Shape;35;p5"/>
          <p:cNvSpPr txBox="1">
            <a:spLocks noGrp="1"/>
          </p:cNvSpPr>
          <p:nvPr>
            <p:ph type="subTitle" idx="1"/>
          </p:nvPr>
        </p:nvSpPr>
        <p:spPr>
          <a:xfrm>
            <a:off x="1518675" y="3010950"/>
            <a:ext cx="25635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
        <p:nvSpPr>
          <p:cNvPr id="36" name="Google Shape;36;p5"/>
          <p:cNvSpPr txBox="1">
            <a:spLocks noGrp="1"/>
          </p:cNvSpPr>
          <p:nvPr>
            <p:ph type="subTitle" idx="2"/>
          </p:nvPr>
        </p:nvSpPr>
        <p:spPr>
          <a:xfrm>
            <a:off x="5059976" y="3010950"/>
            <a:ext cx="25635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
        <p:nvSpPr>
          <p:cNvPr id="37" name="Google Shape;37;p5"/>
          <p:cNvSpPr txBox="1">
            <a:spLocks noGrp="1"/>
          </p:cNvSpPr>
          <p:nvPr>
            <p:ph type="title" idx="3"/>
          </p:nvPr>
        </p:nvSpPr>
        <p:spPr>
          <a:xfrm>
            <a:off x="1518675" y="2360375"/>
            <a:ext cx="25635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7" name="Google Shape;77;p13"/>
          <p:cNvSpPr txBox="1">
            <a:spLocks noGrp="1"/>
          </p:cNvSpPr>
          <p:nvPr>
            <p:ph type="title" idx="2"/>
          </p:nvPr>
        </p:nvSpPr>
        <p:spPr>
          <a:xfrm>
            <a:off x="1662000" y="1536850"/>
            <a:ext cx="26670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8" name="Google Shape;78;p13"/>
          <p:cNvSpPr txBox="1">
            <a:spLocks noGrp="1"/>
          </p:cNvSpPr>
          <p:nvPr>
            <p:ph type="title" idx="3" hasCustomPrompt="1"/>
          </p:nvPr>
        </p:nvSpPr>
        <p:spPr>
          <a:xfrm>
            <a:off x="766875" y="15869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79" name="Google Shape;79;p13"/>
          <p:cNvSpPr txBox="1">
            <a:spLocks noGrp="1"/>
          </p:cNvSpPr>
          <p:nvPr>
            <p:ph type="subTitle" idx="1"/>
          </p:nvPr>
        </p:nvSpPr>
        <p:spPr>
          <a:xfrm>
            <a:off x="1662000" y="1933575"/>
            <a:ext cx="2276700" cy="584400"/>
          </a:xfrm>
          <a:prstGeom prst="rect">
            <a:avLst/>
          </a:prstGeom>
        </p:spPr>
        <p:txBody>
          <a:bodyPr spcFirstLastPara="1" wrap="square" lIns="91425" tIns="91425" rIns="91425" bIns="91425" anchor="t" anchorCtr="0">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a:endParaRPr/>
          </a:p>
        </p:txBody>
      </p:sp>
      <p:sp>
        <p:nvSpPr>
          <p:cNvPr id="80" name="Google Shape;80;p13"/>
          <p:cNvSpPr txBox="1">
            <a:spLocks noGrp="1"/>
          </p:cNvSpPr>
          <p:nvPr>
            <p:ph type="title" idx="4"/>
          </p:nvPr>
        </p:nvSpPr>
        <p:spPr>
          <a:xfrm>
            <a:off x="1662000" y="3098950"/>
            <a:ext cx="26670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1" name="Google Shape;81;p13"/>
          <p:cNvSpPr txBox="1">
            <a:spLocks noGrp="1"/>
          </p:cNvSpPr>
          <p:nvPr>
            <p:ph type="title" idx="5" hasCustomPrompt="1"/>
          </p:nvPr>
        </p:nvSpPr>
        <p:spPr>
          <a:xfrm>
            <a:off x="766725" y="31490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82" name="Google Shape;82;p13"/>
          <p:cNvSpPr txBox="1">
            <a:spLocks noGrp="1"/>
          </p:cNvSpPr>
          <p:nvPr>
            <p:ph type="subTitle" idx="6"/>
          </p:nvPr>
        </p:nvSpPr>
        <p:spPr>
          <a:xfrm>
            <a:off x="1662000" y="34956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83" name="Google Shape;83;p13"/>
          <p:cNvSpPr txBox="1">
            <a:spLocks noGrp="1"/>
          </p:cNvSpPr>
          <p:nvPr>
            <p:ph type="title" idx="7"/>
          </p:nvPr>
        </p:nvSpPr>
        <p:spPr>
          <a:xfrm>
            <a:off x="5652975" y="1536850"/>
            <a:ext cx="27243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4" name="Google Shape;84;p13"/>
          <p:cNvSpPr txBox="1">
            <a:spLocks noGrp="1"/>
          </p:cNvSpPr>
          <p:nvPr>
            <p:ph type="title" idx="8" hasCustomPrompt="1"/>
          </p:nvPr>
        </p:nvSpPr>
        <p:spPr>
          <a:xfrm>
            <a:off x="4757625" y="15869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85" name="Google Shape;85;p13"/>
          <p:cNvSpPr txBox="1">
            <a:spLocks noGrp="1"/>
          </p:cNvSpPr>
          <p:nvPr>
            <p:ph type="subTitle" idx="9"/>
          </p:nvPr>
        </p:nvSpPr>
        <p:spPr>
          <a:xfrm>
            <a:off x="5652975" y="19335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86" name="Google Shape;86;p13"/>
          <p:cNvSpPr txBox="1">
            <a:spLocks noGrp="1"/>
          </p:cNvSpPr>
          <p:nvPr>
            <p:ph type="title" idx="13"/>
          </p:nvPr>
        </p:nvSpPr>
        <p:spPr>
          <a:xfrm>
            <a:off x="5652975" y="3098950"/>
            <a:ext cx="27243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7" name="Google Shape;87;p13"/>
          <p:cNvSpPr txBox="1">
            <a:spLocks noGrp="1"/>
          </p:cNvSpPr>
          <p:nvPr>
            <p:ph type="title" idx="14" hasCustomPrompt="1"/>
          </p:nvPr>
        </p:nvSpPr>
        <p:spPr>
          <a:xfrm>
            <a:off x="4757700" y="31490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88" name="Google Shape;88;p13"/>
          <p:cNvSpPr txBox="1">
            <a:spLocks noGrp="1"/>
          </p:cNvSpPr>
          <p:nvPr>
            <p:ph type="subTitle" idx="15"/>
          </p:nvPr>
        </p:nvSpPr>
        <p:spPr>
          <a:xfrm>
            <a:off x="5652975" y="34956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1">
  <p:cSld name="CUSTOM_1_2">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5" name="Google Shape;105;p15"/>
          <p:cNvSpPr txBox="1">
            <a:spLocks noGrp="1"/>
          </p:cNvSpPr>
          <p:nvPr>
            <p:ph type="title" idx="2"/>
          </p:nvPr>
        </p:nvSpPr>
        <p:spPr>
          <a:xfrm>
            <a:off x="778688" y="1932875"/>
            <a:ext cx="21642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6" name="Google Shape;106;p15"/>
          <p:cNvSpPr txBox="1">
            <a:spLocks noGrp="1"/>
          </p:cNvSpPr>
          <p:nvPr>
            <p:ph type="subTitle" idx="1"/>
          </p:nvPr>
        </p:nvSpPr>
        <p:spPr>
          <a:xfrm>
            <a:off x="778688" y="3449225"/>
            <a:ext cx="21642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07" name="Google Shape;107;p15"/>
          <p:cNvSpPr txBox="1">
            <a:spLocks noGrp="1"/>
          </p:cNvSpPr>
          <p:nvPr>
            <p:ph type="title" idx="3"/>
          </p:nvPr>
        </p:nvSpPr>
        <p:spPr>
          <a:xfrm>
            <a:off x="3468525" y="1932875"/>
            <a:ext cx="21642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8" name="Google Shape;108;p15"/>
          <p:cNvSpPr txBox="1">
            <a:spLocks noGrp="1"/>
          </p:cNvSpPr>
          <p:nvPr>
            <p:ph type="subTitle" idx="4"/>
          </p:nvPr>
        </p:nvSpPr>
        <p:spPr>
          <a:xfrm>
            <a:off x="3468525" y="3449225"/>
            <a:ext cx="21642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09" name="Google Shape;109;p15"/>
          <p:cNvSpPr txBox="1">
            <a:spLocks noGrp="1"/>
          </p:cNvSpPr>
          <p:nvPr>
            <p:ph type="title" idx="5"/>
          </p:nvPr>
        </p:nvSpPr>
        <p:spPr>
          <a:xfrm>
            <a:off x="6160753" y="1932875"/>
            <a:ext cx="21642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0" name="Google Shape;110;p15"/>
          <p:cNvSpPr txBox="1">
            <a:spLocks noGrp="1"/>
          </p:cNvSpPr>
          <p:nvPr>
            <p:ph type="subTitle" idx="6"/>
          </p:nvPr>
        </p:nvSpPr>
        <p:spPr>
          <a:xfrm>
            <a:off x="6160753" y="3449225"/>
            <a:ext cx="2164200" cy="77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1">
  <p:cSld name="CUSTOM_1_1">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3" name="Google Shape;113;p16"/>
          <p:cNvSpPr txBox="1">
            <a:spLocks noGrp="1"/>
          </p:cNvSpPr>
          <p:nvPr>
            <p:ph type="title" idx="2"/>
          </p:nvPr>
        </p:nvSpPr>
        <p:spPr>
          <a:xfrm>
            <a:off x="5716125" y="3559175"/>
            <a:ext cx="2726400" cy="46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4" name="Google Shape;114;p16"/>
          <p:cNvSpPr txBox="1">
            <a:spLocks noGrp="1"/>
          </p:cNvSpPr>
          <p:nvPr>
            <p:ph type="subTitle" idx="1"/>
          </p:nvPr>
        </p:nvSpPr>
        <p:spPr>
          <a:xfrm>
            <a:off x="5716125" y="3955900"/>
            <a:ext cx="2726400" cy="77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15" name="Google Shape;115;p16"/>
          <p:cNvSpPr txBox="1">
            <a:spLocks noGrp="1"/>
          </p:cNvSpPr>
          <p:nvPr>
            <p:ph type="title" idx="3"/>
          </p:nvPr>
        </p:nvSpPr>
        <p:spPr>
          <a:xfrm>
            <a:off x="5716134" y="2238450"/>
            <a:ext cx="2726400" cy="46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6" name="Google Shape;116;p16"/>
          <p:cNvSpPr txBox="1">
            <a:spLocks noGrp="1"/>
          </p:cNvSpPr>
          <p:nvPr>
            <p:ph type="subTitle" idx="4"/>
          </p:nvPr>
        </p:nvSpPr>
        <p:spPr>
          <a:xfrm>
            <a:off x="5716134" y="2635175"/>
            <a:ext cx="2726400" cy="77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117" name="Google Shape;117;p16"/>
          <p:cNvSpPr txBox="1">
            <a:spLocks noGrp="1"/>
          </p:cNvSpPr>
          <p:nvPr>
            <p:ph type="title" idx="5"/>
          </p:nvPr>
        </p:nvSpPr>
        <p:spPr>
          <a:xfrm>
            <a:off x="5716118" y="917725"/>
            <a:ext cx="2726400" cy="46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8" name="Google Shape;118;p16"/>
          <p:cNvSpPr txBox="1">
            <a:spLocks noGrp="1"/>
          </p:cNvSpPr>
          <p:nvPr>
            <p:ph type="subTitle" idx="6"/>
          </p:nvPr>
        </p:nvSpPr>
        <p:spPr>
          <a:xfrm>
            <a:off x="5716118" y="1314450"/>
            <a:ext cx="2726400" cy="77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grpSp>
        <p:nvGrpSpPr>
          <p:cNvPr id="119" name="Google Shape;119;p16"/>
          <p:cNvGrpSpPr/>
          <p:nvPr/>
        </p:nvGrpSpPr>
        <p:grpSpPr>
          <a:xfrm>
            <a:off x="-25" y="0"/>
            <a:ext cx="9144020" cy="342900"/>
            <a:chOff x="-25" y="0"/>
            <a:chExt cx="9144020" cy="342900"/>
          </a:xfrm>
        </p:grpSpPr>
        <p:sp>
          <p:nvSpPr>
            <p:cNvPr id="120" name="Google Shape;120;p16"/>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16"/>
            <p:cNvGrpSpPr/>
            <p:nvPr/>
          </p:nvGrpSpPr>
          <p:grpSpPr>
            <a:xfrm>
              <a:off x="215975" y="111150"/>
              <a:ext cx="642950" cy="120600"/>
              <a:chOff x="215975" y="152625"/>
              <a:chExt cx="642950" cy="120600"/>
            </a:xfrm>
          </p:grpSpPr>
          <p:sp>
            <p:nvSpPr>
              <p:cNvPr id="122" name="Google Shape;122;p16"/>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mbers and text ">
  <p:cSld name="CUSTOM_2_1">
    <p:spTree>
      <p:nvGrpSpPr>
        <p:cNvPr id="1" name="Shape 199"/>
        <p:cNvGrpSpPr/>
        <p:nvPr/>
      </p:nvGrpSpPr>
      <p:grpSpPr>
        <a:xfrm>
          <a:off x="0" y="0"/>
          <a:ext cx="0" cy="0"/>
          <a:chOff x="0" y="0"/>
          <a:chExt cx="0" cy="0"/>
        </a:xfrm>
      </p:grpSpPr>
      <p:sp>
        <p:nvSpPr>
          <p:cNvPr id="200" name="Google Shape;200;p21"/>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1" name="Google Shape;201;p21"/>
          <p:cNvSpPr txBox="1">
            <a:spLocks noGrp="1"/>
          </p:cNvSpPr>
          <p:nvPr>
            <p:ph type="title" idx="2" hasCustomPrompt="1"/>
          </p:nvPr>
        </p:nvSpPr>
        <p:spPr>
          <a:xfrm>
            <a:off x="4457700" y="1326125"/>
            <a:ext cx="3229200" cy="58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4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02" name="Google Shape;202;p21"/>
          <p:cNvSpPr txBox="1">
            <a:spLocks noGrp="1"/>
          </p:cNvSpPr>
          <p:nvPr>
            <p:ph type="subTitle" idx="1"/>
          </p:nvPr>
        </p:nvSpPr>
        <p:spPr>
          <a:xfrm>
            <a:off x="4457700" y="1787075"/>
            <a:ext cx="3229200" cy="41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203" name="Google Shape;203;p21"/>
          <p:cNvSpPr txBox="1">
            <a:spLocks noGrp="1"/>
          </p:cNvSpPr>
          <p:nvPr>
            <p:ph type="title" idx="3" hasCustomPrompt="1"/>
          </p:nvPr>
        </p:nvSpPr>
        <p:spPr>
          <a:xfrm>
            <a:off x="4457700" y="2463350"/>
            <a:ext cx="3229200" cy="58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4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04" name="Google Shape;204;p21"/>
          <p:cNvSpPr txBox="1">
            <a:spLocks noGrp="1"/>
          </p:cNvSpPr>
          <p:nvPr>
            <p:ph type="subTitle" idx="4"/>
          </p:nvPr>
        </p:nvSpPr>
        <p:spPr>
          <a:xfrm>
            <a:off x="4457700" y="2924300"/>
            <a:ext cx="3229200" cy="41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
        <p:nvSpPr>
          <p:cNvPr id="205" name="Google Shape;205;p21"/>
          <p:cNvSpPr txBox="1">
            <a:spLocks noGrp="1"/>
          </p:cNvSpPr>
          <p:nvPr>
            <p:ph type="title" idx="5" hasCustomPrompt="1"/>
          </p:nvPr>
        </p:nvSpPr>
        <p:spPr>
          <a:xfrm>
            <a:off x="4457700" y="3600575"/>
            <a:ext cx="3229200" cy="58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4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206" name="Google Shape;206;p21"/>
          <p:cNvSpPr txBox="1">
            <a:spLocks noGrp="1"/>
          </p:cNvSpPr>
          <p:nvPr>
            <p:ph type="subTitle" idx="6"/>
          </p:nvPr>
        </p:nvSpPr>
        <p:spPr>
          <a:xfrm>
            <a:off x="4457700" y="4061525"/>
            <a:ext cx="3229200" cy="41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3_1_1_1_1">
    <p:spTree>
      <p:nvGrpSpPr>
        <p:cNvPr id="1" name="Shape 256"/>
        <p:cNvGrpSpPr/>
        <p:nvPr/>
      </p:nvGrpSpPr>
      <p:grpSpPr>
        <a:xfrm>
          <a:off x="0" y="0"/>
          <a:ext cx="0" cy="0"/>
          <a:chOff x="0" y="0"/>
          <a:chExt cx="0" cy="0"/>
        </a:xfrm>
      </p:grpSpPr>
      <p:grpSp>
        <p:nvGrpSpPr>
          <p:cNvPr id="257" name="Google Shape;257;p27"/>
          <p:cNvGrpSpPr/>
          <p:nvPr/>
        </p:nvGrpSpPr>
        <p:grpSpPr>
          <a:xfrm>
            <a:off x="-25" y="0"/>
            <a:ext cx="9144020" cy="342900"/>
            <a:chOff x="-25" y="0"/>
            <a:chExt cx="9144020" cy="342900"/>
          </a:xfrm>
        </p:grpSpPr>
        <p:sp>
          <p:nvSpPr>
            <p:cNvPr id="258" name="Google Shape;258;p27"/>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 name="Google Shape;259;p27"/>
            <p:cNvGrpSpPr/>
            <p:nvPr/>
          </p:nvGrpSpPr>
          <p:grpSpPr>
            <a:xfrm>
              <a:off x="215975" y="111150"/>
              <a:ext cx="642950" cy="120600"/>
              <a:chOff x="215975" y="152625"/>
              <a:chExt cx="642950" cy="120600"/>
            </a:xfrm>
          </p:grpSpPr>
          <p:sp>
            <p:nvSpPr>
              <p:cNvPr id="260" name="Google Shape;260;p27"/>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7"/>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7"/>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3" name="Google Shape;263;p27"/>
          <p:cNvSpPr txBox="1">
            <a:spLocks noGrp="1"/>
          </p:cNvSpPr>
          <p:nvPr>
            <p:ph type="subTitle" idx="1"/>
          </p:nvPr>
        </p:nvSpPr>
        <p:spPr>
          <a:xfrm>
            <a:off x="714300" y="1443625"/>
            <a:ext cx="7715400" cy="316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300"/>
              <a:buChar char="○"/>
              <a:defRPr/>
            </a:lvl2pPr>
            <a:lvl3pPr lvl="2" rtl="0">
              <a:lnSpc>
                <a:spcPct val="100000"/>
              </a:lnSpc>
              <a:spcBef>
                <a:spcPts val="0"/>
              </a:spcBef>
              <a:spcAft>
                <a:spcPts val="0"/>
              </a:spcAft>
              <a:buSzPts val="1300"/>
              <a:buChar char="■"/>
              <a:defRPr/>
            </a:lvl3pPr>
            <a:lvl4pPr lvl="3" rtl="0">
              <a:lnSpc>
                <a:spcPct val="100000"/>
              </a:lnSpc>
              <a:spcBef>
                <a:spcPts val="0"/>
              </a:spcBef>
              <a:spcAft>
                <a:spcPts val="0"/>
              </a:spcAft>
              <a:buSzPts val="1300"/>
              <a:buChar char="●"/>
              <a:defRPr/>
            </a:lvl4pPr>
            <a:lvl5pPr lvl="4" rtl="0">
              <a:lnSpc>
                <a:spcPct val="100000"/>
              </a:lnSpc>
              <a:spcBef>
                <a:spcPts val="0"/>
              </a:spcBef>
              <a:spcAft>
                <a:spcPts val="0"/>
              </a:spcAft>
              <a:buSzPts val="1300"/>
              <a:buChar char="○"/>
              <a:defRPr/>
            </a:lvl5pPr>
            <a:lvl6pPr lvl="5" rtl="0">
              <a:lnSpc>
                <a:spcPct val="100000"/>
              </a:lnSpc>
              <a:spcBef>
                <a:spcPts val="0"/>
              </a:spcBef>
              <a:spcAft>
                <a:spcPts val="0"/>
              </a:spcAft>
              <a:buSzPts val="1300"/>
              <a:buChar char="■"/>
              <a:defRPr/>
            </a:lvl6pPr>
            <a:lvl7pPr lvl="6" rtl="0">
              <a:lnSpc>
                <a:spcPct val="100000"/>
              </a:lnSpc>
              <a:spcBef>
                <a:spcPts val="0"/>
              </a:spcBef>
              <a:spcAft>
                <a:spcPts val="0"/>
              </a:spcAft>
              <a:buSzPts val="1300"/>
              <a:buChar char="●"/>
              <a:defRPr/>
            </a:lvl7pPr>
            <a:lvl8pPr lvl="7" rtl="0">
              <a:lnSpc>
                <a:spcPct val="100000"/>
              </a:lnSpc>
              <a:spcBef>
                <a:spcPts val="0"/>
              </a:spcBef>
              <a:spcAft>
                <a:spcPts val="0"/>
              </a:spcAft>
              <a:buSzPts val="1300"/>
              <a:buChar char="○"/>
              <a:defRPr/>
            </a:lvl8pPr>
            <a:lvl9pPr lvl="8" rtl="0">
              <a:lnSpc>
                <a:spcPct val="100000"/>
              </a:lnSpc>
              <a:spcBef>
                <a:spcPts val="0"/>
              </a:spcBef>
              <a:spcAft>
                <a:spcPts val="0"/>
              </a:spcAft>
              <a:buSzPts val="1300"/>
              <a:buChar char="■"/>
              <a:defRPr/>
            </a:lvl9pPr>
          </a:lstStyle>
          <a:p>
            <a:endParaRPr/>
          </a:p>
        </p:txBody>
      </p:sp>
      <p:sp>
        <p:nvSpPr>
          <p:cNvPr id="264" name="Google Shape;264;p27"/>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E9E2D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1pPr>
            <a:lvl2pPr lvl="1">
              <a:lnSpc>
                <a:spcPct val="100000"/>
              </a:lnSpc>
              <a:spcBef>
                <a:spcPts val="0"/>
              </a:spcBef>
              <a:spcAft>
                <a:spcPts val="0"/>
              </a:spcAft>
              <a:buClr>
                <a:schemeClr val="dk1"/>
              </a:buClr>
              <a:buSzPts val="2800"/>
              <a:buNone/>
              <a:defRPr sz="2800">
                <a:solidFill>
                  <a:schemeClr val="dk1"/>
                </a:solidFill>
              </a:defRPr>
            </a:lvl2pPr>
            <a:lvl3pPr lvl="2">
              <a:lnSpc>
                <a:spcPct val="100000"/>
              </a:lnSpc>
              <a:spcBef>
                <a:spcPts val="0"/>
              </a:spcBef>
              <a:spcAft>
                <a:spcPts val="0"/>
              </a:spcAft>
              <a:buClr>
                <a:schemeClr val="dk1"/>
              </a:buClr>
              <a:buSzPts val="2800"/>
              <a:buNone/>
              <a:defRPr sz="2800">
                <a:solidFill>
                  <a:schemeClr val="dk1"/>
                </a:solidFill>
              </a:defRPr>
            </a:lvl3pPr>
            <a:lvl4pPr lvl="3">
              <a:lnSpc>
                <a:spcPct val="100000"/>
              </a:lnSpc>
              <a:spcBef>
                <a:spcPts val="0"/>
              </a:spcBef>
              <a:spcAft>
                <a:spcPts val="0"/>
              </a:spcAft>
              <a:buClr>
                <a:schemeClr val="dk1"/>
              </a:buClr>
              <a:buSzPts val="2800"/>
              <a:buNone/>
              <a:defRPr sz="2800">
                <a:solidFill>
                  <a:schemeClr val="dk1"/>
                </a:solidFill>
              </a:defRPr>
            </a:lvl4pPr>
            <a:lvl5pPr lvl="4">
              <a:lnSpc>
                <a:spcPct val="100000"/>
              </a:lnSpc>
              <a:spcBef>
                <a:spcPts val="0"/>
              </a:spcBef>
              <a:spcAft>
                <a:spcPts val="0"/>
              </a:spcAft>
              <a:buClr>
                <a:schemeClr val="dk1"/>
              </a:buClr>
              <a:buSzPts val="2800"/>
              <a:buNone/>
              <a:defRPr sz="2800">
                <a:solidFill>
                  <a:schemeClr val="dk1"/>
                </a:solidFill>
              </a:defRPr>
            </a:lvl5pPr>
            <a:lvl6pPr lvl="5">
              <a:lnSpc>
                <a:spcPct val="100000"/>
              </a:lnSpc>
              <a:spcBef>
                <a:spcPts val="0"/>
              </a:spcBef>
              <a:spcAft>
                <a:spcPts val="0"/>
              </a:spcAft>
              <a:buClr>
                <a:schemeClr val="dk1"/>
              </a:buClr>
              <a:buSzPts val="2800"/>
              <a:buNone/>
              <a:defRPr sz="2800">
                <a:solidFill>
                  <a:schemeClr val="dk1"/>
                </a:solidFill>
              </a:defRPr>
            </a:lvl6pPr>
            <a:lvl7pPr lvl="6">
              <a:lnSpc>
                <a:spcPct val="100000"/>
              </a:lnSpc>
              <a:spcBef>
                <a:spcPts val="0"/>
              </a:spcBef>
              <a:spcAft>
                <a:spcPts val="0"/>
              </a:spcAft>
              <a:buClr>
                <a:schemeClr val="dk1"/>
              </a:buClr>
              <a:buSzPts val="2800"/>
              <a:buNone/>
              <a:defRPr sz="2800">
                <a:solidFill>
                  <a:schemeClr val="dk1"/>
                </a:solidFill>
              </a:defRPr>
            </a:lvl7pPr>
            <a:lvl8pPr lvl="7">
              <a:lnSpc>
                <a:spcPct val="100000"/>
              </a:lnSpc>
              <a:spcBef>
                <a:spcPts val="0"/>
              </a:spcBef>
              <a:spcAft>
                <a:spcPts val="0"/>
              </a:spcAft>
              <a:buClr>
                <a:schemeClr val="dk1"/>
              </a:buClr>
              <a:buSzPts val="2800"/>
              <a:buNone/>
              <a:defRPr sz="2800">
                <a:solidFill>
                  <a:schemeClr val="dk1"/>
                </a:solidFill>
              </a:defRPr>
            </a:lvl8pPr>
            <a:lvl9pPr lvl="8">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1pPr>
            <a:lvl2pPr marL="914400" lvl="1"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2pPr>
            <a:lvl3pPr marL="1371600" lvl="2"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3pPr>
            <a:lvl4pPr marL="1828800" lvl="3"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4pPr>
            <a:lvl5pPr marL="2286000" lvl="4"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5pPr>
            <a:lvl6pPr marL="2743200" lvl="5"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6pPr>
            <a:lvl7pPr marL="3200400" lvl="6"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7pPr>
            <a:lvl8pPr marL="3657600" lvl="7"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8pPr>
            <a:lvl9pPr marL="4114800" lvl="8"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1" r:id="rId5"/>
    <p:sldLayoutId id="2147483662" r:id="rId6"/>
    <p:sldLayoutId id="2147483667" r:id="rId7"/>
    <p:sldLayoutId id="2147483673" r:id="rId8"/>
  </p:sldLayoutIdLst>
  <p:transition spd="med">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31"/>
        <p:cNvGrpSpPr/>
        <p:nvPr/>
      </p:nvGrpSpPr>
      <p:grpSpPr>
        <a:xfrm>
          <a:off x="0" y="0"/>
          <a:ext cx="0" cy="0"/>
          <a:chOff x="0" y="0"/>
          <a:chExt cx="0" cy="0"/>
        </a:xfrm>
      </p:grpSpPr>
      <p:sp>
        <p:nvSpPr>
          <p:cNvPr id="1733" name="Google Shape;1733;p64"/>
          <p:cNvSpPr txBox="1">
            <a:spLocks noGrp="1"/>
          </p:cNvSpPr>
          <p:nvPr>
            <p:ph type="title"/>
          </p:nvPr>
        </p:nvSpPr>
        <p:spPr>
          <a:xfrm>
            <a:off x="788484" y="1181100"/>
            <a:ext cx="3947532" cy="269557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Service Oriented Mission Planner</a:t>
            </a:r>
            <a:endParaRPr dirty="0"/>
          </a:p>
        </p:txBody>
      </p:sp>
      <p:pic>
        <p:nvPicPr>
          <p:cNvPr id="3076" name="Picture 4" descr="What is Drone Fleet Management? | Fleet Telematics Providers | Envue">
            <a:extLst>
              <a:ext uri="{FF2B5EF4-FFF2-40B4-BE49-F238E27FC236}">
                <a16:creationId xmlns:a16="http://schemas.microsoft.com/office/drawing/2014/main" id="{A08A9AF4-A802-529B-6C98-388CCADB23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1" y="1181100"/>
            <a:ext cx="3295650" cy="2695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F07F8DC-67C2-F0CE-F988-6A5096914019}"/>
              </a:ext>
            </a:extLst>
          </p:cNvPr>
          <p:cNvSpPr>
            <a:spLocks noGrp="1"/>
          </p:cNvSpPr>
          <p:nvPr>
            <p:ph type="subTitle" idx="1"/>
          </p:nvPr>
        </p:nvSpPr>
        <p:spPr/>
        <p:txBody>
          <a:bodyPr/>
          <a:lstStyle/>
          <a:p>
            <a:endParaRPr lang="en-US" dirty="0"/>
          </a:p>
        </p:txBody>
      </p:sp>
      <p:sp>
        <p:nvSpPr>
          <p:cNvPr id="3" name="Title 2">
            <a:extLst>
              <a:ext uri="{FF2B5EF4-FFF2-40B4-BE49-F238E27FC236}">
                <a16:creationId xmlns:a16="http://schemas.microsoft.com/office/drawing/2014/main" id="{237AEA6A-35BB-9994-F1C1-11EFE5D3A912}"/>
              </a:ext>
            </a:extLst>
          </p:cNvPr>
          <p:cNvSpPr>
            <a:spLocks noGrp="1"/>
          </p:cNvSpPr>
          <p:nvPr>
            <p:ph type="title"/>
          </p:nvPr>
        </p:nvSpPr>
        <p:spPr/>
        <p:txBody>
          <a:bodyPr/>
          <a:lstStyle/>
          <a:p>
            <a:r>
              <a:rPr lang="en-US" dirty="0"/>
              <a:t>Random Patrols</a:t>
            </a:r>
          </a:p>
        </p:txBody>
      </p:sp>
      <p:pic>
        <p:nvPicPr>
          <p:cNvPr id="5" name="Picture 4" descr="A diagram of a computer&#10;&#10;Description automatically generated with medium confidence">
            <a:extLst>
              <a:ext uri="{FF2B5EF4-FFF2-40B4-BE49-F238E27FC236}">
                <a16:creationId xmlns:a16="http://schemas.microsoft.com/office/drawing/2014/main" id="{3653EC1A-0FE5-9A55-F355-E88721F9D3EE}"/>
              </a:ext>
            </a:extLst>
          </p:cNvPr>
          <p:cNvPicPr>
            <a:picLocks noChangeAspect="1"/>
          </p:cNvPicPr>
          <p:nvPr/>
        </p:nvPicPr>
        <p:blipFill>
          <a:blip r:embed="rId3"/>
          <a:stretch>
            <a:fillRect/>
          </a:stretch>
        </p:blipFill>
        <p:spPr>
          <a:xfrm>
            <a:off x="714300" y="1206800"/>
            <a:ext cx="7715400" cy="3476960"/>
          </a:xfrm>
          <a:prstGeom prst="rect">
            <a:avLst/>
          </a:prstGeom>
        </p:spPr>
      </p:pic>
    </p:spTree>
    <p:extLst>
      <p:ext uri="{BB962C8B-B14F-4D97-AF65-F5344CB8AC3E}">
        <p14:creationId xmlns:p14="http://schemas.microsoft.com/office/powerpoint/2010/main" val="2570815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6155C18-A6EF-398D-6B74-12157F945E7B}"/>
              </a:ext>
            </a:extLst>
          </p:cNvPr>
          <p:cNvSpPr>
            <a:spLocks noGrp="1"/>
          </p:cNvSpPr>
          <p:nvPr>
            <p:ph type="subTitle" idx="1"/>
          </p:nvPr>
        </p:nvSpPr>
        <p:spPr/>
        <p:txBody>
          <a:bodyPr/>
          <a:lstStyle/>
          <a:p>
            <a:pPr algn="l">
              <a:buFont typeface="Arial" panose="020B0604020202020204" pitchFamily="34" charset="0"/>
              <a:buChar char="•"/>
            </a:pPr>
            <a:r>
              <a:rPr lang="en-US" b="0" i="0" dirty="0">
                <a:solidFill>
                  <a:srgbClr val="1C1917"/>
                </a:solidFill>
                <a:effectLst/>
                <a:latin typeface="Montserrat" panose="00000500000000000000" pitchFamily="2" charset="0"/>
              </a:rPr>
              <a:t>Continuous monitoring of drones and sensors</a:t>
            </a:r>
          </a:p>
          <a:p>
            <a:pPr algn="l">
              <a:buFont typeface="Arial" panose="020B0604020202020204" pitchFamily="34" charset="0"/>
              <a:buChar char="•"/>
            </a:pPr>
            <a:r>
              <a:rPr lang="en-US" b="0" i="0" dirty="0">
                <a:solidFill>
                  <a:srgbClr val="1C1917"/>
                </a:solidFill>
                <a:effectLst/>
                <a:latin typeface="Montserrat" panose="00000500000000000000" pitchFamily="2" charset="0"/>
              </a:rPr>
              <a:t>Leverage sensor data like motion detection</a:t>
            </a:r>
          </a:p>
          <a:p>
            <a:pPr algn="l">
              <a:buFont typeface="Arial" panose="020B0604020202020204" pitchFamily="34" charset="0"/>
              <a:buChar char="•"/>
            </a:pPr>
            <a:r>
              <a:rPr lang="en-US" b="0" i="0" dirty="0">
                <a:solidFill>
                  <a:srgbClr val="1C1917"/>
                </a:solidFill>
                <a:effectLst/>
                <a:latin typeface="Montserrat" panose="00000500000000000000" pitchFamily="2" charset="0"/>
              </a:rPr>
              <a:t>Drone retasked if sensor threshold exceeded</a:t>
            </a:r>
          </a:p>
          <a:p>
            <a:pPr algn="l">
              <a:buFont typeface="Arial" panose="020B0604020202020204" pitchFamily="34" charset="0"/>
              <a:buChar char="•"/>
            </a:pPr>
            <a:r>
              <a:rPr lang="en-US" b="0" i="0" dirty="0">
                <a:solidFill>
                  <a:srgbClr val="1C1917"/>
                </a:solidFill>
                <a:effectLst/>
                <a:latin typeface="Montserrat" panose="00000500000000000000" pitchFamily="2" charset="0"/>
              </a:rPr>
              <a:t>New waypoints based on sensor location</a:t>
            </a:r>
          </a:p>
          <a:p>
            <a:pPr algn="l">
              <a:buFont typeface="Arial" panose="020B0604020202020204" pitchFamily="34" charset="0"/>
              <a:buChar char="•"/>
            </a:pPr>
            <a:r>
              <a:rPr lang="en-US" b="0" i="0" dirty="0">
                <a:solidFill>
                  <a:srgbClr val="1C1917"/>
                </a:solidFill>
                <a:effectLst/>
                <a:latin typeface="Montserrat" panose="00000500000000000000" pitchFamily="2" charset="0"/>
              </a:rPr>
              <a:t>Drone interrupts current mission</a:t>
            </a:r>
          </a:p>
          <a:p>
            <a:pPr algn="l">
              <a:buFont typeface="Arial" panose="020B0604020202020204" pitchFamily="34" charset="0"/>
              <a:buChar char="•"/>
            </a:pPr>
            <a:r>
              <a:rPr lang="en-US" dirty="0">
                <a:solidFill>
                  <a:srgbClr val="1C1917"/>
                </a:solidFill>
                <a:latin typeface="Montserrat" panose="00000500000000000000" pitchFamily="2" charset="0"/>
              </a:rPr>
              <a:t>Use Cases:</a:t>
            </a:r>
            <a:endParaRPr lang="en-US" dirty="0">
              <a:latin typeface="Montserrat" panose="00000500000000000000" pitchFamily="2" charset="0"/>
            </a:endParaRP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Rapid dispatch to investigate sensor alerts like gunshots</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Dynamically adapt to unfolding situations by responding to shouts</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Flexible rerouting from ongoing missions to crashes</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Real-time surveillance by retasking drones based on alerts</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Generate new waypoints to efficiently investigate emerging incidents</a:t>
            </a:r>
          </a:p>
          <a:p>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536E4DD7-EBFB-5926-6EFE-4341B0DD3C92}"/>
              </a:ext>
            </a:extLst>
          </p:cNvPr>
          <p:cNvSpPr>
            <a:spLocks noGrp="1"/>
          </p:cNvSpPr>
          <p:nvPr>
            <p:ph type="title"/>
          </p:nvPr>
        </p:nvSpPr>
        <p:spPr/>
        <p:txBody>
          <a:bodyPr/>
          <a:lstStyle/>
          <a:p>
            <a:r>
              <a:rPr lang="en-US" b="0" i="0" dirty="0">
                <a:solidFill>
                  <a:srgbClr val="1C1917"/>
                </a:solidFill>
                <a:effectLst/>
                <a:latin typeface="-apple-system"/>
              </a:rPr>
              <a:t>Reactive missions</a:t>
            </a:r>
            <a:endParaRPr lang="en-US" dirty="0"/>
          </a:p>
        </p:txBody>
      </p:sp>
    </p:spTree>
    <p:extLst>
      <p:ext uri="{BB962C8B-B14F-4D97-AF65-F5344CB8AC3E}">
        <p14:creationId xmlns:p14="http://schemas.microsoft.com/office/powerpoint/2010/main" val="2112465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F2705C7-D5A0-11F1-4145-C23ED4BD987D}"/>
              </a:ext>
            </a:extLst>
          </p:cNvPr>
          <p:cNvSpPr>
            <a:spLocks noGrp="1"/>
          </p:cNvSpPr>
          <p:nvPr>
            <p:ph type="subTitle" idx="1"/>
          </p:nvPr>
        </p:nvSpPr>
        <p:spPr/>
        <p:txBody>
          <a:bodyPr/>
          <a:lstStyle/>
          <a:p>
            <a:endParaRPr lang="en-US" dirty="0"/>
          </a:p>
        </p:txBody>
      </p:sp>
      <p:sp>
        <p:nvSpPr>
          <p:cNvPr id="3" name="Title 2">
            <a:extLst>
              <a:ext uri="{FF2B5EF4-FFF2-40B4-BE49-F238E27FC236}">
                <a16:creationId xmlns:a16="http://schemas.microsoft.com/office/drawing/2014/main" id="{2378A2AE-9EA9-14D9-7A25-AAA5E7B3A1BE}"/>
              </a:ext>
            </a:extLst>
          </p:cNvPr>
          <p:cNvSpPr>
            <a:spLocks noGrp="1"/>
          </p:cNvSpPr>
          <p:nvPr>
            <p:ph type="title"/>
          </p:nvPr>
        </p:nvSpPr>
        <p:spPr/>
        <p:txBody>
          <a:bodyPr/>
          <a:lstStyle/>
          <a:p>
            <a:r>
              <a:rPr lang="en-US" dirty="0"/>
              <a:t>Reactive Missions</a:t>
            </a:r>
          </a:p>
        </p:txBody>
      </p:sp>
      <p:pic>
        <p:nvPicPr>
          <p:cNvPr id="5" name="Picture 4" descr="A screenshot of a computer screen&#10;&#10;Description automatically generated">
            <a:extLst>
              <a:ext uri="{FF2B5EF4-FFF2-40B4-BE49-F238E27FC236}">
                <a16:creationId xmlns:a16="http://schemas.microsoft.com/office/drawing/2014/main" id="{0200D998-7FB8-6090-84BE-D852A259D89D}"/>
              </a:ext>
            </a:extLst>
          </p:cNvPr>
          <p:cNvPicPr>
            <a:picLocks noChangeAspect="1"/>
          </p:cNvPicPr>
          <p:nvPr/>
        </p:nvPicPr>
        <p:blipFill>
          <a:blip r:embed="rId3"/>
          <a:stretch>
            <a:fillRect/>
          </a:stretch>
        </p:blipFill>
        <p:spPr>
          <a:xfrm>
            <a:off x="714300" y="1206800"/>
            <a:ext cx="7723098" cy="3395850"/>
          </a:xfrm>
          <a:prstGeom prst="rect">
            <a:avLst/>
          </a:prstGeom>
        </p:spPr>
      </p:pic>
    </p:spTree>
    <p:extLst>
      <p:ext uri="{BB962C8B-B14F-4D97-AF65-F5344CB8AC3E}">
        <p14:creationId xmlns:p14="http://schemas.microsoft.com/office/powerpoint/2010/main" val="2935610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168B943-5B15-D95A-A1F3-B1A24B1345D1}"/>
              </a:ext>
            </a:extLst>
          </p:cNvPr>
          <p:cNvSpPr>
            <a:spLocks noGrp="1"/>
          </p:cNvSpPr>
          <p:nvPr>
            <p:ph type="subTitle" idx="1"/>
          </p:nvPr>
        </p:nvSpPr>
        <p:spPr>
          <a:xfrm>
            <a:off x="1303020" y="1206800"/>
            <a:ext cx="6088380" cy="3397800"/>
          </a:xfrm>
        </p:spPr>
        <p:txBody>
          <a:bodyPr/>
          <a:lstStyle/>
          <a:p>
            <a:endParaRPr lang="en-US" dirty="0"/>
          </a:p>
        </p:txBody>
      </p:sp>
      <p:sp>
        <p:nvSpPr>
          <p:cNvPr id="3" name="Title 2">
            <a:extLst>
              <a:ext uri="{FF2B5EF4-FFF2-40B4-BE49-F238E27FC236}">
                <a16:creationId xmlns:a16="http://schemas.microsoft.com/office/drawing/2014/main" id="{8DE97EEC-3CC7-5460-1357-616523FA0DD6}"/>
              </a:ext>
            </a:extLst>
          </p:cNvPr>
          <p:cNvSpPr>
            <a:spLocks noGrp="1"/>
          </p:cNvSpPr>
          <p:nvPr>
            <p:ph type="title"/>
          </p:nvPr>
        </p:nvSpPr>
        <p:spPr/>
        <p:txBody>
          <a:bodyPr/>
          <a:lstStyle/>
          <a:p>
            <a:r>
              <a:rPr lang="en-US" dirty="0"/>
              <a:t>Combined Missions</a:t>
            </a:r>
          </a:p>
        </p:txBody>
      </p:sp>
      <p:pic>
        <p:nvPicPr>
          <p:cNvPr id="5" name="Picture 4" descr="A screenshot of a diagram&#10;&#10;Description automatically generated">
            <a:extLst>
              <a:ext uri="{FF2B5EF4-FFF2-40B4-BE49-F238E27FC236}">
                <a16:creationId xmlns:a16="http://schemas.microsoft.com/office/drawing/2014/main" id="{9FA0BCF5-42EB-F91F-B539-E26BDC989007}"/>
              </a:ext>
            </a:extLst>
          </p:cNvPr>
          <p:cNvPicPr>
            <a:picLocks noChangeAspect="1"/>
          </p:cNvPicPr>
          <p:nvPr/>
        </p:nvPicPr>
        <p:blipFill>
          <a:blip r:embed="rId3"/>
          <a:stretch>
            <a:fillRect/>
          </a:stretch>
        </p:blipFill>
        <p:spPr>
          <a:xfrm>
            <a:off x="1234440" y="1206800"/>
            <a:ext cx="6156960" cy="3395850"/>
          </a:xfrm>
          <a:prstGeom prst="rect">
            <a:avLst/>
          </a:prstGeom>
        </p:spPr>
      </p:pic>
    </p:spTree>
    <p:extLst>
      <p:ext uri="{BB962C8B-B14F-4D97-AF65-F5344CB8AC3E}">
        <p14:creationId xmlns:p14="http://schemas.microsoft.com/office/powerpoint/2010/main" val="3107134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6B3D5-7E2E-25B6-0074-839E6E124312}"/>
              </a:ext>
            </a:extLst>
          </p:cNvPr>
          <p:cNvSpPr>
            <a:spLocks noGrp="1"/>
          </p:cNvSpPr>
          <p:nvPr>
            <p:ph type="title"/>
          </p:nvPr>
        </p:nvSpPr>
        <p:spPr/>
        <p:txBody>
          <a:bodyPr/>
          <a:lstStyle/>
          <a:p>
            <a:r>
              <a:rPr lang="en-US" dirty="0"/>
              <a:t>Way Point Actions</a:t>
            </a:r>
          </a:p>
        </p:txBody>
      </p:sp>
      <p:sp>
        <p:nvSpPr>
          <p:cNvPr id="3" name="Title 2">
            <a:extLst>
              <a:ext uri="{FF2B5EF4-FFF2-40B4-BE49-F238E27FC236}">
                <a16:creationId xmlns:a16="http://schemas.microsoft.com/office/drawing/2014/main" id="{58CB2B8F-5B64-622B-421C-96800E038295}"/>
              </a:ext>
            </a:extLst>
          </p:cNvPr>
          <p:cNvSpPr>
            <a:spLocks noGrp="1"/>
          </p:cNvSpPr>
          <p:nvPr>
            <p:ph type="title" idx="2"/>
          </p:nvPr>
        </p:nvSpPr>
        <p:spPr>
          <a:xfrm>
            <a:off x="778688" y="1377837"/>
            <a:ext cx="3469462" cy="468000"/>
          </a:xfrm>
        </p:spPr>
        <p:txBody>
          <a:bodyPr/>
          <a:lstStyle/>
          <a:p>
            <a:r>
              <a:rPr lang="en-US" dirty="0"/>
              <a:t>Navigation Actions</a:t>
            </a:r>
          </a:p>
        </p:txBody>
      </p:sp>
      <p:sp>
        <p:nvSpPr>
          <p:cNvPr id="4" name="Subtitle 3">
            <a:extLst>
              <a:ext uri="{FF2B5EF4-FFF2-40B4-BE49-F238E27FC236}">
                <a16:creationId xmlns:a16="http://schemas.microsoft.com/office/drawing/2014/main" id="{C9D55441-774C-2067-85A7-042252BA7988}"/>
              </a:ext>
            </a:extLst>
          </p:cNvPr>
          <p:cNvSpPr>
            <a:spLocks noGrp="1"/>
          </p:cNvSpPr>
          <p:nvPr>
            <p:ph type="subTitle" idx="1"/>
          </p:nvPr>
        </p:nvSpPr>
        <p:spPr>
          <a:xfrm>
            <a:off x="778688" y="2206074"/>
            <a:ext cx="3602812" cy="2387826"/>
          </a:xfrm>
        </p:spPr>
        <p:txBody>
          <a:bodyPr anchor="t"/>
          <a:lstStyle/>
          <a:p>
            <a:pPr algn="l">
              <a:buFont typeface="Arial" panose="020B0604020202020204" pitchFamily="34" charset="0"/>
              <a:buChar char="•"/>
            </a:pPr>
            <a:r>
              <a:rPr lang="en-US" b="0" i="0" dirty="0">
                <a:solidFill>
                  <a:srgbClr val="1C1917"/>
                </a:solidFill>
                <a:effectLst/>
                <a:latin typeface="Montserrat" panose="00000500000000000000" pitchFamily="2" charset="0"/>
              </a:rPr>
              <a:t>Hover</a:t>
            </a:r>
          </a:p>
          <a:p>
            <a:pPr algn="l">
              <a:buFont typeface="Arial" panose="020B0604020202020204" pitchFamily="34" charset="0"/>
              <a:buChar char="•"/>
            </a:pPr>
            <a:r>
              <a:rPr lang="en-US" b="0" i="0" dirty="0">
                <a:solidFill>
                  <a:srgbClr val="1C1917"/>
                </a:solidFill>
                <a:effectLst/>
                <a:latin typeface="Montserrat" panose="00000500000000000000" pitchFamily="2" charset="0"/>
              </a:rPr>
              <a:t>Orbit</a:t>
            </a:r>
          </a:p>
          <a:p>
            <a:pPr algn="l">
              <a:buFont typeface="Arial" panose="020B0604020202020204" pitchFamily="34" charset="0"/>
              <a:buChar char="•"/>
            </a:pPr>
            <a:r>
              <a:rPr lang="en-US" b="0" i="0" dirty="0">
                <a:solidFill>
                  <a:srgbClr val="1C1917"/>
                </a:solidFill>
                <a:effectLst/>
                <a:latin typeface="Montserrat" panose="00000500000000000000" pitchFamily="2" charset="0"/>
              </a:rPr>
              <a:t>Change Altitude</a:t>
            </a:r>
          </a:p>
          <a:p>
            <a:pPr algn="l">
              <a:buFont typeface="Arial" panose="020B0604020202020204" pitchFamily="34" charset="0"/>
              <a:buChar char="•"/>
            </a:pPr>
            <a:r>
              <a:rPr lang="en-US" b="0" i="0" dirty="0">
                <a:solidFill>
                  <a:srgbClr val="1C1917"/>
                </a:solidFill>
                <a:effectLst/>
                <a:latin typeface="Montserrat" panose="00000500000000000000" pitchFamily="2" charset="0"/>
              </a:rPr>
              <a:t>Change Speed</a:t>
            </a:r>
          </a:p>
          <a:p>
            <a:pPr algn="l">
              <a:buFont typeface="Arial" panose="020B0604020202020204" pitchFamily="34" charset="0"/>
              <a:buChar char="•"/>
            </a:pPr>
            <a:r>
              <a:rPr lang="en-US" b="0" i="0" dirty="0">
                <a:solidFill>
                  <a:srgbClr val="1C1917"/>
                </a:solidFill>
                <a:effectLst/>
                <a:latin typeface="Montserrat" panose="00000500000000000000" pitchFamily="2" charset="0"/>
              </a:rPr>
              <a:t>Pause</a:t>
            </a:r>
          </a:p>
          <a:p>
            <a:pPr algn="l">
              <a:buFont typeface="Arial" panose="020B0604020202020204" pitchFamily="34" charset="0"/>
              <a:buChar char="•"/>
            </a:pPr>
            <a:r>
              <a:rPr lang="en-US" b="0" i="0" dirty="0">
                <a:solidFill>
                  <a:srgbClr val="1C1917"/>
                </a:solidFill>
                <a:effectLst/>
                <a:latin typeface="Montserrat" panose="00000500000000000000" pitchFamily="2" charset="0"/>
              </a:rPr>
              <a:t>Rotate</a:t>
            </a:r>
          </a:p>
          <a:p>
            <a:pPr algn="l">
              <a:buFont typeface="Arial" panose="020B0604020202020204" pitchFamily="34" charset="0"/>
              <a:buChar char="•"/>
            </a:pPr>
            <a:r>
              <a:rPr lang="en-US" b="0" i="0" dirty="0">
                <a:solidFill>
                  <a:srgbClr val="1C1917"/>
                </a:solidFill>
                <a:effectLst/>
                <a:latin typeface="Montserrat" panose="00000500000000000000" pitchFamily="2" charset="0"/>
              </a:rPr>
              <a:t>Return to Launch</a:t>
            </a:r>
          </a:p>
          <a:p>
            <a:pPr algn="l">
              <a:buFont typeface="Arial" panose="020B0604020202020204" pitchFamily="34" charset="0"/>
              <a:buChar char="•"/>
            </a:pPr>
            <a:r>
              <a:rPr lang="en-US" b="0" i="0" dirty="0">
                <a:solidFill>
                  <a:srgbClr val="1C1917"/>
                </a:solidFill>
                <a:effectLst/>
                <a:latin typeface="Montserrat" panose="00000500000000000000" pitchFamily="2" charset="0"/>
              </a:rPr>
              <a:t>Loiter</a:t>
            </a:r>
          </a:p>
          <a:p>
            <a:endParaRPr lang="en-US" dirty="0">
              <a:latin typeface="Montserrat" panose="00000500000000000000" pitchFamily="2" charset="0"/>
            </a:endParaRPr>
          </a:p>
        </p:txBody>
      </p:sp>
      <p:sp>
        <p:nvSpPr>
          <p:cNvPr id="5" name="Title 4">
            <a:extLst>
              <a:ext uri="{FF2B5EF4-FFF2-40B4-BE49-F238E27FC236}">
                <a16:creationId xmlns:a16="http://schemas.microsoft.com/office/drawing/2014/main" id="{5993D24C-0248-EF92-5268-3A8DFEB3293D}"/>
              </a:ext>
            </a:extLst>
          </p:cNvPr>
          <p:cNvSpPr>
            <a:spLocks noGrp="1"/>
          </p:cNvSpPr>
          <p:nvPr>
            <p:ph type="title" idx="3"/>
          </p:nvPr>
        </p:nvSpPr>
        <p:spPr>
          <a:xfrm>
            <a:off x="5383050" y="1377837"/>
            <a:ext cx="2164200" cy="468000"/>
          </a:xfrm>
        </p:spPr>
        <p:txBody>
          <a:bodyPr/>
          <a:lstStyle/>
          <a:p>
            <a:r>
              <a:rPr lang="en-US" dirty="0"/>
              <a:t>Camera Actions</a:t>
            </a:r>
          </a:p>
        </p:txBody>
      </p:sp>
      <p:sp>
        <p:nvSpPr>
          <p:cNvPr id="6" name="Subtitle 5">
            <a:extLst>
              <a:ext uri="{FF2B5EF4-FFF2-40B4-BE49-F238E27FC236}">
                <a16:creationId xmlns:a16="http://schemas.microsoft.com/office/drawing/2014/main" id="{9FACA411-D36D-429B-CD89-9B57386A87B2}"/>
              </a:ext>
            </a:extLst>
          </p:cNvPr>
          <p:cNvSpPr>
            <a:spLocks noGrp="1"/>
          </p:cNvSpPr>
          <p:nvPr>
            <p:ph type="subTitle" idx="4"/>
          </p:nvPr>
        </p:nvSpPr>
        <p:spPr>
          <a:xfrm>
            <a:off x="5249700" y="2206074"/>
            <a:ext cx="3180000" cy="2387826"/>
          </a:xfrm>
        </p:spPr>
        <p:txBody>
          <a:bodyPr/>
          <a:lstStyle/>
          <a:p>
            <a:pPr algn="l">
              <a:buFont typeface="Arial" panose="020B0604020202020204" pitchFamily="34" charset="0"/>
              <a:buChar char="•"/>
            </a:pPr>
            <a:r>
              <a:rPr lang="en-US" b="0" i="0" dirty="0">
                <a:solidFill>
                  <a:srgbClr val="1C1917"/>
                </a:solidFill>
                <a:effectLst/>
                <a:latin typeface="Montserrat" panose="00000500000000000000" pitchFamily="2" charset="0"/>
              </a:rPr>
              <a:t>Take Photo</a:t>
            </a:r>
          </a:p>
          <a:p>
            <a:pPr algn="l">
              <a:buFont typeface="Arial" panose="020B0604020202020204" pitchFamily="34" charset="0"/>
              <a:buChar char="•"/>
            </a:pPr>
            <a:r>
              <a:rPr lang="en-US" b="0" i="0" dirty="0">
                <a:solidFill>
                  <a:srgbClr val="1C1917"/>
                </a:solidFill>
                <a:effectLst/>
                <a:latin typeface="Montserrat" panose="00000500000000000000" pitchFamily="2" charset="0"/>
              </a:rPr>
              <a:t>Start/Stop Video</a:t>
            </a:r>
          </a:p>
          <a:p>
            <a:pPr algn="l">
              <a:buFont typeface="Arial" panose="020B0604020202020204" pitchFamily="34" charset="0"/>
              <a:buChar char="•"/>
            </a:pPr>
            <a:r>
              <a:rPr lang="en-US" b="0" i="0" dirty="0">
                <a:solidFill>
                  <a:srgbClr val="1C1917"/>
                </a:solidFill>
                <a:effectLst/>
                <a:latin typeface="Montserrat" panose="00000500000000000000" pitchFamily="2" charset="0"/>
              </a:rPr>
              <a:t>Switch Camera</a:t>
            </a:r>
          </a:p>
          <a:p>
            <a:pPr algn="l">
              <a:buFont typeface="Arial" panose="020B0604020202020204" pitchFamily="34" charset="0"/>
              <a:buChar char="•"/>
            </a:pPr>
            <a:r>
              <a:rPr lang="en-US" b="0" i="0" dirty="0">
                <a:solidFill>
                  <a:srgbClr val="1C1917"/>
                </a:solidFill>
                <a:effectLst/>
                <a:latin typeface="Montserrat" panose="00000500000000000000" pitchFamily="2" charset="0"/>
              </a:rPr>
              <a:t>Aim Camera</a:t>
            </a:r>
          </a:p>
          <a:p>
            <a:pPr algn="l">
              <a:buFont typeface="Arial" panose="020B0604020202020204" pitchFamily="34" charset="0"/>
              <a:buChar char="•"/>
            </a:pPr>
            <a:r>
              <a:rPr lang="en-US" b="0" i="0" dirty="0">
                <a:solidFill>
                  <a:srgbClr val="1C1917"/>
                </a:solidFill>
                <a:effectLst/>
                <a:latin typeface="Montserrat" panose="00000500000000000000" pitchFamily="2" charset="0"/>
              </a:rPr>
              <a:t>Scan Area</a:t>
            </a:r>
          </a:p>
          <a:p>
            <a:endParaRPr lang="en-US" dirty="0">
              <a:latin typeface="Montserrat" panose="00000500000000000000" pitchFamily="2" charset="0"/>
            </a:endParaRPr>
          </a:p>
        </p:txBody>
      </p:sp>
    </p:spTree>
    <p:extLst>
      <p:ext uri="{BB962C8B-B14F-4D97-AF65-F5344CB8AC3E}">
        <p14:creationId xmlns:p14="http://schemas.microsoft.com/office/powerpoint/2010/main" val="2680705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6B3D5-7E2E-25B6-0074-839E6E124312}"/>
              </a:ext>
            </a:extLst>
          </p:cNvPr>
          <p:cNvSpPr>
            <a:spLocks noGrp="1"/>
          </p:cNvSpPr>
          <p:nvPr>
            <p:ph type="title"/>
          </p:nvPr>
        </p:nvSpPr>
        <p:spPr/>
        <p:txBody>
          <a:bodyPr/>
          <a:lstStyle/>
          <a:p>
            <a:r>
              <a:rPr lang="en-US" dirty="0"/>
              <a:t>Way Point Actions</a:t>
            </a:r>
          </a:p>
        </p:txBody>
      </p:sp>
      <p:sp>
        <p:nvSpPr>
          <p:cNvPr id="3" name="Title 2">
            <a:extLst>
              <a:ext uri="{FF2B5EF4-FFF2-40B4-BE49-F238E27FC236}">
                <a16:creationId xmlns:a16="http://schemas.microsoft.com/office/drawing/2014/main" id="{58CB2B8F-5B64-622B-421C-96800E038295}"/>
              </a:ext>
            </a:extLst>
          </p:cNvPr>
          <p:cNvSpPr>
            <a:spLocks noGrp="1"/>
          </p:cNvSpPr>
          <p:nvPr>
            <p:ph type="title" idx="2"/>
          </p:nvPr>
        </p:nvSpPr>
        <p:spPr>
          <a:xfrm>
            <a:off x="778688" y="1377837"/>
            <a:ext cx="3469462" cy="468000"/>
          </a:xfrm>
        </p:spPr>
        <p:txBody>
          <a:bodyPr/>
          <a:lstStyle/>
          <a:p>
            <a:r>
              <a:rPr lang="en-US" dirty="0"/>
              <a:t>Payload Actions</a:t>
            </a:r>
          </a:p>
        </p:txBody>
      </p:sp>
      <p:sp>
        <p:nvSpPr>
          <p:cNvPr id="4" name="Subtitle 3">
            <a:extLst>
              <a:ext uri="{FF2B5EF4-FFF2-40B4-BE49-F238E27FC236}">
                <a16:creationId xmlns:a16="http://schemas.microsoft.com/office/drawing/2014/main" id="{C9D55441-774C-2067-85A7-042252BA7988}"/>
              </a:ext>
            </a:extLst>
          </p:cNvPr>
          <p:cNvSpPr>
            <a:spLocks noGrp="1"/>
          </p:cNvSpPr>
          <p:nvPr>
            <p:ph type="subTitle" idx="1"/>
          </p:nvPr>
        </p:nvSpPr>
        <p:spPr>
          <a:xfrm>
            <a:off x="778688" y="2206074"/>
            <a:ext cx="3602812" cy="2387826"/>
          </a:xfrm>
        </p:spPr>
        <p:txBody>
          <a:bodyPr/>
          <a:lstStyle/>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Toggle Light</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Drop Object</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Speak Message</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Engage/Disengage Payload</a:t>
            </a:r>
          </a:p>
          <a:p>
            <a:pPr>
              <a:lnSpc>
                <a:spcPct val="150000"/>
              </a:lnSpc>
            </a:pPr>
            <a:endParaRPr lang="en-US" dirty="0">
              <a:latin typeface="Montserrat" panose="00000500000000000000" pitchFamily="2" charset="0"/>
            </a:endParaRPr>
          </a:p>
        </p:txBody>
      </p:sp>
      <p:sp>
        <p:nvSpPr>
          <p:cNvPr id="5" name="Title 4">
            <a:extLst>
              <a:ext uri="{FF2B5EF4-FFF2-40B4-BE49-F238E27FC236}">
                <a16:creationId xmlns:a16="http://schemas.microsoft.com/office/drawing/2014/main" id="{5993D24C-0248-EF92-5268-3A8DFEB3293D}"/>
              </a:ext>
            </a:extLst>
          </p:cNvPr>
          <p:cNvSpPr>
            <a:spLocks noGrp="1"/>
          </p:cNvSpPr>
          <p:nvPr>
            <p:ph type="title" idx="3"/>
          </p:nvPr>
        </p:nvSpPr>
        <p:spPr>
          <a:xfrm>
            <a:off x="5143500" y="1377837"/>
            <a:ext cx="2886076" cy="468000"/>
          </a:xfrm>
        </p:spPr>
        <p:txBody>
          <a:bodyPr/>
          <a:lstStyle/>
          <a:p>
            <a:r>
              <a:rPr lang="en-US" dirty="0"/>
              <a:t>Mission Control Actions</a:t>
            </a:r>
          </a:p>
        </p:txBody>
      </p:sp>
      <p:sp>
        <p:nvSpPr>
          <p:cNvPr id="6" name="Subtitle 5">
            <a:extLst>
              <a:ext uri="{FF2B5EF4-FFF2-40B4-BE49-F238E27FC236}">
                <a16:creationId xmlns:a16="http://schemas.microsoft.com/office/drawing/2014/main" id="{9FACA411-D36D-429B-CD89-9B57386A87B2}"/>
              </a:ext>
            </a:extLst>
          </p:cNvPr>
          <p:cNvSpPr>
            <a:spLocks noGrp="1"/>
          </p:cNvSpPr>
          <p:nvPr>
            <p:ph type="subTitle" idx="4"/>
          </p:nvPr>
        </p:nvSpPr>
        <p:spPr>
          <a:xfrm>
            <a:off x="5249700" y="2206074"/>
            <a:ext cx="3180000" cy="2387826"/>
          </a:xfrm>
        </p:spPr>
        <p:txBody>
          <a:bodyPr/>
          <a:lstStyle/>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Abort/Resume Mission</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Proceed to Next Waypoint</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Hold at Waypoint</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End Mission</a:t>
            </a:r>
          </a:p>
          <a:p>
            <a:pPr>
              <a:lnSpc>
                <a:spcPct val="150000"/>
              </a:lnSpc>
            </a:pPr>
            <a:endParaRPr lang="en-US" dirty="0">
              <a:latin typeface="Montserrat" panose="00000500000000000000" pitchFamily="2" charset="0"/>
            </a:endParaRPr>
          </a:p>
        </p:txBody>
      </p:sp>
    </p:spTree>
    <p:extLst>
      <p:ext uri="{BB962C8B-B14F-4D97-AF65-F5344CB8AC3E}">
        <p14:creationId xmlns:p14="http://schemas.microsoft.com/office/powerpoint/2010/main" val="1323026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6E86CF9-B69C-686B-B006-D9D56CC44CCE}"/>
              </a:ext>
            </a:extLst>
          </p:cNvPr>
          <p:cNvSpPr>
            <a:spLocks noGrp="1"/>
          </p:cNvSpPr>
          <p:nvPr>
            <p:ph type="subTitle" idx="1"/>
          </p:nvPr>
        </p:nvSpPr>
        <p:spPr>
          <a:xfrm>
            <a:off x="714300" y="1330712"/>
            <a:ext cx="7715400" cy="3449443"/>
          </a:xfrm>
        </p:spPr>
        <p:txBody>
          <a:bodyPr/>
          <a:lstStyle/>
          <a:p>
            <a:pPr algn="l">
              <a:lnSpc>
                <a:spcPct val="150000"/>
              </a:lnSpc>
              <a:buFont typeface="Arial" panose="020B0604020202020204" pitchFamily="34" charset="0"/>
              <a:buChar char="•"/>
            </a:pPr>
            <a:r>
              <a:rPr lang="en-US" b="1" i="0" dirty="0">
                <a:solidFill>
                  <a:srgbClr val="1C1917"/>
                </a:solidFill>
                <a:effectLst/>
                <a:latin typeface="Montserrat" panose="00000500000000000000" pitchFamily="2" charset="0"/>
              </a:rPr>
              <a:t>Hover</a:t>
            </a:r>
            <a:r>
              <a:rPr lang="en-US" b="0" i="0" dirty="0">
                <a:solidFill>
                  <a:srgbClr val="1C1917"/>
                </a:solidFill>
                <a:effectLst/>
                <a:latin typeface="Montserrat" panose="00000500000000000000" pitchFamily="2" charset="0"/>
              </a:rPr>
              <a:t> - Drone holds position at set altitude over waypoint for configured duration</a:t>
            </a:r>
          </a:p>
          <a:p>
            <a:pPr algn="l">
              <a:lnSpc>
                <a:spcPct val="150000"/>
              </a:lnSpc>
              <a:buFont typeface="Arial" panose="020B0604020202020204" pitchFamily="34" charset="0"/>
              <a:buChar char="•"/>
            </a:pPr>
            <a:r>
              <a:rPr lang="en-US" b="1" i="0" dirty="0">
                <a:solidFill>
                  <a:srgbClr val="1C1917"/>
                </a:solidFill>
                <a:effectLst/>
                <a:latin typeface="Montserrat" panose="00000500000000000000" pitchFamily="2" charset="0"/>
              </a:rPr>
              <a:t>Orbit</a:t>
            </a:r>
            <a:r>
              <a:rPr lang="en-US" b="0" i="0" dirty="0">
                <a:solidFill>
                  <a:srgbClr val="1C1917"/>
                </a:solidFill>
                <a:effectLst/>
                <a:latin typeface="Montserrat" panose="00000500000000000000" pitchFamily="2" charset="0"/>
              </a:rPr>
              <a:t> - Drone circles around waypoint at specified radius and speed</a:t>
            </a:r>
          </a:p>
          <a:p>
            <a:pPr algn="l">
              <a:lnSpc>
                <a:spcPct val="150000"/>
              </a:lnSpc>
              <a:buFont typeface="Arial" panose="020B0604020202020204" pitchFamily="34" charset="0"/>
              <a:buChar char="•"/>
            </a:pPr>
            <a:r>
              <a:rPr lang="en-US" b="1" i="0" dirty="0">
                <a:solidFill>
                  <a:srgbClr val="1C1917"/>
                </a:solidFill>
                <a:effectLst/>
                <a:latin typeface="Montserrat" panose="00000500000000000000" pitchFamily="2" charset="0"/>
              </a:rPr>
              <a:t>Change Altitude </a:t>
            </a:r>
            <a:r>
              <a:rPr lang="en-US" b="0" i="0" dirty="0">
                <a:solidFill>
                  <a:srgbClr val="1C1917"/>
                </a:solidFill>
                <a:effectLst/>
                <a:latin typeface="Montserrat" panose="00000500000000000000" pitchFamily="2" charset="0"/>
              </a:rPr>
              <a:t>- Drone ascends/descends to predefined altitude upon reaching waypoint</a:t>
            </a:r>
          </a:p>
          <a:p>
            <a:pPr>
              <a:lnSpc>
                <a:spcPct val="150000"/>
              </a:lnSpc>
              <a:buFont typeface="Arial" panose="020B0604020202020204" pitchFamily="34" charset="0"/>
              <a:buChar char="•"/>
            </a:pPr>
            <a:r>
              <a:rPr lang="en-US" b="1" i="0" dirty="0">
                <a:solidFill>
                  <a:srgbClr val="1C1917"/>
                </a:solidFill>
                <a:effectLst/>
                <a:latin typeface="Montserrat" panose="00000500000000000000" pitchFamily="2" charset="0"/>
              </a:rPr>
              <a:t>Change Speed </a:t>
            </a:r>
            <a:r>
              <a:rPr lang="en-US" b="0" i="0" dirty="0">
                <a:solidFill>
                  <a:srgbClr val="1C1917"/>
                </a:solidFill>
                <a:effectLst/>
                <a:latin typeface="Montserrat" panose="00000500000000000000" pitchFamily="2" charset="0"/>
              </a:rPr>
              <a:t>- Adjust cruise speed to new preset at waypoint</a:t>
            </a:r>
          </a:p>
          <a:p>
            <a:pPr algn="l">
              <a:lnSpc>
                <a:spcPct val="150000"/>
              </a:lnSpc>
              <a:buFont typeface="Arial" panose="020B0604020202020204" pitchFamily="34" charset="0"/>
              <a:buChar char="•"/>
            </a:pPr>
            <a:r>
              <a:rPr lang="en-US" b="1" i="0" dirty="0">
                <a:solidFill>
                  <a:srgbClr val="1C1917"/>
                </a:solidFill>
                <a:effectLst/>
                <a:latin typeface="Montserrat" panose="00000500000000000000" pitchFamily="2" charset="0"/>
              </a:rPr>
              <a:t>Pause</a:t>
            </a:r>
            <a:r>
              <a:rPr lang="en-US" b="0" i="0" dirty="0">
                <a:solidFill>
                  <a:srgbClr val="1C1917"/>
                </a:solidFill>
                <a:effectLst/>
                <a:latin typeface="Montserrat" panose="00000500000000000000" pitchFamily="2" charset="0"/>
              </a:rPr>
              <a:t> - Drone pauses at waypoint for set time before proceeding</a:t>
            </a:r>
          </a:p>
          <a:p>
            <a:pPr algn="l">
              <a:lnSpc>
                <a:spcPct val="150000"/>
              </a:lnSpc>
              <a:buFont typeface="Arial" panose="020B0604020202020204" pitchFamily="34" charset="0"/>
              <a:buChar char="•"/>
            </a:pPr>
            <a:r>
              <a:rPr lang="en-US" b="1" i="0" dirty="0">
                <a:solidFill>
                  <a:srgbClr val="1C1917"/>
                </a:solidFill>
                <a:effectLst/>
                <a:latin typeface="Montserrat" panose="00000500000000000000" pitchFamily="2" charset="0"/>
              </a:rPr>
              <a:t>Rotate</a:t>
            </a:r>
            <a:r>
              <a:rPr lang="en-US" b="0" i="0" dirty="0">
                <a:solidFill>
                  <a:srgbClr val="1C1917"/>
                </a:solidFill>
                <a:effectLst/>
                <a:latin typeface="Montserrat" panose="00000500000000000000" pitchFamily="2" charset="0"/>
              </a:rPr>
              <a:t> - Drone rotates or changes heading by specified degree amount</a:t>
            </a:r>
          </a:p>
          <a:p>
            <a:pPr algn="l">
              <a:lnSpc>
                <a:spcPct val="150000"/>
              </a:lnSpc>
              <a:buFont typeface="Arial" panose="020B0604020202020204" pitchFamily="34" charset="0"/>
              <a:buChar char="•"/>
            </a:pPr>
            <a:r>
              <a:rPr lang="en-US" b="1" i="0" dirty="0">
                <a:solidFill>
                  <a:srgbClr val="1C1917"/>
                </a:solidFill>
                <a:effectLst/>
                <a:latin typeface="Montserrat" panose="00000500000000000000" pitchFamily="2" charset="0"/>
              </a:rPr>
              <a:t>Return to Launch </a:t>
            </a:r>
            <a:r>
              <a:rPr lang="en-US" b="0" i="0" dirty="0">
                <a:solidFill>
                  <a:srgbClr val="1C1917"/>
                </a:solidFill>
                <a:effectLst/>
                <a:latin typeface="Montserrat" panose="00000500000000000000" pitchFamily="2" charset="0"/>
              </a:rPr>
              <a:t>- Abort mission and return to takeoff point</a:t>
            </a:r>
          </a:p>
          <a:p>
            <a:pPr algn="l">
              <a:lnSpc>
                <a:spcPct val="150000"/>
              </a:lnSpc>
              <a:buFont typeface="Arial" panose="020B0604020202020204" pitchFamily="34" charset="0"/>
              <a:buChar char="•"/>
            </a:pPr>
            <a:r>
              <a:rPr lang="en-US" b="1" i="0" dirty="0">
                <a:solidFill>
                  <a:srgbClr val="1C1917"/>
                </a:solidFill>
                <a:effectLst/>
                <a:latin typeface="Montserrat" panose="00000500000000000000" pitchFamily="2" charset="0"/>
              </a:rPr>
              <a:t>Loiter</a:t>
            </a:r>
            <a:r>
              <a:rPr lang="en-US" b="0" i="0" dirty="0">
                <a:solidFill>
                  <a:srgbClr val="1C1917"/>
                </a:solidFill>
                <a:effectLst/>
                <a:latin typeface="Montserrat" panose="00000500000000000000" pitchFamily="2" charset="0"/>
              </a:rPr>
              <a:t> - Drone lingers within set radius of waypoint until directed</a:t>
            </a:r>
          </a:p>
          <a:p>
            <a:pPr>
              <a:lnSpc>
                <a:spcPct val="150000"/>
              </a:lnSpc>
              <a:buFont typeface="Arial" panose="020B0604020202020204" pitchFamily="34" charset="0"/>
              <a:buChar char="•"/>
            </a:pPr>
            <a:endParaRPr lang="en-US" b="0" i="0" dirty="0">
              <a:solidFill>
                <a:srgbClr val="1C1917"/>
              </a:solidFill>
              <a:effectLst/>
              <a:latin typeface="Montserrat" panose="00000500000000000000" pitchFamily="2" charset="0"/>
            </a:endParaRPr>
          </a:p>
          <a:p>
            <a:pPr>
              <a:lnSpc>
                <a:spcPct val="150000"/>
              </a:lnSpc>
              <a:buFont typeface="Arial" panose="020B0604020202020204" pitchFamily="34" charset="0"/>
              <a:buChar char="•"/>
            </a:pPr>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9156C920-C1E9-D5FE-74BD-436B8B88C956}"/>
              </a:ext>
            </a:extLst>
          </p:cNvPr>
          <p:cNvSpPr>
            <a:spLocks noGrp="1"/>
          </p:cNvSpPr>
          <p:nvPr>
            <p:ph type="title"/>
          </p:nvPr>
        </p:nvSpPr>
        <p:spPr/>
        <p:txBody>
          <a:bodyPr/>
          <a:lstStyle/>
          <a:p>
            <a:r>
              <a:rPr lang="en-US" dirty="0"/>
              <a:t>Navigation Actions</a:t>
            </a:r>
            <a:br>
              <a:rPr lang="en-US" dirty="0"/>
            </a:br>
            <a:endParaRPr lang="en-US" dirty="0"/>
          </a:p>
        </p:txBody>
      </p:sp>
    </p:spTree>
    <p:extLst>
      <p:ext uri="{BB962C8B-B14F-4D97-AF65-F5344CB8AC3E}">
        <p14:creationId xmlns:p14="http://schemas.microsoft.com/office/powerpoint/2010/main" val="3626002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C6A8F77-EFEC-5056-052B-8AE6475E3B60}"/>
              </a:ext>
            </a:extLst>
          </p:cNvPr>
          <p:cNvSpPr>
            <a:spLocks noGrp="1"/>
          </p:cNvSpPr>
          <p:nvPr>
            <p:ph type="subTitle" idx="1"/>
          </p:nvPr>
        </p:nvSpPr>
        <p:spPr/>
        <p:txBody>
          <a:bodyPr/>
          <a:lstStyle/>
          <a:p>
            <a:pPr algn="l">
              <a:lnSpc>
                <a:spcPct val="150000"/>
              </a:lnSpc>
              <a:buFont typeface="Arial" panose="020B0604020202020204" pitchFamily="34" charset="0"/>
              <a:buChar char="•"/>
            </a:pPr>
            <a:r>
              <a:rPr lang="en-US" sz="1400" b="1" i="0" dirty="0">
                <a:solidFill>
                  <a:srgbClr val="1C1917"/>
                </a:solidFill>
                <a:effectLst/>
                <a:latin typeface="Montserrat" panose="00000500000000000000" pitchFamily="2" charset="0"/>
              </a:rPr>
              <a:t>Take Photo </a:t>
            </a:r>
            <a:r>
              <a:rPr lang="en-US" sz="1400" b="0" i="0" dirty="0">
                <a:solidFill>
                  <a:srgbClr val="1C1917"/>
                </a:solidFill>
                <a:effectLst/>
                <a:latin typeface="Montserrat" panose="00000500000000000000" pitchFamily="2" charset="0"/>
              </a:rPr>
              <a:t>- Drone snaps still image using camera at waypoint</a:t>
            </a:r>
          </a:p>
          <a:p>
            <a:pPr algn="l">
              <a:lnSpc>
                <a:spcPct val="150000"/>
              </a:lnSpc>
              <a:buFont typeface="Arial" panose="020B0604020202020204" pitchFamily="34" charset="0"/>
              <a:buChar char="•"/>
            </a:pPr>
            <a:r>
              <a:rPr lang="en-US" sz="1400" b="1" i="0" dirty="0">
                <a:solidFill>
                  <a:srgbClr val="1C1917"/>
                </a:solidFill>
                <a:effectLst/>
                <a:latin typeface="Montserrat" panose="00000500000000000000" pitchFamily="2" charset="0"/>
              </a:rPr>
              <a:t>Start/Stop Video </a:t>
            </a:r>
            <a:r>
              <a:rPr lang="en-US" sz="1400" b="0" i="0" dirty="0">
                <a:solidFill>
                  <a:srgbClr val="1C1917"/>
                </a:solidFill>
                <a:effectLst/>
                <a:latin typeface="Montserrat" panose="00000500000000000000" pitchFamily="2" charset="0"/>
              </a:rPr>
              <a:t>- Initiate or conclude video recording at waypoint</a:t>
            </a:r>
          </a:p>
          <a:p>
            <a:pPr algn="l">
              <a:lnSpc>
                <a:spcPct val="150000"/>
              </a:lnSpc>
              <a:buFont typeface="Arial" panose="020B0604020202020204" pitchFamily="34" charset="0"/>
              <a:buChar char="•"/>
            </a:pPr>
            <a:r>
              <a:rPr lang="en-US" sz="1400" b="1" i="0" dirty="0">
                <a:solidFill>
                  <a:srgbClr val="1C1917"/>
                </a:solidFill>
                <a:effectLst/>
                <a:latin typeface="Montserrat" panose="00000500000000000000" pitchFamily="2" charset="0"/>
              </a:rPr>
              <a:t>Switch Camera </a:t>
            </a:r>
            <a:r>
              <a:rPr lang="en-US" sz="1400" b="0" i="0" dirty="0">
                <a:solidFill>
                  <a:srgbClr val="1C1917"/>
                </a:solidFill>
                <a:effectLst/>
                <a:latin typeface="Montserrat" panose="00000500000000000000" pitchFamily="2" charset="0"/>
              </a:rPr>
              <a:t>- Change between forward, downward, IR cameras at waypoint</a:t>
            </a:r>
          </a:p>
          <a:p>
            <a:pPr>
              <a:lnSpc>
                <a:spcPct val="150000"/>
              </a:lnSpc>
              <a:buFont typeface="Arial" panose="020B0604020202020204" pitchFamily="34" charset="0"/>
              <a:buChar char="•"/>
            </a:pPr>
            <a:r>
              <a:rPr lang="en-US" sz="1400" b="1" i="0" dirty="0">
                <a:solidFill>
                  <a:srgbClr val="1C1917"/>
                </a:solidFill>
                <a:effectLst/>
                <a:latin typeface="Montserrat" panose="00000500000000000000" pitchFamily="2" charset="0"/>
              </a:rPr>
              <a:t>Aim Camera </a:t>
            </a:r>
            <a:r>
              <a:rPr lang="en-US" sz="1400" b="0" i="0" dirty="0">
                <a:solidFill>
                  <a:srgbClr val="1C1917"/>
                </a:solidFill>
                <a:effectLst/>
                <a:latin typeface="Montserrat" panose="00000500000000000000" pitchFamily="2" charset="0"/>
              </a:rPr>
              <a:t>- Point camera in specified direction relative to waypoint</a:t>
            </a:r>
          </a:p>
          <a:p>
            <a:pPr>
              <a:lnSpc>
                <a:spcPct val="150000"/>
              </a:lnSpc>
              <a:buFont typeface="Arial" panose="020B0604020202020204" pitchFamily="34" charset="0"/>
              <a:buChar char="•"/>
            </a:pPr>
            <a:r>
              <a:rPr lang="en-US" sz="1400" b="1" i="0" dirty="0">
                <a:solidFill>
                  <a:srgbClr val="1C1917"/>
                </a:solidFill>
                <a:effectLst/>
                <a:latin typeface="Montserrat" panose="00000500000000000000" pitchFamily="2" charset="0"/>
              </a:rPr>
              <a:t>Scan Area </a:t>
            </a:r>
            <a:r>
              <a:rPr lang="en-US" sz="1400" b="0" i="0" dirty="0">
                <a:solidFill>
                  <a:srgbClr val="1C1917"/>
                </a:solidFill>
                <a:effectLst/>
                <a:latin typeface="Montserrat" panose="00000500000000000000" pitchFamily="2" charset="0"/>
              </a:rPr>
              <a:t>- Drone scans designated area with cameras at waypoint</a:t>
            </a:r>
          </a:p>
          <a:p>
            <a:pPr>
              <a:lnSpc>
                <a:spcPct val="150000"/>
              </a:lnSpc>
              <a:buFont typeface="Arial" panose="020B0604020202020204" pitchFamily="34" charset="0"/>
              <a:buChar char="•"/>
            </a:pPr>
            <a:endParaRPr lang="en-US" sz="1400" dirty="0">
              <a:latin typeface="Montserrat" panose="00000500000000000000" pitchFamily="2" charset="0"/>
            </a:endParaRPr>
          </a:p>
        </p:txBody>
      </p:sp>
      <p:sp>
        <p:nvSpPr>
          <p:cNvPr id="3" name="Title 2">
            <a:extLst>
              <a:ext uri="{FF2B5EF4-FFF2-40B4-BE49-F238E27FC236}">
                <a16:creationId xmlns:a16="http://schemas.microsoft.com/office/drawing/2014/main" id="{431B02BC-A92E-2386-1052-FAA685E8F239}"/>
              </a:ext>
            </a:extLst>
          </p:cNvPr>
          <p:cNvSpPr>
            <a:spLocks noGrp="1"/>
          </p:cNvSpPr>
          <p:nvPr>
            <p:ph type="title"/>
          </p:nvPr>
        </p:nvSpPr>
        <p:spPr/>
        <p:txBody>
          <a:bodyPr/>
          <a:lstStyle/>
          <a:p>
            <a:r>
              <a:rPr lang="en-US" dirty="0"/>
              <a:t>Camera Actions</a:t>
            </a:r>
          </a:p>
        </p:txBody>
      </p:sp>
    </p:spTree>
    <p:extLst>
      <p:ext uri="{BB962C8B-B14F-4D97-AF65-F5344CB8AC3E}">
        <p14:creationId xmlns:p14="http://schemas.microsoft.com/office/powerpoint/2010/main" val="2017687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9B3C3C6-948C-99E9-EACB-E05143E11D5D}"/>
              </a:ext>
            </a:extLst>
          </p:cNvPr>
          <p:cNvSpPr>
            <a:spLocks noGrp="1"/>
          </p:cNvSpPr>
          <p:nvPr>
            <p:ph type="subTitle" idx="1"/>
          </p:nvPr>
        </p:nvSpPr>
        <p:spPr/>
        <p:txBody>
          <a:bodyPr/>
          <a:lstStyle/>
          <a:p>
            <a:pPr algn="l">
              <a:lnSpc>
                <a:spcPct val="150000"/>
              </a:lnSpc>
              <a:buFont typeface="Arial" panose="020B0604020202020204" pitchFamily="34" charset="0"/>
              <a:buChar char="•"/>
            </a:pPr>
            <a:r>
              <a:rPr lang="en-US" sz="1400" b="1" i="0" dirty="0">
                <a:solidFill>
                  <a:srgbClr val="1C1917"/>
                </a:solidFill>
                <a:effectLst/>
                <a:latin typeface="Montserrat" panose="00000500000000000000" pitchFamily="2" charset="0"/>
              </a:rPr>
              <a:t>Toggle Light </a:t>
            </a:r>
            <a:r>
              <a:rPr lang="en-US" sz="1400" b="0" i="0" dirty="0">
                <a:solidFill>
                  <a:srgbClr val="1C1917"/>
                </a:solidFill>
                <a:effectLst/>
                <a:latin typeface="Montserrat" panose="00000500000000000000" pitchFamily="2" charset="0"/>
              </a:rPr>
              <a:t>- Turn on/off spotlight, indicator lights on drone</a:t>
            </a:r>
          </a:p>
          <a:p>
            <a:pPr algn="l">
              <a:lnSpc>
                <a:spcPct val="150000"/>
              </a:lnSpc>
              <a:buFont typeface="Arial" panose="020B0604020202020204" pitchFamily="34" charset="0"/>
              <a:buChar char="•"/>
            </a:pPr>
            <a:r>
              <a:rPr lang="en-US" sz="1400" b="1" i="0" dirty="0">
                <a:solidFill>
                  <a:srgbClr val="1C1917"/>
                </a:solidFill>
                <a:effectLst/>
                <a:latin typeface="Montserrat" panose="00000500000000000000" pitchFamily="2" charset="0"/>
              </a:rPr>
              <a:t>Drop Object </a:t>
            </a:r>
            <a:r>
              <a:rPr lang="en-US" sz="1400" b="0" i="0" dirty="0">
                <a:solidFill>
                  <a:srgbClr val="1C1917"/>
                </a:solidFill>
                <a:effectLst/>
                <a:latin typeface="Montserrat" panose="00000500000000000000" pitchFamily="2" charset="0"/>
              </a:rPr>
              <a:t>- Release small carried object at designated waypoint</a:t>
            </a:r>
          </a:p>
          <a:p>
            <a:pPr>
              <a:lnSpc>
                <a:spcPct val="150000"/>
              </a:lnSpc>
              <a:buFont typeface="Arial" panose="020B0604020202020204" pitchFamily="34" charset="0"/>
              <a:buChar char="•"/>
            </a:pPr>
            <a:r>
              <a:rPr lang="en-US" sz="1400" b="1" i="0" dirty="0">
                <a:solidFill>
                  <a:srgbClr val="1C1917"/>
                </a:solidFill>
                <a:effectLst/>
                <a:latin typeface="Montserrat" panose="00000500000000000000" pitchFamily="2" charset="0"/>
              </a:rPr>
              <a:t>Speak Message </a:t>
            </a:r>
            <a:r>
              <a:rPr lang="en-US" sz="1400" b="0" i="0" dirty="0">
                <a:solidFill>
                  <a:srgbClr val="1C1917"/>
                </a:solidFill>
                <a:effectLst/>
                <a:latin typeface="Montserrat" panose="00000500000000000000" pitchFamily="2" charset="0"/>
              </a:rPr>
              <a:t>- Drone broadcasts pre-recorded audio message</a:t>
            </a:r>
          </a:p>
          <a:p>
            <a:pPr>
              <a:lnSpc>
                <a:spcPct val="150000"/>
              </a:lnSpc>
              <a:buFont typeface="Arial" panose="020B0604020202020204" pitchFamily="34" charset="0"/>
              <a:buChar char="•"/>
            </a:pPr>
            <a:r>
              <a:rPr lang="en-US" sz="1400" b="1" i="0" dirty="0">
                <a:solidFill>
                  <a:srgbClr val="1C1917"/>
                </a:solidFill>
                <a:effectLst/>
                <a:latin typeface="Montserrat" panose="00000500000000000000" pitchFamily="2" charset="0"/>
              </a:rPr>
              <a:t>Engage/Disengage Payload </a:t>
            </a:r>
            <a:r>
              <a:rPr lang="en-US" sz="1400" b="0" i="0" dirty="0">
                <a:solidFill>
                  <a:srgbClr val="1C1917"/>
                </a:solidFill>
                <a:effectLst/>
                <a:latin typeface="Montserrat" panose="00000500000000000000" pitchFamily="2" charset="0"/>
              </a:rPr>
              <a:t>- Activate or deactivate additional sensors</a:t>
            </a:r>
          </a:p>
          <a:p>
            <a:pPr>
              <a:lnSpc>
                <a:spcPct val="150000"/>
              </a:lnSpc>
              <a:buFont typeface="Arial" panose="020B0604020202020204" pitchFamily="34" charset="0"/>
              <a:buChar char="•"/>
            </a:pPr>
            <a:endParaRPr lang="en-US" sz="1400" dirty="0">
              <a:latin typeface="Montserrat" panose="00000500000000000000" pitchFamily="2" charset="0"/>
            </a:endParaRPr>
          </a:p>
        </p:txBody>
      </p:sp>
      <p:sp>
        <p:nvSpPr>
          <p:cNvPr id="3" name="Title 2">
            <a:extLst>
              <a:ext uri="{FF2B5EF4-FFF2-40B4-BE49-F238E27FC236}">
                <a16:creationId xmlns:a16="http://schemas.microsoft.com/office/drawing/2014/main" id="{04A3CC77-669E-7B5D-B11E-17E069F668E0}"/>
              </a:ext>
            </a:extLst>
          </p:cNvPr>
          <p:cNvSpPr>
            <a:spLocks noGrp="1"/>
          </p:cNvSpPr>
          <p:nvPr>
            <p:ph type="title"/>
          </p:nvPr>
        </p:nvSpPr>
        <p:spPr/>
        <p:txBody>
          <a:bodyPr/>
          <a:lstStyle/>
          <a:p>
            <a:r>
              <a:rPr lang="en-US" dirty="0"/>
              <a:t>Payload Actions</a:t>
            </a:r>
          </a:p>
        </p:txBody>
      </p:sp>
    </p:spTree>
    <p:extLst>
      <p:ext uri="{BB962C8B-B14F-4D97-AF65-F5344CB8AC3E}">
        <p14:creationId xmlns:p14="http://schemas.microsoft.com/office/powerpoint/2010/main" val="3950188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708FD2D-4D75-0A45-BC1D-62C2177F78F0}"/>
              </a:ext>
            </a:extLst>
          </p:cNvPr>
          <p:cNvSpPr>
            <a:spLocks noGrp="1"/>
          </p:cNvSpPr>
          <p:nvPr>
            <p:ph type="subTitle" idx="1"/>
          </p:nvPr>
        </p:nvSpPr>
        <p:spPr>
          <a:xfrm>
            <a:off x="714300" y="1286106"/>
            <a:ext cx="7715400" cy="3318493"/>
          </a:xfrm>
        </p:spPr>
        <p:txBody>
          <a:bodyPr/>
          <a:lstStyle/>
          <a:p>
            <a:pPr algn="l">
              <a:lnSpc>
                <a:spcPct val="150000"/>
              </a:lnSpc>
              <a:buFont typeface="Arial" panose="020B0604020202020204" pitchFamily="34" charset="0"/>
              <a:buChar char="•"/>
            </a:pPr>
            <a:r>
              <a:rPr lang="en-US" sz="1400" b="1" i="0" dirty="0">
                <a:solidFill>
                  <a:srgbClr val="1C1917"/>
                </a:solidFill>
                <a:effectLst/>
                <a:latin typeface="Montserrat" panose="00000500000000000000" pitchFamily="2" charset="0"/>
              </a:rPr>
              <a:t>Abort/Resume Mission </a:t>
            </a:r>
            <a:r>
              <a:rPr lang="en-US" sz="1400" b="0" i="0" dirty="0">
                <a:solidFill>
                  <a:srgbClr val="1C1917"/>
                </a:solidFill>
                <a:effectLst/>
                <a:latin typeface="Montserrat" panose="00000500000000000000" pitchFamily="2" charset="0"/>
              </a:rPr>
              <a:t>- Stop and pause the mission immediately or continue a paused mission.</a:t>
            </a:r>
          </a:p>
          <a:p>
            <a:pPr algn="l">
              <a:lnSpc>
                <a:spcPct val="150000"/>
              </a:lnSpc>
              <a:buFont typeface="Arial" panose="020B0604020202020204" pitchFamily="34" charset="0"/>
              <a:buChar char="•"/>
            </a:pPr>
            <a:r>
              <a:rPr lang="en-US" sz="1400" b="1" i="0" dirty="0">
                <a:solidFill>
                  <a:srgbClr val="1C1917"/>
                </a:solidFill>
                <a:effectLst/>
                <a:latin typeface="Montserrat" panose="00000500000000000000" pitchFamily="2" charset="0"/>
              </a:rPr>
              <a:t>Proceed to Next Waypoint </a:t>
            </a:r>
            <a:r>
              <a:rPr lang="en-US" sz="1400" b="0" i="0" dirty="0">
                <a:solidFill>
                  <a:srgbClr val="1C1917"/>
                </a:solidFill>
                <a:effectLst/>
                <a:latin typeface="Montserrat" panose="00000500000000000000" pitchFamily="2" charset="0"/>
              </a:rPr>
              <a:t>- Skip the current waypoint and move on to the next one in the flight plan.</a:t>
            </a:r>
          </a:p>
          <a:p>
            <a:pPr algn="l">
              <a:lnSpc>
                <a:spcPct val="150000"/>
              </a:lnSpc>
              <a:buFont typeface="Arial" panose="020B0604020202020204" pitchFamily="34" charset="0"/>
              <a:buChar char="•"/>
            </a:pPr>
            <a:r>
              <a:rPr lang="en-US" sz="1400" b="1" i="0" dirty="0">
                <a:solidFill>
                  <a:srgbClr val="1C1917"/>
                </a:solidFill>
                <a:effectLst/>
                <a:latin typeface="Montserrat" panose="00000500000000000000" pitchFamily="2" charset="0"/>
              </a:rPr>
              <a:t>Hold at Waypoint </a:t>
            </a:r>
            <a:r>
              <a:rPr lang="en-US" sz="1400" b="0" i="0" dirty="0">
                <a:solidFill>
                  <a:srgbClr val="1C1917"/>
                </a:solidFill>
                <a:effectLst/>
                <a:latin typeface="Montserrat" panose="00000500000000000000" pitchFamily="2" charset="0"/>
              </a:rPr>
              <a:t>- Maintain the drone's position at the current waypoint indefinitely until further instruction.</a:t>
            </a:r>
          </a:p>
          <a:p>
            <a:pPr algn="l">
              <a:lnSpc>
                <a:spcPct val="150000"/>
              </a:lnSpc>
              <a:buFont typeface="Arial" panose="020B0604020202020204" pitchFamily="34" charset="0"/>
              <a:buChar char="•"/>
            </a:pPr>
            <a:r>
              <a:rPr lang="en-US" sz="1400" b="1" i="0" dirty="0">
                <a:solidFill>
                  <a:srgbClr val="1C1917"/>
                </a:solidFill>
                <a:effectLst/>
                <a:latin typeface="Montserrat" panose="00000500000000000000" pitchFamily="2" charset="0"/>
              </a:rPr>
              <a:t>End Mission </a:t>
            </a:r>
            <a:r>
              <a:rPr lang="en-US" sz="1400" b="0" i="0" dirty="0">
                <a:solidFill>
                  <a:srgbClr val="1C1917"/>
                </a:solidFill>
                <a:effectLst/>
                <a:latin typeface="Montserrat" panose="00000500000000000000" pitchFamily="2" charset="0"/>
              </a:rPr>
              <a:t>- Terminate the mission and have the drone return directly to the takeoff point and land.</a:t>
            </a:r>
          </a:p>
          <a:p>
            <a:pPr>
              <a:lnSpc>
                <a:spcPct val="150000"/>
              </a:lnSpc>
              <a:buFont typeface="Arial" panose="020B0604020202020204" pitchFamily="34" charset="0"/>
              <a:buChar char="•"/>
            </a:pPr>
            <a:endParaRPr lang="en-US" sz="1400" dirty="0">
              <a:latin typeface="Montserrat" panose="00000500000000000000" pitchFamily="2" charset="0"/>
            </a:endParaRPr>
          </a:p>
        </p:txBody>
      </p:sp>
      <p:sp>
        <p:nvSpPr>
          <p:cNvPr id="3" name="Title 2">
            <a:extLst>
              <a:ext uri="{FF2B5EF4-FFF2-40B4-BE49-F238E27FC236}">
                <a16:creationId xmlns:a16="http://schemas.microsoft.com/office/drawing/2014/main" id="{9F2F659E-8ADD-8C43-5D14-A35AFE8DBB92}"/>
              </a:ext>
            </a:extLst>
          </p:cNvPr>
          <p:cNvSpPr>
            <a:spLocks noGrp="1"/>
          </p:cNvSpPr>
          <p:nvPr>
            <p:ph type="title"/>
          </p:nvPr>
        </p:nvSpPr>
        <p:spPr/>
        <p:txBody>
          <a:bodyPr/>
          <a:lstStyle/>
          <a:p>
            <a:r>
              <a:rPr lang="en-US" dirty="0"/>
              <a:t>Mission Control Actions</a:t>
            </a:r>
            <a:br>
              <a:rPr lang="en-US" dirty="0"/>
            </a:br>
            <a:endParaRPr lang="en-US" dirty="0"/>
          </a:p>
        </p:txBody>
      </p:sp>
    </p:spTree>
    <p:extLst>
      <p:ext uri="{BB962C8B-B14F-4D97-AF65-F5344CB8AC3E}">
        <p14:creationId xmlns:p14="http://schemas.microsoft.com/office/powerpoint/2010/main" val="238598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B0EA48C-DED2-D9D8-2691-867E24A30A20}"/>
              </a:ext>
            </a:extLst>
          </p:cNvPr>
          <p:cNvSpPr>
            <a:spLocks noGrp="1"/>
          </p:cNvSpPr>
          <p:nvPr>
            <p:ph type="subTitle" idx="1"/>
          </p:nvPr>
        </p:nvSpPr>
        <p:spPr/>
        <p:txBody>
          <a:bodyPr/>
          <a:lstStyle/>
          <a:p>
            <a:pPr algn="just">
              <a:lnSpc>
                <a:spcPct val="200000"/>
              </a:lnSpc>
            </a:pPr>
            <a:r>
              <a:rPr lang="en-US" b="0" i="0" dirty="0">
                <a:solidFill>
                  <a:srgbClr val="1C1917"/>
                </a:solidFill>
                <a:effectLst/>
                <a:latin typeface="Montserrat" panose="00000500000000000000" pitchFamily="2" charset="0"/>
              </a:rPr>
              <a:t>The mission planner is a key software component that allows users to set up and schedule drone surveillance missions. </a:t>
            </a:r>
          </a:p>
          <a:p>
            <a:pPr algn="just">
              <a:lnSpc>
                <a:spcPct val="200000"/>
              </a:lnSpc>
            </a:pPr>
            <a:r>
              <a:rPr lang="en-US" b="0" i="0" dirty="0">
                <a:solidFill>
                  <a:srgbClr val="1C1917"/>
                </a:solidFill>
                <a:effectLst/>
                <a:latin typeface="Montserrat" panose="00000500000000000000" pitchFamily="2" charset="0"/>
              </a:rPr>
              <a:t>Web application that provides an interface for admin users to create and manage missions.</a:t>
            </a:r>
          </a:p>
          <a:p>
            <a:pPr algn="just">
              <a:lnSpc>
                <a:spcPct val="200000"/>
              </a:lnSpc>
            </a:pPr>
            <a:r>
              <a:rPr lang="en-US" b="0" i="0" dirty="0">
                <a:solidFill>
                  <a:srgbClr val="1C1917"/>
                </a:solidFill>
                <a:effectLst/>
                <a:latin typeface="Montserrat" panose="00000500000000000000" pitchFamily="2" charset="0"/>
              </a:rPr>
              <a:t>Integrates with map data to allow users to visually set waypoints and define areas.</a:t>
            </a:r>
          </a:p>
          <a:p>
            <a:pPr algn="just">
              <a:lnSpc>
                <a:spcPct val="200000"/>
              </a:lnSpc>
            </a:pPr>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62C8167A-7E5C-7640-9FB3-C8C75BACA1EA}"/>
              </a:ext>
            </a:extLst>
          </p:cNvPr>
          <p:cNvSpPr>
            <a:spLocks noGrp="1"/>
          </p:cNvSpPr>
          <p:nvPr>
            <p:ph type="title"/>
          </p:nvPr>
        </p:nvSpPr>
        <p:spPr/>
        <p:txBody>
          <a:bodyPr/>
          <a:lstStyle/>
          <a:p>
            <a:r>
              <a:rPr lang="en-US" sz="2800" dirty="0">
                <a:solidFill>
                  <a:schemeClr val="dk1"/>
                </a:solidFill>
                <a:latin typeface="Alata"/>
                <a:sym typeface="Alata"/>
              </a:rPr>
              <a:t>Mission Planner</a:t>
            </a:r>
            <a:br>
              <a:rPr lang="en-US" dirty="0"/>
            </a:br>
            <a:endParaRPr lang="en-US" dirty="0"/>
          </a:p>
        </p:txBody>
      </p:sp>
    </p:spTree>
    <p:extLst>
      <p:ext uri="{BB962C8B-B14F-4D97-AF65-F5344CB8AC3E}">
        <p14:creationId xmlns:p14="http://schemas.microsoft.com/office/powerpoint/2010/main" val="1366272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30A26CF-1CB0-C063-3C39-CD02FF58FE8B}"/>
              </a:ext>
            </a:extLst>
          </p:cNvPr>
          <p:cNvSpPr>
            <a:spLocks noGrp="1"/>
          </p:cNvSpPr>
          <p:nvPr>
            <p:ph type="subTitle" idx="1"/>
          </p:nvPr>
        </p:nvSpPr>
        <p:spPr/>
        <p:txBody>
          <a:bodyPr/>
          <a:lstStyle/>
          <a:p>
            <a:pPr algn="l">
              <a:lnSpc>
                <a:spcPct val="200000"/>
              </a:lnSpc>
              <a:buFont typeface="Arial" panose="020B0604020202020204" pitchFamily="34" charset="0"/>
              <a:buChar char="•"/>
            </a:pPr>
            <a:r>
              <a:rPr lang="en-US" b="0" i="0" dirty="0">
                <a:solidFill>
                  <a:srgbClr val="1C1917"/>
                </a:solidFill>
                <a:effectLst/>
                <a:latin typeface="Montserrat" panose="00000500000000000000" pitchFamily="2" charset="0"/>
              </a:rPr>
              <a:t>Waypoints for recharging drone batteries between missions</a:t>
            </a:r>
          </a:p>
          <a:p>
            <a:pPr algn="l">
              <a:lnSpc>
                <a:spcPct val="200000"/>
              </a:lnSpc>
              <a:buFont typeface="Arial" panose="020B0604020202020204" pitchFamily="34" charset="0"/>
              <a:buChar char="•"/>
            </a:pPr>
            <a:r>
              <a:rPr lang="en-US" b="0" i="0" dirty="0">
                <a:solidFill>
                  <a:srgbClr val="1C1917"/>
                </a:solidFill>
                <a:effectLst/>
                <a:latin typeface="Montserrat" panose="00000500000000000000" pitchFamily="2" charset="0"/>
              </a:rPr>
              <a:t>Alternate landing sites if the drone charging station is blocked</a:t>
            </a:r>
          </a:p>
          <a:p>
            <a:pPr algn="l">
              <a:lnSpc>
                <a:spcPct val="200000"/>
              </a:lnSpc>
              <a:buFont typeface="Arial" panose="020B0604020202020204" pitchFamily="34" charset="0"/>
              <a:buChar char="•"/>
            </a:pPr>
            <a:r>
              <a:rPr lang="en-US" b="0" i="0" dirty="0">
                <a:solidFill>
                  <a:srgbClr val="1C1917"/>
                </a:solidFill>
                <a:effectLst/>
                <a:latin typeface="Montserrat" panose="00000500000000000000" pitchFamily="2" charset="0"/>
              </a:rPr>
              <a:t>Contingency waypoints in case of emergencies</a:t>
            </a:r>
          </a:p>
          <a:p>
            <a:pPr>
              <a:lnSpc>
                <a:spcPct val="200000"/>
              </a:lnSpc>
            </a:pPr>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8063D654-FE5F-752A-9935-7FE75AD7742B}"/>
              </a:ext>
            </a:extLst>
          </p:cNvPr>
          <p:cNvSpPr>
            <a:spLocks noGrp="1"/>
          </p:cNvSpPr>
          <p:nvPr>
            <p:ph type="title"/>
          </p:nvPr>
        </p:nvSpPr>
        <p:spPr/>
        <p:txBody>
          <a:bodyPr/>
          <a:lstStyle/>
          <a:p>
            <a:r>
              <a:rPr lang="en-US" b="0" i="0" dirty="0">
                <a:solidFill>
                  <a:srgbClr val="1C1917"/>
                </a:solidFill>
                <a:effectLst/>
                <a:latin typeface="-apple-system"/>
              </a:rPr>
              <a:t>Some other ideas:</a:t>
            </a:r>
            <a:endParaRPr lang="en-US" dirty="0"/>
          </a:p>
        </p:txBody>
      </p:sp>
    </p:spTree>
    <p:extLst>
      <p:ext uri="{BB962C8B-B14F-4D97-AF65-F5344CB8AC3E}">
        <p14:creationId xmlns:p14="http://schemas.microsoft.com/office/powerpoint/2010/main" val="2696771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088E68B-0744-EF18-23FA-B4003173ED8F}"/>
              </a:ext>
            </a:extLst>
          </p:cNvPr>
          <p:cNvSpPr>
            <a:spLocks noGrp="1"/>
          </p:cNvSpPr>
          <p:nvPr>
            <p:ph type="subTitle" idx="1"/>
          </p:nvPr>
        </p:nvSpPr>
        <p:spPr/>
        <p:txBody>
          <a:bodyPr/>
          <a:lstStyle/>
          <a:p>
            <a:endParaRPr lang="en-US" dirty="0"/>
          </a:p>
        </p:txBody>
      </p:sp>
      <p:sp>
        <p:nvSpPr>
          <p:cNvPr id="3" name="Title 2">
            <a:extLst>
              <a:ext uri="{FF2B5EF4-FFF2-40B4-BE49-F238E27FC236}">
                <a16:creationId xmlns:a16="http://schemas.microsoft.com/office/drawing/2014/main" id="{E2C35A47-E48F-C4CA-51B9-FE4D8A7BDB5D}"/>
              </a:ext>
            </a:extLst>
          </p:cNvPr>
          <p:cNvSpPr>
            <a:spLocks noGrp="1"/>
          </p:cNvSpPr>
          <p:nvPr>
            <p:ph type="title"/>
          </p:nvPr>
        </p:nvSpPr>
        <p:spPr/>
        <p:txBody>
          <a:bodyPr/>
          <a:lstStyle/>
          <a:p>
            <a:r>
              <a:rPr lang="en-US" dirty="0"/>
              <a:t>Modular Structure</a:t>
            </a:r>
          </a:p>
        </p:txBody>
      </p:sp>
      <p:pic>
        <p:nvPicPr>
          <p:cNvPr id="5" name="Picture 4">
            <a:extLst>
              <a:ext uri="{FF2B5EF4-FFF2-40B4-BE49-F238E27FC236}">
                <a16:creationId xmlns:a16="http://schemas.microsoft.com/office/drawing/2014/main" id="{DA8B67D2-348B-5F72-EC6F-6CE83EBDC7B0}"/>
              </a:ext>
            </a:extLst>
          </p:cNvPr>
          <p:cNvPicPr>
            <a:picLocks noChangeAspect="1"/>
          </p:cNvPicPr>
          <p:nvPr/>
        </p:nvPicPr>
        <p:blipFill>
          <a:blip r:embed="rId3"/>
          <a:stretch>
            <a:fillRect/>
          </a:stretch>
        </p:blipFill>
        <p:spPr>
          <a:xfrm>
            <a:off x="714298" y="1300976"/>
            <a:ext cx="7715400" cy="3553522"/>
          </a:xfrm>
          <a:prstGeom prst="rect">
            <a:avLst/>
          </a:prstGeom>
        </p:spPr>
      </p:pic>
    </p:spTree>
    <p:extLst>
      <p:ext uri="{BB962C8B-B14F-4D97-AF65-F5344CB8AC3E}">
        <p14:creationId xmlns:p14="http://schemas.microsoft.com/office/powerpoint/2010/main" val="4102392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BE523EF-BA33-D7BE-49DF-ABBA88E34577}"/>
              </a:ext>
            </a:extLst>
          </p:cNvPr>
          <p:cNvSpPr>
            <a:spLocks noGrp="1"/>
          </p:cNvSpPr>
          <p:nvPr>
            <p:ph type="subTitle" idx="1"/>
          </p:nvPr>
        </p:nvSpPr>
        <p:spPr>
          <a:xfrm>
            <a:off x="1385669" y="1206800"/>
            <a:ext cx="4811150" cy="3591850"/>
          </a:xfrm>
        </p:spPr>
        <p:txBody>
          <a:bodyPr/>
          <a:lstStyle/>
          <a:p>
            <a:endParaRPr lang="en-US" dirty="0"/>
          </a:p>
        </p:txBody>
      </p:sp>
      <p:sp>
        <p:nvSpPr>
          <p:cNvPr id="3" name="Title 2">
            <a:extLst>
              <a:ext uri="{FF2B5EF4-FFF2-40B4-BE49-F238E27FC236}">
                <a16:creationId xmlns:a16="http://schemas.microsoft.com/office/drawing/2014/main" id="{69A40D2D-DB9E-3A01-5FDC-26500F5E5B6E}"/>
              </a:ext>
            </a:extLst>
          </p:cNvPr>
          <p:cNvSpPr>
            <a:spLocks noGrp="1"/>
          </p:cNvSpPr>
          <p:nvPr>
            <p:ph type="title"/>
          </p:nvPr>
        </p:nvSpPr>
        <p:spPr/>
        <p:txBody>
          <a:bodyPr/>
          <a:lstStyle/>
          <a:p>
            <a:r>
              <a:rPr lang="en-US" dirty="0"/>
              <a:t>Mission Planner</a:t>
            </a:r>
          </a:p>
        </p:txBody>
      </p:sp>
      <p:pic>
        <p:nvPicPr>
          <p:cNvPr id="5" name="Picture 4" descr="A diagram of a flowchart&#10;&#10;Description automatically generated">
            <a:extLst>
              <a:ext uri="{FF2B5EF4-FFF2-40B4-BE49-F238E27FC236}">
                <a16:creationId xmlns:a16="http://schemas.microsoft.com/office/drawing/2014/main" id="{E7F3B1B7-F04C-94C8-D593-28F3EE6895B6}"/>
              </a:ext>
            </a:extLst>
          </p:cNvPr>
          <p:cNvPicPr>
            <a:picLocks noChangeAspect="1"/>
          </p:cNvPicPr>
          <p:nvPr/>
        </p:nvPicPr>
        <p:blipFill>
          <a:blip r:embed="rId3"/>
          <a:stretch>
            <a:fillRect/>
          </a:stretch>
        </p:blipFill>
        <p:spPr>
          <a:xfrm>
            <a:off x="1385669" y="1206800"/>
            <a:ext cx="4811150" cy="3591850"/>
          </a:xfrm>
          <a:prstGeom prst="rect">
            <a:avLst/>
          </a:prstGeom>
        </p:spPr>
      </p:pic>
    </p:spTree>
    <p:extLst>
      <p:ext uri="{BB962C8B-B14F-4D97-AF65-F5344CB8AC3E}">
        <p14:creationId xmlns:p14="http://schemas.microsoft.com/office/powerpoint/2010/main" val="1062190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686DB46-0BB0-ED4E-B94C-57FC7E3EBEE5}"/>
              </a:ext>
            </a:extLst>
          </p:cNvPr>
          <p:cNvSpPr>
            <a:spLocks noGrp="1"/>
          </p:cNvSpPr>
          <p:nvPr>
            <p:ph type="subTitle" idx="1"/>
          </p:nvPr>
        </p:nvSpPr>
        <p:spPr>
          <a:xfrm>
            <a:off x="677967" y="1237523"/>
            <a:ext cx="7715400" cy="3461086"/>
          </a:xfrm>
        </p:spPr>
        <p:txBody>
          <a:bodyPr/>
          <a:lstStyle/>
          <a:p>
            <a:endParaRPr lang="en-US" dirty="0"/>
          </a:p>
        </p:txBody>
      </p:sp>
      <p:sp>
        <p:nvSpPr>
          <p:cNvPr id="3" name="Title 2">
            <a:extLst>
              <a:ext uri="{FF2B5EF4-FFF2-40B4-BE49-F238E27FC236}">
                <a16:creationId xmlns:a16="http://schemas.microsoft.com/office/drawing/2014/main" id="{DA0B1142-16F6-1D14-15FD-BDC075348394}"/>
              </a:ext>
            </a:extLst>
          </p:cNvPr>
          <p:cNvSpPr>
            <a:spLocks noGrp="1"/>
          </p:cNvSpPr>
          <p:nvPr>
            <p:ph type="title"/>
          </p:nvPr>
        </p:nvSpPr>
        <p:spPr/>
        <p:txBody>
          <a:bodyPr/>
          <a:lstStyle/>
          <a:p>
            <a:r>
              <a:rPr lang="en-US" dirty="0"/>
              <a:t>Workflow Diagram</a:t>
            </a:r>
          </a:p>
        </p:txBody>
      </p:sp>
      <p:pic>
        <p:nvPicPr>
          <p:cNvPr id="5" name="Picture 4" descr="A diagram of a diagram&#10;&#10;Description automatically generated with medium confidence">
            <a:extLst>
              <a:ext uri="{FF2B5EF4-FFF2-40B4-BE49-F238E27FC236}">
                <a16:creationId xmlns:a16="http://schemas.microsoft.com/office/drawing/2014/main" id="{D980488F-67B7-13D5-9828-80C605CB092D}"/>
              </a:ext>
            </a:extLst>
          </p:cNvPr>
          <p:cNvPicPr>
            <a:picLocks noChangeAspect="1"/>
          </p:cNvPicPr>
          <p:nvPr/>
        </p:nvPicPr>
        <p:blipFill>
          <a:blip r:embed="rId2"/>
          <a:stretch>
            <a:fillRect/>
          </a:stretch>
        </p:blipFill>
        <p:spPr>
          <a:xfrm>
            <a:off x="677967" y="1237523"/>
            <a:ext cx="7715400" cy="3461085"/>
          </a:xfrm>
          <a:prstGeom prst="rect">
            <a:avLst/>
          </a:prstGeom>
        </p:spPr>
      </p:pic>
    </p:spTree>
    <p:extLst>
      <p:ext uri="{BB962C8B-B14F-4D97-AF65-F5344CB8AC3E}">
        <p14:creationId xmlns:p14="http://schemas.microsoft.com/office/powerpoint/2010/main" val="4055968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618A25A-999D-9A2B-C18F-3553BD7DFFD1}"/>
              </a:ext>
            </a:extLst>
          </p:cNvPr>
          <p:cNvSpPr>
            <a:spLocks noGrp="1"/>
          </p:cNvSpPr>
          <p:nvPr>
            <p:ph type="subTitle" idx="1"/>
          </p:nvPr>
        </p:nvSpPr>
        <p:spPr>
          <a:xfrm>
            <a:off x="714300" y="1206800"/>
            <a:ext cx="3470838" cy="3397800"/>
          </a:xfrm>
        </p:spPr>
        <p:txBody>
          <a:bodyPr/>
          <a:lstStyle/>
          <a:p>
            <a:pPr>
              <a:lnSpc>
                <a:spcPct val="150000"/>
              </a:lnSpc>
              <a:buFont typeface="Wingdings" panose="05000000000000000000" pitchFamily="2" charset="2"/>
              <a:buChar char="§"/>
            </a:pPr>
            <a:r>
              <a:rPr lang="en-US" b="0" i="0" dirty="0">
                <a:solidFill>
                  <a:srgbClr val="1C1917"/>
                </a:solidFill>
                <a:effectLst/>
                <a:latin typeface="Montserrat" panose="00000500000000000000" pitchFamily="2" charset="0"/>
              </a:rPr>
              <a:t>Surveillance Drone</a:t>
            </a:r>
          </a:p>
          <a:p>
            <a:pPr>
              <a:lnSpc>
                <a:spcPct val="150000"/>
              </a:lnSpc>
              <a:buFont typeface="Wingdings" panose="05000000000000000000" pitchFamily="2" charset="2"/>
              <a:buChar char="§"/>
            </a:pPr>
            <a:r>
              <a:rPr lang="en-US" b="0" i="0" dirty="0">
                <a:solidFill>
                  <a:srgbClr val="1C1917"/>
                </a:solidFill>
                <a:effectLst/>
                <a:latin typeface="Montserrat" panose="00000500000000000000" pitchFamily="2" charset="0"/>
              </a:rPr>
              <a:t>Mapping Drone</a:t>
            </a:r>
          </a:p>
          <a:p>
            <a:pPr>
              <a:lnSpc>
                <a:spcPct val="150000"/>
              </a:lnSpc>
              <a:buFont typeface="Wingdings" panose="05000000000000000000" pitchFamily="2" charset="2"/>
              <a:buChar char="§"/>
            </a:pPr>
            <a:r>
              <a:rPr lang="en-US" b="0" i="0" dirty="0">
                <a:solidFill>
                  <a:srgbClr val="1C1917"/>
                </a:solidFill>
                <a:effectLst/>
                <a:latin typeface="Montserrat" panose="00000500000000000000" pitchFamily="2" charset="0"/>
              </a:rPr>
              <a:t>Agriculture Drone</a:t>
            </a:r>
            <a:endParaRPr lang="en-US" dirty="0">
              <a:solidFill>
                <a:srgbClr val="1C1917"/>
              </a:solidFill>
              <a:latin typeface="Montserrat" panose="00000500000000000000" pitchFamily="2" charset="0"/>
            </a:endParaRPr>
          </a:p>
          <a:p>
            <a:pPr>
              <a:lnSpc>
                <a:spcPct val="150000"/>
              </a:lnSpc>
              <a:buFont typeface="Wingdings" panose="05000000000000000000" pitchFamily="2" charset="2"/>
              <a:buChar char="§"/>
            </a:pPr>
            <a:r>
              <a:rPr lang="en-US" b="0" i="0" dirty="0">
                <a:solidFill>
                  <a:srgbClr val="1C1917"/>
                </a:solidFill>
                <a:effectLst/>
                <a:latin typeface="Montserrat" panose="00000500000000000000" pitchFamily="2" charset="0"/>
              </a:rPr>
              <a:t>Inspection Drone</a:t>
            </a:r>
          </a:p>
          <a:p>
            <a:pPr>
              <a:lnSpc>
                <a:spcPct val="150000"/>
              </a:lnSpc>
              <a:buFont typeface="Wingdings" panose="05000000000000000000" pitchFamily="2" charset="2"/>
              <a:buChar char="§"/>
            </a:pPr>
            <a:r>
              <a:rPr lang="en-US" b="0" i="0" dirty="0">
                <a:solidFill>
                  <a:srgbClr val="1C1917"/>
                </a:solidFill>
                <a:effectLst/>
                <a:latin typeface="Montserrat" panose="00000500000000000000" pitchFamily="2" charset="0"/>
              </a:rPr>
              <a:t>Cargo Drone</a:t>
            </a:r>
            <a:endParaRPr lang="en-US" dirty="0">
              <a:solidFill>
                <a:srgbClr val="1C1917"/>
              </a:solidFill>
              <a:latin typeface="Montserrat" panose="00000500000000000000" pitchFamily="2" charset="0"/>
            </a:endParaRPr>
          </a:p>
          <a:p>
            <a:pPr>
              <a:lnSpc>
                <a:spcPct val="150000"/>
              </a:lnSpc>
              <a:buFont typeface="Wingdings" panose="05000000000000000000" pitchFamily="2" charset="2"/>
              <a:buChar char="§"/>
            </a:pPr>
            <a:r>
              <a:rPr lang="en-US" b="0" i="0" dirty="0">
                <a:solidFill>
                  <a:srgbClr val="1C1917"/>
                </a:solidFill>
                <a:effectLst/>
                <a:latin typeface="Montserrat" panose="00000500000000000000" pitchFamily="2" charset="0"/>
              </a:rPr>
              <a:t>Security Drone</a:t>
            </a:r>
          </a:p>
          <a:p>
            <a:pPr>
              <a:lnSpc>
                <a:spcPct val="150000"/>
              </a:lnSpc>
              <a:buFont typeface="Wingdings" panose="05000000000000000000" pitchFamily="2" charset="2"/>
              <a:buChar char="§"/>
            </a:pPr>
            <a:r>
              <a:rPr lang="en-US" b="0" i="0" dirty="0">
                <a:solidFill>
                  <a:srgbClr val="1C1917"/>
                </a:solidFill>
                <a:effectLst/>
                <a:latin typeface="Montserrat" panose="00000500000000000000" pitchFamily="2" charset="0"/>
              </a:rPr>
              <a:t>Racing Drone</a:t>
            </a:r>
            <a:endParaRPr lang="en-US" dirty="0">
              <a:solidFill>
                <a:srgbClr val="1C1917"/>
              </a:solidFill>
              <a:latin typeface="Montserrat" panose="00000500000000000000" pitchFamily="2" charset="0"/>
            </a:endParaRPr>
          </a:p>
          <a:p>
            <a:pPr>
              <a:lnSpc>
                <a:spcPct val="150000"/>
              </a:lnSpc>
              <a:buFont typeface="Wingdings" panose="05000000000000000000" pitchFamily="2" charset="2"/>
              <a:buChar char="§"/>
            </a:pPr>
            <a:r>
              <a:rPr lang="en-US" b="0" i="0" dirty="0">
                <a:solidFill>
                  <a:srgbClr val="1C1917"/>
                </a:solidFill>
                <a:effectLst/>
                <a:latin typeface="Montserrat" panose="00000500000000000000" pitchFamily="2" charset="0"/>
              </a:rPr>
              <a:t>Research Drone</a:t>
            </a:r>
          </a:p>
          <a:p>
            <a:pPr>
              <a:lnSpc>
                <a:spcPct val="150000"/>
              </a:lnSpc>
              <a:buFont typeface="Wingdings" panose="05000000000000000000" pitchFamily="2" charset="2"/>
              <a:buChar char="§"/>
            </a:pPr>
            <a:r>
              <a:rPr lang="en-US" b="0" i="0" dirty="0">
                <a:solidFill>
                  <a:srgbClr val="1C1917"/>
                </a:solidFill>
                <a:effectLst/>
                <a:latin typeface="Montserrat" panose="00000500000000000000" pitchFamily="2" charset="0"/>
              </a:rPr>
              <a:t>Photography Drone</a:t>
            </a:r>
            <a:endParaRPr lang="en-US" dirty="0">
              <a:solidFill>
                <a:srgbClr val="1C1917"/>
              </a:solidFill>
              <a:latin typeface="Montserrat" panose="00000500000000000000" pitchFamily="2" charset="0"/>
            </a:endParaRPr>
          </a:p>
          <a:p>
            <a:endParaRPr lang="en-US" dirty="0"/>
          </a:p>
        </p:txBody>
      </p:sp>
      <p:sp>
        <p:nvSpPr>
          <p:cNvPr id="3" name="Title 2">
            <a:extLst>
              <a:ext uri="{FF2B5EF4-FFF2-40B4-BE49-F238E27FC236}">
                <a16:creationId xmlns:a16="http://schemas.microsoft.com/office/drawing/2014/main" id="{45BAAB15-5025-BC0E-9465-6EC77DC3A390}"/>
              </a:ext>
            </a:extLst>
          </p:cNvPr>
          <p:cNvSpPr>
            <a:spLocks noGrp="1"/>
          </p:cNvSpPr>
          <p:nvPr>
            <p:ph type="title"/>
          </p:nvPr>
        </p:nvSpPr>
        <p:spPr/>
        <p:txBody>
          <a:bodyPr/>
          <a:lstStyle/>
          <a:p>
            <a:r>
              <a:rPr lang="en-US" dirty="0"/>
              <a:t>Drone Types</a:t>
            </a:r>
          </a:p>
        </p:txBody>
      </p:sp>
      <p:sp>
        <p:nvSpPr>
          <p:cNvPr id="4" name="Subtitle 1">
            <a:extLst>
              <a:ext uri="{FF2B5EF4-FFF2-40B4-BE49-F238E27FC236}">
                <a16:creationId xmlns:a16="http://schemas.microsoft.com/office/drawing/2014/main" id="{03913025-CC07-19BA-89E5-AA1BAF1D310A}"/>
              </a:ext>
            </a:extLst>
          </p:cNvPr>
          <p:cNvSpPr txBox="1">
            <a:spLocks/>
          </p:cNvSpPr>
          <p:nvPr/>
        </p:nvSpPr>
        <p:spPr>
          <a:xfrm>
            <a:off x="3996762" y="1206800"/>
            <a:ext cx="3470838" cy="339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rgbClr val="434343"/>
              </a:buClr>
              <a:buSzPts val="1200"/>
              <a:buFont typeface="Anaheim"/>
              <a:buAutoNum type="arabicPeriod"/>
              <a:defRPr sz="1200" b="0" i="0" u="none" strike="noStrike" cap="none">
                <a:solidFill>
                  <a:schemeClr val="dk2"/>
                </a:solidFill>
                <a:latin typeface="Montserrat"/>
                <a:ea typeface="Montserrat"/>
                <a:cs typeface="Montserrat"/>
                <a:sym typeface="Montserrat"/>
              </a:defRPr>
            </a:lvl1pPr>
            <a:lvl2pPr marL="914400" marR="0" lvl="1" indent="-311150" algn="l" rtl="0">
              <a:lnSpc>
                <a:spcPct val="100000"/>
              </a:lnSpc>
              <a:spcBef>
                <a:spcPts val="0"/>
              </a:spcBef>
              <a:spcAft>
                <a:spcPts val="0"/>
              </a:spcAft>
              <a:buClr>
                <a:srgbClr val="434343"/>
              </a:buClr>
              <a:buSzPts val="1200"/>
              <a:buFont typeface="Roboto Condensed Light"/>
              <a:buAutoNum type="alphaLcPeriod"/>
              <a:defRPr sz="1200" b="0" i="0" u="none" strike="noStrike" cap="none">
                <a:solidFill>
                  <a:schemeClr val="dk2"/>
                </a:solidFill>
                <a:latin typeface="Montserrat"/>
                <a:ea typeface="Montserrat"/>
                <a:cs typeface="Montserrat"/>
                <a:sym typeface="Montserrat"/>
              </a:defRPr>
            </a:lvl2pPr>
            <a:lvl3pPr marL="1371600" marR="0" lvl="2" indent="-311150" algn="l" rtl="0">
              <a:lnSpc>
                <a:spcPct val="100000"/>
              </a:lnSpc>
              <a:spcBef>
                <a:spcPts val="0"/>
              </a:spcBef>
              <a:spcAft>
                <a:spcPts val="0"/>
              </a:spcAft>
              <a:buClr>
                <a:srgbClr val="434343"/>
              </a:buClr>
              <a:buSzPts val="1200"/>
              <a:buFont typeface="Roboto Condensed Light"/>
              <a:buAutoNum type="romanLcPeriod"/>
              <a:defRPr sz="1200" b="0" i="0" u="none" strike="noStrike" cap="none">
                <a:solidFill>
                  <a:schemeClr val="dk2"/>
                </a:solidFill>
                <a:latin typeface="Montserrat"/>
                <a:ea typeface="Montserrat"/>
                <a:cs typeface="Montserrat"/>
                <a:sym typeface="Montserrat"/>
              </a:defRPr>
            </a:lvl3pPr>
            <a:lvl4pPr marL="1828800" marR="0" lvl="3" indent="-311150" algn="l" rtl="0">
              <a:lnSpc>
                <a:spcPct val="100000"/>
              </a:lnSpc>
              <a:spcBef>
                <a:spcPts val="0"/>
              </a:spcBef>
              <a:spcAft>
                <a:spcPts val="0"/>
              </a:spcAft>
              <a:buClr>
                <a:srgbClr val="434343"/>
              </a:buClr>
              <a:buSzPts val="1200"/>
              <a:buFont typeface="Roboto Condensed Light"/>
              <a:buAutoNum type="arabicPeriod"/>
              <a:defRPr sz="1200" b="0" i="0" u="none" strike="noStrike" cap="none">
                <a:solidFill>
                  <a:schemeClr val="dk2"/>
                </a:solidFill>
                <a:latin typeface="Montserrat"/>
                <a:ea typeface="Montserrat"/>
                <a:cs typeface="Montserrat"/>
                <a:sym typeface="Montserrat"/>
              </a:defRPr>
            </a:lvl4pPr>
            <a:lvl5pPr marL="2286000" marR="0" lvl="4" indent="-311150" algn="l" rtl="0">
              <a:lnSpc>
                <a:spcPct val="100000"/>
              </a:lnSpc>
              <a:spcBef>
                <a:spcPts val="0"/>
              </a:spcBef>
              <a:spcAft>
                <a:spcPts val="0"/>
              </a:spcAft>
              <a:buClr>
                <a:srgbClr val="434343"/>
              </a:buClr>
              <a:buSzPts val="1200"/>
              <a:buFont typeface="Roboto Condensed Light"/>
              <a:buAutoNum type="alphaLcPeriod"/>
              <a:defRPr sz="1200" b="0" i="0" u="none" strike="noStrike" cap="none">
                <a:solidFill>
                  <a:schemeClr val="dk2"/>
                </a:solidFill>
                <a:latin typeface="Montserrat"/>
                <a:ea typeface="Montserrat"/>
                <a:cs typeface="Montserrat"/>
                <a:sym typeface="Montserrat"/>
              </a:defRPr>
            </a:lvl5pPr>
            <a:lvl6pPr marL="2743200" marR="0" lvl="5" indent="-311150" algn="l" rtl="0">
              <a:lnSpc>
                <a:spcPct val="100000"/>
              </a:lnSpc>
              <a:spcBef>
                <a:spcPts val="0"/>
              </a:spcBef>
              <a:spcAft>
                <a:spcPts val="0"/>
              </a:spcAft>
              <a:buClr>
                <a:srgbClr val="434343"/>
              </a:buClr>
              <a:buSzPts val="1200"/>
              <a:buFont typeface="Roboto Condensed Light"/>
              <a:buAutoNum type="romanLcPeriod"/>
              <a:defRPr sz="1200" b="0" i="0" u="none" strike="noStrike" cap="none">
                <a:solidFill>
                  <a:schemeClr val="dk2"/>
                </a:solidFill>
                <a:latin typeface="Montserrat"/>
                <a:ea typeface="Montserrat"/>
                <a:cs typeface="Montserrat"/>
                <a:sym typeface="Montserrat"/>
              </a:defRPr>
            </a:lvl6pPr>
            <a:lvl7pPr marL="3200400" marR="0" lvl="6" indent="-311150" algn="l" rtl="0">
              <a:lnSpc>
                <a:spcPct val="100000"/>
              </a:lnSpc>
              <a:spcBef>
                <a:spcPts val="0"/>
              </a:spcBef>
              <a:spcAft>
                <a:spcPts val="0"/>
              </a:spcAft>
              <a:buClr>
                <a:srgbClr val="434343"/>
              </a:buClr>
              <a:buSzPts val="1200"/>
              <a:buFont typeface="Roboto Condensed Light"/>
              <a:buAutoNum type="arabicPeriod"/>
              <a:defRPr sz="1200" b="0" i="0" u="none" strike="noStrike" cap="none">
                <a:solidFill>
                  <a:schemeClr val="dk2"/>
                </a:solidFill>
                <a:latin typeface="Montserrat"/>
                <a:ea typeface="Montserrat"/>
                <a:cs typeface="Montserrat"/>
                <a:sym typeface="Montserrat"/>
              </a:defRPr>
            </a:lvl7pPr>
            <a:lvl8pPr marL="3657600" marR="0" lvl="7" indent="-311150" algn="l" rtl="0">
              <a:lnSpc>
                <a:spcPct val="100000"/>
              </a:lnSpc>
              <a:spcBef>
                <a:spcPts val="0"/>
              </a:spcBef>
              <a:spcAft>
                <a:spcPts val="0"/>
              </a:spcAft>
              <a:buClr>
                <a:srgbClr val="434343"/>
              </a:buClr>
              <a:buSzPts val="1200"/>
              <a:buFont typeface="Roboto Condensed Light"/>
              <a:buAutoNum type="alphaLcPeriod"/>
              <a:defRPr sz="1200" b="0" i="0" u="none" strike="noStrike" cap="none">
                <a:solidFill>
                  <a:schemeClr val="dk2"/>
                </a:solidFill>
                <a:latin typeface="Montserrat"/>
                <a:ea typeface="Montserrat"/>
                <a:cs typeface="Montserrat"/>
                <a:sym typeface="Montserrat"/>
              </a:defRPr>
            </a:lvl8pPr>
            <a:lvl9pPr marL="4114800" marR="0" lvl="8" indent="-311150" algn="l" rtl="0">
              <a:lnSpc>
                <a:spcPct val="100000"/>
              </a:lnSpc>
              <a:spcBef>
                <a:spcPts val="0"/>
              </a:spcBef>
              <a:spcAft>
                <a:spcPts val="0"/>
              </a:spcAft>
              <a:buClr>
                <a:srgbClr val="434343"/>
              </a:buClr>
              <a:buSzPts val="1200"/>
              <a:buFont typeface="Roboto Condensed Light"/>
              <a:buAutoNum type="romanLcPeriod"/>
              <a:defRPr sz="1200" b="0" i="0" u="none" strike="noStrike" cap="none">
                <a:solidFill>
                  <a:schemeClr val="dk2"/>
                </a:solidFill>
                <a:latin typeface="Montserrat"/>
                <a:ea typeface="Montserrat"/>
                <a:cs typeface="Montserrat"/>
                <a:sym typeface="Montserrat"/>
              </a:defRPr>
            </a:lvl9pPr>
          </a:lstStyle>
          <a:p>
            <a:pPr>
              <a:lnSpc>
                <a:spcPct val="150000"/>
              </a:lnSpc>
              <a:buFont typeface="Wingdings" panose="05000000000000000000" pitchFamily="2" charset="2"/>
              <a:buChar char="§"/>
            </a:pPr>
            <a:r>
              <a:rPr lang="en-US" b="0" i="0" dirty="0">
                <a:solidFill>
                  <a:srgbClr val="1C1917"/>
                </a:solidFill>
                <a:effectLst/>
                <a:latin typeface="Montserrat" panose="00000500000000000000" pitchFamily="2" charset="0"/>
              </a:rPr>
              <a:t>Water Spreading Drone</a:t>
            </a:r>
          </a:p>
          <a:p>
            <a:pPr>
              <a:lnSpc>
                <a:spcPct val="150000"/>
              </a:lnSpc>
              <a:buFont typeface="Wingdings" panose="05000000000000000000" pitchFamily="2" charset="2"/>
              <a:buChar char="§"/>
            </a:pPr>
            <a:r>
              <a:rPr lang="en-US" b="0" i="0" dirty="0">
                <a:solidFill>
                  <a:srgbClr val="1C1917"/>
                </a:solidFill>
                <a:effectLst/>
                <a:latin typeface="Montserrat" panose="00000500000000000000" pitchFamily="2" charset="0"/>
              </a:rPr>
              <a:t>Environment Monitor Drone</a:t>
            </a:r>
            <a:endParaRPr lang="en-US" dirty="0">
              <a:solidFill>
                <a:srgbClr val="1C1917"/>
              </a:solidFill>
              <a:latin typeface="Montserrat" panose="00000500000000000000" pitchFamily="2" charset="0"/>
            </a:endParaRPr>
          </a:p>
          <a:p>
            <a:pPr>
              <a:lnSpc>
                <a:spcPct val="150000"/>
              </a:lnSpc>
              <a:buFont typeface="Wingdings" panose="05000000000000000000" pitchFamily="2" charset="2"/>
              <a:buChar char="§"/>
            </a:pPr>
            <a:r>
              <a:rPr lang="en-US" b="0" i="0" dirty="0">
                <a:solidFill>
                  <a:srgbClr val="1C1917"/>
                </a:solidFill>
                <a:effectLst/>
                <a:latin typeface="Montserrat" panose="00000500000000000000" pitchFamily="2" charset="0"/>
              </a:rPr>
              <a:t>Traffic Monitor Drone</a:t>
            </a:r>
          </a:p>
          <a:p>
            <a:pPr>
              <a:lnSpc>
                <a:spcPct val="150000"/>
              </a:lnSpc>
              <a:buFont typeface="Wingdings" panose="05000000000000000000" pitchFamily="2" charset="2"/>
              <a:buChar char="§"/>
            </a:pPr>
            <a:r>
              <a:rPr lang="en-US" b="0" i="0" dirty="0">
                <a:solidFill>
                  <a:srgbClr val="1C1917"/>
                </a:solidFill>
                <a:effectLst/>
                <a:latin typeface="Montserrat" panose="00000500000000000000" pitchFamily="2" charset="0"/>
              </a:rPr>
              <a:t>Emergency Response Drone</a:t>
            </a:r>
            <a:endParaRPr lang="en-US" dirty="0">
              <a:solidFill>
                <a:srgbClr val="1C1917"/>
              </a:solidFill>
              <a:latin typeface="Montserrat" panose="00000500000000000000" pitchFamily="2" charset="0"/>
            </a:endParaRPr>
          </a:p>
          <a:p>
            <a:pPr>
              <a:lnSpc>
                <a:spcPct val="150000"/>
              </a:lnSpc>
              <a:buFont typeface="Wingdings" panose="05000000000000000000" pitchFamily="2" charset="2"/>
              <a:buChar char="§"/>
            </a:pPr>
            <a:r>
              <a:rPr lang="en-US" b="0" i="0" dirty="0">
                <a:solidFill>
                  <a:srgbClr val="1C1917"/>
                </a:solidFill>
                <a:effectLst/>
                <a:latin typeface="Montserrat" panose="00000500000000000000" pitchFamily="2" charset="0"/>
              </a:rPr>
              <a:t>Underwater Drone</a:t>
            </a:r>
          </a:p>
          <a:p>
            <a:pPr>
              <a:lnSpc>
                <a:spcPct val="150000"/>
              </a:lnSpc>
              <a:buFont typeface="Wingdings" panose="05000000000000000000" pitchFamily="2" charset="2"/>
              <a:buChar char="§"/>
            </a:pPr>
            <a:r>
              <a:rPr lang="en-US" b="0" i="0" dirty="0">
                <a:solidFill>
                  <a:srgbClr val="1C1917"/>
                </a:solidFill>
                <a:effectLst/>
                <a:latin typeface="Montserrat" panose="00000500000000000000" pitchFamily="2" charset="0"/>
              </a:rPr>
              <a:t>Heavy Lift Drone</a:t>
            </a:r>
            <a:endParaRPr lang="en-US" dirty="0">
              <a:solidFill>
                <a:srgbClr val="1C1917"/>
              </a:solidFill>
              <a:latin typeface="Montserrat" panose="00000500000000000000" pitchFamily="2" charset="0"/>
            </a:endParaRPr>
          </a:p>
          <a:p>
            <a:pPr>
              <a:lnSpc>
                <a:spcPct val="150000"/>
              </a:lnSpc>
              <a:buFont typeface="Wingdings" panose="05000000000000000000" pitchFamily="2" charset="2"/>
              <a:buChar char="§"/>
            </a:pPr>
            <a:r>
              <a:rPr lang="en-US" b="0" i="0" dirty="0">
                <a:solidFill>
                  <a:srgbClr val="1C1917"/>
                </a:solidFill>
                <a:effectLst/>
                <a:latin typeface="Montserrat" panose="00000500000000000000" pitchFamily="2" charset="0"/>
              </a:rPr>
              <a:t>Radio Tower Inspection Drone</a:t>
            </a:r>
          </a:p>
          <a:p>
            <a:pPr>
              <a:lnSpc>
                <a:spcPct val="150000"/>
              </a:lnSpc>
              <a:buFont typeface="Wingdings" panose="05000000000000000000" pitchFamily="2" charset="2"/>
              <a:buChar char="§"/>
            </a:pPr>
            <a:r>
              <a:rPr lang="en-US" b="0" i="0" dirty="0">
                <a:solidFill>
                  <a:srgbClr val="1C1917"/>
                </a:solidFill>
                <a:effectLst/>
                <a:latin typeface="Montserrat" panose="00000500000000000000" pitchFamily="2" charset="0"/>
              </a:rPr>
              <a:t>Solar Panel Inspection Drone</a:t>
            </a:r>
            <a:endParaRPr lang="en-US" dirty="0">
              <a:solidFill>
                <a:srgbClr val="1C1917"/>
              </a:solidFill>
              <a:latin typeface="Montserrat" panose="00000500000000000000" pitchFamily="2" charset="0"/>
            </a:endParaRPr>
          </a:p>
          <a:p>
            <a:pPr>
              <a:lnSpc>
                <a:spcPct val="150000"/>
              </a:lnSpc>
              <a:buFont typeface="Wingdings" panose="05000000000000000000" pitchFamily="2" charset="2"/>
              <a:buChar char="§"/>
            </a:pPr>
            <a:r>
              <a:rPr lang="en-US" b="0" i="0" dirty="0">
                <a:solidFill>
                  <a:srgbClr val="1C1917"/>
                </a:solidFill>
                <a:effectLst/>
                <a:latin typeface="Montserrat" panose="00000500000000000000" pitchFamily="2" charset="0"/>
              </a:rPr>
              <a:t>Pipeline Inspection Drone</a:t>
            </a:r>
          </a:p>
          <a:p>
            <a:pPr>
              <a:lnSpc>
                <a:spcPct val="150000"/>
              </a:lnSpc>
              <a:buFont typeface="Wingdings" panose="05000000000000000000" pitchFamily="2" charset="2"/>
              <a:buChar char="§"/>
            </a:pPr>
            <a:r>
              <a:rPr lang="en-US" b="0" i="0" dirty="0">
                <a:solidFill>
                  <a:srgbClr val="1C1917"/>
                </a:solidFill>
                <a:effectLst/>
                <a:latin typeface="Montserrat" panose="00000500000000000000" pitchFamily="2" charset="0"/>
              </a:rPr>
              <a:t>Public Safety Drone</a:t>
            </a:r>
            <a:endParaRPr lang="en-US" dirty="0">
              <a:latin typeface="Montserrat" panose="00000500000000000000" pitchFamily="2" charset="0"/>
            </a:endParaRPr>
          </a:p>
        </p:txBody>
      </p:sp>
    </p:spTree>
    <p:extLst>
      <p:ext uri="{BB962C8B-B14F-4D97-AF65-F5344CB8AC3E}">
        <p14:creationId xmlns:p14="http://schemas.microsoft.com/office/powerpoint/2010/main" val="3559623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0B41F96-5F84-739A-BD8D-F207919122C9}"/>
              </a:ext>
            </a:extLst>
          </p:cNvPr>
          <p:cNvSpPr>
            <a:spLocks noGrp="1"/>
          </p:cNvSpPr>
          <p:nvPr>
            <p:ph type="subTitle" idx="1"/>
          </p:nvPr>
        </p:nvSpPr>
        <p:spPr/>
        <p:txBody>
          <a:bodyPr/>
          <a:lstStyle/>
          <a:p>
            <a:endParaRPr lang="en-US" dirty="0"/>
          </a:p>
        </p:txBody>
      </p:sp>
      <p:sp>
        <p:nvSpPr>
          <p:cNvPr id="3" name="Title 2">
            <a:extLst>
              <a:ext uri="{FF2B5EF4-FFF2-40B4-BE49-F238E27FC236}">
                <a16:creationId xmlns:a16="http://schemas.microsoft.com/office/drawing/2014/main" id="{91D0BACB-BEBC-55DF-C276-BFC54E071A4B}"/>
              </a:ext>
            </a:extLst>
          </p:cNvPr>
          <p:cNvSpPr>
            <a:spLocks noGrp="1"/>
          </p:cNvSpPr>
          <p:nvPr>
            <p:ph type="title"/>
          </p:nvPr>
        </p:nvSpPr>
        <p:spPr/>
        <p:txBody>
          <a:bodyPr/>
          <a:lstStyle/>
          <a:p>
            <a:endParaRPr lang="en-US" dirty="0"/>
          </a:p>
        </p:txBody>
      </p:sp>
      <p:graphicFrame>
        <p:nvGraphicFramePr>
          <p:cNvPr id="6" name="Table 5">
            <a:extLst>
              <a:ext uri="{FF2B5EF4-FFF2-40B4-BE49-F238E27FC236}">
                <a16:creationId xmlns:a16="http://schemas.microsoft.com/office/drawing/2014/main" id="{09F6D140-700F-40C9-1EF3-78F4C8B4D95D}"/>
              </a:ext>
            </a:extLst>
          </p:cNvPr>
          <p:cNvGraphicFramePr>
            <a:graphicFrameLocks noGrp="1"/>
          </p:cNvGraphicFramePr>
          <p:nvPr>
            <p:extLst>
              <p:ext uri="{D42A27DB-BD31-4B8C-83A1-F6EECF244321}">
                <p14:modId xmlns:p14="http://schemas.microsoft.com/office/powerpoint/2010/main" val="348839629"/>
              </p:ext>
            </p:extLst>
          </p:nvPr>
        </p:nvGraphicFramePr>
        <p:xfrm>
          <a:off x="714300" y="1206801"/>
          <a:ext cx="7715400" cy="3648875"/>
        </p:xfrm>
        <a:graphic>
          <a:graphicData uri="http://schemas.openxmlformats.org/drawingml/2006/table">
            <a:tbl>
              <a:tblPr firstRow="1" firstCol="1" bandRow="1">
                <a:tableStyleId>{793D81CF-94F2-401A-BA57-92F5A7B2D0C5}</a:tableStyleId>
              </a:tblPr>
              <a:tblGrid>
                <a:gridCol w="889260">
                  <a:extLst>
                    <a:ext uri="{9D8B030D-6E8A-4147-A177-3AD203B41FA5}">
                      <a16:colId xmlns:a16="http://schemas.microsoft.com/office/drawing/2014/main" val="648528824"/>
                    </a:ext>
                  </a:extLst>
                </a:gridCol>
                <a:gridCol w="1712969">
                  <a:extLst>
                    <a:ext uri="{9D8B030D-6E8A-4147-A177-3AD203B41FA5}">
                      <a16:colId xmlns:a16="http://schemas.microsoft.com/office/drawing/2014/main" val="599474534"/>
                    </a:ext>
                  </a:extLst>
                </a:gridCol>
                <a:gridCol w="1878365">
                  <a:extLst>
                    <a:ext uri="{9D8B030D-6E8A-4147-A177-3AD203B41FA5}">
                      <a16:colId xmlns:a16="http://schemas.microsoft.com/office/drawing/2014/main" val="1867894927"/>
                    </a:ext>
                  </a:extLst>
                </a:gridCol>
                <a:gridCol w="1282769">
                  <a:extLst>
                    <a:ext uri="{9D8B030D-6E8A-4147-A177-3AD203B41FA5}">
                      <a16:colId xmlns:a16="http://schemas.microsoft.com/office/drawing/2014/main" val="1981690756"/>
                    </a:ext>
                  </a:extLst>
                </a:gridCol>
                <a:gridCol w="1952037">
                  <a:extLst>
                    <a:ext uri="{9D8B030D-6E8A-4147-A177-3AD203B41FA5}">
                      <a16:colId xmlns:a16="http://schemas.microsoft.com/office/drawing/2014/main" val="1163872127"/>
                    </a:ext>
                  </a:extLst>
                </a:gridCol>
              </a:tblGrid>
              <a:tr h="152057">
                <a:tc>
                  <a:txBody>
                    <a:bodyPr/>
                    <a:lstStyle/>
                    <a:p>
                      <a:pPr marL="0" marR="0">
                        <a:lnSpc>
                          <a:spcPct val="107000"/>
                        </a:lnSpc>
                        <a:spcBef>
                          <a:spcPts val="0"/>
                        </a:spcBef>
                        <a:spcAft>
                          <a:spcPts val="0"/>
                        </a:spcAft>
                      </a:pPr>
                      <a:r>
                        <a:rPr lang="en-US" sz="900" kern="100">
                          <a:effectLst/>
                          <a:latin typeface="Montserrat" panose="00000500000000000000" pitchFamily="2" charset="0"/>
                        </a:rPr>
                        <a:t>Drone Type</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dirty="0">
                          <a:effectLst/>
                          <a:latin typeface="Montserrat" panose="00000500000000000000" pitchFamily="2" charset="0"/>
                        </a:rPr>
                        <a:t>Description</a:t>
                      </a:r>
                      <a:endParaRPr lang="en-US" sz="90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a:effectLst/>
                          <a:latin typeface="Montserrat" panose="00000500000000000000" pitchFamily="2" charset="0"/>
                        </a:rPr>
                        <a:t>Configurations</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a:effectLst/>
                          <a:latin typeface="Montserrat" panose="00000500000000000000" pitchFamily="2" charset="0"/>
                        </a:rPr>
                        <a:t>Actions</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a:effectLst/>
                          <a:latin typeface="Montserrat" panose="00000500000000000000" pitchFamily="2" charset="0"/>
                        </a:rPr>
                        <a:t>Capabilities</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extLst>
                  <a:ext uri="{0D108BD9-81ED-4DB2-BD59-A6C34878D82A}">
                    <a16:rowId xmlns:a16="http://schemas.microsoft.com/office/drawing/2014/main" val="817926636"/>
                  </a:ext>
                </a:extLst>
              </a:tr>
              <a:tr h="1106217">
                <a:tc>
                  <a:txBody>
                    <a:bodyPr/>
                    <a:lstStyle/>
                    <a:p>
                      <a:pPr marL="0" marR="0">
                        <a:lnSpc>
                          <a:spcPct val="107000"/>
                        </a:lnSpc>
                        <a:spcBef>
                          <a:spcPts val="0"/>
                        </a:spcBef>
                        <a:spcAft>
                          <a:spcPts val="0"/>
                        </a:spcAft>
                      </a:pPr>
                      <a:r>
                        <a:rPr lang="en-US" sz="900" kern="100" dirty="0">
                          <a:solidFill>
                            <a:schemeClr val="accent2">
                              <a:lumMod val="10000"/>
                            </a:schemeClr>
                          </a:solidFill>
                          <a:effectLst/>
                          <a:latin typeface="Montserrat" panose="00000500000000000000" pitchFamily="2" charset="0"/>
                        </a:rPr>
                        <a:t>Surveillance Drone</a:t>
                      </a:r>
                      <a:endParaRPr lang="en-US" sz="90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dirty="0">
                          <a:solidFill>
                            <a:schemeClr val="accent2">
                              <a:lumMod val="10000"/>
                            </a:schemeClr>
                          </a:solidFill>
                          <a:effectLst/>
                          <a:latin typeface="Montserrat" panose="00000500000000000000" pitchFamily="2" charset="0"/>
                        </a:rPr>
                        <a:t>Quadcopter with cameras and object tracking</a:t>
                      </a:r>
                      <a:endParaRPr lang="en-US" sz="90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dirty="0">
                          <a:solidFill>
                            <a:schemeClr val="accent2">
                              <a:lumMod val="10000"/>
                            </a:schemeClr>
                          </a:solidFill>
                          <a:effectLst/>
                          <a:latin typeface="Montserrat" panose="00000500000000000000" pitchFamily="2" charset="0"/>
                        </a:rPr>
                        <a:t>Quadcopter frame with 4 high torque motors; 1080p HD and thermal cameras; onboard chip for image processing; GPS module; obstacle avoidance sensors</a:t>
                      </a:r>
                      <a:endParaRPr lang="en-US" sz="90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dirty="0">
                          <a:solidFill>
                            <a:schemeClr val="accent2">
                              <a:lumMod val="10000"/>
                            </a:schemeClr>
                          </a:solidFill>
                          <a:effectLst/>
                          <a:latin typeface="Montserrat" panose="00000500000000000000" pitchFamily="2" charset="0"/>
                        </a:rPr>
                        <a:t>Real-time video streaming; object detection and tracking; autonomous navigation and patrolling; swarming with other drones</a:t>
                      </a:r>
                      <a:endParaRPr lang="en-US" sz="90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dirty="0">
                          <a:solidFill>
                            <a:schemeClr val="accent2">
                              <a:lumMod val="10000"/>
                            </a:schemeClr>
                          </a:solidFill>
                          <a:effectLst/>
                          <a:latin typeface="Montserrat" panose="00000500000000000000" pitchFamily="2" charset="0"/>
                        </a:rPr>
                        <a:t>Persistent wide area surveillance; tracking suspects/vehicles; data recording and transmission; operate in all lighting conditions</a:t>
                      </a:r>
                    </a:p>
                    <a:p>
                      <a:pPr marL="0" marR="0">
                        <a:lnSpc>
                          <a:spcPct val="107000"/>
                        </a:lnSpc>
                        <a:spcBef>
                          <a:spcPts val="0"/>
                        </a:spcBef>
                        <a:spcAft>
                          <a:spcPts val="0"/>
                        </a:spcAft>
                      </a:pPr>
                      <a:r>
                        <a:rPr lang="en-US" sz="900" kern="100" dirty="0">
                          <a:solidFill>
                            <a:schemeClr val="accent2">
                              <a:lumMod val="10000"/>
                            </a:schemeClr>
                          </a:solidFill>
                          <a:effectLst/>
                          <a:latin typeface="Montserrat" panose="00000500000000000000" pitchFamily="2" charset="0"/>
                        </a:rPr>
                        <a:t> </a:t>
                      </a:r>
                      <a:endParaRPr lang="en-US" sz="90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extLst>
                  <a:ext uri="{0D108BD9-81ED-4DB2-BD59-A6C34878D82A}">
                    <a16:rowId xmlns:a16="http://schemas.microsoft.com/office/drawing/2014/main" val="3341129965"/>
                  </a:ext>
                </a:extLst>
              </a:tr>
              <a:tr h="1106217">
                <a:tc>
                  <a:txBody>
                    <a:bodyPr/>
                    <a:lstStyle/>
                    <a:p>
                      <a:pPr marL="0" marR="0">
                        <a:lnSpc>
                          <a:spcPct val="107000"/>
                        </a:lnSpc>
                        <a:spcBef>
                          <a:spcPts val="0"/>
                        </a:spcBef>
                        <a:spcAft>
                          <a:spcPts val="0"/>
                        </a:spcAft>
                      </a:pPr>
                      <a:r>
                        <a:rPr lang="en-US" sz="900" b="1" kern="100" dirty="0">
                          <a:solidFill>
                            <a:schemeClr val="accent2">
                              <a:lumMod val="10000"/>
                            </a:schemeClr>
                          </a:solidFill>
                          <a:effectLst/>
                          <a:latin typeface="Montserrat" panose="00000500000000000000" pitchFamily="2" charset="0"/>
                        </a:rPr>
                        <a:t>Mapping Drone</a:t>
                      </a:r>
                      <a:endParaRPr lang="en-US" sz="900" b="1"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dirty="0">
                          <a:solidFill>
                            <a:schemeClr val="accent2">
                              <a:lumMod val="10000"/>
                            </a:schemeClr>
                          </a:solidFill>
                          <a:effectLst/>
                          <a:latin typeface="Montserrat" panose="00000500000000000000" pitchFamily="2" charset="0"/>
                        </a:rPr>
                        <a:t>Fixed-wing for aerial mapping</a:t>
                      </a:r>
                      <a:endParaRPr lang="en-US" sz="90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dirty="0">
                          <a:solidFill>
                            <a:schemeClr val="accent2">
                              <a:lumMod val="10000"/>
                            </a:schemeClr>
                          </a:solidFill>
                          <a:effectLst/>
                          <a:latin typeface="Montserrat" panose="00000500000000000000" pitchFamily="2" charset="0"/>
                        </a:rPr>
                        <a:t>Fixed wing airframe optimized for stability and endurance; 50MP RGB and LiDAR cameras; RTK GPS module; onboard data storage; autopilot</a:t>
                      </a:r>
                      <a:endParaRPr lang="en-US" sz="90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a:solidFill>
                            <a:schemeClr val="accent2">
                              <a:lumMod val="10000"/>
                            </a:schemeClr>
                          </a:solidFill>
                          <a:effectLst/>
                          <a:latin typeface="Montserrat" panose="00000500000000000000" pitchFamily="2" charset="0"/>
                        </a:rPr>
                        <a:t>Autonomous grid flight patterns; high resolution aerial photogrammetry; 3D terrain mapping; generation of orthomosaic maps/3D models</a:t>
                      </a:r>
                      <a:endParaRPr lang="en-US" sz="90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dirty="0">
                          <a:solidFill>
                            <a:schemeClr val="accent2">
                              <a:lumMod val="10000"/>
                            </a:schemeClr>
                          </a:solidFill>
                          <a:effectLst/>
                          <a:latin typeface="Montserrat" panose="00000500000000000000" pitchFamily="2" charset="0"/>
                        </a:rPr>
                        <a:t>Survey and map large areas rapidly; highly precise surveying and measurement; can map remote or difficult to access areas</a:t>
                      </a:r>
                      <a:endParaRPr lang="en-US" sz="90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extLst>
                  <a:ext uri="{0D108BD9-81ED-4DB2-BD59-A6C34878D82A}">
                    <a16:rowId xmlns:a16="http://schemas.microsoft.com/office/drawing/2014/main" val="3753043729"/>
                  </a:ext>
                </a:extLst>
              </a:tr>
              <a:tr h="1106217">
                <a:tc>
                  <a:txBody>
                    <a:bodyPr/>
                    <a:lstStyle/>
                    <a:p>
                      <a:pPr marL="0" marR="0">
                        <a:lnSpc>
                          <a:spcPct val="107000"/>
                        </a:lnSpc>
                        <a:spcBef>
                          <a:spcPts val="0"/>
                        </a:spcBef>
                        <a:spcAft>
                          <a:spcPts val="0"/>
                        </a:spcAft>
                      </a:pPr>
                      <a:r>
                        <a:rPr lang="en-US" sz="900" kern="100">
                          <a:solidFill>
                            <a:schemeClr val="accent2">
                              <a:lumMod val="10000"/>
                            </a:schemeClr>
                          </a:solidFill>
                          <a:effectLst/>
                          <a:latin typeface="Montserrat" panose="00000500000000000000" pitchFamily="2" charset="0"/>
                        </a:rPr>
                        <a:t>Inspection Drone</a:t>
                      </a:r>
                      <a:endParaRPr lang="en-US" sz="90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a:solidFill>
                            <a:schemeClr val="accent2">
                              <a:lumMod val="10000"/>
                            </a:schemeClr>
                          </a:solidFill>
                          <a:effectLst/>
                          <a:latin typeface="Montserrat" panose="00000500000000000000" pitchFamily="2" charset="0"/>
                        </a:rPr>
                        <a:t>Foldable hexacopter for close inspection</a:t>
                      </a:r>
                      <a:endParaRPr lang="en-US" sz="90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a:solidFill>
                            <a:schemeClr val="accent2">
                              <a:lumMod val="10000"/>
                            </a:schemeClr>
                          </a:solidFill>
                          <a:effectLst/>
                          <a:latin typeface="Montserrat" panose="00000500000000000000" pitchFamily="2" charset="0"/>
                        </a:rPr>
                        <a:t>Foldable hexacopter frame for portability; 4K camera on 3-axis gimbal; robotic manipulator arm; onboard processor and storage</a:t>
                      </a:r>
                      <a:endParaRPr lang="en-US" sz="90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a:solidFill>
                            <a:schemeClr val="accent2">
                              <a:lumMod val="10000"/>
                            </a:schemeClr>
                          </a:solidFill>
                          <a:effectLst/>
                          <a:latin typeface="Montserrat" panose="00000500000000000000" pitchFamily="2" charset="0"/>
                        </a:rPr>
                        <a:t>Close visual inspection of infrastructure; accessing confined spaces; surface sample collection; precision manipulation tasks</a:t>
                      </a:r>
                      <a:endParaRPr lang="en-US" sz="90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dirty="0">
                          <a:solidFill>
                            <a:schemeClr val="accent2">
                              <a:lumMod val="10000"/>
                            </a:schemeClr>
                          </a:solidFill>
                          <a:effectLst/>
                          <a:latin typeface="Montserrat" panose="00000500000000000000" pitchFamily="2" charset="0"/>
                        </a:rPr>
                        <a:t>Detailed inspection of bridges, towers, flares; detect faults and anomalies; improves inspection quality and safety</a:t>
                      </a:r>
                      <a:endParaRPr lang="en-US" sz="90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extLst>
                  <a:ext uri="{0D108BD9-81ED-4DB2-BD59-A6C34878D82A}">
                    <a16:rowId xmlns:a16="http://schemas.microsoft.com/office/drawing/2014/main" val="1059626124"/>
                  </a:ext>
                </a:extLst>
              </a:tr>
            </a:tbl>
          </a:graphicData>
        </a:graphic>
      </p:graphicFrame>
    </p:spTree>
    <p:extLst>
      <p:ext uri="{BB962C8B-B14F-4D97-AF65-F5344CB8AC3E}">
        <p14:creationId xmlns:p14="http://schemas.microsoft.com/office/powerpoint/2010/main" val="1786829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0B41F96-5F84-739A-BD8D-F207919122C9}"/>
              </a:ext>
            </a:extLst>
          </p:cNvPr>
          <p:cNvSpPr>
            <a:spLocks noGrp="1"/>
          </p:cNvSpPr>
          <p:nvPr>
            <p:ph type="subTitle" idx="1"/>
          </p:nvPr>
        </p:nvSpPr>
        <p:spPr/>
        <p:txBody>
          <a:bodyPr/>
          <a:lstStyle/>
          <a:p>
            <a:endParaRPr lang="en-US" dirty="0"/>
          </a:p>
        </p:txBody>
      </p:sp>
      <p:sp>
        <p:nvSpPr>
          <p:cNvPr id="3" name="Title 2">
            <a:extLst>
              <a:ext uri="{FF2B5EF4-FFF2-40B4-BE49-F238E27FC236}">
                <a16:creationId xmlns:a16="http://schemas.microsoft.com/office/drawing/2014/main" id="{91D0BACB-BEBC-55DF-C276-BFC54E071A4B}"/>
              </a:ext>
            </a:extLst>
          </p:cNvPr>
          <p:cNvSpPr>
            <a:spLocks noGrp="1"/>
          </p:cNvSpPr>
          <p:nvPr>
            <p:ph type="title"/>
          </p:nvPr>
        </p:nvSpPr>
        <p:spPr/>
        <p:txBody>
          <a:bodyPr/>
          <a:lstStyle/>
          <a:p>
            <a:endParaRPr lang="en-US" dirty="0"/>
          </a:p>
        </p:txBody>
      </p:sp>
      <p:graphicFrame>
        <p:nvGraphicFramePr>
          <p:cNvPr id="6" name="Table 5">
            <a:extLst>
              <a:ext uri="{FF2B5EF4-FFF2-40B4-BE49-F238E27FC236}">
                <a16:creationId xmlns:a16="http://schemas.microsoft.com/office/drawing/2014/main" id="{09F6D140-700F-40C9-1EF3-78F4C8B4D95D}"/>
              </a:ext>
            </a:extLst>
          </p:cNvPr>
          <p:cNvGraphicFramePr>
            <a:graphicFrameLocks noGrp="1"/>
          </p:cNvGraphicFramePr>
          <p:nvPr>
            <p:extLst>
              <p:ext uri="{D42A27DB-BD31-4B8C-83A1-F6EECF244321}">
                <p14:modId xmlns:p14="http://schemas.microsoft.com/office/powerpoint/2010/main" val="2141347349"/>
              </p:ext>
            </p:extLst>
          </p:nvPr>
        </p:nvGraphicFramePr>
        <p:xfrm>
          <a:off x="714299" y="1206801"/>
          <a:ext cx="7715401" cy="3524061"/>
        </p:xfrm>
        <a:graphic>
          <a:graphicData uri="http://schemas.openxmlformats.org/drawingml/2006/table">
            <a:tbl>
              <a:tblPr firstRow="1" firstCol="1" bandRow="1">
                <a:tableStyleId>{793D81CF-94F2-401A-BA57-92F5A7B2D0C5}</a:tableStyleId>
              </a:tblPr>
              <a:tblGrid>
                <a:gridCol w="880236">
                  <a:extLst>
                    <a:ext uri="{9D8B030D-6E8A-4147-A177-3AD203B41FA5}">
                      <a16:colId xmlns:a16="http://schemas.microsoft.com/office/drawing/2014/main" val="648528824"/>
                    </a:ext>
                  </a:extLst>
                </a:gridCol>
                <a:gridCol w="1715234">
                  <a:extLst>
                    <a:ext uri="{9D8B030D-6E8A-4147-A177-3AD203B41FA5}">
                      <a16:colId xmlns:a16="http://schemas.microsoft.com/office/drawing/2014/main" val="599474534"/>
                    </a:ext>
                  </a:extLst>
                </a:gridCol>
                <a:gridCol w="1880848">
                  <a:extLst>
                    <a:ext uri="{9D8B030D-6E8A-4147-A177-3AD203B41FA5}">
                      <a16:colId xmlns:a16="http://schemas.microsoft.com/office/drawing/2014/main" val="1867894927"/>
                    </a:ext>
                  </a:extLst>
                </a:gridCol>
                <a:gridCol w="1284465">
                  <a:extLst>
                    <a:ext uri="{9D8B030D-6E8A-4147-A177-3AD203B41FA5}">
                      <a16:colId xmlns:a16="http://schemas.microsoft.com/office/drawing/2014/main" val="1981690756"/>
                    </a:ext>
                  </a:extLst>
                </a:gridCol>
                <a:gridCol w="1954618">
                  <a:extLst>
                    <a:ext uri="{9D8B030D-6E8A-4147-A177-3AD203B41FA5}">
                      <a16:colId xmlns:a16="http://schemas.microsoft.com/office/drawing/2014/main" val="1163872127"/>
                    </a:ext>
                  </a:extLst>
                </a:gridCol>
              </a:tblGrid>
              <a:tr h="173991">
                <a:tc>
                  <a:txBody>
                    <a:bodyPr/>
                    <a:lstStyle/>
                    <a:p>
                      <a:pPr marL="0" marR="0">
                        <a:lnSpc>
                          <a:spcPct val="107000"/>
                        </a:lnSpc>
                        <a:spcBef>
                          <a:spcPts val="0"/>
                        </a:spcBef>
                        <a:spcAft>
                          <a:spcPts val="0"/>
                        </a:spcAft>
                      </a:pPr>
                      <a:r>
                        <a:rPr lang="en-US" sz="900" kern="100" baseline="0" dirty="0">
                          <a:solidFill>
                            <a:schemeClr val="bg1"/>
                          </a:solidFill>
                          <a:effectLst/>
                          <a:latin typeface="Montserrat" panose="00000500000000000000" pitchFamily="2" charset="0"/>
                        </a:rPr>
                        <a:t>Drone Type</a:t>
                      </a:r>
                      <a:endParaRPr lang="en-US" sz="900" kern="100" baseline="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baseline="0" dirty="0">
                          <a:solidFill>
                            <a:schemeClr val="bg1"/>
                          </a:solidFill>
                          <a:effectLst/>
                          <a:latin typeface="Montserrat" panose="00000500000000000000" pitchFamily="2" charset="0"/>
                        </a:rPr>
                        <a:t>Description</a:t>
                      </a:r>
                      <a:endParaRPr lang="en-US" sz="900" kern="100" baseline="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baseline="0">
                          <a:solidFill>
                            <a:schemeClr val="bg1"/>
                          </a:solidFill>
                          <a:effectLst/>
                          <a:latin typeface="Montserrat" panose="00000500000000000000" pitchFamily="2" charset="0"/>
                        </a:rPr>
                        <a:t>Configurations</a:t>
                      </a:r>
                      <a:endParaRPr lang="en-US" sz="900" kern="100" baseline="0">
                        <a:solidFill>
                          <a:schemeClr val="bg1"/>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baseline="0">
                          <a:solidFill>
                            <a:schemeClr val="bg1"/>
                          </a:solidFill>
                          <a:effectLst/>
                          <a:latin typeface="Montserrat" panose="00000500000000000000" pitchFamily="2" charset="0"/>
                        </a:rPr>
                        <a:t>Actions</a:t>
                      </a:r>
                      <a:endParaRPr lang="en-US" sz="900" kern="100" baseline="0">
                        <a:solidFill>
                          <a:schemeClr val="bg1"/>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baseline="0" dirty="0">
                          <a:solidFill>
                            <a:schemeClr val="bg1"/>
                          </a:solidFill>
                          <a:effectLst/>
                          <a:latin typeface="Montserrat" panose="00000500000000000000" pitchFamily="2" charset="0"/>
                        </a:rPr>
                        <a:t>Capabilities</a:t>
                      </a:r>
                      <a:endParaRPr lang="en-US" sz="900" kern="100" baseline="0" dirty="0">
                        <a:solidFill>
                          <a:schemeClr val="bg1"/>
                        </a:solidFill>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extLst>
                  <a:ext uri="{0D108BD9-81ED-4DB2-BD59-A6C34878D82A}">
                    <a16:rowId xmlns:a16="http://schemas.microsoft.com/office/drawing/2014/main" val="817926636"/>
                  </a:ext>
                </a:extLst>
              </a:tr>
              <a:tr h="979865">
                <a:tc>
                  <a:txBody>
                    <a:bodyPr/>
                    <a:lstStyle/>
                    <a:p>
                      <a:pPr marL="0" marR="0">
                        <a:lnSpc>
                          <a:spcPct val="107000"/>
                        </a:lnSpc>
                        <a:spcBef>
                          <a:spcPts val="0"/>
                        </a:spcBef>
                        <a:spcAft>
                          <a:spcPts val="0"/>
                        </a:spcAft>
                      </a:pPr>
                      <a:r>
                        <a:rPr lang="en-US" sz="900" b="1" kern="100" baseline="0" dirty="0">
                          <a:solidFill>
                            <a:schemeClr val="accent2">
                              <a:lumMod val="10000"/>
                            </a:schemeClr>
                          </a:solidFill>
                          <a:effectLst/>
                          <a:latin typeface="Montserrat" panose="00000500000000000000" pitchFamily="2" charset="0"/>
                        </a:rPr>
                        <a:t>Agriculture Drone</a:t>
                      </a:r>
                      <a:endParaRPr lang="en-US" sz="900" kern="100" baseline="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baseline="0" dirty="0">
                          <a:solidFill>
                            <a:schemeClr val="accent2">
                              <a:lumMod val="10000"/>
                            </a:schemeClr>
                          </a:solidFill>
                          <a:effectLst/>
                          <a:latin typeface="Montserrat" panose="00000500000000000000" pitchFamily="2" charset="0"/>
                        </a:rPr>
                        <a:t>Rugged fixed-wing with sprayer</a:t>
                      </a:r>
                      <a:endParaRPr lang="en-US" sz="900" b="0" kern="100" baseline="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baseline="0" dirty="0">
                          <a:solidFill>
                            <a:schemeClr val="accent2">
                              <a:lumMod val="10000"/>
                            </a:schemeClr>
                          </a:solidFill>
                          <a:effectLst/>
                          <a:latin typeface="Montserrat" panose="00000500000000000000" pitchFamily="2" charset="0"/>
                        </a:rPr>
                        <a:t>Fixed wing airframe; multispectral and NDVI cameras; liquid sprayer tank and nozzles; autopilot for waypoint navigation</a:t>
                      </a:r>
                      <a:endParaRPr lang="en-US" sz="900" b="0" kern="100" baseline="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baseline="0" dirty="0">
                          <a:solidFill>
                            <a:schemeClr val="accent2">
                              <a:lumMod val="10000"/>
                            </a:schemeClr>
                          </a:solidFill>
                          <a:effectLst/>
                          <a:latin typeface="Montserrat" panose="00000500000000000000" pitchFamily="2" charset="0"/>
                        </a:rPr>
                        <a:t>Autonomous field survey flights; vegetation index measurement; targeted spraying of fertilizers/pesticides</a:t>
                      </a:r>
                      <a:endParaRPr lang="en-US" sz="900" b="0" kern="100" baseline="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baseline="0" dirty="0">
                          <a:solidFill>
                            <a:schemeClr val="accent2">
                              <a:lumMod val="10000"/>
                            </a:schemeClr>
                          </a:solidFill>
                          <a:effectLst/>
                          <a:latin typeface="Montserrat" panose="00000500000000000000" pitchFamily="2" charset="0"/>
                        </a:rPr>
                        <a:t>Monitor crop health over large areas; early detection of irrigation needs and diseases; reduce farming costs and chemical usage</a:t>
                      </a:r>
                      <a:endParaRPr lang="en-US" sz="900" b="0" kern="100" baseline="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1129965"/>
                  </a:ext>
                </a:extLst>
              </a:tr>
              <a:tr h="1120997">
                <a:tc>
                  <a:txBody>
                    <a:bodyPr/>
                    <a:lstStyle/>
                    <a:p>
                      <a:pPr marL="0" marR="0">
                        <a:lnSpc>
                          <a:spcPct val="107000"/>
                        </a:lnSpc>
                        <a:spcBef>
                          <a:spcPts val="0"/>
                        </a:spcBef>
                        <a:spcAft>
                          <a:spcPts val="0"/>
                        </a:spcAft>
                      </a:pPr>
                      <a:r>
                        <a:rPr lang="en-US" sz="900" b="1" kern="100" baseline="0" dirty="0">
                          <a:solidFill>
                            <a:schemeClr val="accent2">
                              <a:lumMod val="10000"/>
                            </a:schemeClr>
                          </a:solidFill>
                          <a:effectLst/>
                          <a:latin typeface="Montserrat" panose="00000500000000000000" pitchFamily="2" charset="0"/>
                        </a:rPr>
                        <a:t>Cargo Drone</a:t>
                      </a:r>
                      <a:endParaRPr lang="en-US" sz="900" kern="100" baseline="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baseline="0" dirty="0">
                          <a:solidFill>
                            <a:schemeClr val="accent2">
                              <a:lumMod val="10000"/>
                            </a:schemeClr>
                          </a:solidFill>
                          <a:effectLst/>
                          <a:latin typeface="Montserrat" panose="00000500000000000000" pitchFamily="2" charset="0"/>
                        </a:rPr>
                        <a:t>Heavy lift </a:t>
                      </a:r>
                      <a:r>
                        <a:rPr lang="en-US" sz="900" kern="100" baseline="0" dirty="0" err="1">
                          <a:solidFill>
                            <a:schemeClr val="accent2">
                              <a:lumMod val="10000"/>
                            </a:schemeClr>
                          </a:solidFill>
                          <a:effectLst/>
                          <a:latin typeface="Montserrat" panose="00000500000000000000" pitchFamily="2" charset="0"/>
                        </a:rPr>
                        <a:t>multicopter</a:t>
                      </a:r>
                      <a:r>
                        <a:rPr lang="en-US" sz="900" kern="100" baseline="0" dirty="0">
                          <a:solidFill>
                            <a:schemeClr val="accent2">
                              <a:lumMod val="10000"/>
                            </a:schemeClr>
                          </a:solidFill>
                          <a:effectLst/>
                          <a:latin typeface="Montserrat" panose="00000500000000000000" pitchFamily="2" charset="0"/>
                        </a:rPr>
                        <a:t> with cargo delivery</a:t>
                      </a:r>
                      <a:endParaRPr lang="en-US" sz="900" kern="100" baseline="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baseline="0">
                          <a:solidFill>
                            <a:schemeClr val="accent2">
                              <a:lumMod val="10000"/>
                            </a:schemeClr>
                          </a:solidFill>
                          <a:effectLst/>
                          <a:latin typeface="Montserrat" panose="00000500000000000000" pitchFamily="2" charset="0"/>
                        </a:rPr>
                        <a:t>Multicopter with 8 or more rotors; sturdy frame and landing gear; cargo attachment system (hooks, clamps, drop system); large batteries</a:t>
                      </a:r>
                      <a:endParaRPr lang="en-US" sz="900" kern="100" baseline="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baseline="0">
                          <a:solidFill>
                            <a:schemeClr val="accent2">
                              <a:lumMod val="10000"/>
                            </a:schemeClr>
                          </a:solidFill>
                          <a:effectLst/>
                          <a:latin typeface="Montserrat" panose="00000500000000000000" pitchFamily="2" charset="0"/>
                        </a:rPr>
                        <a:t>Vertical takeoff and landing; precision hovering and maneuvering; lowering and raising cargo with winch; autonomous cargo delivery</a:t>
                      </a:r>
                      <a:endParaRPr lang="en-US" sz="900" kern="100" baseline="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baseline="0" dirty="0">
                          <a:solidFill>
                            <a:schemeClr val="accent2">
                              <a:lumMod val="10000"/>
                            </a:schemeClr>
                          </a:solidFill>
                          <a:effectLst/>
                          <a:latin typeface="Montserrat" panose="00000500000000000000" pitchFamily="2" charset="0"/>
                        </a:rPr>
                        <a:t>Lift and deliver packages up to 10kg; transport urgently needed supplies; access areas unreachable by ground</a:t>
                      </a:r>
                      <a:endParaRPr lang="en-US" sz="900" kern="100" baseline="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3043729"/>
                  </a:ext>
                </a:extLst>
              </a:tr>
              <a:tr h="1120997">
                <a:tc>
                  <a:txBody>
                    <a:bodyPr/>
                    <a:lstStyle/>
                    <a:p>
                      <a:pPr marL="0" marR="0">
                        <a:lnSpc>
                          <a:spcPct val="107000"/>
                        </a:lnSpc>
                        <a:spcBef>
                          <a:spcPts val="0"/>
                        </a:spcBef>
                        <a:spcAft>
                          <a:spcPts val="0"/>
                        </a:spcAft>
                      </a:pPr>
                      <a:r>
                        <a:rPr lang="en-US" sz="900" b="1" kern="100" baseline="0">
                          <a:solidFill>
                            <a:schemeClr val="accent2">
                              <a:lumMod val="10000"/>
                            </a:schemeClr>
                          </a:solidFill>
                          <a:effectLst/>
                          <a:latin typeface="Montserrat" panose="00000500000000000000" pitchFamily="2" charset="0"/>
                        </a:rPr>
                        <a:t>Security Drone</a:t>
                      </a:r>
                      <a:endParaRPr lang="en-US" sz="900" kern="100" baseline="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baseline="0" dirty="0">
                          <a:solidFill>
                            <a:schemeClr val="accent2">
                              <a:lumMod val="10000"/>
                            </a:schemeClr>
                          </a:solidFill>
                          <a:effectLst/>
                          <a:latin typeface="Montserrat" panose="00000500000000000000" pitchFamily="2" charset="0"/>
                        </a:rPr>
                        <a:t>RTF quadcopter with siren and lights</a:t>
                      </a:r>
                      <a:endParaRPr lang="en-US" sz="900" b="0" kern="100" baseline="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baseline="0" dirty="0">
                          <a:solidFill>
                            <a:schemeClr val="accent2">
                              <a:lumMod val="10000"/>
                            </a:schemeClr>
                          </a:solidFill>
                          <a:effectLst/>
                          <a:latin typeface="Montserrat" panose="00000500000000000000" pitchFamily="2" charset="0"/>
                        </a:rPr>
                        <a:t>Quadcopter frame; HD camera; spotlight and siren; colorful flashing LED lights; loudspeaker; autonomous patrolling abilities</a:t>
                      </a:r>
                      <a:endParaRPr lang="en-US" sz="900" b="0" kern="100" baseline="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baseline="0" dirty="0">
                          <a:solidFill>
                            <a:schemeClr val="accent2">
                              <a:lumMod val="10000"/>
                            </a:schemeClr>
                          </a:solidFill>
                          <a:effectLst/>
                          <a:latin typeface="Montserrat" panose="00000500000000000000" pitchFamily="2" charset="0"/>
                        </a:rPr>
                        <a:t>Day/night surveillance; deter unauthorized access; broadcast verbal warnings; provide emergency illumination; alert security forces</a:t>
                      </a:r>
                      <a:endParaRPr lang="en-US" sz="900" b="0" kern="100" baseline="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baseline="0" dirty="0">
                          <a:solidFill>
                            <a:schemeClr val="accent2">
                              <a:lumMod val="10000"/>
                            </a:schemeClr>
                          </a:solidFill>
                          <a:effectLst/>
                          <a:latin typeface="Montserrat" panose="00000500000000000000" pitchFamily="2" charset="0"/>
                        </a:rPr>
                        <a:t>Enhance perimeter security; prevent break-ins; disperse unruly crowds; aid search-and-rescue operations</a:t>
                      </a:r>
                      <a:endParaRPr lang="en-US" sz="900" b="0" kern="100" baseline="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9626124"/>
                  </a:ext>
                </a:extLst>
              </a:tr>
            </a:tbl>
          </a:graphicData>
        </a:graphic>
      </p:graphicFrame>
    </p:spTree>
    <p:extLst>
      <p:ext uri="{BB962C8B-B14F-4D97-AF65-F5344CB8AC3E}">
        <p14:creationId xmlns:p14="http://schemas.microsoft.com/office/powerpoint/2010/main" val="34990594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0B41F96-5F84-739A-BD8D-F207919122C9}"/>
              </a:ext>
            </a:extLst>
          </p:cNvPr>
          <p:cNvSpPr>
            <a:spLocks noGrp="1"/>
          </p:cNvSpPr>
          <p:nvPr>
            <p:ph type="subTitle" idx="1"/>
          </p:nvPr>
        </p:nvSpPr>
        <p:spPr/>
        <p:txBody>
          <a:bodyPr/>
          <a:lstStyle/>
          <a:p>
            <a:endParaRPr lang="en-US" dirty="0"/>
          </a:p>
        </p:txBody>
      </p:sp>
      <p:sp>
        <p:nvSpPr>
          <p:cNvPr id="3" name="Title 2">
            <a:extLst>
              <a:ext uri="{FF2B5EF4-FFF2-40B4-BE49-F238E27FC236}">
                <a16:creationId xmlns:a16="http://schemas.microsoft.com/office/drawing/2014/main" id="{91D0BACB-BEBC-55DF-C276-BFC54E071A4B}"/>
              </a:ext>
            </a:extLst>
          </p:cNvPr>
          <p:cNvSpPr>
            <a:spLocks noGrp="1"/>
          </p:cNvSpPr>
          <p:nvPr>
            <p:ph type="title"/>
          </p:nvPr>
        </p:nvSpPr>
        <p:spPr/>
        <p:txBody>
          <a:bodyPr/>
          <a:lstStyle/>
          <a:p>
            <a:endParaRPr lang="en-US" dirty="0"/>
          </a:p>
        </p:txBody>
      </p:sp>
      <p:graphicFrame>
        <p:nvGraphicFramePr>
          <p:cNvPr id="6" name="Table 5">
            <a:extLst>
              <a:ext uri="{FF2B5EF4-FFF2-40B4-BE49-F238E27FC236}">
                <a16:creationId xmlns:a16="http://schemas.microsoft.com/office/drawing/2014/main" id="{09F6D140-700F-40C9-1EF3-78F4C8B4D95D}"/>
              </a:ext>
            </a:extLst>
          </p:cNvPr>
          <p:cNvGraphicFramePr>
            <a:graphicFrameLocks noGrp="1"/>
          </p:cNvGraphicFramePr>
          <p:nvPr>
            <p:extLst>
              <p:ext uri="{D42A27DB-BD31-4B8C-83A1-F6EECF244321}">
                <p14:modId xmlns:p14="http://schemas.microsoft.com/office/powerpoint/2010/main" val="3887210934"/>
              </p:ext>
            </p:extLst>
          </p:nvPr>
        </p:nvGraphicFramePr>
        <p:xfrm>
          <a:off x="724486" y="1206800"/>
          <a:ext cx="7705214" cy="3482762"/>
        </p:xfrm>
        <a:graphic>
          <a:graphicData uri="http://schemas.openxmlformats.org/drawingml/2006/table">
            <a:tbl>
              <a:tblPr firstRow="1" firstCol="1" bandRow="1">
                <a:tableStyleId>{793D81CF-94F2-401A-BA57-92F5A7B2D0C5}</a:tableStyleId>
              </a:tblPr>
              <a:tblGrid>
                <a:gridCol w="977705">
                  <a:extLst>
                    <a:ext uri="{9D8B030D-6E8A-4147-A177-3AD203B41FA5}">
                      <a16:colId xmlns:a16="http://schemas.microsoft.com/office/drawing/2014/main" val="648528824"/>
                    </a:ext>
                  </a:extLst>
                </a:gridCol>
                <a:gridCol w="1614338">
                  <a:extLst>
                    <a:ext uri="{9D8B030D-6E8A-4147-A177-3AD203B41FA5}">
                      <a16:colId xmlns:a16="http://schemas.microsoft.com/office/drawing/2014/main" val="599474534"/>
                    </a:ext>
                  </a:extLst>
                </a:gridCol>
                <a:gridCol w="1878365">
                  <a:extLst>
                    <a:ext uri="{9D8B030D-6E8A-4147-A177-3AD203B41FA5}">
                      <a16:colId xmlns:a16="http://schemas.microsoft.com/office/drawing/2014/main" val="1867894927"/>
                    </a:ext>
                  </a:extLst>
                </a:gridCol>
                <a:gridCol w="1282769">
                  <a:extLst>
                    <a:ext uri="{9D8B030D-6E8A-4147-A177-3AD203B41FA5}">
                      <a16:colId xmlns:a16="http://schemas.microsoft.com/office/drawing/2014/main" val="1981690756"/>
                    </a:ext>
                  </a:extLst>
                </a:gridCol>
                <a:gridCol w="1952037">
                  <a:extLst>
                    <a:ext uri="{9D8B030D-6E8A-4147-A177-3AD203B41FA5}">
                      <a16:colId xmlns:a16="http://schemas.microsoft.com/office/drawing/2014/main" val="1163872127"/>
                    </a:ext>
                  </a:extLst>
                </a:gridCol>
              </a:tblGrid>
              <a:tr h="178868">
                <a:tc>
                  <a:txBody>
                    <a:bodyPr/>
                    <a:lstStyle/>
                    <a:p>
                      <a:pPr marL="0" marR="0">
                        <a:lnSpc>
                          <a:spcPct val="107000"/>
                        </a:lnSpc>
                        <a:spcBef>
                          <a:spcPts val="0"/>
                        </a:spcBef>
                        <a:spcAft>
                          <a:spcPts val="0"/>
                        </a:spcAft>
                      </a:pPr>
                      <a:r>
                        <a:rPr lang="en-US" sz="900" kern="100" dirty="0">
                          <a:effectLst/>
                          <a:latin typeface="Montserrat" panose="00000500000000000000" pitchFamily="2" charset="0"/>
                        </a:rPr>
                        <a:t>Drone Type</a:t>
                      </a:r>
                      <a:endParaRPr lang="en-US" sz="90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dirty="0">
                          <a:effectLst/>
                          <a:latin typeface="Montserrat" panose="00000500000000000000" pitchFamily="2" charset="0"/>
                        </a:rPr>
                        <a:t>Description</a:t>
                      </a:r>
                      <a:endParaRPr lang="en-US" sz="90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a:effectLst/>
                          <a:latin typeface="Montserrat" panose="00000500000000000000" pitchFamily="2" charset="0"/>
                        </a:rPr>
                        <a:t>Configurations</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a:effectLst/>
                          <a:latin typeface="Montserrat" panose="00000500000000000000" pitchFamily="2" charset="0"/>
                        </a:rPr>
                        <a:t>Actions</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dirty="0">
                          <a:effectLst/>
                          <a:latin typeface="Montserrat" panose="00000500000000000000" pitchFamily="2" charset="0"/>
                        </a:rPr>
                        <a:t>Capabilities</a:t>
                      </a:r>
                      <a:endParaRPr lang="en-US" sz="90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extLst>
                  <a:ext uri="{0D108BD9-81ED-4DB2-BD59-A6C34878D82A}">
                    <a16:rowId xmlns:a16="http://schemas.microsoft.com/office/drawing/2014/main" val="817926636"/>
                  </a:ext>
                </a:extLst>
              </a:tr>
              <a:tr h="972682">
                <a:tc>
                  <a:txBody>
                    <a:bodyPr/>
                    <a:lstStyle/>
                    <a:p>
                      <a:pPr marL="0" marR="0">
                        <a:lnSpc>
                          <a:spcPct val="107000"/>
                        </a:lnSpc>
                        <a:spcBef>
                          <a:spcPts val="0"/>
                        </a:spcBef>
                        <a:spcAft>
                          <a:spcPts val="0"/>
                        </a:spcAft>
                      </a:pPr>
                      <a:r>
                        <a:rPr lang="en-US" sz="900" b="1"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Racing Drone</a:t>
                      </a:r>
                      <a:endParaRPr lang="en-US" sz="90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Agile</a:t>
                      </a:r>
                      <a:r>
                        <a:rPr lang="en-US" sz="900" b="1"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 </a:t>
                      </a:r>
                      <a:r>
                        <a:rPr lang="en-US" sz="900" b="0"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FPV</a:t>
                      </a:r>
                      <a:r>
                        <a:rPr lang="en-US" sz="900" b="1"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 </a:t>
                      </a:r>
                      <a:r>
                        <a:rPr lang="en-US" sz="900" b="0"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quadcopter</a:t>
                      </a:r>
                      <a:endParaRPr lang="en-US" sz="900" b="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Lightweight quadcopter frame; high-RPM motors; FPV camera and goggles; manual and programmable autopilot</a:t>
                      </a:r>
                      <a:endParaRPr lang="en-US" sz="900" b="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High speed maneuvering through obstacles; inverted flight and flips; autonomous laps and tricks</a:t>
                      </a:r>
                      <a:endParaRPr lang="en-US" sz="900" b="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Test piloting skills; practice racing techniques; develop and tune agile control algorithms</a:t>
                      </a:r>
                      <a:endParaRPr lang="en-US" sz="900" b="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1129965"/>
                  </a:ext>
                </a:extLst>
              </a:tr>
              <a:tr h="1136354">
                <a:tc>
                  <a:txBody>
                    <a:bodyPr/>
                    <a:lstStyle/>
                    <a:p>
                      <a:pPr marL="0" marR="0">
                        <a:lnSpc>
                          <a:spcPct val="107000"/>
                        </a:lnSpc>
                        <a:spcBef>
                          <a:spcPts val="0"/>
                        </a:spcBef>
                        <a:spcAft>
                          <a:spcPts val="0"/>
                        </a:spcAft>
                      </a:pPr>
                      <a:r>
                        <a:rPr lang="en-US" sz="900" b="1"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Research Drone</a:t>
                      </a:r>
                      <a:endParaRPr lang="en-US" sz="90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Customizable drone platform</a:t>
                      </a:r>
                      <a:endParaRPr lang="en-US" sz="90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Custom airframe; developer SDK and APIs; swappable payload bay; onboard compute; safety features and overrides</a:t>
                      </a:r>
                      <a:endParaRPr lang="en-US" sz="90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Test experimental sensors and robotics; develop and evaluate autonomy algorithms; model drone swarm behaviors</a:t>
                      </a:r>
                      <a:endParaRPr lang="en-US" sz="90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Rapid prototyping of drone systems; test advanced drone capabilities; experiment with payload integration</a:t>
                      </a:r>
                      <a:endParaRPr lang="en-US" sz="90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3043729"/>
                  </a:ext>
                </a:extLst>
              </a:tr>
              <a:tr h="1105899">
                <a:tc>
                  <a:txBody>
                    <a:bodyPr/>
                    <a:lstStyle/>
                    <a:p>
                      <a:pPr marL="0" marR="0">
                        <a:lnSpc>
                          <a:spcPct val="107000"/>
                        </a:lnSpc>
                        <a:spcBef>
                          <a:spcPts val="0"/>
                        </a:spcBef>
                        <a:spcAft>
                          <a:spcPts val="0"/>
                        </a:spcAft>
                      </a:pPr>
                      <a:r>
                        <a:rPr lang="en-US" sz="900" b="1" kern="10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Photography Drone</a:t>
                      </a:r>
                      <a:endParaRPr lang="en-US" sz="90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Foldable drone optimized for camera stability</a:t>
                      </a:r>
                      <a:endParaRPr lang="en-US" sz="90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Foldable frame for portability; 3-axis gimbal; 1-inch CMOS camera; active vibration damping; automatic subject tracking</a:t>
                      </a:r>
                      <a:endParaRPr lang="en-US" sz="90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Steady hover filming; dynamic cinematic movements; tracking moving subjects; HDR and panoramic image capture</a:t>
                      </a:r>
                      <a:endParaRPr lang="en-US" sz="90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Film Hollywood-quality aerial footage; immersive perspectives for sports/events; inspections not possible traditionally</a:t>
                      </a:r>
                      <a:endParaRPr lang="en-US" sz="90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9626124"/>
                  </a:ext>
                </a:extLst>
              </a:tr>
            </a:tbl>
          </a:graphicData>
        </a:graphic>
      </p:graphicFrame>
    </p:spTree>
    <p:extLst>
      <p:ext uri="{BB962C8B-B14F-4D97-AF65-F5344CB8AC3E}">
        <p14:creationId xmlns:p14="http://schemas.microsoft.com/office/powerpoint/2010/main" val="17336766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0B41F96-5F84-739A-BD8D-F207919122C9}"/>
              </a:ext>
            </a:extLst>
          </p:cNvPr>
          <p:cNvSpPr>
            <a:spLocks noGrp="1"/>
          </p:cNvSpPr>
          <p:nvPr>
            <p:ph type="subTitle" idx="1"/>
          </p:nvPr>
        </p:nvSpPr>
        <p:spPr/>
        <p:txBody>
          <a:bodyPr/>
          <a:lstStyle/>
          <a:p>
            <a:endParaRPr lang="en-US" dirty="0"/>
          </a:p>
        </p:txBody>
      </p:sp>
      <p:sp>
        <p:nvSpPr>
          <p:cNvPr id="3" name="Title 2">
            <a:extLst>
              <a:ext uri="{FF2B5EF4-FFF2-40B4-BE49-F238E27FC236}">
                <a16:creationId xmlns:a16="http://schemas.microsoft.com/office/drawing/2014/main" id="{91D0BACB-BEBC-55DF-C276-BFC54E071A4B}"/>
              </a:ext>
            </a:extLst>
          </p:cNvPr>
          <p:cNvSpPr>
            <a:spLocks noGrp="1"/>
          </p:cNvSpPr>
          <p:nvPr>
            <p:ph type="title"/>
          </p:nvPr>
        </p:nvSpPr>
        <p:spPr/>
        <p:txBody>
          <a:bodyPr/>
          <a:lstStyle/>
          <a:p>
            <a:endParaRPr lang="en-US" dirty="0"/>
          </a:p>
        </p:txBody>
      </p:sp>
      <p:graphicFrame>
        <p:nvGraphicFramePr>
          <p:cNvPr id="6" name="Table 5">
            <a:extLst>
              <a:ext uri="{FF2B5EF4-FFF2-40B4-BE49-F238E27FC236}">
                <a16:creationId xmlns:a16="http://schemas.microsoft.com/office/drawing/2014/main" id="{09F6D140-700F-40C9-1EF3-78F4C8B4D95D}"/>
              </a:ext>
            </a:extLst>
          </p:cNvPr>
          <p:cNvGraphicFramePr>
            <a:graphicFrameLocks noGrp="1"/>
          </p:cNvGraphicFramePr>
          <p:nvPr>
            <p:extLst>
              <p:ext uri="{D42A27DB-BD31-4B8C-83A1-F6EECF244321}">
                <p14:modId xmlns:p14="http://schemas.microsoft.com/office/powerpoint/2010/main" val="1091810667"/>
              </p:ext>
            </p:extLst>
          </p:nvPr>
        </p:nvGraphicFramePr>
        <p:xfrm>
          <a:off x="714300" y="1206800"/>
          <a:ext cx="7715400" cy="3395850"/>
        </p:xfrm>
        <a:graphic>
          <a:graphicData uri="http://schemas.openxmlformats.org/drawingml/2006/table">
            <a:tbl>
              <a:tblPr firstRow="1" firstCol="1" bandRow="1">
                <a:tableStyleId>{793D81CF-94F2-401A-BA57-92F5A7B2D0C5}</a:tableStyleId>
              </a:tblPr>
              <a:tblGrid>
                <a:gridCol w="880236">
                  <a:extLst>
                    <a:ext uri="{9D8B030D-6E8A-4147-A177-3AD203B41FA5}">
                      <a16:colId xmlns:a16="http://schemas.microsoft.com/office/drawing/2014/main" val="648528824"/>
                    </a:ext>
                  </a:extLst>
                </a:gridCol>
                <a:gridCol w="1715233">
                  <a:extLst>
                    <a:ext uri="{9D8B030D-6E8A-4147-A177-3AD203B41FA5}">
                      <a16:colId xmlns:a16="http://schemas.microsoft.com/office/drawing/2014/main" val="599474534"/>
                    </a:ext>
                  </a:extLst>
                </a:gridCol>
                <a:gridCol w="1880848">
                  <a:extLst>
                    <a:ext uri="{9D8B030D-6E8A-4147-A177-3AD203B41FA5}">
                      <a16:colId xmlns:a16="http://schemas.microsoft.com/office/drawing/2014/main" val="1867894927"/>
                    </a:ext>
                  </a:extLst>
                </a:gridCol>
                <a:gridCol w="1284465">
                  <a:extLst>
                    <a:ext uri="{9D8B030D-6E8A-4147-A177-3AD203B41FA5}">
                      <a16:colId xmlns:a16="http://schemas.microsoft.com/office/drawing/2014/main" val="1981690756"/>
                    </a:ext>
                  </a:extLst>
                </a:gridCol>
                <a:gridCol w="1954618">
                  <a:extLst>
                    <a:ext uri="{9D8B030D-6E8A-4147-A177-3AD203B41FA5}">
                      <a16:colId xmlns:a16="http://schemas.microsoft.com/office/drawing/2014/main" val="1163872127"/>
                    </a:ext>
                  </a:extLst>
                </a:gridCol>
              </a:tblGrid>
              <a:tr h="178976">
                <a:tc>
                  <a:txBody>
                    <a:bodyPr/>
                    <a:lstStyle/>
                    <a:p>
                      <a:pPr marL="0" marR="0">
                        <a:lnSpc>
                          <a:spcPct val="107000"/>
                        </a:lnSpc>
                        <a:spcBef>
                          <a:spcPts val="0"/>
                        </a:spcBef>
                        <a:spcAft>
                          <a:spcPts val="0"/>
                        </a:spcAft>
                      </a:pPr>
                      <a:r>
                        <a:rPr lang="en-US" sz="900" kern="100" dirty="0">
                          <a:effectLst/>
                          <a:latin typeface="Montserrat" panose="00000500000000000000" pitchFamily="2" charset="0"/>
                        </a:rPr>
                        <a:t>Drone Type</a:t>
                      </a:r>
                      <a:endParaRPr lang="en-US" sz="90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dirty="0">
                          <a:effectLst/>
                          <a:latin typeface="Montserrat" panose="00000500000000000000" pitchFamily="2" charset="0"/>
                        </a:rPr>
                        <a:t>Description</a:t>
                      </a:r>
                      <a:endParaRPr lang="en-US" sz="90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a:effectLst/>
                          <a:latin typeface="Montserrat" panose="00000500000000000000" pitchFamily="2" charset="0"/>
                        </a:rPr>
                        <a:t>Configurations</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a:effectLst/>
                          <a:latin typeface="Montserrat" panose="00000500000000000000" pitchFamily="2" charset="0"/>
                        </a:rPr>
                        <a:t>Actions</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a:effectLst/>
                          <a:latin typeface="Montserrat" panose="00000500000000000000" pitchFamily="2" charset="0"/>
                        </a:rPr>
                        <a:t>Capabilities</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extLst>
                  <a:ext uri="{0D108BD9-81ED-4DB2-BD59-A6C34878D82A}">
                    <a16:rowId xmlns:a16="http://schemas.microsoft.com/office/drawing/2014/main" val="817926636"/>
                  </a:ext>
                </a:extLst>
              </a:tr>
              <a:tr h="973269">
                <a:tc>
                  <a:txBody>
                    <a:bodyPr/>
                    <a:lstStyle/>
                    <a:p>
                      <a:pPr marL="0" marR="0">
                        <a:lnSpc>
                          <a:spcPct val="107000"/>
                        </a:lnSpc>
                        <a:spcBef>
                          <a:spcPts val="0"/>
                        </a:spcBef>
                        <a:spcAft>
                          <a:spcPts val="0"/>
                        </a:spcAft>
                      </a:pPr>
                      <a:r>
                        <a:rPr lang="en-US" sz="900" b="1"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Water Spreading Drone</a:t>
                      </a:r>
                      <a:endParaRPr lang="en-US" sz="90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Fixed wing VTOL drone with water tank and sprayers</a:t>
                      </a:r>
                      <a:endParaRPr lang="en-US" sz="900" b="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Fixed wing VTOL airframe; large water tank; spray nozzles; water level sensors; autopilot</a:t>
                      </a:r>
                      <a:endParaRPr lang="en-US" sz="900" b="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Precision water dispersal over fires; even distribution for irrigation</a:t>
                      </a:r>
                      <a:endParaRPr lang="en-US" sz="900" b="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Carry and spray hundreds of liters of water; access rough terrain; quick firefighting response</a:t>
                      </a:r>
                      <a:endParaRPr lang="en-US" sz="900" b="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1129965"/>
                  </a:ext>
                </a:extLst>
              </a:tr>
              <a:tr h="1137039">
                <a:tc>
                  <a:txBody>
                    <a:bodyPr/>
                    <a:lstStyle/>
                    <a:p>
                      <a:pPr marL="0" marR="0">
                        <a:lnSpc>
                          <a:spcPct val="107000"/>
                        </a:lnSpc>
                        <a:spcBef>
                          <a:spcPts val="0"/>
                        </a:spcBef>
                        <a:spcAft>
                          <a:spcPts val="0"/>
                        </a:spcAft>
                      </a:pPr>
                      <a:r>
                        <a:rPr lang="en-US" sz="900" b="1" kern="10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Environmental Monitor Drone</a:t>
                      </a:r>
                      <a:endParaRPr lang="en-US" sz="90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Rugged quadcopter with air quality sensors</a:t>
                      </a:r>
                      <a:endParaRPr lang="en-US" sz="90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Rugged waterproof frame; air quality sensors; water sampling equipment; data transmission</a:t>
                      </a:r>
                      <a:endParaRPr lang="en-US" sz="90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Autonomous air sampling routines; remote water sampling; data logging</a:t>
                      </a:r>
                      <a:endParaRPr lang="en-US" sz="90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Monitor pollution levels across cities; analyze microclimates; </a:t>
                      </a:r>
                      <a:endParaRPr lang="en-US" sz="90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3043729"/>
                  </a:ext>
                </a:extLst>
              </a:tr>
              <a:tr h="1106566">
                <a:tc>
                  <a:txBody>
                    <a:bodyPr/>
                    <a:lstStyle/>
                    <a:p>
                      <a:pPr marL="0" marR="0">
                        <a:lnSpc>
                          <a:spcPct val="107000"/>
                        </a:lnSpc>
                        <a:spcBef>
                          <a:spcPts val="0"/>
                        </a:spcBef>
                        <a:spcAft>
                          <a:spcPts val="0"/>
                        </a:spcAft>
                      </a:pPr>
                      <a:r>
                        <a:rPr lang="en-US" sz="900" b="1" kern="10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Traffic Monitor Drone</a:t>
                      </a:r>
                      <a:endParaRPr lang="en-US" sz="90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Quadcopter with cameras for traffic analysis</a:t>
                      </a:r>
                      <a:endParaRPr lang="en-US" sz="90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Quadcopter frame; HD cameras; computer vision processors; traffic analysis software</a:t>
                      </a:r>
                      <a:endParaRPr lang="en-US" sz="90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Persistent monitoring of traffic intersections; vehicle detection and tracking</a:t>
                      </a:r>
                      <a:endParaRPr lang="en-US" sz="90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Monitor congestion and incidents; analyze vehicle/pedestrian patterns; traffic enforcement</a:t>
                      </a:r>
                      <a:endParaRPr lang="en-US" sz="90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9626124"/>
                  </a:ext>
                </a:extLst>
              </a:tr>
            </a:tbl>
          </a:graphicData>
        </a:graphic>
      </p:graphicFrame>
    </p:spTree>
    <p:extLst>
      <p:ext uri="{BB962C8B-B14F-4D97-AF65-F5344CB8AC3E}">
        <p14:creationId xmlns:p14="http://schemas.microsoft.com/office/powerpoint/2010/main" val="4170078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0B41F96-5F84-739A-BD8D-F207919122C9}"/>
              </a:ext>
            </a:extLst>
          </p:cNvPr>
          <p:cNvSpPr>
            <a:spLocks noGrp="1"/>
          </p:cNvSpPr>
          <p:nvPr>
            <p:ph type="subTitle" idx="1"/>
          </p:nvPr>
        </p:nvSpPr>
        <p:spPr>
          <a:xfrm>
            <a:off x="714301" y="1206800"/>
            <a:ext cx="7715400" cy="3397800"/>
          </a:xfrm>
        </p:spPr>
        <p:txBody>
          <a:bodyPr/>
          <a:lstStyle/>
          <a:p>
            <a:endParaRPr lang="en-US" dirty="0"/>
          </a:p>
        </p:txBody>
      </p:sp>
      <p:sp>
        <p:nvSpPr>
          <p:cNvPr id="3" name="Title 2">
            <a:extLst>
              <a:ext uri="{FF2B5EF4-FFF2-40B4-BE49-F238E27FC236}">
                <a16:creationId xmlns:a16="http://schemas.microsoft.com/office/drawing/2014/main" id="{91D0BACB-BEBC-55DF-C276-BFC54E071A4B}"/>
              </a:ext>
            </a:extLst>
          </p:cNvPr>
          <p:cNvSpPr>
            <a:spLocks noGrp="1"/>
          </p:cNvSpPr>
          <p:nvPr>
            <p:ph type="title"/>
          </p:nvPr>
        </p:nvSpPr>
        <p:spPr>
          <a:xfrm>
            <a:off x="714300" y="538900"/>
            <a:ext cx="7715400" cy="468000"/>
          </a:xfrm>
        </p:spPr>
        <p:txBody>
          <a:bodyPr/>
          <a:lstStyle/>
          <a:p>
            <a:endParaRPr lang="en-US" dirty="0"/>
          </a:p>
        </p:txBody>
      </p:sp>
      <p:graphicFrame>
        <p:nvGraphicFramePr>
          <p:cNvPr id="6" name="Table 5">
            <a:extLst>
              <a:ext uri="{FF2B5EF4-FFF2-40B4-BE49-F238E27FC236}">
                <a16:creationId xmlns:a16="http://schemas.microsoft.com/office/drawing/2014/main" id="{09F6D140-700F-40C9-1EF3-78F4C8B4D95D}"/>
              </a:ext>
            </a:extLst>
          </p:cNvPr>
          <p:cNvGraphicFramePr>
            <a:graphicFrameLocks noGrp="1"/>
          </p:cNvGraphicFramePr>
          <p:nvPr>
            <p:extLst>
              <p:ext uri="{D42A27DB-BD31-4B8C-83A1-F6EECF244321}">
                <p14:modId xmlns:p14="http://schemas.microsoft.com/office/powerpoint/2010/main" val="944894917"/>
              </p:ext>
            </p:extLst>
          </p:nvPr>
        </p:nvGraphicFramePr>
        <p:xfrm>
          <a:off x="714300" y="1206801"/>
          <a:ext cx="7715399" cy="3411563"/>
        </p:xfrm>
        <a:graphic>
          <a:graphicData uri="http://schemas.openxmlformats.org/drawingml/2006/table">
            <a:tbl>
              <a:tblPr firstRow="1" firstCol="1" bandRow="1">
                <a:tableStyleId>{793D81CF-94F2-401A-BA57-92F5A7B2D0C5}</a:tableStyleId>
              </a:tblPr>
              <a:tblGrid>
                <a:gridCol w="880235">
                  <a:extLst>
                    <a:ext uri="{9D8B030D-6E8A-4147-A177-3AD203B41FA5}">
                      <a16:colId xmlns:a16="http://schemas.microsoft.com/office/drawing/2014/main" val="648528824"/>
                    </a:ext>
                  </a:extLst>
                </a:gridCol>
                <a:gridCol w="1715234">
                  <a:extLst>
                    <a:ext uri="{9D8B030D-6E8A-4147-A177-3AD203B41FA5}">
                      <a16:colId xmlns:a16="http://schemas.microsoft.com/office/drawing/2014/main" val="599474534"/>
                    </a:ext>
                  </a:extLst>
                </a:gridCol>
                <a:gridCol w="1880847">
                  <a:extLst>
                    <a:ext uri="{9D8B030D-6E8A-4147-A177-3AD203B41FA5}">
                      <a16:colId xmlns:a16="http://schemas.microsoft.com/office/drawing/2014/main" val="1867894927"/>
                    </a:ext>
                  </a:extLst>
                </a:gridCol>
                <a:gridCol w="1284465">
                  <a:extLst>
                    <a:ext uri="{9D8B030D-6E8A-4147-A177-3AD203B41FA5}">
                      <a16:colId xmlns:a16="http://schemas.microsoft.com/office/drawing/2014/main" val="1981690756"/>
                    </a:ext>
                  </a:extLst>
                </a:gridCol>
                <a:gridCol w="1954618">
                  <a:extLst>
                    <a:ext uri="{9D8B030D-6E8A-4147-A177-3AD203B41FA5}">
                      <a16:colId xmlns:a16="http://schemas.microsoft.com/office/drawing/2014/main" val="1163872127"/>
                    </a:ext>
                  </a:extLst>
                </a:gridCol>
              </a:tblGrid>
              <a:tr h="122654">
                <a:tc>
                  <a:txBody>
                    <a:bodyPr/>
                    <a:lstStyle/>
                    <a:p>
                      <a:pPr marL="0" marR="0">
                        <a:lnSpc>
                          <a:spcPct val="107000"/>
                        </a:lnSpc>
                        <a:spcBef>
                          <a:spcPts val="0"/>
                        </a:spcBef>
                        <a:spcAft>
                          <a:spcPts val="0"/>
                        </a:spcAft>
                      </a:pPr>
                      <a:r>
                        <a:rPr lang="en-US" sz="900" kern="100">
                          <a:effectLst/>
                          <a:latin typeface="Montserrat" panose="00000500000000000000" pitchFamily="2" charset="0"/>
                        </a:rPr>
                        <a:t>Drone Type</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dirty="0">
                          <a:effectLst/>
                          <a:latin typeface="Montserrat" panose="00000500000000000000" pitchFamily="2" charset="0"/>
                        </a:rPr>
                        <a:t>Description</a:t>
                      </a:r>
                      <a:endParaRPr lang="en-US" sz="90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a:effectLst/>
                          <a:latin typeface="Montserrat" panose="00000500000000000000" pitchFamily="2" charset="0"/>
                        </a:rPr>
                        <a:t>Configurations</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a:effectLst/>
                          <a:latin typeface="Montserrat" panose="00000500000000000000" pitchFamily="2" charset="0"/>
                        </a:rPr>
                        <a:t>Actions</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a:effectLst/>
                          <a:latin typeface="Montserrat" panose="00000500000000000000" pitchFamily="2" charset="0"/>
                        </a:rPr>
                        <a:t>Capabilities</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extLst>
                  <a:ext uri="{0D108BD9-81ED-4DB2-BD59-A6C34878D82A}">
                    <a16:rowId xmlns:a16="http://schemas.microsoft.com/office/drawing/2014/main" val="817926636"/>
                  </a:ext>
                </a:extLst>
              </a:tr>
              <a:tr h="1206720">
                <a:tc>
                  <a:txBody>
                    <a:bodyPr/>
                    <a:lstStyle/>
                    <a:p>
                      <a:pPr marL="0" marR="0">
                        <a:lnSpc>
                          <a:spcPct val="107000"/>
                        </a:lnSpc>
                        <a:spcBef>
                          <a:spcPts val="0"/>
                        </a:spcBef>
                        <a:spcAft>
                          <a:spcPts val="0"/>
                        </a:spcAft>
                      </a:pPr>
                      <a:r>
                        <a:rPr lang="en-US" sz="900" b="1" kern="100">
                          <a:solidFill>
                            <a:srgbClr val="1C1917"/>
                          </a:solidFill>
                          <a:effectLst/>
                          <a:latin typeface="Montserrat" panose="00000500000000000000" pitchFamily="2" charset="0"/>
                          <a:ea typeface="Calibri" panose="020F0502020204030204" pitchFamily="34" charset="0"/>
                          <a:cs typeface="Calibri" panose="020F0502020204030204" pitchFamily="34" charset="0"/>
                        </a:rPr>
                        <a:t>Emergency Response Drone</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dirty="0">
                          <a:solidFill>
                            <a:srgbClr val="1C1917"/>
                          </a:solidFill>
                          <a:effectLst/>
                          <a:latin typeface="Montserrat" panose="00000500000000000000" pitchFamily="2" charset="0"/>
                          <a:ea typeface="Calibri" panose="020F0502020204030204" pitchFamily="34" charset="0"/>
                          <a:cs typeface="Calibri" panose="020F0502020204030204" pitchFamily="34" charset="0"/>
                        </a:rPr>
                        <a:t>VTOL drone for search and rescue operations</a:t>
                      </a:r>
                      <a:endParaRPr lang="en-US" sz="900" b="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dirty="0">
                          <a:solidFill>
                            <a:srgbClr val="1C1917"/>
                          </a:solidFill>
                          <a:effectLst/>
                          <a:latin typeface="Montserrat" panose="00000500000000000000" pitchFamily="2" charset="0"/>
                          <a:ea typeface="Calibri" panose="020F0502020204030204" pitchFamily="34" charset="0"/>
                          <a:cs typeface="Calibri" panose="020F0502020204030204" pitchFamily="34" charset="0"/>
                        </a:rPr>
                        <a:t>VTOL hybrid airframe for vertical takeoff; IR camera; loudspeaker; drop bays for supplies; 45min flight time</a:t>
                      </a:r>
                      <a:endParaRPr lang="en-US" sz="900" b="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dirty="0">
                          <a:solidFill>
                            <a:srgbClr val="1C1917"/>
                          </a:solidFill>
                          <a:effectLst/>
                          <a:latin typeface="Montserrat" panose="00000500000000000000" pitchFamily="2" charset="0"/>
                          <a:ea typeface="Calibri" panose="020F0502020204030204" pitchFamily="34" charset="0"/>
                          <a:cs typeface="Calibri" panose="020F0502020204030204" pitchFamily="34" charset="0"/>
                        </a:rPr>
                        <a:t>Aerial search and detection of survivors; two-way vocal communication; emergency package delivery</a:t>
                      </a:r>
                      <a:endParaRPr lang="en-US" sz="900" b="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dirty="0">
                          <a:solidFill>
                            <a:srgbClr val="1C1917"/>
                          </a:solidFill>
                          <a:effectLst/>
                          <a:latin typeface="Montserrat" panose="00000500000000000000" pitchFamily="2" charset="0"/>
                          <a:ea typeface="Calibri" panose="020F0502020204030204" pitchFamily="34" charset="0"/>
                          <a:cs typeface="Calibri" panose="020F0502020204030204" pitchFamily="34" charset="0"/>
                        </a:rPr>
                        <a:t>Find lost or injured people; provide instructions and aid; reach areas ground vehicles cannot access</a:t>
                      </a:r>
                      <a:endParaRPr lang="en-US" sz="900" b="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1129965"/>
                  </a:ext>
                </a:extLst>
              </a:tr>
              <a:tr h="859756">
                <a:tc>
                  <a:txBody>
                    <a:bodyPr/>
                    <a:lstStyle/>
                    <a:p>
                      <a:pPr marL="0" marR="0">
                        <a:lnSpc>
                          <a:spcPct val="107000"/>
                        </a:lnSpc>
                        <a:spcBef>
                          <a:spcPts val="0"/>
                        </a:spcBef>
                        <a:spcAft>
                          <a:spcPts val="0"/>
                        </a:spcAft>
                      </a:pPr>
                      <a:r>
                        <a:rPr lang="en-US" sz="900" b="1" kern="100" dirty="0">
                          <a:solidFill>
                            <a:srgbClr val="1C1917"/>
                          </a:solidFill>
                          <a:effectLst/>
                          <a:latin typeface="Montserrat" panose="00000500000000000000" pitchFamily="2" charset="0"/>
                          <a:ea typeface="Calibri" panose="020F0502020204030204" pitchFamily="34" charset="0"/>
                          <a:cs typeface="Calibri" panose="020F0502020204030204" pitchFamily="34" charset="0"/>
                        </a:rPr>
                        <a:t>Underwater Drone</a:t>
                      </a:r>
                      <a:endParaRPr lang="en-US" sz="90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rgbClr val="1C1917"/>
                          </a:solidFill>
                          <a:effectLst/>
                          <a:latin typeface="Montserrat" panose="00000500000000000000" pitchFamily="2" charset="0"/>
                          <a:ea typeface="Calibri" panose="020F0502020204030204" pitchFamily="34" charset="0"/>
                          <a:cs typeface="Calibri" panose="020F0502020204030204" pitchFamily="34" charset="0"/>
                        </a:rPr>
                        <a:t>ROV designed for underwater inspections and mapping</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rgbClr val="1C1917"/>
                          </a:solidFill>
                          <a:effectLst/>
                          <a:latin typeface="Montserrat" panose="00000500000000000000" pitchFamily="2" charset="0"/>
                          <a:ea typeface="Calibri" panose="020F0502020204030204" pitchFamily="34" charset="0"/>
                          <a:cs typeface="Calibri" panose="020F0502020204030204" pitchFamily="34" charset="0"/>
                        </a:rPr>
                        <a:t>Waterproof hull; underwater motors and thrusters; HD cameras and lights; depth sensor; obstacle avoidance sonar</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rgbClr val="1C1917"/>
                          </a:solidFill>
                          <a:effectLst/>
                          <a:latin typeface="Montserrat" panose="00000500000000000000" pitchFamily="2" charset="0"/>
                          <a:ea typeface="Calibri" panose="020F0502020204030204" pitchFamily="34" charset="0"/>
                          <a:cs typeface="Calibri" panose="020F0502020204030204" pitchFamily="34" charset="0"/>
                        </a:rPr>
                        <a:t>Autonomous navigation and mapping; visual inspection of subsea structures</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rgbClr val="1C1917"/>
                          </a:solidFill>
                          <a:effectLst/>
                          <a:latin typeface="Montserrat" panose="00000500000000000000" pitchFamily="2" charset="0"/>
                          <a:ea typeface="Calibri" panose="020F0502020204030204" pitchFamily="34" charset="0"/>
                          <a:cs typeface="Calibri" panose="020F0502020204030204" pitchFamily="34" charset="0"/>
                        </a:rPr>
                        <a:t>Safely inspect dams, piers, offshore platforms; create 3D reconstructions of underwater areas</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3043729"/>
                  </a:ext>
                </a:extLst>
              </a:tr>
              <a:tr h="1206720">
                <a:tc>
                  <a:txBody>
                    <a:bodyPr/>
                    <a:lstStyle/>
                    <a:p>
                      <a:pPr marL="0" marR="0">
                        <a:lnSpc>
                          <a:spcPct val="107000"/>
                        </a:lnSpc>
                        <a:spcBef>
                          <a:spcPts val="0"/>
                        </a:spcBef>
                        <a:spcAft>
                          <a:spcPts val="0"/>
                        </a:spcAft>
                      </a:pPr>
                      <a:r>
                        <a:rPr lang="en-US" sz="900" b="1" kern="100">
                          <a:solidFill>
                            <a:srgbClr val="1C1917"/>
                          </a:solidFill>
                          <a:effectLst/>
                          <a:latin typeface="Montserrat" panose="00000500000000000000" pitchFamily="2" charset="0"/>
                          <a:ea typeface="Calibri" panose="020F0502020204030204" pitchFamily="34" charset="0"/>
                          <a:cs typeface="Calibri" panose="020F0502020204030204" pitchFamily="34" charset="0"/>
                        </a:rPr>
                        <a:t>Heavy Lift Drone</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dirty="0">
                          <a:solidFill>
                            <a:srgbClr val="1C1917"/>
                          </a:solidFill>
                          <a:effectLst/>
                          <a:latin typeface="Montserrat" panose="00000500000000000000" pitchFamily="2" charset="0"/>
                          <a:ea typeface="Calibri" panose="020F0502020204030204" pitchFamily="34" charset="0"/>
                          <a:cs typeface="Calibri" panose="020F0502020204030204" pitchFamily="34" charset="0"/>
                        </a:rPr>
                        <a:t>Large octocopter capable of lifting heavy objects</a:t>
                      </a:r>
                      <a:endParaRPr lang="en-US" sz="90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rgbClr val="1C1917"/>
                          </a:solidFill>
                          <a:effectLst/>
                          <a:latin typeface="Montserrat" panose="00000500000000000000" pitchFamily="2" charset="0"/>
                          <a:ea typeface="Calibri" panose="020F0502020204030204" pitchFamily="34" charset="0"/>
                          <a:cs typeface="Calibri" panose="020F0502020204030204" pitchFamily="34" charset="0"/>
                        </a:rPr>
                        <a:t>Reinforced rigid frame with 8 rotors; 150kg lift capacity; cargo hooks and nets; dual operator control</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rgbClr val="1C1917"/>
                          </a:solidFill>
                          <a:effectLst/>
                          <a:latin typeface="Montserrat" panose="00000500000000000000" pitchFamily="2" charset="0"/>
                          <a:ea typeface="Calibri" panose="020F0502020204030204" pitchFamily="34" charset="0"/>
                          <a:cs typeface="Calibri" panose="020F0502020204030204" pitchFamily="34" charset="0"/>
                        </a:rPr>
                        <a:t>Vertical heavy load transport and placement; construction material delivery; disaster debris removal</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dirty="0">
                          <a:solidFill>
                            <a:srgbClr val="1C1917"/>
                          </a:solidFill>
                          <a:effectLst/>
                          <a:latin typeface="Montserrat" panose="00000500000000000000" pitchFamily="2" charset="0"/>
                          <a:ea typeface="Calibri" panose="020F0502020204030204" pitchFamily="34" charset="0"/>
                          <a:cs typeface="Calibri" panose="020F0502020204030204" pitchFamily="34" charset="0"/>
                        </a:rPr>
                        <a:t>Lift objects and vehicles up to 150kg; access congested or restricted sites</a:t>
                      </a:r>
                      <a:endParaRPr lang="en-US" sz="90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9626124"/>
                  </a:ext>
                </a:extLst>
              </a:tr>
            </a:tbl>
          </a:graphicData>
        </a:graphic>
      </p:graphicFrame>
    </p:spTree>
    <p:extLst>
      <p:ext uri="{BB962C8B-B14F-4D97-AF65-F5344CB8AC3E}">
        <p14:creationId xmlns:p14="http://schemas.microsoft.com/office/powerpoint/2010/main" val="3838589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2716C35-E7FF-1F27-1D17-75525DAAE011}"/>
              </a:ext>
            </a:extLst>
          </p:cNvPr>
          <p:cNvSpPr>
            <a:spLocks noGrp="1"/>
          </p:cNvSpPr>
          <p:nvPr>
            <p:ph type="subTitle" idx="1"/>
          </p:nvPr>
        </p:nvSpPr>
        <p:spPr/>
        <p:txBody>
          <a:bodyPr/>
          <a:lstStyle/>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The system will consist of a fleet of drones with cameras that can fly pre-planned missions or be dynamically tasked.</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The drones will stream video and telemetry data to the cloud.</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Users can access and monitor the video feeds and data through a web application.</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The mission planner will allow users to create and schedule surveillance missions.</a:t>
            </a:r>
          </a:p>
          <a:p>
            <a:pPr marL="146050" indent="0">
              <a:lnSpc>
                <a:spcPct val="150000"/>
              </a:lnSpc>
              <a:buNone/>
            </a:pPr>
            <a:br>
              <a:rPr lang="en-US" dirty="0">
                <a:latin typeface="Montserrat" panose="00000500000000000000" pitchFamily="2" charset="0"/>
              </a:rPr>
            </a:br>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C6EFCDEE-CC2C-88A7-D591-13EAF57B64B9}"/>
              </a:ext>
            </a:extLst>
          </p:cNvPr>
          <p:cNvSpPr>
            <a:spLocks noGrp="1"/>
          </p:cNvSpPr>
          <p:nvPr>
            <p:ph type="title"/>
          </p:nvPr>
        </p:nvSpPr>
        <p:spPr/>
        <p:txBody>
          <a:bodyPr/>
          <a:lstStyle/>
          <a:p>
            <a:r>
              <a:rPr lang="en-US" dirty="0"/>
              <a:t>Overview</a:t>
            </a:r>
          </a:p>
        </p:txBody>
      </p:sp>
    </p:spTree>
    <p:extLst>
      <p:ext uri="{BB962C8B-B14F-4D97-AF65-F5344CB8AC3E}">
        <p14:creationId xmlns:p14="http://schemas.microsoft.com/office/powerpoint/2010/main" val="1241062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0B41F96-5F84-739A-BD8D-F207919122C9}"/>
              </a:ext>
            </a:extLst>
          </p:cNvPr>
          <p:cNvSpPr>
            <a:spLocks noGrp="1"/>
          </p:cNvSpPr>
          <p:nvPr>
            <p:ph type="subTitle" idx="1"/>
          </p:nvPr>
        </p:nvSpPr>
        <p:spPr>
          <a:xfrm>
            <a:off x="714301" y="1385668"/>
            <a:ext cx="7715400" cy="3218932"/>
          </a:xfrm>
        </p:spPr>
        <p:txBody>
          <a:bodyPr/>
          <a:lstStyle/>
          <a:p>
            <a:endParaRPr lang="en-US" dirty="0"/>
          </a:p>
        </p:txBody>
      </p:sp>
      <p:graphicFrame>
        <p:nvGraphicFramePr>
          <p:cNvPr id="6" name="Table 5">
            <a:extLst>
              <a:ext uri="{FF2B5EF4-FFF2-40B4-BE49-F238E27FC236}">
                <a16:creationId xmlns:a16="http://schemas.microsoft.com/office/drawing/2014/main" id="{09F6D140-700F-40C9-1EF3-78F4C8B4D95D}"/>
              </a:ext>
            </a:extLst>
          </p:cNvPr>
          <p:cNvGraphicFramePr>
            <a:graphicFrameLocks noGrp="1"/>
          </p:cNvGraphicFramePr>
          <p:nvPr>
            <p:extLst>
              <p:ext uri="{D42A27DB-BD31-4B8C-83A1-F6EECF244321}">
                <p14:modId xmlns:p14="http://schemas.microsoft.com/office/powerpoint/2010/main" val="3880810443"/>
              </p:ext>
            </p:extLst>
          </p:nvPr>
        </p:nvGraphicFramePr>
        <p:xfrm>
          <a:off x="714300" y="858129"/>
          <a:ext cx="7715399" cy="4010421"/>
        </p:xfrm>
        <a:graphic>
          <a:graphicData uri="http://schemas.openxmlformats.org/drawingml/2006/table">
            <a:tbl>
              <a:tblPr firstRow="1" firstCol="1" bandRow="1">
                <a:tableStyleId>{793D81CF-94F2-401A-BA57-92F5A7B2D0C5}</a:tableStyleId>
              </a:tblPr>
              <a:tblGrid>
                <a:gridCol w="880235">
                  <a:extLst>
                    <a:ext uri="{9D8B030D-6E8A-4147-A177-3AD203B41FA5}">
                      <a16:colId xmlns:a16="http://schemas.microsoft.com/office/drawing/2014/main" val="648528824"/>
                    </a:ext>
                  </a:extLst>
                </a:gridCol>
                <a:gridCol w="1715234">
                  <a:extLst>
                    <a:ext uri="{9D8B030D-6E8A-4147-A177-3AD203B41FA5}">
                      <a16:colId xmlns:a16="http://schemas.microsoft.com/office/drawing/2014/main" val="599474534"/>
                    </a:ext>
                  </a:extLst>
                </a:gridCol>
                <a:gridCol w="1880847">
                  <a:extLst>
                    <a:ext uri="{9D8B030D-6E8A-4147-A177-3AD203B41FA5}">
                      <a16:colId xmlns:a16="http://schemas.microsoft.com/office/drawing/2014/main" val="1867894927"/>
                    </a:ext>
                  </a:extLst>
                </a:gridCol>
                <a:gridCol w="1284465">
                  <a:extLst>
                    <a:ext uri="{9D8B030D-6E8A-4147-A177-3AD203B41FA5}">
                      <a16:colId xmlns:a16="http://schemas.microsoft.com/office/drawing/2014/main" val="1981690756"/>
                    </a:ext>
                  </a:extLst>
                </a:gridCol>
                <a:gridCol w="1954618">
                  <a:extLst>
                    <a:ext uri="{9D8B030D-6E8A-4147-A177-3AD203B41FA5}">
                      <a16:colId xmlns:a16="http://schemas.microsoft.com/office/drawing/2014/main" val="1163872127"/>
                    </a:ext>
                  </a:extLst>
                </a:gridCol>
              </a:tblGrid>
              <a:tr h="124813">
                <a:tc>
                  <a:txBody>
                    <a:bodyPr/>
                    <a:lstStyle/>
                    <a:p>
                      <a:pPr marL="0" marR="0">
                        <a:lnSpc>
                          <a:spcPct val="107000"/>
                        </a:lnSpc>
                        <a:spcBef>
                          <a:spcPts val="0"/>
                        </a:spcBef>
                        <a:spcAft>
                          <a:spcPts val="0"/>
                        </a:spcAft>
                      </a:pPr>
                      <a:r>
                        <a:rPr lang="en-US" sz="900" kern="100">
                          <a:effectLst/>
                          <a:latin typeface="Montserrat" panose="00000500000000000000" pitchFamily="2" charset="0"/>
                        </a:rPr>
                        <a:t>Drone Type</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dirty="0">
                          <a:effectLst/>
                          <a:latin typeface="Montserrat" panose="00000500000000000000" pitchFamily="2" charset="0"/>
                        </a:rPr>
                        <a:t>Description</a:t>
                      </a:r>
                      <a:endParaRPr lang="en-US" sz="90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a:effectLst/>
                          <a:latin typeface="Montserrat" panose="00000500000000000000" pitchFamily="2" charset="0"/>
                        </a:rPr>
                        <a:t>Configurations</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a:effectLst/>
                          <a:latin typeface="Montserrat" panose="00000500000000000000" pitchFamily="2" charset="0"/>
                        </a:rPr>
                        <a:t>Actions</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tc>
                  <a:txBody>
                    <a:bodyPr/>
                    <a:lstStyle/>
                    <a:p>
                      <a:pPr marL="0" marR="0">
                        <a:lnSpc>
                          <a:spcPct val="107000"/>
                        </a:lnSpc>
                        <a:spcBef>
                          <a:spcPts val="0"/>
                        </a:spcBef>
                        <a:spcAft>
                          <a:spcPts val="0"/>
                        </a:spcAft>
                      </a:pPr>
                      <a:r>
                        <a:rPr lang="en-US" sz="900" kern="100">
                          <a:effectLst/>
                          <a:latin typeface="Montserrat" panose="00000500000000000000" pitchFamily="2" charset="0"/>
                        </a:rPr>
                        <a:t>Capabilities</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30061" marR="30061" marT="0" marB="0"/>
                </a:tc>
                <a:extLst>
                  <a:ext uri="{0D108BD9-81ED-4DB2-BD59-A6C34878D82A}">
                    <a16:rowId xmlns:a16="http://schemas.microsoft.com/office/drawing/2014/main" val="817926636"/>
                  </a:ext>
                </a:extLst>
              </a:tr>
              <a:tr h="966453">
                <a:tc>
                  <a:txBody>
                    <a:bodyPr/>
                    <a:lstStyle/>
                    <a:p>
                      <a:pPr marL="0" marR="0">
                        <a:lnSpc>
                          <a:spcPct val="107000"/>
                        </a:lnSpc>
                        <a:spcBef>
                          <a:spcPts val="0"/>
                        </a:spcBef>
                        <a:spcAft>
                          <a:spcPts val="0"/>
                        </a:spcAft>
                      </a:pPr>
                      <a:r>
                        <a:rPr lang="en-US" sz="900" b="1" kern="100">
                          <a:solidFill>
                            <a:srgbClr val="1C1917"/>
                          </a:solidFill>
                          <a:effectLst/>
                          <a:latin typeface="Montserrat" panose="00000500000000000000" pitchFamily="2" charset="0"/>
                          <a:ea typeface="Calibri" panose="020F0502020204030204" pitchFamily="34" charset="0"/>
                          <a:cs typeface="Calibri" panose="020F0502020204030204" pitchFamily="34" charset="0"/>
                        </a:rPr>
                        <a:t>Radio Tower Inspection Drone</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dirty="0">
                          <a:solidFill>
                            <a:srgbClr val="1C1917"/>
                          </a:solidFill>
                          <a:effectLst/>
                          <a:latin typeface="Montserrat" panose="00000500000000000000" pitchFamily="2" charset="0"/>
                          <a:ea typeface="Calibri" panose="020F0502020204030204" pitchFamily="34" charset="0"/>
                          <a:cs typeface="Calibri" panose="020F0502020204030204" pitchFamily="34" charset="0"/>
                        </a:rPr>
                        <a:t>VTOL drone optimized for inspecting radio/cell towers</a:t>
                      </a:r>
                      <a:endParaRPr lang="en-US" sz="900" b="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dirty="0">
                          <a:solidFill>
                            <a:srgbClr val="1C1917"/>
                          </a:solidFill>
                          <a:effectLst/>
                          <a:latin typeface="Montserrat" panose="00000500000000000000" pitchFamily="2" charset="0"/>
                          <a:ea typeface="Calibri" panose="020F0502020204030204" pitchFamily="34" charset="0"/>
                          <a:cs typeface="Calibri" panose="020F0502020204030204" pitchFamily="34" charset="0"/>
                        </a:rPr>
                        <a:t>VTOL hybrid; high zoom camera; LIDAR; extended range; 35min flight; rugged frame</a:t>
                      </a:r>
                      <a:endParaRPr lang="en-US" sz="900" b="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dirty="0">
                          <a:solidFill>
                            <a:srgbClr val="1C1917"/>
                          </a:solidFill>
                          <a:effectLst/>
                          <a:latin typeface="Montserrat" panose="00000500000000000000" pitchFamily="2" charset="0"/>
                          <a:ea typeface="Calibri" panose="020F0502020204030204" pitchFamily="34" charset="0"/>
                          <a:cs typeface="Calibri" panose="020F0502020204030204" pitchFamily="34" charset="0"/>
                        </a:rPr>
                        <a:t>Autonomous inspection of towers; minimize tower climbs; HD photo/video; mapping</a:t>
                      </a:r>
                      <a:endParaRPr lang="en-US" sz="900" b="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dirty="0">
                          <a:solidFill>
                            <a:srgbClr val="1C1917"/>
                          </a:solidFill>
                          <a:effectLst/>
                          <a:latin typeface="Montserrat" panose="00000500000000000000" pitchFamily="2" charset="0"/>
                          <a:ea typeface="Calibri" panose="020F0502020204030204" pitchFamily="34" charset="0"/>
                          <a:cs typeface="Calibri" panose="020F0502020204030204" pitchFamily="34" charset="0"/>
                        </a:rPr>
                        <a:t>Improve safety over manual inspection; frequent and thorough surveys; remote sites</a:t>
                      </a:r>
                      <a:endParaRPr lang="en-US" sz="900" b="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1129965"/>
                  </a:ext>
                </a:extLst>
              </a:tr>
              <a:tr h="688573">
                <a:tc>
                  <a:txBody>
                    <a:bodyPr/>
                    <a:lstStyle/>
                    <a:p>
                      <a:pPr marL="0" marR="0">
                        <a:lnSpc>
                          <a:spcPct val="107000"/>
                        </a:lnSpc>
                        <a:spcBef>
                          <a:spcPts val="0"/>
                        </a:spcBef>
                        <a:spcAft>
                          <a:spcPts val="0"/>
                        </a:spcAft>
                      </a:pPr>
                      <a:r>
                        <a:rPr lang="en-US" sz="900" b="1" kern="100">
                          <a:solidFill>
                            <a:srgbClr val="1C1917"/>
                          </a:solidFill>
                          <a:effectLst/>
                          <a:latin typeface="Montserrat" panose="00000500000000000000" pitchFamily="2" charset="0"/>
                          <a:ea typeface="Calibri" panose="020F0502020204030204" pitchFamily="34" charset="0"/>
                          <a:cs typeface="Calibri" panose="020F0502020204030204" pitchFamily="34" charset="0"/>
                        </a:rPr>
                        <a:t>Solar Panel Inspection Drone</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dirty="0">
                          <a:solidFill>
                            <a:srgbClr val="1C1917"/>
                          </a:solidFill>
                          <a:effectLst/>
                          <a:latin typeface="Montserrat" panose="00000500000000000000" pitchFamily="2" charset="0"/>
                          <a:ea typeface="Calibri" panose="020F0502020204030204" pitchFamily="34" charset="0"/>
                          <a:cs typeface="Calibri" panose="020F0502020204030204" pitchFamily="34" charset="0"/>
                        </a:rPr>
                        <a:t>Lightweight drone for inspecting solar farms</a:t>
                      </a:r>
                      <a:endParaRPr lang="en-US" sz="90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dirty="0">
                          <a:solidFill>
                            <a:srgbClr val="1C1917"/>
                          </a:solidFill>
                          <a:effectLst/>
                          <a:latin typeface="Montserrat" panose="00000500000000000000" pitchFamily="2" charset="0"/>
                          <a:ea typeface="Calibri" panose="020F0502020204030204" pitchFamily="34" charset="0"/>
                          <a:cs typeface="Calibri" panose="020F0502020204030204" pitchFamily="34" charset="0"/>
                        </a:rPr>
                        <a:t>Lightweight frame; high-res camera; thermal imaging; 35min flight time</a:t>
                      </a:r>
                      <a:endParaRPr lang="en-US" sz="90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rgbClr val="1C1917"/>
                          </a:solidFill>
                          <a:effectLst/>
                          <a:latin typeface="Montserrat" panose="00000500000000000000" pitchFamily="2" charset="0"/>
                          <a:ea typeface="Calibri" panose="020F0502020204030204" pitchFamily="34" charset="0"/>
                          <a:cs typeface="Calibri" panose="020F0502020204030204" pitchFamily="34" charset="0"/>
                        </a:rPr>
                        <a:t>Autonomous panel inspection; identify faults, debris, wear</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rgbClr val="1C1917"/>
                          </a:solidFill>
                          <a:effectLst/>
                          <a:latin typeface="Montserrat" panose="00000500000000000000" pitchFamily="2" charset="0"/>
                          <a:ea typeface="Calibri" panose="020F0502020204030204" pitchFamily="34" charset="0"/>
                          <a:cs typeface="Calibri" panose="020F0502020204030204" pitchFamily="34" charset="0"/>
                        </a:rPr>
                        <a:t>Thoroughly cover large solar installations; improve panels' output</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3043729"/>
                  </a:ext>
                </a:extLst>
              </a:tr>
              <a:tr h="1051422">
                <a:tc>
                  <a:txBody>
                    <a:bodyPr/>
                    <a:lstStyle/>
                    <a:p>
                      <a:pPr marL="0" marR="0">
                        <a:lnSpc>
                          <a:spcPct val="107000"/>
                        </a:lnSpc>
                        <a:spcBef>
                          <a:spcPts val="0"/>
                        </a:spcBef>
                        <a:spcAft>
                          <a:spcPts val="0"/>
                        </a:spcAft>
                      </a:pPr>
                      <a:r>
                        <a:rPr lang="en-US" sz="900" b="1" kern="100" dirty="0">
                          <a:solidFill>
                            <a:srgbClr val="1C1917"/>
                          </a:solidFill>
                          <a:effectLst/>
                          <a:latin typeface="Montserrat" panose="00000500000000000000" pitchFamily="2" charset="0"/>
                          <a:ea typeface="Calibri" panose="020F0502020204030204" pitchFamily="34" charset="0"/>
                          <a:cs typeface="Calibri" panose="020F0502020204030204" pitchFamily="34" charset="0"/>
                        </a:rPr>
                        <a:t>Pipeline Inspection Drone</a:t>
                      </a:r>
                      <a:endParaRPr lang="en-US" sz="90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dirty="0">
                          <a:solidFill>
                            <a:srgbClr val="1C1917"/>
                          </a:solidFill>
                          <a:effectLst/>
                          <a:latin typeface="Montserrat" panose="00000500000000000000" pitchFamily="2" charset="0"/>
                          <a:ea typeface="Calibri" panose="020F0502020204030204" pitchFamily="34" charset="0"/>
                          <a:cs typeface="Calibri" panose="020F0502020204030204" pitchFamily="34" charset="0"/>
                        </a:rPr>
                        <a:t>Fixed wing VTOL drone optimized for long-range pipeline inspection</a:t>
                      </a:r>
                      <a:endParaRPr lang="en-US" sz="90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dirty="0">
                          <a:solidFill>
                            <a:srgbClr val="1C1917"/>
                          </a:solidFill>
                          <a:effectLst/>
                          <a:latin typeface="Montserrat" panose="00000500000000000000" pitchFamily="2" charset="0"/>
                          <a:ea typeface="Calibri" panose="020F0502020204030204" pitchFamily="34" charset="0"/>
                          <a:cs typeface="Calibri" panose="020F0502020204030204" pitchFamily="34" charset="0"/>
                        </a:rPr>
                        <a:t>VTOL hybrid airframe, high-zoom visual camera, LiDAR, 35min flight time, GPS waypoint navigation</a:t>
                      </a:r>
                      <a:endParaRPr lang="en-US" sz="900" kern="100" dirty="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a:solidFill>
                            <a:srgbClr val="1C1917"/>
                          </a:solidFill>
                          <a:effectLst/>
                          <a:latin typeface="Montserrat" panose="00000500000000000000" pitchFamily="2" charset="0"/>
                          <a:ea typeface="Calibri" panose="020F0502020204030204" pitchFamily="34" charset="0"/>
                          <a:cs typeface="Calibri" panose="020F0502020204030204" pitchFamily="34" charset="0"/>
                        </a:rPr>
                        <a:t>Autonomous pipeline inspection flights, anomaly detection, mapping</a:t>
                      </a:r>
                      <a:endParaRPr lang="en-US" sz="900" kern="100">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kern="100" dirty="0">
                          <a:solidFill>
                            <a:srgbClr val="1C1917"/>
                          </a:solidFill>
                          <a:effectLst/>
                          <a:latin typeface="Montserrat" panose="00000500000000000000" pitchFamily="2" charset="0"/>
                          <a:ea typeface="Calibri" panose="020F0502020204030204" pitchFamily="34" charset="0"/>
                          <a:cs typeface="Calibri" panose="020F0502020204030204" pitchFamily="34" charset="0"/>
                        </a:rPr>
                        <a:t>Cover hundreds of miles of pipelines, identify leaks/damage, improve inspection efficiency; Oil</a:t>
                      </a:r>
                      <a:r>
                        <a:rPr lang="en-US" sz="90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rPr>
                        <a:t>, gas, and water pipeline inspection, reducing risk and improving coverage over manual methods</a:t>
                      </a:r>
                    </a:p>
                  </a:txBody>
                  <a:tcPr marL="68580" marR="68580" marT="0" marB="0"/>
                </a:tc>
                <a:extLst>
                  <a:ext uri="{0D108BD9-81ED-4DB2-BD59-A6C34878D82A}">
                    <a16:rowId xmlns:a16="http://schemas.microsoft.com/office/drawing/2014/main" val="1059626124"/>
                  </a:ext>
                </a:extLst>
              </a:tr>
              <a:tr h="1051422">
                <a:tc>
                  <a:txBody>
                    <a:bodyPr/>
                    <a:lstStyle/>
                    <a:p>
                      <a:pPr marL="0" marR="0">
                        <a:lnSpc>
                          <a:spcPct val="107000"/>
                        </a:lnSpc>
                        <a:spcBef>
                          <a:spcPts val="0"/>
                        </a:spcBef>
                        <a:spcAft>
                          <a:spcPts val="0"/>
                        </a:spcAft>
                      </a:pPr>
                      <a:r>
                        <a:rPr lang="en-US" sz="900" b="1"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Public Safety Drone</a:t>
                      </a:r>
                      <a:endParaRPr lang="en-US" sz="900" b="1"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Rugged weatherproof quadcopter equipped with policing features</a:t>
                      </a:r>
                      <a:endParaRPr lang="en-US" sz="900" b="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Durable airframe, FPV camera, spotlight, loudspeaker, tear gas/pepper spray payload</a:t>
                      </a:r>
                      <a:endParaRPr lang="en-US" sz="900" b="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Pursue suspects, conduct patrols, broadcast announcements, deploy non-lethal deterrents</a:t>
                      </a:r>
                      <a:endParaRPr lang="en-US" sz="900" b="0" kern="10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900" b="0"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Tracking fleeing suspects, crowd control, search operations, hostage situations</a:t>
                      </a:r>
                      <a:r>
                        <a:rPr lang="en-US" sz="900" b="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900" b="0" kern="100" dirty="0">
                          <a:solidFill>
                            <a:schemeClr val="accent2">
                              <a:lumMod val="10000"/>
                            </a:schemeClr>
                          </a:solidFill>
                          <a:effectLst/>
                          <a:latin typeface="Montserrat" panose="00000500000000000000" pitchFamily="2" charset="0"/>
                          <a:ea typeface="Calibri" panose="020F0502020204030204" pitchFamily="34" charset="0"/>
                          <a:cs typeface="Calibri" panose="020F0502020204030204" pitchFamily="34" charset="0"/>
                        </a:rPr>
                        <a:t>Supporting law enforcement in dangerous situations, improving incident response</a:t>
                      </a:r>
                      <a:endParaRPr lang="en-US" sz="900" b="0" kern="100" dirty="0">
                        <a:solidFill>
                          <a:schemeClr val="accent2">
                            <a:lumMod val="10000"/>
                          </a:schemeClr>
                        </a:solidFill>
                        <a:effectLst/>
                        <a:latin typeface="Montserrat" panose="00000500000000000000"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69283883"/>
                  </a:ext>
                </a:extLst>
              </a:tr>
            </a:tbl>
          </a:graphicData>
        </a:graphic>
      </p:graphicFrame>
    </p:spTree>
    <p:extLst>
      <p:ext uri="{BB962C8B-B14F-4D97-AF65-F5344CB8AC3E}">
        <p14:creationId xmlns:p14="http://schemas.microsoft.com/office/powerpoint/2010/main" val="17415722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rones - Free Powerpoint Template">
            <a:extLst>
              <a:ext uri="{FF2B5EF4-FFF2-40B4-BE49-F238E27FC236}">
                <a16:creationId xmlns:a16="http://schemas.microsoft.com/office/drawing/2014/main" id="{E93EE7D3-F212-0239-5961-C14A00DE30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9523" y="584249"/>
            <a:ext cx="5300003" cy="3975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0099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36C3121-76BE-8510-14D1-857CBAED3D6B}"/>
              </a:ext>
            </a:extLst>
          </p:cNvPr>
          <p:cNvSpPr>
            <a:spLocks noGrp="1"/>
          </p:cNvSpPr>
          <p:nvPr>
            <p:ph type="subTitle" idx="1"/>
          </p:nvPr>
        </p:nvSpPr>
        <p:spPr/>
        <p:txBody>
          <a:bodyPr/>
          <a:lstStyle/>
          <a:p>
            <a:pPr>
              <a:lnSpc>
                <a:spcPct val="250000"/>
              </a:lnSpc>
            </a:pPr>
            <a:r>
              <a:rPr lang="en-US" b="0" i="0" dirty="0">
                <a:solidFill>
                  <a:srgbClr val="1C1917"/>
                </a:solidFill>
                <a:effectLst/>
                <a:latin typeface="Montserrat" panose="00000500000000000000" pitchFamily="2" charset="0"/>
              </a:rPr>
              <a:t>Pre-planned missions</a:t>
            </a:r>
          </a:p>
          <a:p>
            <a:pPr>
              <a:lnSpc>
                <a:spcPct val="250000"/>
              </a:lnSpc>
            </a:pPr>
            <a:r>
              <a:rPr lang="en-US" b="0" i="0" dirty="0">
                <a:solidFill>
                  <a:srgbClr val="1C1917"/>
                </a:solidFill>
                <a:effectLst/>
                <a:latin typeface="Montserrat" panose="00000500000000000000" pitchFamily="2" charset="0"/>
              </a:rPr>
              <a:t>On-demand missions</a:t>
            </a:r>
            <a:endParaRPr lang="en-US" dirty="0">
              <a:solidFill>
                <a:srgbClr val="1C1917"/>
              </a:solidFill>
              <a:latin typeface="Montserrat" panose="00000500000000000000" pitchFamily="2" charset="0"/>
            </a:endParaRPr>
          </a:p>
          <a:p>
            <a:pPr>
              <a:lnSpc>
                <a:spcPct val="250000"/>
              </a:lnSpc>
            </a:pPr>
            <a:r>
              <a:rPr lang="en-US" b="0" i="0" dirty="0">
                <a:solidFill>
                  <a:srgbClr val="1C1917"/>
                </a:solidFill>
                <a:effectLst/>
                <a:latin typeface="Montserrat" panose="00000500000000000000" pitchFamily="2" charset="0"/>
              </a:rPr>
              <a:t>Pre-defined missions</a:t>
            </a:r>
          </a:p>
          <a:p>
            <a:pPr>
              <a:lnSpc>
                <a:spcPct val="250000"/>
              </a:lnSpc>
            </a:pPr>
            <a:r>
              <a:rPr lang="en-US" b="0" i="0" dirty="0">
                <a:solidFill>
                  <a:srgbClr val="1C1917"/>
                </a:solidFill>
                <a:effectLst/>
                <a:latin typeface="Montserrat" panose="00000500000000000000" pitchFamily="2" charset="0"/>
              </a:rPr>
              <a:t>Reactive missions</a:t>
            </a:r>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BBA1D908-5A55-B964-2A2C-71F156E41F87}"/>
              </a:ext>
            </a:extLst>
          </p:cNvPr>
          <p:cNvSpPr>
            <a:spLocks noGrp="1"/>
          </p:cNvSpPr>
          <p:nvPr>
            <p:ph type="title"/>
          </p:nvPr>
        </p:nvSpPr>
        <p:spPr/>
        <p:txBody>
          <a:bodyPr/>
          <a:lstStyle/>
          <a:p>
            <a:r>
              <a:rPr lang="en-US" b="0" i="0" dirty="0">
                <a:solidFill>
                  <a:srgbClr val="1C1917"/>
                </a:solidFill>
                <a:effectLst/>
                <a:latin typeface="-apple-system"/>
              </a:rPr>
              <a:t>Drone Missions</a:t>
            </a:r>
            <a:endParaRPr lang="en-US" dirty="0"/>
          </a:p>
        </p:txBody>
      </p:sp>
    </p:spTree>
    <p:extLst>
      <p:ext uri="{BB962C8B-B14F-4D97-AF65-F5344CB8AC3E}">
        <p14:creationId xmlns:p14="http://schemas.microsoft.com/office/powerpoint/2010/main" val="3596659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B55C1F1-53DD-F37D-CCAE-F2D47D236CBE}"/>
              </a:ext>
            </a:extLst>
          </p:cNvPr>
          <p:cNvSpPr>
            <a:spLocks noGrp="1"/>
          </p:cNvSpPr>
          <p:nvPr>
            <p:ph type="subTitle" idx="1"/>
          </p:nvPr>
        </p:nvSpPr>
        <p:spPr/>
        <p:txBody>
          <a:bodyPr/>
          <a:lstStyle/>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Admin scheduled recurring flights over key areas</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Optimized flight plans for efficiency</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Provides regular oversight for proactive monitoring</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Use cases</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Daily flyovers of parking lots to deter break-ins</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Weekly quad monitoring to track gathering sizes</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Nightly scans of buildings for security breaches</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Recurring perimeter sweeps for suspicious activity</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Monitor pathways during peak foot traffic</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Weekend housing patrols for noise complaints</a:t>
            </a:r>
          </a:p>
          <a:p>
            <a:pPr lvl="2">
              <a:lnSpc>
                <a:spcPct val="150000"/>
              </a:lnSpc>
              <a:buFont typeface="Wingdings" panose="05000000000000000000" pitchFamily="2" charset="2"/>
              <a:buChar char="§"/>
            </a:pPr>
            <a:endParaRPr lang="en-US" b="0" i="0" dirty="0">
              <a:solidFill>
                <a:srgbClr val="1C1917"/>
              </a:solidFill>
              <a:effectLst/>
              <a:latin typeface="Montserrat" panose="00000500000000000000" pitchFamily="2" charset="0"/>
            </a:endParaRPr>
          </a:p>
          <a:p>
            <a:pPr>
              <a:lnSpc>
                <a:spcPct val="150000"/>
              </a:lnSpc>
            </a:pPr>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953BD448-4A62-AF14-755D-2E00DEC8DB31}"/>
              </a:ext>
            </a:extLst>
          </p:cNvPr>
          <p:cNvSpPr>
            <a:spLocks noGrp="1"/>
          </p:cNvSpPr>
          <p:nvPr>
            <p:ph type="title"/>
          </p:nvPr>
        </p:nvSpPr>
        <p:spPr/>
        <p:txBody>
          <a:bodyPr/>
          <a:lstStyle/>
          <a:p>
            <a:r>
              <a:rPr lang="en-US" b="0" i="0" dirty="0">
                <a:solidFill>
                  <a:srgbClr val="1C1917"/>
                </a:solidFill>
                <a:effectLst/>
                <a:latin typeface="-apple-system"/>
              </a:rPr>
              <a:t>Pre-planned missions</a:t>
            </a:r>
            <a:br>
              <a:rPr lang="en-US" b="0" i="0" dirty="0">
                <a:solidFill>
                  <a:srgbClr val="1C1917"/>
                </a:solidFill>
                <a:effectLst/>
                <a:latin typeface="-apple-system"/>
              </a:rPr>
            </a:br>
            <a:endParaRPr lang="en-US" dirty="0"/>
          </a:p>
        </p:txBody>
      </p:sp>
    </p:spTree>
    <p:extLst>
      <p:ext uri="{BB962C8B-B14F-4D97-AF65-F5344CB8AC3E}">
        <p14:creationId xmlns:p14="http://schemas.microsoft.com/office/powerpoint/2010/main" val="3586796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AA26D96-5FCD-1E27-F874-245930D9A1C5}"/>
              </a:ext>
            </a:extLst>
          </p:cNvPr>
          <p:cNvSpPr>
            <a:spLocks noGrp="1"/>
          </p:cNvSpPr>
          <p:nvPr>
            <p:ph type="subTitle" idx="1"/>
          </p:nvPr>
        </p:nvSpPr>
        <p:spPr/>
        <p:txBody>
          <a:bodyPr/>
          <a:lstStyle/>
          <a:p>
            <a:endParaRPr lang="en-US" dirty="0"/>
          </a:p>
        </p:txBody>
      </p:sp>
      <p:sp>
        <p:nvSpPr>
          <p:cNvPr id="3" name="Title 2">
            <a:extLst>
              <a:ext uri="{FF2B5EF4-FFF2-40B4-BE49-F238E27FC236}">
                <a16:creationId xmlns:a16="http://schemas.microsoft.com/office/drawing/2014/main" id="{D2FB729E-F9AA-5792-BF3A-88F833F730ED}"/>
              </a:ext>
            </a:extLst>
          </p:cNvPr>
          <p:cNvSpPr>
            <a:spLocks noGrp="1"/>
          </p:cNvSpPr>
          <p:nvPr>
            <p:ph type="title"/>
          </p:nvPr>
        </p:nvSpPr>
        <p:spPr/>
        <p:txBody>
          <a:bodyPr/>
          <a:lstStyle/>
          <a:p>
            <a:r>
              <a:rPr lang="en-US" dirty="0"/>
              <a:t>Pre - Planned Mission</a:t>
            </a:r>
          </a:p>
        </p:txBody>
      </p:sp>
      <p:pic>
        <p:nvPicPr>
          <p:cNvPr id="4" name="Picture 3" descr="Preplanned_missions">
            <a:extLst>
              <a:ext uri="{FF2B5EF4-FFF2-40B4-BE49-F238E27FC236}">
                <a16:creationId xmlns:a16="http://schemas.microsoft.com/office/drawing/2014/main" id="{728B5DA4-993A-A8A4-5AB9-8D3FB79E5F6A}"/>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714300" y="1204851"/>
            <a:ext cx="7715400" cy="3397799"/>
          </a:xfrm>
          <a:prstGeom prst="rect">
            <a:avLst/>
          </a:prstGeom>
        </p:spPr>
      </p:pic>
    </p:spTree>
    <p:extLst>
      <p:ext uri="{BB962C8B-B14F-4D97-AF65-F5344CB8AC3E}">
        <p14:creationId xmlns:p14="http://schemas.microsoft.com/office/powerpoint/2010/main" val="1754370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D5FB30C-4283-1E82-3837-D9A4736E0C32}"/>
              </a:ext>
            </a:extLst>
          </p:cNvPr>
          <p:cNvSpPr>
            <a:spLocks noGrp="1"/>
          </p:cNvSpPr>
          <p:nvPr>
            <p:ph type="subTitle" idx="1"/>
          </p:nvPr>
        </p:nvSpPr>
        <p:spPr/>
        <p:txBody>
          <a:bodyPr/>
          <a:lstStyle/>
          <a:p>
            <a:pPr algn="l">
              <a:buFont typeface="Arial" panose="020B0604020202020204" pitchFamily="34" charset="0"/>
              <a:buChar char="•"/>
            </a:pPr>
            <a:r>
              <a:rPr lang="en-US" b="0" i="0" dirty="0">
                <a:solidFill>
                  <a:srgbClr val="1C1917"/>
                </a:solidFill>
                <a:effectLst/>
                <a:latin typeface="Montserrat" panose="00000500000000000000" pitchFamily="2" charset="0"/>
              </a:rPr>
              <a:t>Users can dynamically task drones via web app</a:t>
            </a:r>
          </a:p>
          <a:p>
            <a:pPr algn="l">
              <a:buFont typeface="Arial" panose="020B0604020202020204" pitchFamily="34" charset="0"/>
              <a:buChar char="•"/>
            </a:pPr>
            <a:r>
              <a:rPr lang="en-US" b="0" i="0" dirty="0">
                <a:solidFill>
                  <a:srgbClr val="1C1917"/>
                </a:solidFill>
                <a:effectLst/>
                <a:latin typeface="Montserrat" panose="00000500000000000000" pitchFamily="2" charset="0"/>
              </a:rPr>
              <a:t>Specify area on map to surveil</a:t>
            </a:r>
          </a:p>
          <a:p>
            <a:pPr algn="l">
              <a:buFont typeface="Arial" panose="020B0604020202020204" pitchFamily="34" charset="0"/>
              <a:buChar char="•"/>
            </a:pPr>
            <a:r>
              <a:rPr lang="en-US" b="0" i="0" dirty="0">
                <a:solidFill>
                  <a:srgbClr val="1C1917"/>
                </a:solidFill>
                <a:effectLst/>
                <a:latin typeface="Montserrat" panose="00000500000000000000" pitchFamily="2" charset="0"/>
              </a:rPr>
              <a:t>Mission planner generates waypoints</a:t>
            </a:r>
          </a:p>
          <a:p>
            <a:pPr algn="l">
              <a:buFont typeface="Arial" panose="020B0604020202020204" pitchFamily="34" charset="0"/>
              <a:buChar char="•"/>
            </a:pPr>
            <a:r>
              <a:rPr lang="en-US" b="0" i="0" dirty="0">
                <a:solidFill>
                  <a:srgbClr val="1C1917"/>
                </a:solidFill>
                <a:effectLst/>
                <a:latin typeface="Montserrat" panose="00000500000000000000" pitchFamily="2" charset="0"/>
              </a:rPr>
              <a:t>Set camera settings and actions</a:t>
            </a:r>
          </a:p>
          <a:p>
            <a:pPr algn="l">
              <a:buFont typeface="Arial" panose="020B0604020202020204" pitchFamily="34" charset="0"/>
              <a:buChar char="•"/>
            </a:pPr>
            <a:r>
              <a:rPr lang="en-US" b="0" i="0" dirty="0">
                <a:solidFill>
                  <a:srgbClr val="1C1917"/>
                </a:solidFill>
                <a:effectLst/>
                <a:latin typeface="Montserrat" panose="00000500000000000000" pitchFamily="2" charset="0"/>
              </a:rPr>
              <a:t>Use cases: </a:t>
            </a:r>
          </a:p>
          <a:p>
            <a:pPr lvl="1">
              <a:buFont typeface="Arial" panose="020B0604020202020204" pitchFamily="34" charset="0"/>
              <a:buChar char="•"/>
            </a:pPr>
            <a:r>
              <a:rPr lang="en-US" b="0" i="0" dirty="0">
                <a:solidFill>
                  <a:srgbClr val="1C1917"/>
                </a:solidFill>
                <a:effectLst/>
                <a:latin typeface="Montserrat" panose="00000500000000000000" pitchFamily="2" charset="0"/>
              </a:rPr>
              <a:t>View large student gatherings</a:t>
            </a:r>
          </a:p>
          <a:p>
            <a:pPr lvl="1">
              <a:buFont typeface="Arial" panose="020B0604020202020204" pitchFamily="34" charset="0"/>
              <a:buChar char="•"/>
            </a:pPr>
            <a:r>
              <a:rPr lang="en-US" b="0" i="0" dirty="0">
                <a:solidFill>
                  <a:srgbClr val="1C1917"/>
                </a:solidFill>
                <a:effectLst/>
                <a:latin typeface="Montserrat" panose="00000500000000000000" pitchFamily="2" charset="0"/>
              </a:rPr>
              <a:t>Inspect reported vandalism</a:t>
            </a:r>
          </a:p>
          <a:p>
            <a:pPr lvl="1">
              <a:buFont typeface="Arial" panose="020B0604020202020204" pitchFamily="34" charset="0"/>
              <a:buChar char="•"/>
            </a:pPr>
            <a:r>
              <a:rPr lang="en-US" b="0" i="0" dirty="0">
                <a:solidFill>
                  <a:srgbClr val="1C1917"/>
                </a:solidFill>
                <a:effectLst/>
                <a:latin typeface="Montserrat" panose="00000500000000000000" pitchFamily="2" charset="0"/>
              </a:rPr>
              <a:t>Check buildings during breaks</a:t>
            </a:r>
          </a:p>
          <a:p>
            <a:pPr lvl="1">
              <a:buFont typeface="Arial" panose="020B0604020202020204" pitchFamily="34" charset="0"/>
              <a:buChar char="•"/>
            </a:pPr>
            <a:r>
              <a:rPr lang="en-US" b="0" i="0" dirty="0">
                <a:solidFill>
                  <a:srgbClr val="1C1917"/>
                </a:solidFill>
                <a:effectLst/>
                <a:latin typeface="Montserrat" panose="00000500000000000000" pitchFamily="2" charset="0"/>
              </a:rPr>
              <a:t>Survey campus prior to events</a:t>
            </a:r>
          </a:p>
          <a:p>
            <a:pPr lvl="1">
              <a:buFont typeface="Arial" panose="020B0604020202020204" pitchFamily="34" charset="0"/>
              <a:buChar char="•"/>
            </a:pPr>
            <a:r>
              <a:rPr lang="en-US" b="0" i="0" dirty="0">
                <a:solidFill>
                  <a:srgbClr val="1C1917"/>
                </a:solidFill>
                <a:effectLst/>
                <a:latin typeface="Montserrat" panose="00000500000000000000" pitchFamily="2" charset="0"/>
              </a:rPr>
              <a:t>Monitor protests or demonstrations</a:t>
            </a:r>
          </a:p>
          <a:p>
            <a:pPr lvl="1">
              <a:buFont typeface="Arial" panose="020B0604020202020204" pitchFamily="34" charset="0"/>
              <a:buChar char="•"/>
            </a:pPr>
            <a:r>
              <a:rPr lang="en-US" b="0" i="0" dirty="0">
                <a:solidFill>
                  <a:srgbClr val="1C1917"/>
                </a:solidFill>
                <a:effectLst/>
                <a:latin typeface="Montserrat" panose="00000500000000000000" pitchFamily="2" charset="0"/>
              </a:rPr>
              <a:t>Respond to restricted access reports</a:t>
            </a:r>
          </a:p>
          <a:p>
            <a:pPr lvl="1">
              <a:buFont typeface="Arial" panose="020B0604020202020204" pitchFamily="34" charset="0"/>
              <a:buChar char="•"/>
            </a:pPr>
            <a:r>
              <a:rPr lang="en-US" b="0" i="0" dirty="0">
                <a:solidFill>
                  <a:srgbClr val="1C1917"/>
                </a:solidFill>
                <a:effectLst/>
                <a:latin typeface="Montserrat" panose="00000500000000000000" pitchFamily="2" charset="0"/>
              </a:rPr>
              <a:t>Search for missing persons</a:t>
            </a:r>
          </a:p>
          <a:p>
            <a:pPr algn="l">
              <a:buFont typeface="Arial" panose="020B0604020202020204" pitchFamily="34" charset="0"/>
              <a:buChar char="•"/>
            </a:pPr>
            <a:endParaRPr lang="en-US" b="0" i="0" dirty="0">
              <a:solidFill>
                <a:srgbClr val="1C1917"/>
              </a:solidFill>
              <a:effectLst/>
              <a:latin typeface="Montserrat" panose="00000500000000000000" pitchFamily="2" charset="0"/>
            </a:endParaRPr>
          </a:p>
          <a:p>
            <a:pPr algn="l">
              <a:buFont typeface="Arial" panose="020B0604020202020204" pitchFamily="34" charset="0"/>
              <a:buChar char="•"/>
            </a:pPr>
            <a:endParaRPr lang="en-US" b="0" i="0" dirty="0">
              <a:solidFill>
                <a:srgbClr val="1C1917"/>
              </a:solidFill>
              <a:effectLst/>
              <a:latin typeface="Montserrat" panose="00000500000000000000" pitchFamily="2" charset="0"/>
            </a:endParaRPr>
          </a:p>
          <a:p>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3DF3D033-034C-9551-5E34-EC64B744C8D2}"/>
              </a:ext>
            </a:extLst>
          </p:cNvPr>
          <p:cNvSpPr>
            <a:spLocks noGrp="1"/>
          </p:cNvSpPr>
          <p:nvPr>
            <p:ph type="title"/>
          </p:nvPr>
        </p:nvSpPr>
        <p:spPr/>
        <p:txBody>
          <a:bodyPr/>
          <a:lstStyle/>
          <a:p>
            <a:r>
              <a:rPr lang="en-US" b="0" i="0" dirty="0">
                <a:solidFill>
                  <a:srgbClr val="1C1917"/>
                </a:solidFill>
                <a:effectLst/>
                <a:latin typeface="-apple-system"/>
              </a:rPr>
              <a:t>On-demand missions</a:t>
            </a:r>
            <a:endParaRPr lang="en-US" dirty="0"/>
          </a:p>
        </p:txBody>
      </p:sp>
    </p:spTree>
    <p:extLst>
      <p:ext uri="{BB962C8B-B14F-4D97-AF65-F5344CB8AC3E}">
        <p14:creationId xmlns:p14="http://schemas.microsoft.com/office/powerpoint/2010/main" val="223148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5709871-842B-5EC8-C2A2-C358A9085109}"/>
              </a:ext>
            </a:extLst>
          </p:cNvPr>
          <p:cNvSpPr>
            <a:spLocks noGrp="1"/>
          </p:cNvSpPr>
          <p:nvPr>
            <p:ph type="subTitle" idx="1"/>
          </p:nvPr>
        </p:nvSpPr>
        <p:spPr/>
        <p:txBody>
          <a:bodyPr/>
          <a:lstStyle/>
          <a:p>
            <a:endParaRPr lang="en-US" dirty="0"/>
          </a:p>
        </p:txBody>
      </p:sp>
      <p:sp>
        <p:nvSpPr>
          <p:cNvPr id="3" name="Title 2">
            <a:extLst>
              <a:ext uri="{FF2B5EF4-FFF2-40B4-BE49-F238E27FC236}">
                <a16:creationId xmlns:a16="http://schemas.microsoft.com/office/drawing/2014/main" id="{7CC34F5C-4DC8-335B-481E-E52B3FB5AC51}"/>
              </a:ext>
            </a:extLst>
          </p:cNvPr>
          <p:cNvSpPr>
            <a:spLocks noGrp="1"/>
          </p:cNvSpPr>
          <p:nvPr>
            <p:ph type="title"/>
          </p:nvPr>
        </p:nvSpPr>
        <p:spPr/>
        <p:txBody>
          <a:bodyPr/>
          <a:lstStyle/>
          <a:p>
            <a:r>
              <a:rPr lang="en-US" dirty="0"/>
              <a:t>On Demand Missions</a:t>
            </a:r>
          </a:p>
        </p:txBody>
      </p:sp>
      <p:pic>
        <p:nvPicPr>
          <p:cNvPr id="5" name="Picture 4" descr="A screenshot of a computer screen&#10;&#10;Description automatically generated">
            <a:extLst>
              <a:ext uri="{FF2B5EF4-FFF2-40B4-BE49-F238E27FC236}">
                <a16:creationId xmlns:a16="http://schemas.microsoft.com/office/drawing/2014/main" id="{23225879-6743-1F12-9E30-220954A786A5}"/>
              </a:ext>
            </a:extLst>
          </p:cNvPr>
          <p:cNvPicPr>
            <a:picLocks noChangeAspect="1"/>
          </p:cNvPicPr>
          <p:nvPr/>
        </p:nvPicPr>
        <p:blipFill>
          <a:blip r:embed="rId3"/>
          <a:stretch>
            <a:fillRect/>
          </a:stretch>
        </p:blipFill>
        <p:spPr>
          <a:xfrm>
            <a:off x="714300" y="1206800"/>
            <a:ext cx="7715400" cy="3395850"/>
          </a:xfrm>
          <a:prstGeom prst="rect">
            <a:avLst/>
          </a:prstGeom>
        </p:spPr>
      </p:pic>
    </p:spTree>
    <p:extLst>
      <p:ext uri="{BB962C8B-B14F-4D97-AF65-F5344CB8AC3E}">
        <p14:creationId xmlns:p14="http://schemas.microsoft.com/office/powerpoint/2010/main" val="1323349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A8965F6-5A34-C2A6-CF9C-05392A596834}"/>
              </a:ext>
            </a:extLst>
          </p:cNvPr>
          <p:cNvSpPr>
            <a:spLocks noGrp="1"/>
          </p:cNvSpPr>
          <p:nvPr>
            <p:ph type="subTitle" idx="1"/>
          </p:nvPr>
        </p:nvSpPr>
        <p:spPr/>
        <p:txBody>
          <a:bodyPr/>
          <a:lstStyle/>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Patrols with randomized waypoints</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Vary flight paths, avoid repetitive routes</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Parameters set for area, duration, speed</a:t>
            </a:r>
          </a:p>
          <a:p>
            <a:pPr algn="l">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Mission planner optimizes route and settings</a:t>
            </a:r>
          </a:p>
          <a:p>
            <a:pPr algn="l">
              <a:lnSpc>
                <a:spcPct val="150000"/>
              </a:lnSpc>
              <a:buFont typeface="Arial" panose="020B0604020202020204" pitchFamily="34" charset="0"/>
              <a:buChar char="•"/>
            </a:pPr>
            <a:r>
              <a:rPr lang="en-US" dirty="0">
                <a:solidFill>
                  <a:srgbClr val="1C1917"/>
                </a:solidFill>
                <a:latin typeface="Montserrat" panose="00000500000000000000" pitchFamily="2" charset="0"/>
              </a:rPr>
              <a:t>Use Cases:</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Irregular surveillance of recreational spaces</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Randomized parking area oversight</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Varying quad and open space flights</a:t>
            </a:r>
          </a:p>
          <a:p>
            <a:pPr lvl="1">
              <a:lnSpc>
                <a:spcPct val="150000"/>
              </a:lnSpc>
              <a:buFont typeface="Arial" panose="020B0604020202020204" pitchFamily="34" charset="0"/>
              <a:buChar char="•"/>
            </a:pPr>
            <a:r>
              <a:rPr lang="en-US" b="0" i="0" dirty="0">
                <a:solidFill>
                  <a:srgbClr val="1C1917"/>
                </a:solidFill>
                <a:effectLst/>
                <a:latin typeface="Montserrat" panose="00000500000000000000" pitchFamily="2" charset="0"/>
              </a:rPr>
              <a:t>Frequent dorm patrols at irregular times</a:t>
            </a:r>
          </a:p>
          <a:p>
            <a:pPr>
              <a:lnSpc>
                <a:spcPct val="150000"/>
              </a:lnSpc>
            </a:pPr>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BE520647-503F-7228-2E89-3A988438EABC}"/>
              </a:ext>
            </a:extLst>
          </p:cNvPr>
          <p:cNvSpPr>
            <a:spLocks noGrp="1"/>
          </p:cNvSpPr>
          <p:nvPr>
            <p:ph type="title"/>
          </p:nvPr>
        </p:nvSpPr>
        <p:spPr/>
        <p:txBody>
          <a:bodyPr/>
          <a:lstStyle/>
          <a:p>
            <a:r>
              <a:rPr lang="en-US" b="0" i="0" dirty="0">
                <a:solidFill>
                  <a:srgbClr val="1C1917"/>
                </a:solidFill>
                <a:effectLst/>
                <a:latin typeface="-apple-system"/>
              </a:rPr>
              <a:t>Pre-defined Missions</a:t>
            </a:r>
            <a:endParaRPr lang="en-US" dirty="0"/>
          </a:p>
        </p:txBody>
      </p:sp>
    </p:spTree>
    <p:extLst>
      <p:ext uri="{BB962C8B-B14F-4D97-AF65-F5344CB8AC3E}">
        <p14:creationId xmlns:p14="http://schemas.microsoft.com/office/powerpoint/2010/main" val="160286623"/>
      </p:ext>
    </p:extLst>
  </p:cSld>
  <p:clrMapOvr>
    <a:masterClrMapping/>
  </p:clrMapOvr>
</p:sld>
</file>

<file path=ppt/theme/theme1.xml><?xml version="1.0" encoding="utf-8"?>
<a:theme xmlns:a="http://schemas.openxmlformats.org/drawingml/2006/main" name="Healthcare Center Website by Slidesgo">
  <a:themeElements>
    <a:clrScheme name="Simple Light">
      <a:dk1>
        <a:srgbClr val="8A3730"/>
      </a:dk1>
      <a:lt1>
        <a:srgbClr val="FFFFFF"/>
      </a:lt1>
      <a:dk2>
        <a:srgbClr val="666666"/>
      </a:dk2>
      <a:lt2>
        <a:srgbClr val="B14F48"/>
      </a:lt2>
      <a:accent1>
        <a:srgbClr val="EC817E"/>
      </a:accent1>
      <a:accent2>
        <a:srgbClr val="FBC5C3"/>
      </a:accent2>
      <a:accent3>
        <a:srgbClr val="D190B5"/>
      </a:accent3>
      <a:accent4>
        <a:srgbClr val="DDAFC4"/>
      </a:accent4>
      <a:accent5>
        <a:srgbClr val="C4F8CC"/>
      </a:accent5>
      <a:accent6>
        <a:srgbClr val="72FF89"/>
      </a:accent6>
      <a:hlink>
        <a:srgbClr val="8A373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2565</TotalTime>
  <Words>3312</Words>
  <Application>Microsoft Office PowerPoint</Application>
  <PresentationFormat>On-screen Show (16:9)</PresentationFormat>
  <Paragraphs>333</Paragraphs>
  <Slides>31</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Alata</vt:lpstr>
      <vt:lpstr>Montserrat</vt:lpstr>
      <vt:lpstr>Roboto Condensed Light</vt:lpstr>
      <vt:lpstr>-apple-system</vt:lpstr>
      <vt:lpstr>Wingdings</vt:lpstr>
      <vt:lpstr>Anaheim</vt:lpstr>
      <vt:lpstr>Healthcare Center Website by Slidesgo</vt:lpstr>
      <vt:lpstr>Service Oriented Mission Planner</vt:lpstr>
      <vt:lpstr>Mission Planner </vt:lpstr>
      <vt:lpstr>Overview</vt:lpstr>
      <vt:lpstr>Drone Missions</vt:lpstr>
      <vt:lpstr>Pre-planned missions </vt:lpstr>
      <vt:lpstr>Pre - Planned Mission</vt:lpstr>
      <vt:lpstr>On-demand missions</vt:lpstr>
      <vt:lpstr>On Demand Missions</vt:lpstr>
      <vt:lpstr>Pre-defined Missions</vt:lpstr>
      <vt:lpstr>Random Patrols</vt:lpstr>
      <vt:lpstr>Reactive missions</vt:lpstr>
      <vt:lpstr>Reactive Missions</vt:lpstr>
      <vt:lpstr>Combined Missions</vt:lpstr>
      <vt:lpstr>Way Point Actions</vt:lpstr>
      <vt:lpstr>Way Point Actions</vt:lpstr>
      <vt:lpstr>Navigation Actions </vt:lpstr>
      <vt:lpstr>Camera Actions</vt:lpstr>
      <vt:lpstr>Payload Actions</vt:lpstr>
      <vt:lpstr>Mission Control Actions </vt:lpstr>
      <vt:lpstr>Some other ideas:</vt:lpstr>
      <vt:lpstr>Modular Structure</vt:lpstr>
      <vt:lpstr>Mission Planner</vt:lpstr>
      <vt:lpstr>Workflow Diagram</vt:lpstr>
      <vt:lpstr>Drone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ecDoctor</dc:title>
  <dc:creator>Naveen Ravipati</dc:creator>
  <cp:lastModifiedBy>Sowjanya Bheemineni</cp:lastModifiedBy>
  <cp:revision>25</cp:revision>
  <dcterms:modified xsi:type="dcterms:W3CDTF">2023-10-05T05:16:08Z</dcterms:modified>
</cp:coreProperties>
</file>