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67"/>
  </p:notesMasterIdLst>
  <p:sldIdLst>
    <p:sldId id="287" r:id="rId2"/>
    <p:sldId id="301" r:id="rId3"/>
    <p:sldId id="291" r:id="rId4"/>
    <p:sldId id="293" r:id="rId5"/>
    <p:sldId id="302" r:id="rId6"/>
    <p:sldId id="317" r:id="rId7"/>
    <p:sldId id="296" r:id="rId8"/>
    <p:sldId id="318" r:id="rId9"/>
    <p:sldId id="297" r:id="rId10"/>
    <p:sldId id="319" r:id="rId11"/>
    <p:sldId id="298" r:id="rId12"/>
    <p:sldId id="320" r:id="rId13"/>
    <p:sldId id="324" r:id="rId14"/>
    <p:sldId id="304" r:id="rId15"/>
    <p:sldId id="306" r:id="rId16"/>
    <p:sldId id="309" r:id="rId17"/>
    <p:sldId id="310" r:id="rId18"/>
    <p:sldId id="311" r:id="rId19"/>
    <p:sldId id="312" r:id="rId20"/>
    <p:sldId id="299" r:id="rId21"/>
    <p:sldId id="308" r:id="rId22"/>
    <p:sldId id="321" r:id="rId23"/>
    <p:sldId id="326" r:id="rId24"/>
    <p:sldId id="325" r:id="rId25"/>
    <p:sldId id="327" r:id="rId26"/>
    <p:sldId id="328" r:id="rId27"/>
    <p:sldId id="329" r:id="rId28"/>
    <p:sldId id="330" r:id="rId29"/>
    <p:sldId id="331" r:id="rId30"/>
    <p:sldId id="332" r:id="rId31"/>
    <p:sldId id="367" r:id="rId32"/>
    <p:sldId id="368" r:id="rId33"/>
    <p:sldId id="366" r:id="rId34"/>
    <p:sldId id="365" r:id="rId35"/>
    <p:sldId id="333" r:id="rId36"/>
    <p:sldId id="334" r:id="rId37"/>
    <p:sldId id="335" r:id="rId38"/>
    <p:sldId id="336" r:id="rId39"/>
    <p:sldId id="337" r:id="rId40"/>
    <p:sldId id="338" r:id="rId41"/>
    <p:sldId id="345" r:id="rId42"/>
    <p:sldId id="346" r:id="rId43"/>
    <p:sldId id="347" r:id="rId44"/>
    <p:sldId id="348" r:id="rId45"/>
    <p:sldId id="349" r:id="rId46"/>
    <p:sldId id="351"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39" r:id="rId60"/>
    <p:sldId id="340" r:id="rId61"/>
    <p:sldId id="341" r:id="rId62"/>
    <p:sldId id="342" r:id="rId63"/>
    <p:sldId id="343" r:id="rId64"/>
    <p:sldId id="344" r:id="rId65"/>
    <p:sldId id="307" r:id="rId66"/>
  </p:sldIdLst>
  <p:sldSz cx="9144000" cy="5143500" type="screen16x9"/>
  <p:notesSz cx="6858000" cy="9144000"/>
  <p:embeddedFontLst>
    <p:embeddedFont>
      <p:font typeface="Alata" panose="020B0604020202020204" charset="0"/>
      <p:regular r:id="rId68"/>
    </p:embeddedFont>
    <p:embeddedFont>
      <p:font typeface="Calibri" panose="020F0502020204030204" pitchFamily="34" charset="0"/>
      <p:regular r:id="rId69"/>
      <p:bold r:id="rId70"/>
      <p:italic r:id="rId71"/>
      <p:boldItalic r:id="rId72"/>
    </p:embeddedFont>
    <p:embeddedFont>
      <p:font typeface="Montserrat" panose="00000500000000000000" pitchFamily="2" charset="0"/>
      <p:regular r:id="rId73"/>
      <p:bold r:id="rId74"/>
      <p:italic r:id="rId75"/>
      <p:boldItalic r:id="rId76"/>
    </p:embeddedFont>
    <p:embeddedFont>
      <p:font typeface="Roboto Condensed Light" panose="02000000000000000000" pitchFamily="2" charset="0"/>
      <p:regular r:id="rId77"/>
      <p: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747775"/>
          </p15:clr>
        </p15:guide>
        <p15:guide id="2" orient="horz" pos="1631">
          <p15:clr>
            <a:srgbClr val="747775"/>
          </p15:clr>
        </p15:guide>
        <p15:guide id="3"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101"/>
    <a:srgbClr val="000000"/>
    <a:srgbClr val="2B04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39C2BB-02DA-4518-9C1F-68D704C2FC92}">
  <a:tblStyle styleId="{7B39C2BB-02DA-4518-9C1F-68D704C2FC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5033" autoAdjust="0"/>
  </p:normalViewPr>
  <p:slideViewPr>
    <p:cSldViewPr snapToGrid="0">
      <p:cViewPr>
        <p:scale>
          <a:sx n="100" d="100"/>
          <a:sy n="100" d="100"/>
        </p:scale>
        <p:origin x="970" y="216"/>
      </p:cViewPr>
      <p:guideLst>
        <p:guide orient="horz"/>
        <p:guide orient="horz" pos="163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1.fntdata"/><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7.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25a7ed6fe30_3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25a7ed6fe30_3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When a sensor detects an anomaly, it sends an alert to the cloud platform, which forwards it to the Mission Planner service to initiate a reactive response. The Mission Planner requests the nearest available drone from the management system for the mission. Once a drone is assigned, the flight planner generates new waypoints based on the sensor location to route the drone to inspect the alert. These waypoints are returned to the Mission Planner and sent to the drone, which then adapts its course to fly the new route and examine the anomaly onsite. Reactive missions allow the drone fleet to dynamically respond to real-time sensor triggers by interrupting planned flights and autonomously investigating events as they unfold.</a:t>
            </a:r>
            <a:endParaRPr lang="en-US" dirty="0"/>
          </a:p>
        </p:txBody>
      </p:sp>
    </p:spTree>
    <p:extLst>
      <p:ext uri="{BB962C8B-B14F-4D97-AF65-F5344CB8AC3E}">
        <p14:creationId xmlns:p14="http://schemas.microsoft.com/office/powerpoint/2010/main" val="157215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1C1917"/>
                </a:solidFill>
                <a:effectLst/>
                <a:latin typeface="-apple-system"/>
              </a:rPr>
              <a:t>Key steps:</a:t>
            </a:r>
          </a:p>
          <a:p>
            <a:pPr algn="l">
              <a:buFont typeface="Arial" panose="020B0604020202020204" pitchFamily="34" charset="0"/>
              <a:buChar char="•"/>
            </a:pPr>
            <a:r>
              <a:rPr lang="en-US" b="0" i="0" dirty="0">
                <a:solidFill>
                  <a:srgbClr val="1C1917"/>
                </a:solidFill>
                <a:effectLst/>
                <a:latin typeface="-apple-system"/>
              </a:rPr>
              <a:t>Admins schedule pre-planned missions</a:t>
            </a:r>
          </a:p>
          <a:p>
            <a:pPr algn="l">
              <a:buFont typeface="Arial" panose="020B0604020202020204" pitchFamily="34" charset="0"/>
              <a:buChar char="•"/>
            </a:pPr>
            <a:r>
              <a:rPr lang="en-US" b="0" i="0" dirty="0">
                <a:solidFill>
                  <a:srgbClr val="1C1917"/>
                </a:solidFill>
                <a:effectLst/>
                <a:latin typeface="-apple-system"/>
              </a:rPr>
              <a:t>Mission planner sends details to drone</a:t>
            </a:r>
          </a:p>
          <a:p>
            <a:pPr algn="l">
              <a:buFont typeface="Arial" panose="020B0604020202020204" pitchFamily="34" charset="0"/>
              <a:buChar char="•"/>
            </a:pPr>
            <a:r>
              <a:rPr lang="en-US" b="0" i="0" dirty="0">
                <a:solidFill>
                  <a:srgbClr val="1C1917"/>
                </a:solidFill>
                <a:effectLst/>
                <a:latin typeface="-apple-system"/>
              </a:rPr>
              <a:t>Drone executes mission and sends data</a:t>
            </a:r>
          </a:p>
          <a:p>
            <a:pPr algn="l">
              <a:buFont typeface="Arial" panose="020B0604020202020204" pitchFamily="34" charset="0"/>
              <a:buChar char="•"/>
            </a:pPr>
            <a:r>
              <a:rPr lang="en-US" b="0" i="0" dirty="0">
                <a:solidFill>
                  <a:srgbClr val="1C1917"/>
                </a:solidFill>
                <a:effectLst/>
                <a:latin typeface="-apple-system"/>
              </a:rPr>
              <a:t>Users request on-demand missions</a:t>
            </a:r>
          </a:p>
          <a:p>
            <a:pPr algn="l">
              <a:buFont typeface="Arial" panose="020B0604020202020204" pitchFamily="34" charset="0"/>
              <a:buChar char="•"/>
            </a:pPr>
            <a:r>
              <a:rPr lang="en-US" b="0" i="0" dirty="0">
                <a:solidFill>
                  <a:srgbClr val="1C1917"/>
                </a:solidFill>
                <a:effectLst/>
                <a:latin typeface="-apple-system"/>
              </a:rPr>
              <a:t>Mission planner generates and assigns mission</a:t>
            </a:r>
          </a:p>
          <a:p>
            <a:pPr algn="l">
              <a:buFont typeface="Arial" panose="020B0604020202020204" pitchFamily="34" charset="0"/>
              <a:buChar char="•"/>
            </a:pPr>
            <a:r>
              <a:rPr lang="en-US" b="0" i="0" dirty="0">
                <a:solidFill>
                  <a:srgbClr val="1C1917"/>
                </a:solidFill>
                <a:effectLst/>
                <a:latin typeface="-apple-system"/>
              </a:rPr>
              <a:t>Drone executes and streams data</a:t>
            </a:r>
          </a:p>
          <a:p>
            <a:pPr algn="l">
              <a:buFont typeface="Arial" panose="020B0604020202020204" pitchFamily="34" charset="0"/>
              <a:buChar char="•"/>
            </a:pPr>
            <a:r>
              <a:rPr lang="en-US" b="0" i="0" dirty="0">
                <a:solidFill>
                  <a:srgbClr val="1C1917"/>
                </a:solidFill>
                <a:effectLst/>
                <a:latin typeface="-apple-system"/>
              </a:rPr>
              <a:t>For random patrols, mission planner initiates</a:t>
            </a:r>
          </a:p>
          <a:p>
            <a:pPr algn="l">
              <a:buFont typeface="Arial" panose="020B0604020202020204" pitchFamily="34" charset="0"/>
              <a:buChar char="•"/>
            </a:pPr>
            <a:r>
              <a:rPr lang="en-US" b="0" i="0" dirty="0">
                <a:solidFill>
                  <a:srgbClr val="1C1917"/>
                </a:solidFill>
                <a:effectLst/>
                <a:latin typeface="-apple-system"/>
              </a:rPr>
              <a:t>Drone follows generated plan</a:t>
            </a:r>
          </a:p>
          <a:p>
            <a:pPr algn="l">
              <a:buFont typeface="Arial" panose="020B0604020202020204" pitchFamily="34" charset="0"/>
              <a:buChar char="•"/>
            </a:pPr>
            <a:r>
              <a:rPr lang="en-US" b="0" i="0" dirty="0">
                <a:solidFill>
                  <a:srgbClr val="1C1917"/>
                </a:solidFill>
                <a:effectLst/>
                <a:latin typeface="-apple-system"/>
              </a:rPr>
              <a:t>Sensors trigger reactive rerouting</a:t>
            </a:r>
          </a:p>
          <a:p>
            <a:pPr algn="l">
              <a:buFont typeface="Arial" panose="020B0604020202020204" pitchFamily="34" charset="0"/>
              <a:buChar char="•"/>
            </a:pPr>
            <a:r>
              <a:rPr lang="en-US" b="0" i="0" dirty="0">
                <a:solidFill>
                  <a:srgbClr val="1C1917"/>
                </a:solidFill>
                <a:effectLst/>
                <a:latin typeface="-apple-system"/>
              </a:rPr>
              <a:t>Mission planner adapts mission</a:t>
            </a:r>
          </a:p>
          <a:p>
            <a:pPr algn="l">
              <a:buFont typeface="Arial" panose="020B0604020202020204" pitchFamily="34" charset="0"/>
              <a:buChar char="•"/>
            </a:pPr>
            <a:r>
              <a:rPr lang="en-US" b="0" i="0" dirty="0">
                <a:solidFill>
                  <a:srgbClr val="1C1917"/>
                </a:solidFill>
                <a:effectLst/>
                <a:latin typeface="-apple-system"/>
              </a:rPr>
              <a:t>Drone adjusts and sends updates</a:t>
            </a:r>
          </a:p>
          <a:p>
            <a:endParaRPr lang="en-US" dirty="0"/>
          </a:p>
        </p:txBody>
      </p:sp>
    </p:spTree>
    <p:extLst>
      <p:ext uri="{BB962C8B-B14F-4D97-AF65-F5344CB8AC3E}">
        <p14:creationId xmlns:p14="http://schemas.microsoft.com/office/powerpoint/2010/main" val="3255548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Hover - Drone holds position at set altitude over waypoint for configured duration</a:t>
            </a:r>
          </a:p>
          <a:p>
            <a:pPr algn="l">
              <a:buFont typeface="Arial" panose="020B0604020202020204" pitchFamily="34" charset="0"/>
              <a:buChar char="•"/>
            </a:pPr>
            <a:r>
              <a:rPr lang="en-US" b="0" i="0" dirty="0">
                <a:solidFill>
                  <a:srgbClr val="1C1917"/>
                </a:solidFill>
                <a:effectLst/>
                <a:latin typeface="-apple-system"/>
              </a:rPr>
              <a:t>Orbit - Drone circles around waypoint at specified radius and speed</a:t>
            </a:r>
          </a:p>
          <a:p>
            <a:pPr algn="l">
              <a:buFont typeface="Arial" panose="020B0604020202020204" pitchFamily="34" charset="0"/>
              <a:buChar char="•"/>
            </a:pPr>
            <a:r>
              <a:rPr lang="en-US" b="0" i="0" dirty="0">
                <a:solidFill>
                  <a:srgbClr val="1C1917"/>
                </a:solidFill>
                <a:effectLst/>
                <a:latin typeface="-apple-system"/>
              </a:rPr>
              <a:t>Change Altitude - Drone ascends/descends to predefined altitude upon reaching waypoint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1C1917"/>
                </a:solidFill>
                <a:effectLst/>
                <a:latin typeface="-apple-system"/>
              </a:rPr>
              <a:t>Change Speed - Adjust cruise speed to new preset at waypoint</a:t>
            </a:r>
          </a:p>
          <a:p>
            <a:pPr algn="l">
              <a:buFont typeface="Arial" panose="020B0604020202020204" pitchFamily="34" charset="0"/>
              <a:buChar char="•"/>
            </a:pPr>
            <a:r>
              <a:rPr lang="en-US" b="0" i="0" dirty="0">
                <a:solidFill>
                  <a:srgbClr val="1C1917"/>
                </a:solidFill>
                <a:effectLst/>
                <a:latin typeface="-apple-system"/>
              </a:rPr>
              <a:t>Pause - Drone pauses at waypoint for set time before proceeding</a:t>
            </a:r>
          </a:p>
          <a:p>
            <a:pPr algn="l">
              <a:buFont typeface="Arial" panose="020B0604020202020204" pitchFamily="34" charset="0"/>
              <a:buChar char="•"/>
            </a:pPr>
            <a:r>
              <a:rPr lang="en-US" b="0" i="0" dirty="0">
                <a:solidFill>
                  <a:srgbClr val="1C1917"/>
                </a:solidFill>
                <a:effectLst/>
                <a:latin typeface="-apple-system"/>
              </a:rPr>
              <a:t>Rotate - Drone rotates or changes heading by specified degree amount</a:t>
            </a:r>
          </a:p>
          <a:p>
            <a:pPr algn="l">
              <a:buFont typeface="Arial" panose="020B0604020202020204" pitchFamily="34" charset="0"/>
              <a:buChar char="•"/>
            </a:pPr>
            <a:r>
              <a:rPr lang="en-US" b="0" i="0" dirty="0">
                <a:solidFill>
                  <a:srgbClr val="1C1917"/>
                </a:solidFill>
                <a:effectLst/>
                <a:latin typeface="-apple-system"/>
              </a:rPr>
              <a:t>Return to Launch - Abort mission and return to takeoff point</a:t>
            </a:r>
          </a:p>
          <a:p>
            <a:pPr algn="l">
              <a:buFont typeface="Arial" panose="020B0604020202020204" pitchFamily="34" charset="0"/>
              <a:buChar char="•"/>
            </a:pPr>
            <a:r>
              <a:rPr lang="en-US" b="0" i="0" dirty="0">
                <a:solidFill>
                  <a:srgbClr val="1C1917"/>
                </a:solidFill>
                <a:effectLst/>
                <a:latin typeface="-apple-system"/>
              </a:rPr>
              <a:t>Loiter - Drone lingers within set radius of waypoint until directed</a:t>
            </a:r>
          </a:p>
          <a:p>
            <a:endParaRPr lang="en-US" dirty="0"/>
          </a:p>
          <a:p>
            <a:pPr algn="l">
              <a:buFont typeface="Arial" panose="020B0604020202020204" pitchFamily="34" charset="0"/>
              <a:buChar char="•"/>
            </a:pPr>
            <a:r>
              <a:rPr lang="en-US" b="0" i="0" dirty="0">
                <a:solidFill>
                  <a:srgbClr val="1C1917"/>
                </a:solidFill>
                <a:effectLst/>
                <a:latin typeface="-apple-system"/>
              </a:rPr>
              <a:t>Take Photo - Drone snaps still image using camera at waypoint</a:t>
            </a:r>
          </a:p>
          <a:p>
            <a:pPr algn="l">
              <a:buFont typeface="Arial" panose="020B0604020202020204" pitchFamily="34" charset="0"/>
              <a:buChar char="•"/>
            </a:pPr>
            <a:r>
              <a:rPr lang="en-US" b="0" i="0" dirty="0">
                <a:solidFill>
                  <a:srgbClr val="1C1917"/>
                </a:solidFill>
                <a:effectLst/>
                <a:latin typeface="-apple-system"/>
              </a:rPr>
              <a:t>Start/Stop Video - Initiate or conclude video recording at waypoint</a:t>
            </a:r>
          </a:p>
          <a:p>
            <a:pPr algn="l">
              <a:buFont typeface="Arial" panose="020B0604020202020204" pitchFamily="34" charset="0"/>
              <a:buChar char="•"/>
            </a:pPr>
            <a:r>
              <a:rPr lang="en-US" b="0" i="0" dirty="0">
                <a:solidFill>
                  <a:srgbClr val="1C1917"/>
                </a:solidFill>
                <a:effectLst/>
                <a:latin typeface="-apple-system"/>
              </a:rPr>
              <a:t>Switch Camera - Change between forward, downward, IR cameras at waypoint</a:t>
            </a:r>
          </a:p>
          <a:p>
            <a:pPr algn="l">
              <a:buFont typeface="Arial" panose="020B0604020202020204" pitchFamily="34" charset="0"/>
              <a:buChar char="•"/>
            </a:pPr>
            <a:r>
              <a:rPr lang="en-US" b="0" i="0" dirty="0">
                <a:solidFill>
                  <a:srgbClr val="1C1917"/>
                </a:solidFill>
                <a:effectLst/>
                <a:latin typeface="-apple-system"/>
              </a:rPr>
              <a:t>Aim Camera - Point camera in specified direction relative to waypoint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1C1917"/>
                </a:solidFill>
                <a:effectLst/>
                <a:latin typeface="-apple-system"/>
              </a:rPr>
              <a:t>Scan Area - Drone scans designated area with cameras at waypoint</a:t>
            </a:r>
          </a:p>
          <a:p>
            <a:pPr marL="158750" indent="0" algn="l">
              <a:buFont typeface="Arial" panose="020B0604020202020204" pitchFamily="34" charset="0"/>
              <a:buNone/>
            </a:pPr>
            <a:endParaRPr lang="en-US" b="0" i="0" dirty="0">
              <a:solidFill>
                <a:srgbClr val="1C1917"/>
              </a:solidFill>
              <a:effectLst/>
              <a:latin typeface="-apple-system"/>
            </a:endParaRPr>
          </a:p>
          <a:p>
            <a:pPr marL="158750" indent="0">
              <a:buNone/>
            </a:pPr>
            <a:endParaRPr lang="en-US" dirty="0"/>
          </a:p>
        </p:txBody>
      </p:sp>
    </p:spTree>
    <p:extLst>
      <p:ext uri="{BB962C8B-B14F-4D97-AF65-F5344CB8AC3E}">
        <p14:creationId xmlns:p14="http://schemas.microsoft.com/office/powerpoint/2010/main" val="254391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054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Main </a:t>
            </a:r>
            <a:r>
              <a:rPr lang="en-US" b="0" i="0" dirty="0" err="1">
                <a:solidFill>
                  <a:srgbClr val="1C1917"/>
                </a:solidFill>
                <a:effectLst/>
                <a:latin typeface="-apple-system"/>
              </a:rPr>
              <a:t>WaypointActionsComponent</a:t>
            </a:r>
            <a:r>
              <a:rPr lang="en-US" b="0" i="0" dirty="0">
                <a:solidFill>
                  <a:srgbClr val="1C1917"/>
                </a:solidFill>
                <a:effectLst/>
                <a:latin typeface="-apple-system"/>
              </a:rPr>
              <a:t> contains all action subcomponents</a:t>
            </a:r>
          </a:p>
          <a:p>
            <a:pPr algn="l">
              <a:buFont typeface="Arial" panose="020B0604020202020204" pitchFamily="34" charset="0"/>
              <a:buChar char="•"/>
            </a:pPr>
            <a:r>
              <a:rPr lang="en-US" b="0" i="0" dirty="0">
                <a:solidFill>
                  <a:srgbClr val="1C1917"/>
                </a:solidFill>
                <a:effectLst/>
                <a:latin typeface="-apple-system"/>
              </a:rPr>
              <a:t>Each action is its own React component with internal state and methods</a:t>
            </a:r>
          </a:p>
          <a:p>
            <a:pPr algn="l">
              <a:buFont typeface="Arial" panose="020B0604020202020204" pitchFamily="34" charset="0"/>
              <a:buChar char="•"/>
            </a:pPr>
            <a:r>
              <a:rPr lang="en-US" b="0" i="0" dirty="0">
                <a:solidFill>
                  <a:srgbClr val="1C1917"/>
                </a:solidFill>
                <a:effectLst/>
                <a:latin typeface="-apple-system"/>
              </a:rPr>
              <a:t>Navigation, Camera, Payload, Mission subgroups for organization</a:t>
            </a:r>
          </a:p>
          <a:p>
            <a:endParaRPr lang="en-US" dirty="0"/>
          </a:p>
        </p:txBody>
      </p:sp>
    </p:spTree>
    <p:extLst>
      <p:ext uri="{BB962C8B-B14F-4D97-AF65-F5344CB8AC3E}">
        <p14:creationId xmlns:p14="http://schemas.microsoft.com/office/powerpoint/2010/main" val="1735027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1C1917"/>
                </a:solidFill>
                <a:effectLst/>
                <a:latin typeface="-apple-system"/>
              </a:rPr>
              <a:t>Key aspects:</a:t>
            </a:r>
          </a:p>
          <a:p>
            <a:pPr algn="l">
              <a:buFont typeface="Arial" panose="020B0604020202020204" pitchFamily="34" charset="0"/>
              <a:buChar char="•"/>
            </a:pPr>
            <a:r>
              <a:rPr lang="en-US" b="0" i="0" dirty="0">
                <a:solidFill>
                  <a:srgbClr val="1C1917"/>
                </a:solidFill>
                <a:effectLst/>
                <a:latin typeface="-apple-system"/>
              </a:rPr>
              <a:t>Integration with external APIs for weather, maps</a:t>
            </a:r>
          </a:p>
          <a:p>
            <a:pPr algn="l">
              <a:buFont typeface="Arial" panose="020B0604020202020204" pitchFamily="34" charset="0"/>
              <a:buChar char="•"/>
            </a:pPr>
            <a:r>
              <a:rPr lang="en-US" b="0" i="0" dirty="0">
                <a:solidFill>
                  <a:srgbClr val="1C1917"/>
                </a:solidFill>
                <a:effectLst/>
                <a:latin typeface="-apple-system"/>
              </a:rPr>
              <a:t>Authentication and authorization</a:t>
            </a:r>
          </a:p>
          <a:p>
            <a:pPr algn="l">
              <a:buFont typeface="Arial" panose="020B0604020202020204" pitchFamily="34" charset="0"/>
              <a:buChar char="•"/>
            </a:pPr>
            <a:r>
              <a:rPr lang="en-US" b="0" i="0" dirty="0">
                <a:solidFill>
                  <a:srgbClr val="1C1917"/>
                </a:solidFill>
                <a:effectLst/>
                <a:latin typeface="-apple-system"/>
              </a:rPr>
              <a:t>Mission optimization algorithms</a:t>
            </a:r>
          </a:p>
          <a:p>
            <a:pPr algn="l">
              <a:buFont typeface="Arial" panose="020B0604020202020204" pitchFamily="34" charset="0"/>
              <a:buChar char="•"/>
            </a:pPr>
            <a:r>
              <a:rPr lang="en-US" b="0" i="0" dirty="0">
                <a:solidFill>
                  <a:srgbClr val="1C1917"/>
                </a:solidFill>
                <a:effectLst/>
                <a:latin typeface="-apple-system"/>
              </a:rPr>
              <a:t>Automated flight planning</a:t>
            </a:r>
          </a:p>
          <a:p>
            <a:pPr algn="l">
              <a:buFont typeface="Arial" panose="020B0604020202020204" pitchFamily="34" charset="0"/>
              <a:buChar char="•"/>
            </a:pPr>
            <a:r>
              <a:rPr lang="en-US" b="0" i="0" dirty="0">
                <a:solidFill>
                  <a:srgbClr val="1C1917"/>
                </a:solidFill>
                <a:effectLst/>
                <a:latin typeface="-apple-system"/>
              </a:rPr>
              <a:t>Waypoint generation</a:t>
            </a:r>
          </a:p>
          <a:p>
            <a:pPr algn="l">
              <a:buFont typeface="Arial" panose="020B0604020202020204" pitchFamily="34" charset="0"/>
              <a:buChar char="•"/>
            </a:pPr>
            <a:r>
              <a:rPr lang="en-US" b="0" i="0" dirty="0">
                <a:solidFill>
                  <a:srgbClr val="1C1917"/>
                </a:solidFill>
                <a:effectLst/>
                <a:latin typeface="-apple-system"/>
              </a:rPr>
              <a:t>Integration with fleet management</a:t>
            </a:r>
          </a:p>
          <a:p>
            <a:pPr algn="l">
              <a:buFont typeface="Arial" panose="020B0604020202020204" pitchFamily="34" charset="0"/>
              <a:buChar char="•"/>
            </a:pPr>
            <a:r>
              <a:rPr lang="en-US" b="0" i="0" dirty="0">
                <a:solidFill>
                  <a:srgbClr val="1C1917"/>
                </a:solidFill>
                <a:effectLst/>
                <a:latin typeface="-apple-system"/>
              </a:rPr>
              <a:t>Database for mission data</a:t>
            </a:r>
          </a:p>
          <a:p>
            <a:pPr algn="l">
              <a:buFont typeface="Arial" panose="020B0604020202020204" pitchFamily="34" charset="0"/>
              <a:buChar char="•"/>
            </a:pPr>
            <a:r>
              <a:rPr lang="en-US" b="0" i="0" dirty="0">
                <a:solidFill>
                  <a:srgbClr val="1C1917"/>
                </a:solidFill>
                <a:effectLst/>
                <a:latin typeface="-apple-system"/>
              </a:rPr>
              <a:t>Interfaces for admin and pilot apps</a:t>
            </a:r>
          </a:p>
          <a:p>
            <a:pPr algn="l">
              <a:buFont typeface="Arial" panose="020B0604020202020204" pitchFamily="34" charset="0"/>
              <a:buChar char="•"/>
            </a:pPr>
            <a:endParaRPr lang="en-US" b="0" i="0" dirty="0">
              <a:solidFill>
                <a:srgbClr val="1C1917"/>
              </a:solidFill>
              <a:effectLst/>
              <a:latin typeface="-apple-system"/>
            </a:endParaRPr>
          </a:p>
          <a:p>
            <a:pPr algn="l">
              <a:buFont typeface="Arial" panose="020B0604020202020204" pitchFamily="34" charset="0"/>
              <a:buChar char="•"/>
            </a:pPr>
            <a:r>
              <a:rPr lang="en-US" b="0" i="0" dirty="0">
                <a:solidFill>
                  <a:srgbClr val="1C1917"/>
                </a:solidFill>
                <a:effectLst/>
                <a:latin typeface="-apple-system"/>
              </a:rPr>
              <a:t>The drone Mission Planner integrates with weather and map APIs to ingest environmental data for optimizing operations. It handles user authentication and authorization before allowing mission planning activities. Optimization algorithms generate efficient flight plans, which are converted into detailed waypoint routes for specific drone assignment. The waypoints are sent to the actual drones via integration with the fleet management system API. The Mission Planner also provides web interfaces for administrators to schedule missions and pilots to request them, persisting mission data in a connected database.</a:t>
            </a:r>
          </a:p>
        </p:txBody>
      </p:sp>
    </p:spTree>
    <p:extLst>
      <p:ext uri="{BB962C8B-B14F-4D97-AF65-F5344CB8AC3E}">
        <p14:creationId xmlns:p14="http://schemas.microsoft.com/office/powerpoint/2010/main" val="205586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Allows setting of all parameters for a mission - waypoints, actions, camera settings, etc.</a:t>
            </a:r>
          </a:p>
          <a:p>
            <a:pPr algn="l">
              <a:buFont typeface="Arial" panose="020B0604020202020204" pitchFamily="34" charset="0"/>
              <a:buChar char="•"/>
            </a:pPr>
            <a:r>
              <a:rPr lang="en-US" b="0" i="0" dirty="0">
                <a:solidFill>
                  <a:srgbClr val="1C1917"/>
                </a:solidFill>
                <a:effectLst/>
                <a:latin typeface="-apple-system"/>
              </a:rPr>
              <a:t>Optimizes waypoint routes for efficiency - considers things like battery life, wind patterns, no-fly zones.</a:t>
            </a:r>
          </a:p>
          <a:p>
            <a:pPr algn="l">
              <a:buFont typeface="Arial" panose="020B0604020202020204" pitchFamily="34" charset="0"/>
              <a:buChar char="•"/>
            </a:pPr>
            <a:r>
              <a:rPr lang="en-US" b="0" i="0" dirty="0">
                <a:solidFill>
                  <a:srgbClr val="1C1917"/>
                </a:solidFill>
                <a:effectLst/>
                <a:latin typeface="-apple-system"/>
              </a:rPr>
              <a:t>Allows setting timing and recurrence for missions - one time, recurring daily/weekly etc.</a:t>
            </a:r>
          </a:p>
          <a:p>
            <a:pPr algn="l">
              <a:buFont typeface="Arial" panose="020B0604020202020204" pitchFamily="34" charset="0"/>
              <a:buChar char="•"/>
            </a:pPr>
            <a:r>
              <a:rPr lang="en-US" b="0" i="0" dirty="0">
                <a:solidFill>
                  <a:srgbClr val="1C1917"/>
                </a:solidFill>
                <a:effectLst/>
                <a:latin typeface="-apple-system"/>
              </a:rPr>
              <a:t>Interfaces with fleet management system to select which drone(s) will be assigned to a mission.</a:t>
            </a:r>
          </a:p>
          <a:p>
            <a:pPr algn="l">
              <a:buFont typeface="Arial" panose="020B0604020202020204" pitchFamily="34" charset="0"/>
              <a:buChar char="•"/>
            </a:pPr>
            <a:r>
              <a:rPr lang="en-US" b="0" i="0" dirty="0">
                <a:solidFill>
                  <a:srgbClr val="1C1917"/>
                </a:solidFill>
                <a:effectLst/>
                <a:latin typeface="-apple-system"/>
              </a:rPr>
              <a:t>Sends final mission plans and waypoints to drones wirelessly.</a:t>
            </a:r>
          </a:p>
          <a:p>
            <a:pPr algn="l">
              <a:buFont typeface="Arial" panose="020B0604020202020204" pitchFamily="34" charset="0"/>
              <a:buChar char="•"/>
            </a:pPr>
            <a:r>
              <a:rPr lang="en-US" b="0" i="0" dirty="0">
                <a:solidFill>
                  <a:srgbClr val="1C1917"/>
                </a:solidFill>
                <a:effectLst/>
                <a:latin typeface="-apple-system"/>
              </a:rPr>
              <a:t>Tracks mission status in real-time as drones execute flights.</a:t>
            </a:r>
          </a:p>
          <a:p>
            <a:pPr algn="l">
              <a:buFont typeface="Arial" panose="020B0604020202020204" pitchFamily="34" charset="0"/>
              <a:buChar char="•"/>
            </a:pPr>
            <a:r>
              <a:rPr lang="en-US" b="0" i="0" dirty="0">
                <a:solidFill>
                  <a:srgbClr val="1C1917"/>
                </a:solidFill>
                <a:effectLst/>
                <a:latin typeface="-apple-system"/>
              </a:rPr>
              <a:t>Stores mission history data for reporting and analytics.</a:t>
            </a:r>
          </a:p>
          <a:p>
            <a:pPr algn="l">
              <a:buFont typeface="Arial" panose="020B0604020202020204" pitchFamily="34" charset="0"/>
              <a:buChar char="•"/>
            </a:pPr>
            <a:r>
              <a:rPr lang="en-US" b="0" i="0" dirty="0">
                <a:solidFill>
                  <a:srgbClr val="1C1917"/>
                </a:solidFill>
                <a:effectLst/>
                <a:latin typeface="-apple-system"/>
              </a:rPr>
              <a:t>Allows dynamic re-tasking or pausing of in-progress missions.</a:t>
            </a:r>
          </a:p>
          <a:p>
            <a:pPr algn="l">
              <a:buFont typeface="Arial" panose="020B0604020202020204" pitchFamily="34" charset="0"/>
              <a:buChar char="•"/>
            </a:pPr>
            <a:r>
              <a:rPr lang="en-US" b="0" i="0" dirty="0">
                <a:solidFill>
                  <a:srgbClr val="1C1917"/>
                </a:solidFill>
                <a:effectLst/>
                <a:latin typeface="-apple-system"/>
              </a:rPr>
              <a:t>APIs allow integrating with other systems like campus security software.</a:t>
            </a:r>
          </a:p>
          <a:p>
            <a:endParaRPr lang="en-US" dirty="0"/>
          </a:p>
        </p:txBody>
      </p:sp>
    </p:spTree>
    <p:extLst>
      <p:ext uri="{BB962C8B-B14F-4D97-AF65-F5344CB8AC3E}">
        <p14:creationId xmlns:p14="http://schemas.microsoft.com/office/powerpoint/2010/main" val="25337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Pre-planned drone missions allow for scheduled, recurring flights over key campus areas and buildings to enable regular proactive monitoring. </a:t>
            </a:r>
          </a:p>
          <a:p>
            <a:r>
              <a:rPr lang="en-US" b="0" i="0" dirty="0">
                <a:solidFill>
                  <a:srgbClr val="1C1917"/>
                </a:solidFill>
                <a:effectLst/>
                <a:latin typeface="-apple-system"/>
              </a:rPr>
              <a:t>The flight plans are optimized for efficiency in route and energy use. Benefits include deterring crime through consistent presence, identifying issues early before escalation, efficient use of drone resources, and building knowledge of normal activity patterns. Specific use cases could include daily monitoring of parking lots, weekly quad surveillance, and nightly building scans to maintain security. </a:t>
            </a:r>
          </a:p>
          <a:p>
            <a:r>
              <a:rPr lang="en-US" b="0" i="0" dirty="0">
                <a:solidFill>
                  <a:srgbClr val="1C1917"/>
                </a:solidFill>
                <a:effectLst/>
                <a:latin typeface="-apple-system"/>
              </a:rPr>
              <a:t>Pre-planned missions allow flexible flight scheduling that minimizes drone energy use and expenditures.</a:t>
            </a:r>
            <a:endParaRPr lang="en-US" dirty="0"/>
          </a:p>
        </p:txBody>
      </p:sp>
    </p:spTree>
    <p:extLst>
      <p:ext uri="{BB962C8B-B14F-4D97-AF65-F5344CB8AC3E}">
        <p14:creationId xmlns:p14="http://schemas.microsoft.com/office/powerpoint/2010/main" val="87797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The administrator schedules a future surveillance mission in the Mission Planner web application by setting waypoints, drone actions, and timing. These details are saved to the cloud platform, which stores the mission plan in a database for later activation. At the scheduled time, the Mission Planner service triggers the plan, assigns it to a drone through the management system, and uploads the mission specifications. The drone then autonomously follows the planned waypoints using its flight controller, performs surveillance actions with its cameras, streams video feeds, and uploads telemetry data to the cloud. After completion, the drone returns safely to base and the cloud archives the mission data for potential future analysis.</a:t>
            </a:r>
            <a:endParaRPr lang="en-US" dirty="0"/>
          </a:p>
        </p:txBody>
      </p:sp>
    </p:spTree>
    <p:extLst>
      <p:ext uri="{BB962C8B-B14F-4D97-AF65-F5344CB8AC3E}">
        <p14:creationId xmlns:p14="http://schemas.microsoft.com/office/powerpoint/2010/main" val="1045969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On-demand missions allow users to dynamically task drones to investigate situations as they arise. Users specify an area of interest on a map in the web application and the mission planner generates optimal waypoints for drone routing. Camera settings and other actions can also be configured by the user prior to launch. These customizable, adaptable missions enable rapid response surveillance of developing events, specific targets of opportunity, or other ad hoc concerns that require focused drone oversight. Example use cases include monitoring protests, surveying event venues, inspecting vandalism, and searching for missing persons on campus.</a:t>
            </a:r>
            <a:endParaRPr lang="en-US" dirty="0"/>
          </a:p>
        </p:txBody>
      </p:sp>
    </p:spTree>
    <p:extLst>
      <p:ext uri="{BB962C8B-B14F-4D97-AF65-F5344CB8AC3E}">
        <p14:creationId xmlns:p14="http://schemas.microsoft.com/office/powerpoint/2010/main" val="517270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The user specifies an area of interest for surveillance in the Mission Planner web application, which interacts with a map interface to generate an optimal drone patrol path and waypoints. These customized waypoints are submitted to the cloud platform, which creates a mission and assigns it to a drone through the management system. The specific drone receives the on-demand mission details, then autonomously follows the generated waypoints using its flight controller and leverages sensors to gather aerial data. Analysis of the streaming sensor feeds produces alerts for any anomalies detected during the flight. Once complete, the drone sends the full analytics package from the mission back to the cloud platform for storage and potential future review.</a:t>
            </a:r>
            <a:endParaRPr lang="en-US" dirty="0"/>
          </a:p>
        </p:txBody>
      </p:sp>
    </p:spTree>
    <p:extLst>
      <p:ext uri="{BB962C8B-B14F-4D97-AF65-F5344CB8AC3E}">
        <p14:creationId xmlns:p14="http://schemas.microsoft.com/office/powerpoint/2010/main" val="363616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Random patrol missions generate unpredictable drone routes by varying waypoints and flight paths to avoid repetitive routines. The mission planner optimizes randomized route parameters like area, duration and speed for efficient surveillance. The unpredictable coverage identifies incidents pattern analysis may miss and cost-effectively monitors large areas over time. Example use cases include irregular oversight of recreational spaces, parking lots, quads and unpredictable dorm patrols.</a:t>
            </a:r>
            <a:endParaRPr lang="en-US" dirty="0"/>
          </a:p>
        </p:txBody>
      </p:sp>
    </p:spTree>
    <p:extLst>
      <p:ext uri="{BB962C8B-B14F-4D97-AF65-F5344CB8AC3E}">
        <p14:creationId xmlns:p14="http://schemas.microsoft.com/office/powerpoint/2010/main" val="3623778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The Mission Planner web application initiates a random surveillance patrol by signaling the Mission Planner service, which selects an appropriate drone through the management system. The flight planner generates randomized waypoints for this drone to follow, returning them to the management system to be sent to the specific drone. The drone receives the waypoints and uses its flight controller to navigate the randomized path, streaming live video through its cameras back to the cloud platform. Telemetry data containing analytics for the unpredictable flight are also sent to the cloud after completing the patrol for archival and analysis of the randomized coverage. The variable nature of random patrols enables broad monitoring that complements scheduled flights.</a:t>
            </a:r>
            <a:endParaRPr lang="en-US" dirty="0"/>
          </a:p>
        </p:txBody>
      </p:sp>
    </p:spTree>
    <p:extLst>
      <p:ext uri="{BB962C8B-B14F-4D97-AF65-F5344CB8AC3E}">
        <p14:creationId xmlns:p14="http://schemas.microsoft.com/office/powerpoint/2010/main" val="3257573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Reactive missions involve continuously monitoring drone sensors to leverage data like motion detection and </a:t>
            </a:r>
            <a:r>
              <a:rPr lang="en-US" b="0" i="0" dirty="0" err="1">
                <a:solidFill>
                  <a:srgbClr val="1C1917"/>
                </a:solidFill>
                <a:effectLst/>
                <a:latin typeface="-apple-system"/>
              </a:rPr>
              <a:t>retask</a:t>
            </a:r>
            <a:r>
              <a:rPr lang="en-US" b="0" i="0" dirty="0">
                <a:solidFill>
                  <a:srgbClr val="1C1917"/>
                </a:solidFill>
                <a:effectLst/>
                <a:latin typeface="-apple-system"/>
              </a:rPr>
              <a:t> drones if a threshold is exceeded, interrupting ongoing flights. New waypoints are generated based on the sensor location triggering the alert to redirect the drone and rapidly investigate incidents like gunshots, shouts, or crashes through efficient routing. Use cases demonstrate real-time adaptive surveillance by dynamically rerouting drones mid-flight to emerging events detected by the system, enabling automated responses that flexibly adapt missions as situations unfold for rapid eyes on developing incidents.</a:t>
            </a:r>
            <a:endParaRPr lang="en-US" dirty="0"/>
          </a:p>
        </p:txBody>
      </p:sp>
    </p:spTree>
    <p:extLst>
      <p:ext uri="{BB962C8B-B14F-4D97-AF65-F5344CB8AC3E}">
        <p14:creationId xmlns:p14="http://schemas.microsoft.com/office/powerpoint/2010/main" val="4264128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 name="Google Shape;15;p3"/>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4" name="Google Shape;24;p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 name="Google Shape;32;p4"/>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5"/>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6" name="Google Shape;36;p5"/>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7" name="Google Shape;37;p5"/>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3"/>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3"/>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9" name="Google Shape;79;p13"/>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a:endParaRPr/>
          </a:p>
        </p:txBody>
      </p:sp>
      <p:sp>
        <p:nvSpPr>
          <p:cNvPr id="80" name="Google Shape;80;p13"/>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3"/>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2" name="Google Shape;82;p13"/>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3" name="Google Shape;83;p13"/>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5" name="Google Shape;85;p13"/>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6" name="Google Shape;86;p13"/>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3"/>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8" name="Google Shape;88;p13"/>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15"/>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5"/>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7" name="Google Shape;107;p15"/>
          <p:cNvSpPr txBox="1">
            <a:spLocks noGrp="1"/>
          </p:cNvSpPr>
          <p:nvPr>
            <p:ph type="title" idx="3"/>
          </p:nvPr>
        </p:nvSpPr>
        <p:spPr>
          <a:xfrm>
            <a:off x="3468525"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5"/>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9" name="Google Shape;109;p15"/>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5"/>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6"/>
          <p:cNvSpPr txBox="1">
            <a:spLocks noGrp="1"/>
          </p:cNvSpPr>
          <p:nvPr>
            <p:ph type="title" idx="2"/>
          </p:nvPr>
        </p:nvSpPr>
        <p:spPr>
          <a:xfrm>
            <a:off x="5716125" y="355917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4" name="Google Shape;114;p16"/>
          <p:cNvSpPr txBox="1">
            <a:spLocks noGrp="1"/>
          </p:cNvSpPr>
          <p:nvPr>
            <p:ph type="subTitle" idx="1"/>
          </p:nvPr>
        </p:nvSpPr>
        <p:spPr>
          <a:xfrm>
            <a:off x="5716125" y="395590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5" name="Google Shape;115;p16"/>
          <p:cNvSpPr txBox="1">
            <a:spLocks noGrp="1"/>
          </p:cNvSpPr>
          <p:nvPr>
            <p:ph type="title" idx="3"/>
          </p:nvPr>
        </p:nvSpPr>
        <p:spPr>
          <a:xfrm>
            <a:off x="5716134" y="2238450"/>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6" name="Google Shape;116;p16"/>
          <p:cNvSpPr txBox="1">
            <a:spLocks noGrp="1"/>
          </p:cNvSpPr>
          <p:nvPr>
            <p:ph type="subTitle" idx="4"/>
          </p:nvPr>
        </p:nvSpPr>
        <p:spPr>
          <a:xfrm>
            <a:off x="5716134" y="2635175"/>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7" name="Google Shape;117;p16"/>
          <p:cNvSpPr txBox="1">
            <a:spLocks noGrp="1"/>
          </p:cNvSpPr>
          <p:nvPr>
            <p:ph type="title" idx="5"/>
          </p:nvPr>
        </p:nvSpPr>
        <p:spPr>
          <a:xfrm>
            <a:off x="5716118" y="91772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8" name="Google Shape;118;p16"/>
          <p:cNvSpPr txBox="1">
            <a:spLocks noGrp="1"/>
          </p:cNvSpPr>
          <p:nvPr>
            <p:ph type="subTitle" idx="6"/>
          </p:nvPr>
        </p:nvSpPr>
        <p:spPr>
          <a:xfrm>
            <a:off x="5716118" y="131445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19" name="Google Shape;119;p16"/>
          <p:cNvGrpSpPr/>
          <p:nvPr/>
        </p:nvGrpSpPr>
        <p:grpSpPr>
          <a:xfrm>
            <a:off x="-25" y="0"/>
            <a:ext cx="9144020" cy="342900"/>
            <a:chOff x="-25" y="0"/>
            <a:chExt cx="9144020" cy="342900"/>
          </a:xfrm>
        </p:grpSpPr>
        <p:sp>
          <p:nvSpPr>
            <p:cNvPr id="120" name="Google Shape;120;p1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6"/>
            <p:cNvGrpSpPr/>
            <p:nvPr/>
          </p:nvGrpSpPr>
          <p:grpSpPr>
            <a:xfrm>
              <a:off x="215975" y="111150"/>
              <a:ext cx="642950" cy="120600"/>
              <a:chOff x="215975" y="152625"/>
              <a:chExt cx="642950" cy="120600"/>
            </a:xfrm>
          </p:grpSpPr>
          <p:sp>
            <p:nvSpPr>
              <p:cNvPr id="122" name="Google Shape;122;p1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1" name="Google Shape;201;p21"/>
          <p:cNvSpPr txBox="1">
            <a:spLocks noGrp="1"/>
          </p:cNvSpPr>
          <p:nvPr>
            <p:ph type="title" idx="2" hasCustomPrompt="1"/>
          </p:nvPr>
        </p:nvSpPr>
        <p:spPr>
          <a:xfrm>
            <a:off x="4457700" y="132612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2" name="Google Shape;202;p21"/>
          <p:cNvSpPr txBox="1">
            <a:spLocks noGrp="1"/>
          </p:cNvSpPr>
          <p:nvPr>
            <p:ph type="subTitle" idx="1"/>
          </p:nvPr>
        </p:nvSpPr>
        <p:spPr>
          <a:xfrm>
            <a:off x="4457700" y="178707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03" name="Google Shape;203;p21"/>
          <p:cNvSpPr txBox="1">
            <a:spLocks noGrp="1"/>
          </p:cNvSpPr>
          <p:nvPr>
            <p:ph type="title" idx="3" hasCustomPrompt="1"/>
          </p:nvPr>
        </p:nvSpPr>
        <p:spPr>
          <a:xfrm>
            <a:off x="4457700" y="2463350"/>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4" name="Google Shape;204;p21"/>
          <p:cNvSpPr txBox="1">
            <a:spLocks noGrp="1"/>
          </p:cNvSpPr>
          <p:nvPr>
            <p:ph type="subTitle" idx="4"/>
          </p:nvPr>
        </p:nvSpPr>
        <p:spPr>
          <a:xfrm>
            <a:off x="4457700" y="2924300"/>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05" name="Google Shape;205;p21"/>
          <p:cNvSpPr txBox="1">
            <a:spLocks noGrp="1"/>
          </p:cNvSpPr>
          <p:nvPr>
            <p:ph type="title" idx="5" hasCustomPrompt="1"/>
          </p:nvPr>
        </p:nvSpPr>
        <p:spPr>
          <a:xfrm>
            <a:off x="4457700" y="360057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6" name="Google Shape;206;p21"/>
          <p:cNvSpPr txBox="1">
            <a:spLocks noGrp="1"/>
          </p:cNvSpPr>
          <p:nvPr>
            <p:ph type="subTitle" idx="6"/>
          </p:nvPr>
        </p:nvSpPr>
        <p:spPr>
          <a:xfrm>
            <a:off x="4457700" y="406152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3_1_1_1_1">
    <p:spTree>
      <p:nvGrpSpPr>
        <p:cNvPr id="1" name="Shape 256"/>
        <p:cNvGrpSpPr/>
        <p:nvPr/>
      </p:nvGrpSpPr>
      <p:grpSpPr>
        <a:xfrm>
          <a:off x="0" y="0"/>
          <a:ext cx="0" cy="0"/>
          <a:chOff x="0" y="0"/>
          <a:chExt cx="0" cy="0"/>
        </a:xfrm>
      </p:grpSpPr>
      <p:grpSp>
        <p:nvGrpSpPr>
          <p:cNvPr id="257" name="Google Shape;257;p27"/>
          <p:cNvGrpSpPr/>
          <p:nvPr/>
        </p:nvGrpSpPr>
        <p:grpSpPr>
          <a:xfrm>
            <a:off x="-25" y="0"/>
            <a:ext cx="9144020" cy="342900"/>
            <a:chOff x="-25" y="0"/>
            <a:chExt cx="9144020" cy="342900"/>
          </a:xfrm>
        </p:grpSpPr>
        <p:sp>
          <p:nvSpPr>
            <p:cNvPr id="258" name="Google Shape;258;p2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27"/>
            <p:cNvGrpSpPr/>
            <p:nvPr/>
          </p:nvGrpSpPr>
          <p:grpSpPr>
            <a:xfrm>
              <a:off x="215975" y="111150"/>
              <a:ext cx="642950" cy="120600"/>
              <a:chOff x="215975" y="152625"/>
              <a:chExt cx="642950" cy="120600"/>
            </a:xfrm>
          </p:grpSpPr>
          <p:sp>
            <p:nvSpPr>
              <p:cNvPr id="260" name="Google Shape;260;p2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 name="Google Shape;263;p27"/>
          <p:cNvSpPr txBox="1">
            <a:spLocks noGrp="1"/>
          </p:cNvSpPr>
          <p:nvPr>
            <p:ph type="subTitle" idx="1"/>
          </p:nvPr>
        </p:nvSpPr>
        <p:spPr>
          <a:xfrm>
            <a:off x="714300" y="1443625"/>
            <a:ext cx="7715400" cy="316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
        <p:nvSpPr>
          <p:cNvPr id="264" name="Google Shape;264;p2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2D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1" r:id="rId5"/>
    <p:sldLayoutId id="2147483662" r:id="rId6"/>
    <p:sldLayoutId id="2147483667" r:id="rId7"/>
    <p:sldLayoutId id="2147483673" r:id="rId8"/>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3" name="Google Shape;1733;p64"/>
          <p:cNvSpPr txBox="1">
            <a:spLocks noGrp="1"/>
          </p:cNvSpPr>
          <p:nvPr>
            <p:ph type="title"/>
          </p:nvPr>
        </p:nvSpPr>
        <p:spPr>
          <a:xfrm>
            <a:off x="788484" y="1181100"/>
            <a:ext cx="3947532" cy="26955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Service Oriented Mission Planner</a:t>
            </a:r>
            <a:endParaRPr dirty="0"/>
          </a:p>
        </p:txBody>
      </p:sp>
      <p:pic>
        <p:nvPicPr>
          <p:cNvPr id="3076" name="Picture 4" descr="What is Drone Fleet Management? | Fleet Telematics Providers | Envue">
            <a:extLst>
              <a:ext uri="{FF2B5EF4-FFF2-40B4-BE49-F238E27FC236}">
                <a16:creationId xmlns:a16="http://schemas.microsoft.com/office/drawing/2014/main" id="{A08A9AF4-A802-529B-6C98-388CCADB2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1" y="1181100"/>
            <a:ext cx="3295650" cy="2695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F07F8DC-67C2-F0CE-F988-6A509691401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237AEA6A-35BB-9994-F1C1-11EFE5D3A912}"/>
              </a:ext>
            </a:extLst>
          </p:cNvPr>
          <p:cNvSpPr>
            <a:spLocks noGrp="1"/>
          </p:cNvSpPr>
          <p:nvPr>
            <p:ph type="title"/>
          </p:nvPr>
        </p:nvSpPr>
        <p:spPr/>
        <p:txBody>
          <a:bodyPr/>
          <a:lstStyle/>
          <a:p>
            <a:r>
              <a:rPr lang="en-US" dirty="0"/>
              <a:t>Random Patrols</a:t>
            </a:r>
          </a:p>
        </p:txBody>
      </p:sp>
      <p:pic>
        <p:nvPicPr>
          <p:cNvPr id="5" name="Picture 4" descr="A diagram of a computer&#10;&#10;Description automatically generated with medium confidence">
            <a:extLst>
              <a:ext uri="{FF2B5EF4-FFF2-40B4-BE49-F238E27FC236}">
                <a16:creationId xmlns:a16="http://schemas.microsoft.com/office/drawing/2014/main" id="{3653EC1A-0FE5-9A55-F355-E88721F9D3EE}"/>
              </a:ext>
            </a:extLst>
          </p:cNvPr>
          <p:cNvPicPr>
            <a:picLocks noChangeAspect="1"/>
          </p:cNvPicPr>
          <p:nvPr/>
        </p:nvPicPr>
        <p:blipFill>
          <a:blip r:embed="rId3"/>
          <a:stretch>
            <a:fillRect/>
          </a:stretch>
        </p:blipFill>
        <p:spPr>
          <a:xfrm>
            <a:off x="714300" y="1206800"/>
            <a:ext cx="7715400" cy="3476960"/>
          </a:xfrm>
          <a:prstGeom prst="rect">
            <a:avLst/>
          </a:prstGeom>
        </p:spPr>
      </p:pic>
    </p:spTree>
    <p:extLst>
      <p:ext uri="{BB962C8B-B14F-4D97-AF65-F5344CB8AC3E}">
        <p14:creationId xmlns:p14="http://schemas.microsoft.com/office/powerpoint/2010/main" val="257081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155C18-A6EF-398D-6B74-12157F945E7B}"/>
              </a:ext>
            </a:extLst>
          </p:cNvPr>
          <p:cNvSpPr>
            <a:spLocks noGrp="1"/>
          </p:cNvSpPr>
          <p:nvPr>
            <p:ph type="subTitle" idx="1"/>
          </p:nvPr>
        </p:nvSpPr>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Continuous monitoring of drones and sensors</a:t>
            </a:r>
          </a:p>
          <a:p>
            <a:pPr algn="l">
              <a:buFont typeface="Arial" panose="020B0604020202020204" pitchFamily="34" charset="0"/>
              <a:buChar char="•"/>
            </a:pPr>
            <a:r>
              <a:rPr lang="en-US" b="0" i="0" dirty="0">
                <a:solidFill>
                  <a:srgbClr val="1C1917"/>
                </a:solidFill>
                <a:effectLst/>
                <a:latin typeface="Montserrat" panose="00000500000000000000" pitchFamily="2" charset="0"/>
              </a:rPr>
              <a:t>Leverage sensor data like motion detection</a:t>
            </a:r>
          </a:p>
          <a:p>
            <a:pPr algn="l">
              <a:buFont typeface="Arial" panose="020B0604020202020204" pitchFamily="34" charset="0"/>
              <a:buChar char="•"/>
            </a:pPr>
            <a:r>
              <a:rPr lang="en-US" b="0" i="0" dirty="0">
                <a:solidFill>
                  <a:srgbClr val="1C1917"/>
                </a:solidFill>
                <a:effectLst/>
                <a:latin typeface="Montserrat" panose="00000500000000000000" pitchFamily="2" charset="0"/>
              </a:rPr>
              <a:t>Drone retasked if sensor threshold exceeded</a:t>
            </a:r>
          </a:p>
          <a:p>
            <a:pPr algn="l">
              <a:buFont typeface="Arial" panose="020B0604020202020204" pitchFamily="34" charset="0"/>
              <a:buChar char="•"/>
            </a:pPr>
            <a:r>
              <a:rPr lang="en-US" b="0" i="0" dirty="0">
                <a:solidFill>
                  <a:srgbClr val="1C1917"/>
                </a:solidFill>
                <a:effectLst/>
                <a:latin typeface="Montserrat" panose="00000500000000000000" pitchFamily="2" charset="0"/>
              </a:rPr>
              <a:t>New waypoints based on sensor location</a:t>
            </a:r>
          </a:p>
          <a:p>
            <a:pPr algn="l">
              <a:buFont typeface="Arial" panose="020B0604020202020204" pitchFamily="34" charset="0"/>
              <a:buChar char="•"/>
            </a:pPr>
            <a:r>
              <a:rPr lang="en-US" b="0" i="0" dirty="0">
                <a:solidFill>
                  <a:srgbClr val="1C1917"/>
                </a:solidFill>
                <a:effectLst/>
                <a:latin typeface="Montserrat" panose="00000500000000000000" pitchFamily="2" charset="0"/>
              </a:rPr>
              <a:t>Drone interrupts current mission</a:t>
            </a:r>
          </a:p>
          <a:p>
            <a:pPr algn="l">
              <a:buFont typeface="Arial" panose="020B0604020202020204" pitchFamily="34" charset="0"/>
              <a:buChar char="•"/>
            </a:pPr>
            <a:r>
              <a:rPr lang="en-US" dirty="0">
                <a:solidFill>
                  <a:srgbClr val="1C1917"/>
                </a:solidFill>
                <a:latin typeface="Montserrat" panose="00000500000000000000" pitchFamily="2" charset="0"/>
              </a:rPr>
              <a:t>Use Cases:</a:t>
            </a:r>
            <a:endParaRPr lang="en-US" dirty="0">
              <a:latin typeface="Montserrat" panose="00000500000000000000" pitchFamily="2" charset="0"/>
            </a:endParaRP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Rapid dispatch to investigate sensor alerts like gunshots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Dynamically adapt to unfolding situations by responding to shouts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Flexible rerouting from ongoing missions to crashes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Real-time surveillance by retasking drones based on alerts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Generate new waypoints to efficiently investigate emerging incidents</a:t>
            </a:r>
          </a:p>
          <a:p>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536E4DD7-EBFB-5926-6EFE-4341B0DD3C92}"/>
              </a:ext>
            </a:extLst>
          </p:cNvPr>
          <p:cNvSpPr>
            <a:spLocks noGrp="1"/>
          </p:cNvSpPr>
          <p:nvPr>
            <p:ph type="title"/>
          </p:nvPr>
        </p:nvSpPr>
        <p:spPr/>
        <p:txBody>
          <a:bodyPr/>
          <a:lstStyle/>
          <a:p>
            <a:r>
              <a:rPr lang="en-US" b="0" i="0" dirty="0">
                <a:solidFill>
                  <a:srgbClr val="1C1917"/>
                </a:solidFill>
                <a:effectLst/>
                <a:latin typeface="-apple-system"/>
              </a:rPr>
              <a:t>Reactive missions</a:t>
            </a:r>
            <a:endParaRPr lang="en-US" dirty="0"/>
          </a:p>
        </p:txBody>
      </p:sp>
    </p:spTree>
    <p:extLst>
      <p:ext uri="{BB962C8B-B14F-4D97-AF65-F5344CB8AC3E}">
        <p14:creationId xmlns:p14="http://schemas.microsoft.com/office/powerpoint/2010/main" val="211246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F2705C7-D5A0-11F1-4145-C23ED4BD987D}"/>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2378A2AE-9EA9-14D9-7A25-AAA5E7B3A1BE}"/>
              </a:ext>
            </a:extLst>
          </p:cNvPr>
          <p:cNvSpPr>
            <a:spLocks noGrp="1"/>
          </p:cNvSpPr>
          <p:nvPr>
            <p:ph type="title"/>
          </p:nvPr>
        </p:nvSpPr>
        <p:spPr/>
        <p:txBody>
          <a:bodyPr/>
          <a:lstStyle/>
          <a:p>
            <a:r>
              <a:rPr lang="en-US" dirty="0"/>
              <a:t>Reactive Missions</a:t>
            </a:r>
          </a:p>
        </p:txBody>
      </p:sp>
      <p:pic>
        <p:nvPicPr>
          <p:cNvPr id="5" name="Picture 4" descr="A screenshot of a computer screen&#10;&#10;Description automatically generated">
            <a:extLst>
              <a:ext uri="{FF2B5EF4-FFF2-40B4-BE49-F238E27FC236}">
                <a16:creationId xmlns:a16="http://schemas.microsoft.com/office/drawing/2014/main" id="{0200D998-7FB8-6090-84BE-D852A259D89D}"/>
              </a:ext>
            </a:extLst>
          </p:cNvPr>
          <p:cNvPicPr>
            <a:picLocks noChangeAspect="1"/>
          </p:cNvPicPr>
          <p:nvPr/>
        </p:nvPicPr>
        <p:blipFill>
          <a:blip r:embed="rId3"/>
          <a:stretch>
            <a:fillRect/>
          </a:stretch>
        </p:blipFill>
        <p:spPr>
          <a:xfrm>
            <a:off x="714300" y="1206800"/>
            <a:ext cx="7723098" cy="3395850"/>
          </a:xfrm>
          <a:prstGeom prst="rect">
            <a:avLst/>
          </a:prstGeom>
        </p:spPr>
      </p:pic>
    </p:spTree>
    <p:extLst>
      <p:ext uri="{BB962C8B-B14F-4D97-AF65-F5344CB8AC3E}">
        <p14:creationId xmlns:p14="http://schemas.microsoft.com/office/powerpoint/2010/main" val="293561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68B943-5B15-D95A-A1F3-B1A24B1345D1}"/>
              </a:ext>
            </a:extLst>
          </p:cNvPr>
          <p:cNvSpPr>
            <a:spLocks noGrp="1"/>
          </p:cNvSpPr>
          <p:nvPr>
            <p:ph type="subTitle" idx="1"/>
          </p:nvPr>
        </p:nvSpPr>
        <p:spPr>
          <a:xfrm>
            <a:off x="1303020" y="1206800"/>
            <a:ext cx="6088380" cy="3397800"/>
          </a:xfrm>
        </p:spPr>
        <p:txBody>
          <a:bodyPr/>
          <a:lstStyle/>
          <a:p>
            <a:endParaRPr lang="en-US" dirty="0"/>
          </a:p>
        </p:txBody>
      </p:sp>
      <p:sp>
        <p:nvSpPr>
          <p:cNvPr id="3" name="Title 2">
            <a:extLst>
              <a:ext uri="{FF2B5EF4-FFF2-40B4-BE49-F238E27FC236}">
                <a16:creationId xmlns:a16="http://schemas.microsoft.com/office/drawing/2014/main" id="{8DE97EEC-3CC7-5460-1357-616523FA0DD6}"/>
              </a:ext>
            </a:extLst>
          </p:cNvPr>
          <p:cNvSpPr>
            <a:spLocks noGrp="1"/>
          </p:cNvSpPr>
          <p:nvPr>
            <p:ph type="title"/>
          </p:nvPr>
        </p:nvSpPr>
        <p:spPr/>
        <p:txBody>
          <a:bodyPr/>
          <a:lstStyle/>
          <a:p>
            <a:r>
              <a:rPr lang="en-US" dirty="0"/>
              <a:t>Combined Missions</a:t>
            </a:r>
          </a:p>
        </p:txBody>
      </p:sp>
      <p:pic>
        <p:nvPicPr>
          <p:cNvPr id="5" name="Picture 4" descr="A screenshot of a diagram&#10;&#10;Description automatically generated">
            <a:extLst>
              <a:ext uri="{FF2B5EF4-FFF2-40B4-BE49-F238E27FC236}">
                <a16:creationId xmlns:a16="http://schemas.microsoft.com/office/drawing/2014/main" id="{9FA0BCF5-42EB-F91F-B539-E26BDC989007}"/>
              </a:ext>
            </a:extLst>
          </p:cNvPr>
          <p:cNvPicPr>
            <a:picLocks noChangeAspect="1"/>
          </p:cNvPicPr>
          <p:nvPr/>
        </p:nvPicPr>
        <p:blipFill>
          <a:blip r:embed="rId3"/>
          <a:stretch>
            <a:fillRect/>
          </a:stretch>
        </p:blipFill>
        <p:spPr>
          <a:xfrm>
            <a:off x="1234440" y="1206800"/>
            <a:ext cx="6156960" cy="3395850"/>
          </a:xfrm>
          <a:prstGeom prst="rect">
            <a:avLst/>
          </a:prstGeom>
        </p:spPr>
      </p:pic>
    </p:spTree>
    <p:extLst>
      <p:ext uri="{BB962C8B-B14F-4D97-AF65-F5344CB8AC3E}">
        <p14:creationId xmlns:p14="http://schemas.microsoft.com/office/powerpoint/2010/main" val="3107134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B3D5-7E2E-25B6-0074-839E6E124312}"/>
              </a:ext>
            </a:extLst>
          </p:cNvPr>
          <p:cNvSpPr>
            <a:spLocks noGrp="1"/>
          </p:cNvSpPr>
          <p:nvPr>
            <p:ph type="title"/>
          </p:nvPr>
        </p:nvSpPr>
        <p:spPr/>
        <p:txBody>
          <a:bodyPr/>
          <a:lstStyle/>
          <a:p>
            <a:r>
              <a:rPr lang="en-US" dirty="0"/>
              <a:t>Way Point Actions</a:t>
            </a:r>
          </a:p>
        </p:txBody>
      </p:sp>
      <p:sp>
        <p:nvSpPr>
          <p:cNvPr id="3" name="Title 2">
            <a:extLst>
              <a:ext uri="{FF2B5EF4-FFF2-40B4-BE49-F238E27FC236}">
                <a16:creationId xmlns:a16="http://schemas.microsoft.com/office/drawing/2014/main" id="{58CB2B8F-5B64-622B-421C-96800E038295}"/>
              </a:ext>
            </a:extLst>
          </p:cNvPr>
          <p:cNvSpPr>
            <a:spLocks noGrp="1"/>
          </p:cNvSpPr>
          <p:nvPr>
            <p:ph type="title" idx="2"/>
          </p:nvPr>
        </p:nvSpPr>
        <p:spPr>
          <a:xfrm>
            <a:off x="778688" y="1377837"/>
            <a:ext cx="3469462" cy="468000"/>
          </a:xfrm>
        </p:spPr>
        <p:txBody>
          <a:bodyPr/>
          <a:lstStyle/>
          <a:p>
            <a:r>
              <a:rPr lang="en-US" dirty="0"/>
              <a:t>Navigation Actions</a:t>
            </a:r>
          </a:p>
        </p:txBody>
      </p:sp>
      <p:sp>
        <p:nvSpPr>
          <p:cNvPr id="4" name="Subtitle 3">
            <a:extLst>
              <a:ext uri="{FF2B5EF4-FFF2-40B4-BE49-F238E27FC236}">
                <a16:creationId xmlns:a16="http://schemas.microsoft.com/office/drawing/2014/main" id="{C9D55441-774C-2067-85A7-042252BA7988}"/>
              </a:ext>
            </a:extLst>
          </p:cNvPr>
          <p:cNvSpPr>
            <a:spLocks noGrp="1"/>
          </p:cNvSpPr>
          <p:nvPr>
            <p:ph type="subTitle" idx="1"/>
          </p:nvPr>
        </p:nvSpPr>
        <p:spPr>
          <a:xfrm>
            <a:off x="778688" y="2206074"/>
            <a:ext cx="3602812" cy="2387826"/>
          </a:xfrm>
        </p:spPr>
        <p:txBody>
          <a:bodyPr anchor="t"/>
          <a:lstStyle/>
          <a:p>
            <a:pPr algn="l">
              <a:buFont typeface="Arial" panose="020B0604020202020204" pitchFamily="34" charset="0"/>
              <a:buChar char="•"/>
            </a:pPr>
            <a:r>
              <a:rPr lang="en-US" b="0" i="0" dirty="0">
                <a:solidFill>
                  <a:srgbClr val="1C1917"/>
                </a:solidFill>
                <a:effectLst/>
                <a:latin typeface="Montserrat" panose="00000500000000000000" pitchFamily="2" charset="0"/>
              </a:rPr>
              <a:t>Hover</a:t>
            </a:r>
          </a:p>
          <a:p>
            <a:pPr algn="l">
              <a:buFont typeface="Arial" panose="020B0604020202020204" pitchFamily="34" charset="0"/>
              <a:buChar char="•"/>
            </a:pPr>
            <a:r>
              <a:rPr lang="en-US" b="0" i="0" dirty="0">
                <a:solidFill>
                  <a:srgbClr val="1C1917"/>
                </a:solidFill>
                <a:effectLst/>
                <a:latin typeface="Montserrat" panose="00000500000000000000" pitchFamily="2" charset="0"/>
              </a:rPr>
              <a:t>Orbit</a:t>
            </a:r>
          </a:p>
          <a:p>
            <a:pPr algn="l">
              <a:buFont typeface="Arial" panose="020B0604020202020204" pitchFamily="34" charset="0"/>
              <a:buChar char="•"/>
            </a:pPr>
            <a:r>
              <a:rPr lang="en-US" b="0" i="0" dirty="0">
                <a:solidFill>
                  <a:srgbClr val="1C1917"/>
                </a:solidFill>
                <a:effectLst/>
                <a:latin typeface="Montserrat" panose="00000500000000000000" pitchFamily="2" charset="0"/>
              </a:rPr>
              <a:t>Change Altitude</a:t>
            </a:r>
          </a:p>
          <a:p>
            <a:pPr algn="l">
              <a:buFont typeface="Arial" panose="020B0604020202020204" pitchFamily="34" charset="0"/>
              <a:buChar char="•"/>
            </a:pPr>
            <a:r>
              <a:rPr lang="en-US" b="0" i="0" dirty="0">
                <a:solidFill>
                  <a:srgbClr val="1C1917"/>
                </a:solidFill>
                <a:effectLst/>
                <a:latin typeface="Montserrat" panose="00000500000000000000" pitchFamily="2" charset="0"/>
              </a:rPr>
              <a:t>Change Speed</a:t>
            </a:r>
          </a:p>
          <a:p>
            <a:pPr algn="l">
              <a:buFont typeface="Arial" panose="020B0604020202020204" pitchFamily="34" charset="0"/>
              <a:buChar char="•"/>
            </a:pPr>
            <a:r>
              <a:rPr lang="en-US" b="0" i="0" dirty="0">
                <a:solidFill>
                  <a:srgbClr val="1C1917"/>
                </a:solidFill>
                <a:effectLst/>
                <a:latin typeface="Montserrat" panose="00000500000000000000" pitchFamily="2" charset="0"/>
              </a:rPr>
              <a:t>Pause</a:t>
            </a:r>
          </a:p>
          <a:p>
            <a:pPr algn="l">
              <a:buFont typeface="Arial" panose="020B0604020202020204" pitchFamily="34" charset="0"/>
              <a:buChar char="•"/>
            </a:pPr>
            <a:r>
              <a:rPr lang="en-US" b="0" i="0" dirty="0">
                <a:solidFill>
                  <a:srgbClr val="1C1917"/>
                </a:solidFill>
                <a:effectLst/>
                <a:latin typeface="Montserrat" panose="00000500000000000000" pitchFamily="2" charset="0"/>
              </a:rPr>
              <a:t>Rotate</a:t>
            </a:r>
          </a:p>
          <a:p>
            <a:pPr algn="l">
              <a:buFont typeface="Arial" panose="020B0604020202020204" pitchFamily="34" charset="0"/>
              <a:buChar char="•"/>
            </a:pPr>
            <a:r>
              <a:rPr lang="en-US" b="0" i="0" dirty="0">
                <a:solidFill>
                  <a:srgbClr val="1C1917"/>
                </a:solidFill>
                <a:effectLst/>
                <a:latin typeface="Montserrat" panose="00000500000000000000" pitchFamily="2" charset="0"/>
              </a:rPr>
              <a:t>Return to Launch</a:t>
            </a:r>
          </a:p>
          <a:p>
            <a:pPr algn="l">
              <a:buFont typeface="Arial" panose="020B0604020202020204" pitchFamily="34" charset="0"/>
              <a:buChar char="•"/>
            </a:pPr>
            <a:r>
              <a:rPr lang="en-US" b="0" i="0" dirty="0">
                <a:solidFill>
                  <a:srgbClr val="1C1917"/>
                </a:solidFill>
                <a:effectLst/>
                <a:latin typeface="Montserrat" panose="00000500000000000000" pitchFamily="2" charset="0"/>
              </a:rPr>
              <a:t>Loiter</a:t>
            </a:r>
          </a:p>
          <a:p>
            <a:endParaRPr lang="en-US" dirty="0">
              <a:latin typeface="Montserrat" panose="00000500000000000000" pitchFamily="2" charset="0"/>
            </a:endParaRPr>
          </a:p>
        </p:txBody>
      </p:sp>
      <p:sp>
        <p:nvSpPr>
          <p:cNvPr id="5" name="Title 4">
            <a:extLst>
              <a:ext uri="{FF2B5EF4-FFF2-40B4-BE49-F238E27FC236}">
                <a16:creationId xmlns:a16="http://schemas.microsoft.com/office/drawing/2014/main" id="{5993D24C-0248-EF92-5268-3A8DFEB3293D}"/>
              </a:ext>
            </a:extLst>
          </p:cNvPr>
          <p:cNvSpPr>
            <a:spLocks noGrp="1"/>
          </p:cNvSpPr>
          <p:nvPr>
            <p:ph type="title" idx="3"/>
          </p:nvPr>
        </p:nvSpPr>
        <p:spPr>
          <a:xfrm>
            <a:off x="5383050" y="1377837"/>
            <a:ext cx="2164200" cy="468000"/>
          </a:xfrm>
        </p:spPr>
        <p:txBody>
          <a:bodyPr/>
          <a:lstStyle/>
          <a:p>
            <a:r>
              <a:rPr lang="en-US" dirty="0"/>
              <a:t>Camera Actions</a:t>
            </a:r>
          </a:p>
        </p:txBody>
      </p:sp>
      <p:sp>
        <p:nvSpPr>
          <p:cNvPr id="6" name="Subtitle 5">
            <a:extLst>
              <a:ext uri="{FF2B5EF4-FFF2-40B4-BE49-F238E27FC236}">
                <a16:creationId xmlns:a16="http://schemas.microsoft.com/office/drawing/2014/main" id="{9FACA411-D36D-429B-CD89-9B57386A87B2}"/>
              </a:ext>
            </a:extLst>
          </p:cNvPr>
          <p:cNvSpPr>
            <a:spLocks noGrp="1"/>
          </p:cNvSpPr>
          <p:nvPr>
            <p:ph type="subTitle" idx="4"/>
          </p:nvPr>
        </p:nvSpPr>
        <p:spPr>
          <a:xfrm>
            <a:off x="5249700" y="2206074"/>
            <a:ext cx="3180000" cy="2387826"/>
          </a:xfrm>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Take Photo</a:t>
            </a:r>
          </a:p>
          <a:p>
            <a:pPr algn="l">
              <a:buFont typeface="Arial" panose="020B0604020202020204" pitchFamily="34" charset="0"/>
              <a:buChar char="•"/>
            </a:pPr>
            <a:r>
              <a:rPr lang="en-US" b="0" i="0" dirty="0">
                <a:solidFill>
                  <a:srgbClr val="1C1917"/>
                </a:solidFill>
                <a:effectLst/>
                <a:latin typeface="Montserrat" panose="00000500000000000000" pitchFamily="2" charset="0"/>
              </a:rPr>
              <a:t>Start/Stop Video</a:t>
            </a:r>
          </a:p>
          <a:p>
            <a:pPr algn="l">
              <a:buFont typeface="Arial" panose="020B0604020202020204" pitchFamily="34" charset="0"/>
              <a:buChar char="•"/>
            </a:pPr>
            <a:r>
              <a:rPr lang="en-US" b="0" i="0" dirty="0">
                <a:solidFill>
                  <a:srgbClr val="1C1917"/>
                </a:solidFill>
                <a:effectLst/>
                <a:latin typeface="Montserrat" panose="00000500000000000000" pitchFamily="2" charset="0"/>
              </a:rPr>
              <a:t>Switch Camera</a:t>
            </a:r>
          </a:p>
          <a:p>
            <a:pPr algn="l">
              <a:buFont typeface="Arial" panose="020B0604020202020204" pitchFamily="34" charset="0"/>
              <a:buChar char="•"/>
            </a:pPr>
            <a:r>
              <a:rPr lang="en-US" b="0" i="0" dirty="0">
                <a:solidFill>
                  <a:srgbClr val="1C1917"/>
                </a:solidFill>
                <a:effectLst/>
                <a:latin typeface="Montserrat" panose="00000500000000000000" pitchFamily="2" charset="0"/>
              </a:rPr>
              <a:t>Aim Camera</a:t>
            </a:r>
          </a:p>
          <a:p>
            <a:pPr algn="l">
              <a:buFont typeface="Arial" panose="020B0604020202020204" pitchFamily="34" charset="0"/>
              <a:buChar char="•"/>
            </a:pPr>
            <a:r>
              <a:rPr lang="en-US" b="0" i="0" dirty="0">
                <a:solidFill>
                  <a:srgbClr val="1C1917"/>
                </a:solidFill>
                <a:effectLst/>
                <a:latin typeface="Montserrat" panose="00000500000000000000" pitchFamily="2" charset="0"/>
              </a:rPr>
              <a:t>Scan Area</a:t>
            </a:r>
          </a:p>
          <a:p>
            <a:endParaRPr lang="en-US" dirty="0">
              <a:latin typeface="Montserrat" panose="00000500000000000000" pitchFamily="2" charset="0"/>
            </a:endParaRPr>
          </a:p>
        </p:txBody>
      </p:sp>
    </p:spTree>
    <p:extLst>
      <p:ext uri="{BB962C8B-B14F-4D97-AF65-F5344CB8AC3E}">
        <p14:creationId xmlns:p14="http://schemas.microsoft.com/office/powerpoint/2010/main" val="2680705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B3D5-7E2E-25B6-0074-839E6E124312}"/>
              </a:ext>
            </a:extLst>
          </p:cNvPr>
          <p:cNvSpPr>
            <a:spLocks noGrp="1"/>
          </p:cNvSpPr>
          <p:nvPr>
            <p:ph type="title"/>
          </p:nvPr>
        </p:nvSpPr>
        <p:spPr/>
        <p:txBody>
          <a:bodyPr/>
          <a:lstStyle/>
          <a:p>
            <a:r>
              <a:rPr lang="en-US" dirty="0"/>
              <a:t>Way Point Actions</a:t>
            </a:r>
          </a:p>
        </p:txBody>
      </p:sp>
      <p:sp>
        <p:nvSpPr>
          <p:cNvPr id="3" name="Title 2">
            <a:extLst>
              <a:ext uri="{FF2B5EF4-FFF2-40B4-BE49-F238E27FC236}">
                <a16:creationId xmlns:a16="http://schemas.microsoft.com/office/drawing/2014/main" id="{58CB2B8F-5B64-622B-421C-96800E038295}"/>
              </a:ext>
            </a:extLst>
          </p:cNvPr>
          <p:cNvSpPr>
            <a:spLocks noGrp="1"/>
          </p:cNvSpPr>
          <p:nvPr>
            <p:ph type="title" idx="2"/>
          </p:nvPr>
        </p:nvSpPr>
        <p:spPr>
          <a:xfrm>
            <a:off x="778688" y="1377837"/>
            <a:ext cx="3469462" cy="468000"/>
          </a:xfrm>
        </p:spPr>
        <p:txBody>
          <a:bodyPr/>
          <a:lstStyle/>
          <a:p>
            <a:r>
              <a:rPr lang="en-US" dirty="0"/>
              <a:t>Payload Actions</a:t>
            </a:r>
          </a:p>
        </p:txBody>
      </p:sp>
      <p:sp>
        <p:nvSpPr>
          <p:cNvPr id="4" name="Subtitle 3">
            <a:extLst>
              <a:ext uri="{FF2B5EF4-FFF2-40B4-BE49-F238E27FC236}">
                <a16:creationId xmlns:a16="http://schemas.microsoft.com/office/drawing/2014/main" id="{C9D55441-774C-2067-85A7-042252BA7988}"/>
              </a:ext>
            </a:extLst>
          </p:cNvPr>
          <p:cNvSpPr>
            <a:spLocks noGrp="1"/>
          </p:cNvSpPr>
          <p:nvPr>
            <p:ph type="subTitle" idx="1"/>
          </p:nvPr>
        </p:nvSpPr>
        <p:spPr>
          <a:xfrm>
            <a:off x="778688" y="2206074"/>
            <a:ext cx="3602812" cy="2387826"/>
          </a:xfrm>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Toggle Light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Drop Object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Speak Message</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Engage/Disengage Payload</a:t>
            </a:r>
          </a:p>
          <a:p>
            <a:pPr>
              <a:lnSpc>
                <a:spcPct val="150000"/>
              </a:lnSpc>
            </a:pPr>
            <a:endParaRPr lang="en-US" dirty="0">
              <a:latin typeface="Montserrat" panose="00000500000000000000" pitchFamily="2" charset="0"/>
            </a:endParaRPr>
          </a:p>
        </p:txBody>
      </p:sp>
      <p:sp>
        <p:nvSpPr>
          <p:cNvPr id="5" name="Title 4">
            <a:extLst>
              <a:ext uri="{FF2B5EF4-FFF2-40B4-BE49-F238E27FC236}">
                <a16:creationId xmlns:a16="http://schemas.microsoft.com/office/drawing/2014/main" id="{5993D24C-0248-EF92-5268-3A8DFEB3293D}"/>
              </a:ext>
            </a:extLst>
          </p:cNvPr>
          <p:cNvSpPr>
            <a:spLocks noGrp="1"/>
          </p:cNvSpPr>
          <p:nvPr>
            <p:ph type="title" idx="3"/>
          </p:nvPr>
        </p:nvSpPr>
        <p:spPr>
          <a:xfrm>
            <a:off x="5143500" y="1377837"/>
            <a:ext cx="2886076" cy="468000"/>
          </a:xfrm>
        </p:spPr>
        <p:txBody>
          <a:bodyPr/>
          <a:lstStyle/>
          <a:p>
            <a:r>
              <a:rPr lang="en-US" dirty="0"/>
              <a:t>Mission Control Actions</a:t>
            </a:r>
          </a:p>
        </p:txBody>
      </p:sp>
      <p:sp>
        <p:nvSpPr>
          <p:cNvPr id="6" name="Subtitle 5">
            <a:extLst>
              <a:ext uri="{FF2B5EF4-FFF2-40B4-BE49-F238E27FC236}">
                <a16:creationId xmlns:a16="http://schemas.microsoft.com/office/drawing/2014/main" id="{9FACA411-D36D-429B-CD89-9B57386A87B2}"/>
              </a:ext>
            </a:extLst>
          </p:cNvPr>
          <p:cNvSpPr>
            <a:spLocks noGrp="1"/>
          </p:cNvSpPr>
          <p:nvPr>
            <p:ph type="subTitle" idx="4"/>
          </p:nvPr>
        </p:nvSpPr>
        <p:spPr>
          <a:xfrm>
            <a:off x="5249700" y="2206074"/>
            <a:ext cx="3180000" cy="2387826"/>
          </a:xfrm>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Abort/Resume Mission</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Proceed to Next Waypoint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Hold at Waypoint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End Mission</a:t>
            </a:r>
          </a:p>
          <a:p>
            <a:pPr>
              <a:lnSpc>
                <a:spcPct val="150000"/>
              </a:lnSpc>
            </a:pPr>
            <a:endParaRPr lang="en-US" dirty="0">
              <a:latin typeface="Montserrat" panose="00000500000000000000" pitchFamily="2" charset="0"/>
            </a:endParaRPr>
          </a:p>
        </p:txBody>
      </p:sp>
    </p:spTree>
    <p:extLst>
      <p:ext uri="{BB962C8B-B14F-4D97-AF65-F5344CB8AC3E}">
        <p14:creationId xmlns:p14="http://schemas.microsoft.com/office/powerpoint/2010/main" val="132302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6E86CF9-B69C-686B-B006-D9D56CC44CCE}"/>
              </a:ext>
            </a:extLst>
          </p:cNvPr>
          <p:cNvSpPr>
            <a:spLocks noGrp="1"/>
          </p:cNvSpPr>
          <p:nvPr>
            <p:ph type="subTitle" idx="1"/>
          </p:nvPr>
        </p:nvSpPr>
        <p:spPr>
          <a:xfrm>
            <a:off x="714300" y="1330712"/>
            <a:ext cx="7715400" cy="3449443"/>
          </a:xfrm>
        </p:spPr>
        <p:txBody>
          <a:bodyPr/>
          <a:lstStyle/>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Hover</a:t>
            </a:r>
            <a:r>
              <a:rPr lang="en-US" b="0" i="0" dirty="0">
                <a:solidFill>
                  <a:srgbClr val="1C1917"/>
                </a:solidFill>
                <a:effectLst/>
                <a:latin typeface="Montserrat" panose="00000500000000000000" pitchFamily="2" charset="0"/>
              </a:rPr>
              <a:t> - Drone holds position at set altitude over waypoint for configured duration</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Orbit</a:t>
            </a:r>
            <a:r>
              <a:rPr lang="en-US" b="0" i="0" dirty="0">
                <a:solidFill>
                  <a:srgbClr val="1C1917"/>
                </a:solidFill>
                <a:effectLst/>
                <a:latin typeface="Montserrat" panose="00000500000000000000" pitchFamily="2" charset="0"/>
              </a:rPr>
              <a:t> - Drone circles around waypoint at specified radius and speed</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Change Altitude </a:t>
            </a:r>
            <a:r>
              <a:rPr lang="en-US" b="0" i="0" dirty="0">
                <a:solidFill>
                  <a:srgbClr val="1C1917"/>
                </a:solidFill>
                <a:effectLst/>
                <a:latin typeface="Montserrat" panose="00000500000000000000" pitchFamily="2" charset="0"/>
              </a:rPr>
              <a:t>- Drone ascends/descends to predefined altitude upon reaching waypoint</a:t>
            </a:r>
          </a:p>
          <a:p>
            <a:pPr>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Change Speed </a:t>
            </a:r>
            <a:r>
              <a:rPr lang="en-US" b="0" i="0" dirty="0">
                <a:solidFill>
                  <a:srgbClr val="1C1917"/>
                </a:solidFill>
                <a:effectLst/>
                <a:latin typeface="Montserrat" panose="00000500000000000000" pitchFamily="2" charset="0"/>
              </a:rPr>
              <a:t>- Adjust cruise speed to new preset at waypoint</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Pause</a:t>
            </a:r>
            <a:r>
              <a:rPr lang="en-US" b="0" i="0" dirty="0">
                <a:solidFill>
                  <a:srgbClr val="1C1917"/>
                </a:solidFill>
                <a:effectLst/>
                <a:latin typeface="Montserrat" panose="00000500000000000000" pitchFamily="2" charset="0"/>
              </a:rPr>
              <a:t> - Drone pauses at waypoint for set time before proceeding</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Rotate</a:t>
            </a:r>
            <a:r>
              <a:rPr lang="en-US" b="0" i="0" dirty="0">
                <a:solidFill>
                  <a:srgbClr val="1C1917"/>
                </a:solidFill>
                <a:effectLst/>
                <a:latin typeface="Montserrat" panose="00000500000000000000" pitchFamily="2" charset="0"/>
              </a:rPr>
              <a:t> - Drone rotates or changes heading by specified degree amount</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Return to Launch </a:t>
            </a:r>
            <a:r>
              <a:rPr lang="en-US" b="0" i="0" dirty="0">
                <a:solidFill>
                  <a:srgbClr val="1C1917"/>
                </a:solidFill>
                <a:effectLst/>
                <a:latin typeface="Montserrat" panose="00000500000000000000" pitchFamily="2" charset="0"/>
              </a:rPr>
              <a:t>- Abort mission and return to takeoff point</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Loiter</a:t>
            </a:r>
            <a:r>
              <a:rPr lang="en-US" b="0" i="0" dirty="0">
                <a:solidFill>
                  <a:srgbClr val="1C1917"/>
                </a:solidFill>
                <a:effectLst/>
                <a:latin typeface="Montserrat" panose="00000500000000000000" pitchFamily="2" charset="0"/>
              </a:rPr>
              <a:t> - Drone lingers within set radius of waypoint until directed</a:t>
            </a:r>
          </a:p>
          <a:p>
            <a:pPr>
              <a:lnSpc>
                <a:spcPct val="150000"/>
              </a:lnSpc>
              <a:buFont typeface="Arial" panose="020B0604020202020204" pitchFamily="34" charset="0"/>
              <a:buChar char="•"/>
            </a:pPr>
            <a:endParaRPr lang="en-US" b="0" i="0" dirty="0">
              <a:solidFill>
                <a:srgbClr val="1C1917"/>
              </a:solidFill>
              <a:effectLst/>
              <a:latin typeface="Montserrat" panose="00000500000000000000" pitchFamily="2" charset="0"/>
            </a:endParaRPr>
          </a:p>
          <a:p>
            <a:pPr>
              <a:lnSpc>
                <a:spcPct val="150000"/>
              </a:lnSpc>
              <a:buFont typeface="Arial" panose="020B0604020202020204" pitchFamily="34" charset="0"/>
              <a:buChar char="•"/>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9156C920-C1E9-D5FE-74BD-436B8B88C956}"/>
              </a:ext>
            </a:extLst>
          </p:cNvPr>
          <p:cNvSpPr>
            <a:spLocks noGrp="1"/>
          </p:cNvSpPr>
          <p:nvPr>
            <p:ph type="title"/>
          </p:nvPr>
        </p:nvSpPr>
        <p:spPr/>
        <p:txBody>
          <a:bodyPr/>
          <a:lstStyle/>
          <a:p>
            <a:r>
              <a:rPr lang="en-US" dirty="0"/>
              <a:t>Navigation Actions</a:t>
            </a:r>
            <a:br>
              <a:rPr lang="en-US" dirty="0"/>
            </a:br>
            <a:endParaRPr lang="en-US" dirty="0"/>
          </a:p>
        </p:txBody>
      </p:sp>
    </p:spTree>
    <p:extLst>
      <p:ext uri="{BB962C8B-B14F-4D97-AF65-F5344CB8AC3E}">
        <p14:creationId xmlns:p14="http://schemas.microsoft.com/office/powerpoint/2010/main" val="3626002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C6A8F77-EFEC-5056-052B-8AE6475E3B60}"/>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Take Photo </a:t>
            </a:r>
            <a:r>
              <a:rPr lang="en-US" sz="1400" b="0" i="0" dirty="0">
                <a:solidFill>
                  <a:srgbClr val="1C1917"/>
                </a:solidFill>
                <a:effectLst/>
                <a:latin typeface="Montserrat" panose="00000500000000000000" pitchFamily="2" charset="0"/>
              </a:rPr>
              <a:t>- Drone snaps still image using camera at waypoint</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Start/Stop Video </a:t>
            </a:r>
            <a:r>
              <a:rPr lang="en-US" sz="1400" b="0" i="0" dirty="0">
                <a:solidFill>
                  <a:srgbClr val="1C1917"/>
                </a:solidFill>
                <a:effectLst/>
                <a:latin typeface="Montserrat" panose="00000500000000000000" pitchFamily="2" charset="0"/>
              </a:rPr>
              <a:t>- Initiate or conclude video recording at waypoint</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Switch Camera </a:t>
            </a:r>
            <a:r>
              <a:rPr lang="en-US" sz="1400" b="0" i="0" dirty="0">
                <a:solidFill>
                  <a:srgbClr val="1C1917"/>
                </a:solidFill>
                <a:effectLst/>
                <a:latin typeface="Montserrat" panose="00000500000000000000" pitchFamily="2" charset="0"/>
              </a:rPr>
              <a:t>- Change between forward, downward, IR cameras at waypoint</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Aim Camera </a:t>
            </a:r>
            <a:r>
              <a:rPr lang="en-US" sz="1400" b="0" i="0" dirty="0">
                <a:solidFill>
                  <a:srgbClr val="1C1917"/>
                </a:solidFill>
                <a:effectLst/>
                <a:latin typeface="Montserrat" panose="00000500000000000000" pitchFamily="2" charset="0"/>
              </a:rPr>
              <a:t>- Point camera in specified direction relative to waypoint</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Scan Area </a:t>
            </a:r>
            <a:r>
              <a:rPr lang="en-US" sz="1400" b="0" i="0" dirty="0">
                <a:solidFill>
                  <a:srgbClr val="1C1917"/>
                </a:solidFill>
                <a:effectLst/>
                <a:latin typeface="Montserrat" panose="00000500000000000000" pitchFamily="2" charset="0"/>
              </a:rPr>
              <a:t>- Drone scans designated area with cameras at waypoint</a:t>
            </a:r>
          </a:p>
          <a:p>
            <a:pPr>
              <a:lnSpc>
                <a:spcPct val="150000"/>
              </a:lnSpc>
              <a:buFont typeface="Arial" panose="020B0604020202020204" pitchFamily="34" charset="0"/>
              <a:buChar char="•"/>
            </a:pPr>
            <a:endParaRPr lang="en-US" sz="1400" dirty="0">
              <a:latin typeface="Montserrat" panose="00000500000000000000" pitchFamily="2" charset="0"/>
            </a:endParaRPr>
          </a:p>
        </p:txBody>
      </p:sp>
      <p:sp>
        <p:nvSpPr>
          <p:cNvPr id="3" name="Title 2">
            <a:extLst>
              <a:ext uri="{FF2B5EF4-FFF2-40B4-BE49-F238E27FC236}">
                <a16:creationId xmlns:a16="http://schemas.microsoft.com/office/drawing/2014/main" id="{431B02BC-A92E-2386-1052-FAA685E8F239}"/>
              </a:ext>
            </a:extLst>
          </p:cNvPr>
          <p:cNvSpPr>
            <a:spLocks noGrp="1"/>
          </p:cNvSpPr>
          <p:nvPr>
            <p:ph type="title"/>
          </p:nvPr>
        </p:nvSpPr>
        <p:spPr/>
        <p:txBody>
          <a:bodyPr/>
          <a:lstStyle/>
          <a:p>
            <a:r>
              <a:rPr lang="en-US" dirty="0"/>
              <a:t>Camera Actions</a:t>
            </a:r>
          </a:p>
        </p:txBody>
      </p:sp>
    </p:spTree>
    <p:extLst>
      <p:ext uri="{BB962C8B-B14F-4D97-AF65-F5344CB8AC3E}">
        <p14:creationId xmlns:p14="http://schemas.microsoft.com/office/powerpoint/2010/main" val="201768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9B3C3C6-948C-99E9-EACB-E05143E11D5D}"/>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Toggle Light </a:t>
            </a:r>
            <a:r>
              <a:rPr lang="en-US" sz="1400" b="0" i="0" dirty="0">
                <a:solidFill>
                  <a:srgbClr val="1C1917"/>
                </a:solidFill>
                <a:effectLst/>
                <a:latin typeface="Montserrat" panose="00000500000000000000" pitchFamily="2" charset="0"/>
              </a:rPr>
              <a:t>- Turn on/off spotlight, indicator lights on drone</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Drop Object </a:t>
            </a:r>
            <a:r>
              <a:rPr lang="en-US" sz="1400" b="0" i="0" dirty="0">
                <a:solidFill>
                  <a:srgbClr val="1C1917"/>
                </a:solidFill>
                <a:effectLst/>
                <a:latin typeface="Montserrat" panose="00000500000000000000" pitchFamily="2" charset="0"/>
              </a:rPr>
              <a:t>- Release small carried object at designated waypoint</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Speak Message </a:t>
            </a:r>
            <a:r>
              <a:rPr lang="en-US" sz="1400" b="0" i="0" dirty="0">
                <a:solidFill>
                  <a:srgbClr val="1C1917"/>
                </a:solidFill>
                <a:effectLst/>
                <a:latin typeface="Montserrat" panose="00000500000000000000" pitchFamily="2" charset="0"/>
              </a:rPr>
              <a:t>- Drone broadcasts pre-recorded audio message</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Engage/Disengage Payload </a:t>
            </a:r>
            <a:r>
              <a:rPr lang="en-US" sz="1400" b="0" i="0" dirty="0">
                <a:solidFill>
                  <a:srgbClr val="1C1917"/>
                </a:solidFill>
                <a:effectLst/>
                <a:latin typeface="Montserrat" panose="00000500000000000000" pitchFamily="2" charset="0"/>
              </a:rPr>
              <a:t>- Activate or deactivate additional sensors</a:t>
            </a:r>
          </a:p>
          <a:p>
            <a:pPr>
              <a:lnSpc>
                <a:spcPct val="150000"/>
              </a:lnSpc>
              <a:buFont typeface="Arial" panose="020B0604020202020204" pitchFamily="34" charset="0"/>
              <a:buChar char="•"/>
            </a:pPr>
            <a:endParaRPr lang="en-US" sz="1400" dirty="0">
              <a:latin typeface="Montserrat" panose="00000500000000000000" pitchFamily="2" charset="0"/>
            </a:endParaRPr>
          </a:p>
        </p:txBody>
      </p:sp>
      <p:sp>
        <p:nvSpPr>
          <p:cNvPr id="3" name="Title 2">
            <a:extLst>
              <a:ext uri="{FF2B5EF4-FFF2-40B4-BE49-F238E27FC236}">
                <a16:creationId xmlns:a16="http://schemas.microsoft.com/office/drawing/2014/main" id="{04A3CC77-669E-7B5D-B11E-17E069F668E0}"/>
              </a:ext>
            </a:extLst>
          </p:cNvPr>
          <p:cNvSpPr>
            <a:spLocks noGrp="1"/>
          </p:cNvSpPr>
          <p:nvPr>
            <p:ph type="title"/>
          </p:nvPr>
        </p:nvSpPr>
        <p:spPr/>
        <p:txBody>
          <a:bodyPr/>
          <a:lstStyle/>
          <a:p>
            <a:r>
              <a:rPr lang="en-US" dirty="0"/>
              <a:t>Payload Actions</a:t>
            </a:r>
          </a:p>
        </p:txBody>
      </p:sp>
    </p:spTree>
    <p:extLst>
      <p:ext uri="{BB962C8B-B14F-4D97-AF65-F5344CB8AC3E}">
        <p14:creationId xmlns:p14="http://schemas.microsoft.com/office/powerpoint/2010/main" val="3950188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708FD2D-4D75-0A45-BC1D-62C2177F78F0}"/>
              </a:ext>
            </a:extLst>
          </p:cNvPr>
          <p:cNvSpPr>
            <a:spLocks noGrp="1"/>
          </p:cNvSpPr>
          <p:nvPr>
            <p:ph type="subTitle" idx="1"/>
          </p:nvPr>
        </p:nvSpPr>
        <p:spPr>
          <a:xfrm>
            <a:off x="714300" y="1286106"/>
            <a:ext cx="7715400" cy="3318493"/>
          </a:xfrm>
        </p:spPr>
        <p:txBody>
          <a:bodyPr/>
          <a:lstStyle/>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Abort/Resume Mission </a:t>
            </a:r>
            <a:r>
              <a:rPr lang="en-US" sz="1400" b="0" i="0" dirty="0">
                <a:solidFill>
                  <a:srgbClr val="1C1917"/>
                </a:solidFill>
                <a:effectLst/>
                <a:latin typeface="Montserrat" panose="00000500000000000000" pitchFamily="2" charset="0"/>
              </a:rPr>
              <a:t>- Stop and pause the mission immediately or continue a paused mission.</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Proceed to Next Waypoint </a:t>
            </a:r>
            <a:r>
              <a:rPr lang="en-US" sz="1400" b="0" i="0" dirty="0">
                <a:solidFill>
                  <a:srgbClr val="1C1917"/>
                </a:solidFill>
                <a:effectLst/>
                <a:latin typeface="Montserrat" panose="00000500000000000000" pitchFamily="2" charset="0"/>
              </a:rPr>
              <a:t>- Skip the current waypoint and move on to the next one in the flight plan.</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Hold at Waypoint </a:t>
            </a:r>
            <a:r>
              <a:rPr lang="en-US" sz="1400" b="0" i="0" dirty="0">
                <a:solidFill>
                  <a:srgbClr val="1C1917"/>
                </a:solidFill>
                <a:effectLst/>
                <a:latin typeface="Montserrat" panose="00000500000000000000" pitchFamily="2" charset="0"/>
              </a:rPr>
              <a:t>- Maintain the drone's position at the current waypoint indefinitely until further instruction.</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End Mission </a:t>
            </a:r>
            <a:r>
              <a:rPr lang="en-US" sz="1400" b="0" i="0" dirty="0">
                <a:solidFill>
                  <a:srgbClr val="1C1917"/>
                </a:solidFill>
                <a:effectLst/>
                <a:latin typeface="Montserrat" panose="00000500000000000000" pitchFamily="2" charset="0"/>
              </a:rPr>
              <a:t>- Terminate the mission and have the drone return directly to the takeoff point and land.</a:t>
            </a:r>
          </a:p>
          <a:p>
            <a:pPr>
              <a:lnSpc>
                <a:spcPct val="150000"/>
              </a:lnSpc>
              <a:buFont typeface="Arial" panose="020B0604020202020204" pitchFamily="34" charset="0"/>
              <a:buChar char="•"/>
            </a:pPr>
            <a:endParaRPr lang="en-US" sz="1400" dirty="0">
              <a:latin typeface="Montserrat" panose="00000500000000000000" pitchFamily="2" charset="0"/>
            </a:endParaRPr>
          </a:p>
        </p:txBody>
      </p:sp>
      <p:sp>
        <p:nvSpPr>
          <p:cNvPr id="3" name="Title 2">
            <a:extLst>
              <a:ext uri="{FF2B5EF4-FFF2-40B4-BE49-F238E27FC236}">
                <a16:creationId xmlns:a16="http://schemas.microsoft.com/office/drawing/2014/main" id="{9F2F659E-8ADD-8C43-5D14-A35AFE8DBB92}"/>
              </a:ext>
            </a:extLst>
          </p:cNvPr>
          <p:cNvSpPr>
            <a:spLocks noGrp="1"/>
          </p:cNvSpPr>
          <p:nvPr>
            <p:ph type="title"/>
          </p:nvPr>
        </p:nvSpPr>
        <p:spPr/>
        <p:txBody>
          <a:bodyPr/>
          <a:lstStyle/>
          <a:p>
            <a:r>
              <a:rPr lang="en-US" dirty="0"/>
              <a:t>Mission Control Actions</a:t>
            </a:r>
            <a:br>
              <a:rPr lang="en-US" dirty="0"/>
            </a:br>
            <a:endParaRPr lang="en-US" dirty="0"/>
          </a:p>
        </p:txBody>
      </p:sp>
    </p:spTree>
    <p:extLst>
      <p:ext uri="{BB962C8B-B14F-4D97-AF65-F5344CB8AC3E}">
        <p14:creationId xmlns:p14="http://schemas.microsoft.com/office/powerpoint/2010/main" val="23859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B0EA48C-DED2-D9D8-2691-867E24A30A20}"/>
              </a:ext>
            </a:extLst>
          </p:cNvPr>
          <p:cNvSpPr>
            <a:spLocks noGrp="1"/>
          </p:cNvSpPr>
          <p:nvPr>
            <p:ph type="subTitle" idx="1"/>
          </p:nvPr>
        </p:nvSpPr>
        <p:spPr/>
        <p:txBody>
          <a:bodyPr/>
          <a:lstStyle/>
          <a:p>
            <a:pPr algn="just">
              <a:lnSpc>
                <a:spcPct val="200000"/>
              </a:lnSpc>
            </a:pPr>
            <a:r>
              <a:rPr lang="en-US" b="0" i="0" dirty="0">
                <a:solidFill>
                  <a:srgbClr val="1C1917"/>
                </a:solidFill>
                <a:effectLst/>
                <a:latin typeface="Montserrat" panose="00000500000000000000" pitchFamily="2" charset="0"/>
              </a:rPr>
              <a:t>The mission planner is a key software component that allows users to set up and schedule drone surveillance missions. </a:t>
            </a:r>
          </a:p>
          <a:p>
            <a:pPr algn="just">
              <a:lnSpc>
                <a:spcPct val="200000"/>
              </a:lnSpc>
            </a:pPr>
            <a:r>
              <a:rPr lang="en-US" b="0" i="0" dirty="0">
                <a:solidFill>
                  <a:srgbClr val="1C1917"/>
                </a:solidFill>
                <a:effectLst/>
                <a:latin typeface="Montserrat" panose="00000500000000000000" pitchFamily="2" charset="0"/>
              </a:rPr>
              <a:t>Web application that provides an interface for admin users to create and manage missions.</a:t>
            </a:r>
          </a:p>
          <a:p>
            <a:pPr algn="just">
              <a:lnSpc>
                <a:spcPct val="200000"/>
              </a:lnSpc>
            </a:pPr>
            <a:r>
              <a:rPr lang="en-US" b="0" i="0" dirty="0">
                <a:solidFill>
                  <a:srgbClr val="1C1917"/>
                </a:solidFill>
                <a:effectLst/>
                <a:latin typeface="Montserrat" panose="00000500000000000000" pitchFamily="2" charset="0"/>
              </a:rPr>
              <a:t>Integrates with map data to allow users to visually set waypoints and define areas.</a:t>
            </a:r>
          </a:p>
          <a:p>
            <a:pPr algn="just">
              <a:lnSpc>
                <a:spcPct val="20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62C8167A-7E5C-7640-9FB3-C8C75BACA1EA}"/>
              </a:ext>
            </a:extLst>
          </p:cNvPr>
          <p:cNvSpPr>
            <a:spLocks noGrp="1"/>
          </p:cNvSpPr>
          <p:nvPr>
            <p:ph type="title"/>
          </p:nvPr>
        </p:nvSpPr>
        <p:spPr/>
        <p:txBody>
          <a:bodyPr/>
          <a:lstStyle/>
          <a:p>
            <a:r>
              <a:rPr lang="en-US" sz="2800" dirty="0">
                <a:solidFill>
                  <a:schemeClr val="dk1"/>
                </a:solidFill>
                <a:latin typeface="Alata"/>
                <a:sym typeface="Alata"/>
              </a:rPr>
              <a:t>Mission Planner</a:t>
            </a:r>
            <a:br>
              <a:rPr lang="en-US" dirty="0"/>
            </a:br>
            <a:endParaRPr lang="en-US" dirty="0"/>
          </a:p>
        </p:txBody>
      </p:sp>
    </p:spTree>
    <p:extLst>
      <p:ext uri="{BB962C8B-B14F-4D97-AF65-F5344CB8AC3E}">
        <p14:creationId xmlns:p14="http://schemas.microsoft.com/office/powerpoint/2010/main" val="1366272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0A26CF-1CB0-C063-3C39-CD02FF58FE8B}"/>
              </a:ext>
            </a:extLst>
          </p:cNvPr>
          <p:cNvSpPr>
            <a:spLocks noGrp="1"/>
          </p:cNvSpPr>
          <p:nvPr>
            <p:ph type="subTitle" idx="1"/>
          </p:nvPr>
        </p:nvSpPr>
        <p:spPr/>
        <p:txBody>
          <a:bodyPr/>
          <a:lstStyle/>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Waypoints for recharging drone batteries between missions</a:t>
            </a:r>
          </a:p>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Alternate landing sites if the drone charging station is blocked</a:t>
            </a:r>
          </a:p>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Contingency waypoints in case of emergencies</a:t>
            </a:r>
          </a:p>
          <a:p>
            <a:pPr>
              <a:lnSpc>
                <a:spcPct val="20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8063D654-FE5F-752A-9935-7FE75AD7742B}"/>
              </a:ext>
            </a:extLst>
          </p:cNvPr>
          <p:cNvSpPr>
            <a:spLocks noGrp="1"/>
          </p:cNvSpPr>
          <p:nvPr>
            <p:ph type="title"/>
          </p:nvPr>
        </p:nvSpPr>
        <p:spPr/>
        <p:txBody>
          <a:bodyPr/>
          <a:lstStyle/>
          <a:p>
            <a:r>
              <a:rPr lang="en-US" b="0" i="0" dirty="0">
                <a:solidFill>
                  <a:srgbClr val="1C1917"/>
                </a:solidFill>
                <a:effectLst/>
                <a:latin typeface="-apple-system"/>
              </a:rPr>
              <a:t>Some other ideas:</a:t>
            </a:r>
            <a:endParaRPr lang="en-US" dirty="0"/>
          </a:p>
        </p:txBody>
      </p:sp>
    </p:spTree>
    <p:extLst>
      <p:ext uri="{BB962C8B-B14F-4D97-AF65-F5344CB8AC3E}">
        <p14:creationId xmlns:p14="http://schemas.microsoft.com/office/powerpoint/2010/main" val="2696771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88E68B-0744-EF18-23FA-B4003173ED8F}"/>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E2C35A47-E48F-C4CA-51B9-FE4D8A7BDB5D}"/>
              </a:ext>
            </a:extLst>
          </p:cNvPr>
          <p:cNvSpPr>
            <a:spLocks noGrp="1"/>
          </p:cNvSpPr>
          <p:nvPr>
            <p:ph type="title"/>
          </p:nvPr>
        </p:nvSpPr>
        <p:spPr/>
        <p:txBody>
          <a:bodyPr/>
          <a:lstStyle/>
          <a:p>
            <a:r>
              <a:rPr lang="en-US" dirty="0"/>
              <a:t>Modular Structure</a:t>
            </a:r>
          </a:p>
        </p:txBody>
      </p:sp>
      <p:pic>
        <p:nvPicPr>
          <p:cNvPr id="5" name="Picture 4">
            <a:extLst>
              <a:ext uri="{FF2B5EF4-FFF2-40B4-BE49-F238E27FC236}">
                <a16:creationId xmlns:a16="http://schemas.microsoft.com/office/drawing/2014/main" id="{DA8B67D2-348B-5F72-EC6F-6CE83EBDC7B0}"/>
              </a:ext>
            </a:extLst>
          </p:cNvPr>
          <p:cNvPicPr>
            <a:picLocks noChangeAspect="1"/>
          </p:cNvPicPr>
          <p:nvPr/>
        </p:nvPicPr>
        <p:blipFill>
          <a:blip r:embed="rId3"/>
          <a:stretch>
            <a:fillRect/>
          </a:stretch>
        </p:blipFill>
        <p:spPr>
          <a:xfrm>
            <a:off x="714298" y="1300976"/>
            <a:ext cx="7715400" cy="3553522"/>
          </a:xfrm>
          <a:prstGeom prst="rect">
            <a:avLst/>
          </a:prstGeom>
        </p:spPr>
      </p:pic>
    </p:spTree>
    <p:extLst>
      <p:ext uri="{BB962C8B-B14F-4D97-AF65-F5344CB8AC3E}">
        <p14:creationId xmlns:p14="http://schemas.microsoft.com/office/powerpoint/2010/main" val="4102392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BE523EF-BA33-D7BE-49DF-ABBA88E34577}"/>
              </a:ext>
            </a:extLst>
          </p:cNvPr>
          <p:cNvSpPr>
            <a:spLocks noGrp="1"/>
          </p:cNvSpPr>
          <p:nvPr>
            <p:ph type="subTitle" idx="1"/>
          </p:nvPr>
        </p:nvSpPr>
        <p:spPr>
          <a:xfrm>
            <a:off x="1385669" y="1206800"/>
            <a:ext cx="4811150" cy="3591850"/>
          </a:xfrm>
        </p:spPr>
        <p:txBody>
          <a:bodyPr/>
          <a:lstStyle/>
          <a:p>
            <a:endParaRPr lang="en-US" dirty="0"/>
          </a:p>
        </p:txBody>
      </p:sp>
      <p:sp>
        <p:nvSpPr>
          <p:cNvPr id="3" name="Title 2">
            <a:extLst>
              <a:ext uri="{FF2B5EF4-FFF2-40B4-BE49-F238E27FC236}">
                <a16:creationId xmlns:a16="http://schemas.microsoft.com/office/drawing/2014/main" id="{69A40D2D-DB9E-3A01-5FDC-26500F5E5B6E}"/>
              </a:ext>
            </a:extLst>
          </p:cNvPr>
          <p:cNvSpPr>
            <a:spLocks noGrp="1"/>
          </p:cNvSpPr>
          <p:nvPr>
            <p:ph type="title"/>
          </p:nvPr>
        </p:nvSpPr>
        <p:spPr/>
        <p:txBody>
          <a:bodyPr/>
          <a:lstStyle/>
          <a:p>
            <a:r>
              <a:rPr lang="en-US" dirty="0"/>
              <a:t>Mission Planner</a:t>
            </a:r>
          </a:p>
        </p:txBody>
      </p:sp>
      <p:pic>
        <p:nvPicPr>
          <p:cNvPr id="5" name="Picture 4" descr="A diagram of a flowchart&#10;&#10;Description automatically generated">
            <a:extLst>
              <a:ext uri="{FF2B5EF4-FFF2-40B4-BE49-F238E27FC236}">
                <a16:creationId xmlns:a16="http://schemas.microsoft.com/office/drawing/2014/main" id="{E7F3B1B7-F04C-94C8-D593-28F3EE6895B6}"/>
              </a:ext>
            </a:extLst>
          </p:cNvPr>
          <p:cNvPicPr>
            <a:picLocks noChangeAspect="1"/>
          </p:cNvPicPr>
          <p:nvPr/>
        </p:nvPicPr>
        <p:blipFill>
          <a:blip r:embed="rId3"/>
          <a:stretch>
            <a:fillRect/>
          </a:stretch>
        </p:blipFill>
        <p:spPr>
          <a:xfrm>
            <a:off x="1385669" y="1206800"/>
            <a:ext cx="4811150" cy="3591850"/>
          </a:xfrm>
          <a:prstGeom prst="rect">
            <a:avLst/>
          </a:prstGeom>
        </p:spPr>
      </p:pic>
    </p:spTree>
    <p:extLst>
      <p:ext uri="{BB962C8B-B14F-4D97-AF65-F5344CB8AC3E}">
        <p14:creationId xmlns:p14="http://schemas.microsoft.com/office/powerpoint/2010/main" val="1062190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686DB46-0BB0-ED4E-B94C-57FC7E3EBEE5}"/>
              </a:ext>
            </a:extLst>
          </p:cNvPr>
          <p:cNvSpPr>
            <a:spLocks noGrp="1"/>
          </p:cNvSpPr>
          <p:nvPr>
            <p:ph type="subTitle" idx="1"/>
          </p:nvPr>
        </p:nvSpPr>
        <p:spPr>
          <a:xfrm>
            <a:off x="677967" y="1237523"/>
            <a:ext cx="7715400" cy="3461086"/>
          </a:xfrm>
        </p:spPr>
        <p:txBody>
          <a:bodyPr/>
          <a:lstStyle/>
          <a:p>
            <a:endParaRPr lang="en-US" dirty="0"/>
          </a:p>
        </p:txBody>
      </p:sp>
      <p:sp>
        <p:nvSpPr>
          <p:cNvPr id="3" name="Title 2">
            <a:extLst>
              <a:ext uri="{FF2B5EF4-FFF2-40B4-BE49-F238E27FC236}">
                <a16:creationId xmlns:a16="http://schemas.microsoft.com/office/drawing/2014/main" id="{DA0B1142-16F6-1D14-15FD-BDC075348394}"/>
              </a:ext>
            </a:extLst>
          </p:cNvPr>
          <p:cNvSpPr>
            <a:spLocks noGrp="1"/>
          </p:cNvSpPr>
          <p:nvPr>
            <p:ph type="title"/>
          </p:nvPr>
        </p:nvSpPr>
        <p:spPr/>
        <p:txBody>
          <a:bodyPr/>
          <a:lstStyle/>
          <a:p>
            <a:r>
              <a:rPr lang="en-US" dirty="0"/>
              <a:t>Workflow Diagram</a:t>
            </a:r>
          </a:p>
        </p:txBody>
      </p:sp>
      <p:pic>
        <p:nvPicPr>
          <p:cNvPr id="5" name="Picture 4" descr="A diagram of a diagram&#10;&#10;Description automatically generated with medium confidence">
            <a:extLst>
              <a:ext uri="{FF2B5EF4-FFF2-40B4-BE49-F238E27FC236}">
                <a16:creationId xmlns:a16="http://schemas.microsoft.com/office/drawing/2014/main" id="{D980488F-67B7-13D5-9828-80C605CB092D}"/>
              </a:ext>
            </a:extLst>
          </p:cNvPr>
          <p:cNvPicPr>
            <a:picLocks noChangeAspect="1"/>
          </p:cNvPicPr>
          <p:nvPr/>
        </p:nvPicPr>
        <p:blipFill>
          <a:blip r:embed="rId2"/>
          <a:stretch>
            <a:fillRect/>
          </a:stretch>
        </p:blipFill>
        <p:spPr>
          <a:xfrm>
            <a:off x="677967" y="1237523"/>
            <a:ext cx="7715400" cy="3461085"/>
          </a:xfrm>
          <a:prstGeom prst="rect">
            <a:avLst/>
          </a:prstGeom>
        </p:spPr>
      </p:pic>
    </p:spTree>
    <p:extLst>
      <p:ext uri="{BB962C8B-B14F-4D97-AF65-F5344CB8AC3E}">
        <p14:creationId xmlns:p14="http://schemas.microsoft.com/office/powerpoint/2010/main" val="405596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618A25A-999D-9A2B-C18F-3553BD7DFFD1}"/>
              </a:ext>
            </a:extLst>
          </p:cNvPr>
          <p:cNvSpPr>
            <a:spLocks noGrp="1"/>
          </p:cNvSpPr>
          <p:nvPr>
            <p:ph type="subTitle" idx="1"/>
          </p:nvPr>
        </p:nvSpPr>
        <p:spPr>
          <a:xfrm>
            <a:off x="714300" y="1206800"/>
            <a:ext cx="3470838" cy="3397800"/>
          </a:xfrm>
        </p:spPr>
        <p:txBody>
          <a:bodyPr/>
          <a:lstStyle/>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Surveillance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Mapping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Agriculture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Inspection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Cargo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Security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Racing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Research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Photography Drone</a:t>
            </a:r>
            <a:endParaRPr lang="en-US" dirty="0">
              <a:solidFill>
                <a:srgbClr val="1C1917"/>
              </a:solidFill>
              <a:latin typeface="Montserrat" panose="00000500000000000000" pitchFamily="2" charset="0"/>
            </a:endParaRPr>
          </a:p>
          <a:p>
            <a:endParaRPr lang="en-US" dirty="0"/>
          </a:p>
        </p:txBody>
      </p:sp>
      <p:sp>
        <p:nvSpPr>
          <p:cNvPr id="3" name="Title 2">
            <a:extLst>
              <a:ext uri="{FF2B5EF4-FFF2-40B4-BE49-F238E27FC236}">
                <a16:creationId xmlns:a16="http://schemas.microsoft.com/office/drawing/2014/main" id="{45BAAB15-5025-BC0E-9465-6EC77DC3A390}"/>
              </a:ext>
            </a:extLst>
          </p:cNvPr>
          <p:cNvSpPr>
            <a:spLocks noGrp="1"/>
          </p:cNvSpPr>
          <p:nvPr>
            <p:ph type="title"/>
          </p:nvPr>
        </p:nvSpPr>
        <p:spPr/>
        <p:txBody>
          <a:bodyPr/>
          <a:lstStyle/>
          <a:p>
            <a:r>
              <a:rPr lang="en-US" dirty="0"/>
              <a:t>Drone Types</a:t>
            </a:r>
          </a:p>
        </p:txBody>
      </p:sp>
      <p:sp>
        <p:nvSpPr>
          <p:cNvPr id="4" name="Subtitle 1">
            <a:extLst>
              <a:ext uri="{FF2B5EF4-FFF2-40B4-BE49-F238E27FC236}">
                <a16:creationId xmlns:a16="http://schemas.microsoft.com/office/drawing/2014/main" id="{03913025-CC07-19BA-89E5-AA1BAF1D310A}"/>
              </a:ext>
            </a:extLst>
          </p:cNvPr>
          <p:cNvSpPr txBox="1">
            <a:spLocks/>
          </p:cNvSpPr>
          <p:nvPr/>
        </p:nvSpPr>
        <p:spPr>
          <a:xfrm>
            <a:off x="3996762" y="1206800"/>
            <a:ext cx="3470838" cy="339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rgbClr val="434343"/>
              </a:buClr>
              <a:buSzPts val="1200"/>
              <a:buFont typeface="Anaheim"/>
              <a:buAutoNum type="arabicPeriod"/>
              <a:defRPr sz="1200" b="0" i="0" u="none" strike="noStrike" cap="none">
                <a:solidFill>
                  <a:schemeClr val="dk2"/>
                </a:solidFill>
                <a:latin typeface="Montserrat"/>
                <a:ea typeface="Montserrat"/>
                <a:cs typeface="Montserrat"/>
                <a:sym typeface="Montserrat"/>
              </a:defRPr>
            </a:lvl1pPr>
            <a:lvl2pPr marL="914400" marR="0" lvl="1"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2pPr>
            <a:lvl3pPr marL="1371600" marR="0" lvl="2"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3pPr>
            <a:lvl4pPr marL="1828800" marR="0" lvl="3" indent="-31115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2"/>
                </a:solidFill>
                <a:latin typeface="Montserrat"/>
                <a:ea typeface="Montserrat"/>
                <a:cs typeface="Montserrat"/>
                <a:sym typeface="Montserrat"/>
              </a:defRPr>
            </a:lvl4pPr>
            <a:lvl5pPr marL="2286000" marR="0" lvl="4"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5pPr>
            <a:lvl6pPr marL="2743200" marR="0" lvl="5"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6pPr>
            <a:lvl7pPr marL="3200400" marR="0" lvl="6" indent="-31115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2"/>
                </a:solidFill>
                <a:latin typeface="Montserrat"/>
                <a:ea typeface="Montserrat"/>
                <a:cs typeface="Montserrat"/>
                <a:sym typeface="Montserrat"/>
              </a:defRPr>
            </a:lvl7pPr>
            <a:lvl8pPr marL="3657600" marR="0" lvl="7"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8pPr>
            <a:lvl9pPr marL="4114800" marR="0" lvl="8"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9pPr>
          </a:lstStyle>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Water Spreading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Environment Monitor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Traffic Monitor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Emergency Response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Underwater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Heavy Lift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Radio Tower Inspection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Solar Panel Inspection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Pipeline Inspection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Public Safety Drone</a:t>
            </a:r>
            <a:endParaRPr lang="en-US" dirty="0">
              <a:latin typeface="Montserrat" panose="00000500000000000000" pitchFamily="2" charset="0"/>
            </a:endParaRPr>
          </a:p>
        </p:txBody>
      </p:sp>
    </p:spTree>
    <p:extLst>
      <p:ext uri="{BB962C8B-B14F-4D97-AF65-F5344CB8AC3E}">
        <p14:creationId xmlns:p14="http://schemas.microsoft.com/office/powerpoint/2010/main" val="3559623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348839629"/>
              </p:ext>
            </p:extLst>
          </p:nvPr>
        </p:nvGraphicFramePr>
        <p:xfrm>
          <a:off x="714300" y="1206801"/>
          <a:ext cx="7715400" cy="3648875"/>
        </p:xfrm>
        <a:graphic>
          <a:graphicData uri="http://schemas.openxmlformats.org/drawingml/2006/table">
            <a:tbl>
              <a:tblPr firstRow="1" firstCol="1" bandRow="1">
                <a:tableStyleId>{793D81CF-94F2-401A-BA57-92F5A7B2D0C5}</a:tableStyleId>
              </a:tblPr>
              <a:tblGrid>
                <a:gridCol w="889260">
                  <a:extLst>
                    <a:ext uri="{9D8B030D-6E8A-4147-A177-3AD203B41FA5}">
                      <a16:colId xmlns:a16="http://schemas.microsoft.com/office/drawing/2014/main" val="648528824"/>
                    </a:ext>
                  </a:extLst>
                </a:gridCol>
                <a:gridCol w="1712969">
                  <a:extLst>
                    <a:ext uri="{9D8B030D-6E8A-4147-A177-3AD203B41FA5}">
                      <a16:colId xmlns:a16="http://schemas.microsoft.com/office/drawing/2014/main" val="599474534"/>
                    </a:ext>
                  </a:extLst>
                </a:gridCol>
                <a:gridCol w="1878365">
                  <a:extLst>
                    <a:ext uri="{9D8B030D-6E8A-4147-A177-3AD203B41FA5}">
                      <a16:colId xmlns:a16="http://schemas.microsoft.com/office/drawing/2014/main" val="1867894927"/>
                    </a:ext>
                  </a:extLst>
                </a:gridCol>
                <a:gridCol w="1282769">
                  <a:extLst>
                    <a:ext uri="{9D8B030D-6E8A-4147-A177-3AD203B41FA5}">
                      <a16:colId xmlns:a16="http://schemas.microsoft.com/office/drawing/2014/main" val="1981690756"/>
                    </a:ext>
                  </a:extLst>
                </a:gridCol>
                <a:gridCol w="1952037">
                  <a:extLst>
                    <a:ext uri="{9D8B030D-6E8A-4147-A177-3AD203B41FA5}">
                      <a16:colId xmlns:a16="http://schemas.microsoft.com/office/drawing/2014/main" val="1163872127"/>
                    </a:ext>
                  </a:extLst>
                </a:gridCol>
              </a:tblGrid>
              <a:tr h="152057">
                <a:tc>
                  <a:txBody>
                    <a:bodyPr/>
                    <a:lstStyle/>
                    <a:p>
                      <a:pPr marL="0" marR="0">
                        <a:lnSpc>
                          <a:spcPct val="107000"/>
                        </a:lnSpc>
                        <a:spcBef>
                          <a:spcPts val="0"/>
                        </a:spcBef>
                        <a:spcAft>
                          <a:spcPts val="0"/>
                        </a:spcAft>
                      </a:pPr>
                      <a:r>
                        <a:rPr lang="en-US" sz="900" kern="100">
                          <a:effectLst/>
                          <a:latin typeface="Montserrat" panose="00000500000000000000" pitchFamily="2" charset="0"/>
                        </a:rPr>
                        <a:t>Drone Type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Capabilities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1106217">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Surveillance Drone</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Quadcopter with cameras and object tracking</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Quadcopter frame with 4 high torque motors; 1080p HD and thermal cameras; onboard chip for image processing; GPS module; obstacle avoidance sensors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Real-time video streaming; object detection and tracking; autonomous navigation and patrolling; swarming with other drones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Persistent wide area surveillance; tracking suspects/vehicles; data recording and transmission; operate in all lighting conditions</a:t>
                      </a:r>
                    </a:p>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 </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3341129965"/>
                  </a:ext>
                </a:extLst>
              </a:tr>
              <a:tr h="1106217">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rPr>
                        <a:t>Mapping Drone</a:t>
                      </a:r>
                      <a:endParaRPr lang="en-US" sz="900" b="1"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Fixed-wing for aerial mapping</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Fixed wing airframe optimized for stability and endurance; 50MP RGB and LiDAR cameras; RTK GPS module; onboard data storage; autopilot</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Autonomous grid flight patterns; high resolution aerial photogrammetry; 3D terrain mapping; generation of orthomosaic maps/3D models</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Survey and map large areas rapidly; highly precise surveying and measurement; can map remote or difficult to access areas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3753043729"/>
                  </a:ext>
                </a:extLst>
              </a:tr>
              <a:tr h="1106217">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Inspection Drone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Foldable hexacopter for close inspection</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Foldable hexacopter frame for portability; 4K camera on 3-axis gimbal; robotic manipulator arm; onboard processor and storage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Close visual inspection of infrastructure; accessing confined spaces; surface sample collection; precision manipulation tasks</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Detailed inspection of bridges, towers, flares; detect faults and anomalies; improves inspection quality and safety</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178682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2141347349"/>
              </p:ext>
            </p:extLst>
          </p:nvPr>
        </p:nvGraphicFramePr>
        <p:xfrm>
          <a:off x="714299" y="1206801"/>
          <a:ext cx="7715401" cy="3524061"/>
        </p:xfrm>
        <a:graphic>
          <a:graphicData uri="http://schemas.openxmlformats.org/drawingml/2006/table">
            <a:tbl>
              <a:tblPr firstRow="1" firstCol="1" bandRow="1">
                <a:tableStyleId>{793D81CF-94F2-401A-BA57-92F5A7B2D0C5}</a:tableStyleId>
              </a:tblPr>
              <a:tblGrid>
                <a:gridCol w="880236">
                  <a:extLst>
                    <a:ext uri="{9D8B030D-6E8A-4147-A177-3AD203B41FA5}">
                      <a16:colId xmlns:a16="http://schemas.microsoft.com/office/drawing/2014/main" val="648528824"/>
                    </a:ext>
                  </a:extLst>
                </a:gridCol>
                <a:gridCol w="1715234">
                  <a:extLst>
                    <a:ext uri="{9D8B030D-6E8A-4147-A177-3AD203B41FA5}">
                      <a16:colId xmlns:a16="http://schemas.microsoft.com/office/drawing/2014/main" val="599474534"/>
                    </a:ext>
                  </a:extLst>
                </a:gridCol>
                <a:gridCol w="1880848">
                  <a:extLst>
                    <a:ext uri="{9D8B030D-6E8A-4147-A177-3AD203B41FA5}">
                      <a16:colId xmlns:a16="http://schemas.microsoft.com/office/drawing/2014/main" val="1867894927"/>
                    </a:ext>
                  </a:extLst>
                </a:gridCol>
                <a:gridCol w="1284465">
                  <a:extLst>
                    <a:ext uri="{9D8B030D-6E8A-4147-A177-3AD203B41FA5}">
                      <a16:colId xmlns:a16="http://schemas.microsoft.com/office/drawing/2014/main" val="1981690756"/>
                    </a:ext>
                  </a:extLst>
                </a:gridCol>
                <a:gridCol w="1954618">
                  <a:extLst>
                    <a:ext uri="{9D8B030D-6E8A-4147-A177-3AD203B41FA5}">
                      <a16:colId xmlns:a16="http://schemas.microsoft.com/office/drawing/2014/main" val="1163872127"/>
                    </a:ext>
                  </a:extLst>
                </a:gridCol>
              </a:tblGrid>
              <a:tr h="173991">
                <a:tc>
                  <a:txBody>
                    <a:bodyPr/>
                    <a:lstStyle/>
                    <a:p>
                      <a:pPr marL="0" marR="0">
                        <a:lnSpc>
                          <a:spcPct val="107000"/>
                        </a:lnSpc>
                        <a:spcBef>
                          <a:spcPts val="0"/>
                        </a:spcBef>
                        <a:spcAft>
                          <a:spcPts val="0"/>
                        </a:spcAft>
                      </a:pPr>
                      <a:r>
                        <a:rPr lang="en-US" sz="900" kern="100" baseline="0" dirty="0">
                          <a:solidFill>
                            <a:schemeClr val="bg1"/>
                          </a:solidFill>
                          <a:effectLst/>
                          <a:latin typeface="Montserrat" panose="00000500000000000000" pitchFamily="2" charset="0"/>
                        </a:rPr>
                        <a:t>Drone Type</a:t>
                      </a:r>
                      <a:endParaRPr lang="en-US" sz="900" kern="100" baseline="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baseline="0" dirty="0">
                          <a:solidFill>
                            <a:schemeClr val="bg1"/>
                          </a:solidFill>
                          <a:effectLst/>
                          <a:latin typeface="Montserrat" panose="00000500000000000000" pitchFamily="2" charset="0"/>
                        </a:rPr>
                        <a:t>Description</a:t>
                      </a:r>
                      <a:endParaRPr lang="en-US" sz="900" kern="100" baseline="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baseline="0">
                          <a:solidFill>
                            <a:schemeClr val="bg1"/>
                          </a:solidFill>
                          <a:effectLst/>
                          <a:latin typeface="Montserrat" panose="00000500000000000000" pitchFamily="2" charset="0"/>
                        </a:rPr>
                        <a:t>Configurations</a:t>
                      </a:r>
                      <a:endParaRPr lang="en-US" sz="900" kern="100" baseline="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baseline="0">
                          <a:solidFill>
                            <a:schemeClr val="bg1"/>
                          </a:solidFill>
                          <a:effectLst/>
                          <a:latin typeface="Montserrat" panose="00000500000000000000" pitchFamily="2" charset="0"/>
                        </a:rPr>
                        <a:t>Actions</a:t>
                      </a:r>
                      <a:endParaRPr lang="en-US" sz="900" kern="100" baseline="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baseline="0" dirty="0">
                          <a:solidFill>
                            <a:schemeClr val="bg1"/>
                          </a:solidFill>
                          <a:effectLst/>
                          <a:latin typeface="Montserrat" panose="00000500000000000000" pitchFamily="2" charset="0"/>
                        </a:rPr>
                        <a:t>Capabilities</a:t>
                      </a:r>
                      <a:endParaRPr lang="en-US" sz="900" kern="100" baseline="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979865">
                <a:tc>
                  <a:txBody>
                    <a:bodyPr/>
                    <a:lstStyle/>
                    <a:p>
                      <a:pPr marL="0" marR="0">
                        <a:lnSpc>
                          <a:spcPct val="107000"/>
                        </a:lnSpc>
                        <a:spcBef>
                          <a:spcPts val="0"/>
                        </a:spcBef>
                        <a:spcAft>
                          <a:spcPts val="0"/>
                        </a:spcAft>
                      </a:pPr>
                      <a:r>
                        <a:rPr lang="en-US" sz="900" b="1" kern="100" baseline="0" dirty="0">
                          <a:solidFill>
                            <a:schemeClr val="accent2">
                              <a:lumMod val="10000"/>
                            </a:schemeClr>
                          </a:solidFill>
                          <a:effectLst/>
                          <a:latin typeface="Montserrat" panose="00000500000000000000" pitchFamily="2" charset="0"/>
                        </a:rPr>
                        <a:t>Agriculture Drone</a:t>
                      </a:r>
                      <a:endParaRPr lang="en-US" sz="90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Rugged fixed-wing with sprayer</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Fixed wing airframe; multispectral and NDVI cameras; liquid sprayer tank and nozzles; autopilot for waypoint navigation</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Autonomous field survey flights; vegetation index measurement; targeted spraying of fertilizers/pesticides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Monitor crop health over large areas; early detection of irrigation needs and diseases; reduce farming costs and chemical usage</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1120997">
                <a:tc>
                  <a:txBody>
                    <a:bodyPr/>
                    <a:lstStyle/>
                    <a:p>
                      <a:pPr marL="0" marR="0">
                        <a:lnSpc>
                          <a:spcPct val="107000"/>
                        </a:lnSpc>
                        <a:spcBef>
                          <a:spcPts val="0"/>
                        </a:spcBef>
                        <a:spcAft>
                          <a:spcPts val="0"/>
                        </a:spcAft>
                      </a:pPr>
                      <a:r>
                        <a:rPr lang="en-US" sz="900" b="1" kern="100" baseline="0" dirty="0">
                          <a:solidFill>
                            <a:schemeClr val="accent2">
                              <a:lumMod val="10000"/>
                            </a:schemeClr>
                          </a:solidFill>
                          <a:effectLst/>
                          <a:latin typeface="Montserrat" panose="00000500000000000000" pitchFamily="2" charset="0"/>
                        </a:rPr>
                        <a:t>Cargo Drone</a:t>
                      </a:r>
                      <a:endParaRPr lang="en-US" sz="90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baseline="0" dirty="0">
                          <a:solidFill>
                            <a:schemeClr val="accent2">
                              <a:lumMod val="10000"/>
                            </a:schemeClr>
                          </a:solidFill>
                          <a:effectLst/>
                          <a:latin typeface="Montserrat" panose="00000500000000000000" pitchFamily="2" charset="0"/>
                        </a:rPr>
                        <a:t>Heavy lift </a:t>
                      </a:r>
                      <a:r>
                        <a:rPr lang="en-US" sz="900" kern="100" baseline="0" dirty="0" err="1">
                          <a:solidFill>
                            <a:schemeClr val="accent2">
                              <a:lumMod val="10000"/>
                            </a:schemeClr>
                          </a:solidFill>
                          <a:effectLst/>
                          <a:latin typeface="Montserrat" panose="00000500000000000000" pitchFamily="2" charset="0"/>
                        </a:rPr>
                        <a:t>multicopter</a:t>
                      </a:r>
                      <a:r>
                        <a:rPr lang="en-US" sz="900" kern="100" baseline="0" dirty="0">
                          <a:solidFill>
                            <a:schemeClr val="accent2">
                              <a:lumMod val="10000"/>
                            </a:schemeClr>
                          </a:solidFill>
                          <a:effectLst/>
                          <a:latin typeface="Montserrat" panose="00000500000000000000" pitchFamily="2" charset="0"/>
                        </a:rPr>
                        <a:t> with cargo delivery</a:t>
                      </a:r>
                      <a:endParaRPr lang="en-US" sz="90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baseline="0">
                          <a:solidFill>
                            <a:schemeClr val="accent2">
                              <a:lumMod val="10000"/>
                            </a:schemeClr>
                          </a:solidFill>
                          <a:effectLst/>
                          <a:latin typeface="Montserrat" panose="00000500000000000000" pitchFamily="2" charset="0"/>
                        </a:rPr>
                        <a:t>Multicopter with 8 or more rotors; sturdy frame and landing gear; cargo attachment system (hooks, clamps, drop system); large batteries</a:t>
                      </a:r>
                      <a:endParaRPr lang="en-US" sz="900" kern="100" baseline="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baseline="0">
                          <a:solidFill>
                            <a:schemeClr val="accent2">
                              <a:lumMod val="10000"/>
                            </a:schemeClr>
                          </a:solidFill>
                          <a:effectLst/>
                          <a:latin typeface="Montserrat" panose="00000500000000000000" pitchFamily="2" charset="0"/>
                        </a:rPr>
                        <a:t>Vertical takeoff and landing; precision hovering and maneuvering; lowering and raising cargo with winch; autonomous cargo delivery</a:t>
                      </a:r>
                      <a:endParaRPr lang="en-US" sz="900" kern="100" baseline="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baseline="0" dirty="0">
                          <a:solidFill>
                            <a:schemeClr val="accent2">
                              <a:lumMod val="10000"/>
                            </a:schemeClr>
                          </a:solidFill>
                          <a:effectLst/>
                          <a:latin typeface="Montserrat" panose="00000500000000000000" pitchFamily="2" charset="0"/>
                        </a:rPr>
                        <a:t>Lift and deliver packages up to 10kg; transport urgently needed supplies; access areas unreachable by ground</a:t>
                      </a:r>
                      <a:endParaRPr lang="en-US" sz="90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120997">
                <a:tc>
                  <a:txBody>
                    <a:bodyPr/>
                    <a:lstStyle/>
                    <a:p>
                      <a:pPr marL="0" marR="0">
                        <a:lnSpc>
                          <a:spcPct val="107000"/>
                        </a:lnSpc>
                        <a:spcBef>
                          <a:spcPts val="0"/>
                        </a:spcBef>
                        <a:spcAft>
                          <a:spcPts val="0"/>
                        </a:spcAft>
                      </a:pPr>
                      <a:r>
                        <a:rPr lang="en-US" sz="900" b="1" kern="100" baseline="0">
                          <a:solidFill>
                            <a:schemeClr val="accent2">
                              <a:lumMod val="10000"/>
                            </a:schemeClr>
                          </a:solidFill>
                          <a:effectLst/>
                          <a:latin typeface="Montserrat" panose="00000500000000000000" pitchFamily="2" charset="0"/>
                        </a:rPr>
                        <a:t>Security Drone</a:t>
                      </a:r>
                      <a:endParaRPr lang="en-US" sz="900" kern="100" baseline="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RTF quadcopter with siren and lights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Quadcopter frame; HD camera; spotlight and siren; colorful flashing LED lights; loudspeaker; autonomous patrolling abilities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Day/night surveillance; deter unauthorized access; broadcast verbal warnings; provide emergency illumination; alert security forces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Enhance perimeter security; prevent break-ins; disperse unruly crowds; aid search-and-rescue operations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3499059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3887210934"/>
              </p:ext>
            </p:extLst>
          </p:nvPr>
        </p:nvGraphicFramePr>
        <p:xfrm>
          <a:off x="724486" y="1206800"/>
          <a:ext cx="7705214" cy="3482762"/>
        </p:xfrm>
        <a:graphic>
          <a:graphicData uri="http://schemas.openxmlformats.org/drawingml/2006/table">
            <a:tbl>
              <a:tblPr firstRow="1" firstCol="1" bandRow="1">
                <a:tableStyleId>{793D81CF-94F2-401A-BA57-92F5A7B2D0C5}</a:tableStyleId>
              </a:tblPr>
              <a:tblGrid>
                <a:gridCol w="977705">
                  <a:extLst>
                    <a:ext uri="{9D8B030D-6E8A-4147-A177-3AD203B41FA5}">
                      <a16:colId xmlns:a16="http://schemas.microsoft.com/office/drawing/2014/main" val="648528824"/>
                    </a:ext>
                  </a:extLst>
                </a:gridCol>
                <a:gridCol w="1614338">
                  <a:extLst>
                    <a:ext uri="{9D8B030D-6E8A-4147-A177-3AD203B41FA5}">
                      <a16:colId xmlns:a16="http://schemas.microsoft.com/office/drawing/2014/main" val="599474534"/>
                    </a:ext>
                  </a:extLst>
                </a:gridCol>
                <a:gridCol w="1878365">
                  <a:extLst>
                    <a:ext uri="{9D8B030D-6E8A-4147-A177-3AD203B41FA5}">
                      <a16:colId xmlns:a16="http://schemas.microsoft.com/office/drawing/2014/main" val="1867894927"/>
                    </a:ext>
                  </a:extLst>
                </a:gridCol>
                <a:gridCol w="1282769">
                  <a:extLst>
                    <a:ext uri="{9D8B030D-6E8A-4147-A177-3AD203B41FA5}">
                      <a16:colId xmlns:a16="http://schemas.microsoft.com/office/drawing/2014/main" val="1981690756"/>
                    </a:ext>
                  </a:extLst>
                </a:gridCol>
                <a:gridCol w="1952037">
                  <a:extLst>
                    <a:ext uri="{9D8B030D-6E8A-4147-A177-3AD203B41FA5}">
                      <a16:colId xmlns:a16="http://schemas.microsoft.com/office/drawing/2014/main" val="1163872127"/>
                    </a:ext>
                  </a:extLst>
                </a:gridCol>
              </a:tblGrid>
              <a:tr h="178868">
                <a:tc>
                  <a:txBody>
                    <a:bodyPr/>
                    <a:lstStyle/>
                    <a:p>
                      <a:pPr marL="0" marR="0">
                        <a:lnSpc>
                          <a:spcPct val="107000"/>
                        </a:lnSpc>
                        <a:spcBef>
                          <a:spcPts val="0"/>
                        </a:spcBef>
                        <a:spcAft>
                          <a:spcPts val="0"/>
                        </a:spcAft>
                      </a:pPr>
                      <a:r>
                        <a:rPr lang="en-US" sz="900" kern="100" dirty="0">
                          <a:effectLst/>
                          <a:latin typeface="Montserrat" panose="00000500000000000000" pitchFamily="2" charset="0"/>
                        </a:rPr>
                        <a:t>Drone Type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Capabilities</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972682">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Racing Drone</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Agile</a:t>
                      </a: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 </a:t>
                      </a: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FPV</a:t>
                      </a: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 </a:t>
                      </a: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quadcopter</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Lightweight quadcopter frame; high-RPM motors; FPV camera and goggles; manual and programmable autopilot</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High speed maneuvering through obstacles; inverted flight and flips; autonomous laps and tricks</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Test piloting skills; practice racing techniques; develop and tune agile control algorithms</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1136354">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Research Drone</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Customizable drone platform</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Custom airframe; developer SDK and APIs; swappable payload bay; onboard compute; safety features and overrides</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Test experimental sensors and robotics; develop and evaluate autonomy algorithms; model drone swarm behaviors</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Rapid prototyping of drone systems; test advanced drone capabilities; experiment with payload integration</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105899">
                <a:tc>
                  <a:txBody>
                    <a:bodyPr/>
                    <a:lstStyle/>
                    <a:p>
                      <a:pPr marL="0" marR="0">
                        <a:lnSpc>
                          <a:spcPct val="107000"/>
                        </a:lnSpc>
                        <a:spcBef>
                          <a:spcPts val="0"/>
                        </a:spcBef>
                        <a:spcAft>
                          <a:spcPts val="0"/>
                        </a:spcAft>
                      </a:pPr>
                      <a:r>
                        <a:rPr lang="en-US" sz="900" b="1"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Photography Drone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Foldable drone optimized for camera stability</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Foldable frame for portability; 3-axis gimbal; 1-inch CMOS camera; active vibration damping; automatic subject tracking</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Steady hover filming; dynamic cinematic movements; tracking moving subjects; HDR and panoramic image capture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Film Hollywood-quality aerial footage; immersive perspectives for sports/events; inspections not possible traditionally</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1733676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1091810667"/>
              </p:ext>
            </p:extLst>
          </p:nvPr>
        </p:nvGraphicFramePr>
        <p:xfrm>
          <a:off x="714300" y="1206800"/>
          <a:ext cx="7715400" cy="3395850"/>
        </p:xfrm>
        <a:graphic>
          <a:graphicData uri="http://schemas.openxmlformats.org/drawingml/2006/table">
            <a:tbl>
              <a:tblPr firstRow="1" firstCol="1" bandRow="1">
                <a:tableStyleId>{793D81CF-94F2-401A-BA57-92F5A7B2D0C5}</a:tableStyleId>
              </a:tblPr>
              <a:tblGrid>
                <a:gridCol w="880236">
                  <a:extLst>
                    <a:ext uri="{9D8B030D-6E8A-4147-A177-3AD203B41FA5}">
                      <a16:colId xmlns:a16="http://schemas.microsoft.com/office/drawing/2014/main" val="648528824"/>
                    </a:ext>
                  </a:extLst>
                </a:gridCol>
                <a:gridCol w="1715233">
                  <a:extLst>
                    <a:ext uri="{9D8B030D-6E8A-4147-A177-3AD203B41FA5}">
                      <a16:colId xmlns:a16="http://schemas.microsoft.com/office/drawing/2014/main" val="599474534"/>
                    </a:ext>
                  </a:extLst>
                </a:gridCol>
                <a:gridCol w="1880848">
                  <a:extLst>
                    <a:ext uri="{9D8B030D-6E8A-4147-A177-3AD203B41FA5}">
                      <a16:colId xmlns:a16="http://schemas.microsoft.com/office/drawing/2014/main" val="1867894927"/>
                    </a:ext>
                  </a:extLst>
                </a:gridCol>
                <a:gridCol w="1284465">
                  <a:extLst>
                    <a:ext uri="{9D8B030D-6E8A-4147-A177-3AD203B41FA5}">
                      <a16:colId xmlns:a16="http://schemas.microsoft.com/office/drawing/2014/main" val="1981690756"/>
                    </a:ext>
                  </a:extLst>
                </a:gridCol>
                <a:gridCol w="1954618">
                  <a:extLst>
                    <a:ext uri="{9D8B030D-6E8A-4147-A177-3AD203B41FA5}">
                      <a16:colId xmlns:a16="http://schemas.microsoft.com/office/drawing/2014/main" val="1163872127"/>
                    </a:ext>
                  </a:extLst>
                </a:gridCol>
              </a:tblGrid>
              <a:tr h="178976">
                <a:tc>
                  <a:txBody>
                    <a:bodyPr/>
                    <a:lstStyle/>
                    <a:p>
                      <a:pPr marL="0" marR="0">
                        <a:lnSpc>
                          <a:spcPct val="107000"/>
                        </a:lnSpc>
                        <a:spcBef>
                          <a:spcPts val="0"/>
                        </a:spcBef>
                        <a:spcAft>
                          <a:spcPts val="0"/>
                        </a:spcAft>
                      </a:pPr>
                      <a:r>
                        <a:rPr lang="en-US" sz="900" kern="100" dirty="0">
                          <a:effectLst/>
                          <a:latin typeface="Montserrat" panose="00000500000000000000" pitchFamily="2" charset="0"/>
                        </a:rPr>
                        <a:t>Drone Type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Capabilities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973269">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Water Spreading Drone</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Fixed wing VTOL drone with water tank and sprayers</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Fixed wing VTOL airframe; large water tank; spray nozzles; water level sensors; autopilot</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Precision water dispersal over fires; even distribution for irrigation</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Carry and spray hundreds of liters of water; access rough terrain; quick firefighting response</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1137039">
                <a:tc>
                  <a:txBody>
                    <a:bodyPr/>
                    <a:lstStyle/>
                    <a:p>
                      <a:pPr marL="0" marR="0">
                        <a:lnSpc>
                          <a:spcPct val="107000"/>
                        </a:lnSpc>
                        <a:spcBef>
                          <a:spcPts val="0"/>
                        </a:spcBef>
                        <a:spcAft>
                          <a:spcPts val="0"/>
                        </a:spcAft>
                      </a:pPr>
                      <a:r>
                        <a:rPr lang="en-US" sz="900" b="1"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Environmental Monitor Drone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Rugged quadcopter with air quality sensors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Rugged waterproof frame; air quality sensors; water sampling equipment; data transmission</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Autonomous air sampling routines; remote water sampling; data logging</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Monitor pollution levels across cities; analyze microclimates; </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106566">
                <a:tc>
                  <a:txBody>
                    <a:bodyPr/>
                    <a:lstStyle/>
                    <a:p>
                      <a:pPr marL="0" marR="0">
                        <a:lnSpc>
                          <a:spcPct val="107000"/>
                        </a:lnSpc>
                        <a:spcBef>
                          <a:spcPts val="0"/>
                        </a:spcBef>
                        <a:spcAft>
                          <a:spcPts val="0"/>
                        </a:spcAft>
                      </a:pPr>
                      <a:r>
                        <a:rPr lang="en-US" sz="900" b="1"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Traffic Monitor Drone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Quadcopter with cameras for traffic analysis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Quadcopter frame; HD cameras; computer vision processors; traffic analysis software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Persistent monitoring of traffic intersections; vehicle detection and tracking</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Monitor congestion and incidents; analyze vehicle/pedestrian patterns; traffic enforcement</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4170078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a:xfrm>
            <a:off x="714301" y="1206800"/>
            <a:ext cx="7715400" cy="3397800"/>
          </a:xfrm>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a:xfrm>
            <a:off x="714300" y="538900"/>
            <a:ext cx="7715400" cy="468000"/>
          </a:xfrm>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944894917"/>
              </p:ext>
            </p:extLst>
          </p:nvPr>
        </p:nvGraphicFramePr>
        <p:xfrm>
          <a:off x="714300" y="1206801"/>
          <a:ext cx="7715399" cy="3411563"/>
        </p:xfrm>
        <a:graphic>
          <a:graphicData uri="http://schemas.openxmlformats.org/drawingml/2006/table">
            <a:tbl>
              <a:tblPr firstRow="1" firstCol="1" bandRow="1">
                <a:tableStyleId>{793D81CF-94F2-401A-BA57-92F5A7B2D0C5}</a:tableStyleId>
              </a:tblPr>
              <a:tblGrid>
                <a:gridCol w="880235">
                  <a:extLst>
                    <a:ext uri="{9D8B030D-6E8A-4147-A177-3AD203B41FA5}">
                      <a16:colId xmlns:a16="http://schemas.microsoft.com/office/drawing/2014/main" val="648528824"/>
                    </a:ext>
                  </a:extLst>
                </a:gridCol>
                <a:gridCol w="1715234">
                  <a:extLst>
                    <a:ext uri="{9D8B030D-6E8A-4147-A177-3AD203B41FA5}">
                      <a16:colId xmlns:a16="http://schemas.microsoft.com/office/drawing/2014/main" val="599474534"/>
                    </a:ext>
                  </a:extLst>
                </a:gridCol>
                <a:gridCol w="1880847">
                  <a:extLst>
                    <a:ext uri="{9D8B030D-6E8A-4147-A177-3AD203B41FA5}">
                      <a16:colId xmlns:a16="http://schemas.microsoft.com/office/drawing/2014/main" val="1867894927"/>
                    </a:ext>
                  </a:extLst>
                </a:gridCol>
                <a:gridCol w="1284465">
                  <a:extLst>
                    <a:ext uri="{9D8B030D-6E8A-4147-A177-3AD203B41FA5}">
                      <a16:colId xmlns:a16="http://schemas.microsoft.com/office/drawing/2014/main" val="1981690756"/>
                    </a:ext>
                  </a:extLst>
                </a:gridCol>
                <a:gridCol w="1954618">
                  <a:extLst>
                    <a:ext uri="{9D8B030D-6E8A-4147-A177-3AD203B41FA5}">
                      <a16:colId xmlns:a16="http://schemas.microsoft.com/office/drawing/2014/main" val="1163872127"/>
                    </a:ext>
                  </a:extLst>
                </a:gridCol>
              </a:tblGrid>
              <a:tr h="122654">
                <a:tc>
                  <a:txBody>
                    <a:bodyPr/>
                    <a:lstStyle/>
                    <a:p>
                      <a:pPr marL="0" marR="0">
                        <a:lnSpc>
                          <a:spcPct val="107000"/>
                        </a:lnSpc>
                        <a:spcBef>
                          <a:spcPts val="0"/>
                        </a:spcBef>
                        <a:spcAft>
                          <a:spcPts val="0"/>
                        </a:spcAft>
                      </a:pPr>
                      <a:r>
                        <a:rPr lang="en-US" sz="900" kern="100">
                          <a:effectLst/>
                          <a:latin typeface="Montserrat" panose="00000500000000000000" pitchFamily="2" charset="0"/>
                        </a:rPr>
                        <a:t>Drone Type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Capabilities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1206720">
                <a:tc>
                  <a:txBody>
                    <a:bodyPr/>
                    <a:lstStyle/>
                    <a:p>
                      <a:pPr marL="0" marR="0">
                        <a:lnSpc>
                          <a:spcPct val="107000"/>
                        </a:lnSpc>
                        <a:spcBef>
                          <a:spcPts val="0"/>
                        </a:spcBef>
                        <a:spcAft>
                          <a:spcPts val="0"/>
                        </a:spcAft>
                      </a:pPr>
                      <a:r>
                        <a:rPr lang="en-US" sz="900" b="1"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Emergency Response Drone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drone for search and rescue operations</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hybrid airframe for vertical takeoff; IR camera; loudspeaker; drop bays for supplies; 45min flight time</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Aerial search and detection of survivors; two-way vocal communication; emergency package delivery</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Find lost or injured people; provide instructions and aid; reach areas ground vehicles cannot access</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859756">
                <a:tc>
                  <a:txBody>
                    <a:bodyPr/>
                    <a:lstStyle/>
                    <a:p>
                      <a:pPr marL="0" marR="0">
                        <a:lnSpc>
                          <a:spcPct val="107000"/>
                        </a:lnSpc>
                        <a:spcBef>
                          <a:spcPts val="0"/>
                        </a:spcBef>
                        <a:spcAft>
                          <a:spcPts val="0"/>
                        </a:spcAft>
                      </a:pPr>
                      <a:r>
                        <a:rPr lang="en-US" sz="900" b="1"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Underwater Drone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ROV designed for underwater inspections and mapping</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Waterproof hull; underwater motors and thrusters; HD cameras and lights; depth sensor; obstacle avoidance sonar</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Autonomous navigation and mapping; visual inspection of subsea structures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Safely inspect dams, piers, offshore platforms; create 3D reconstructions of underwater areas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206720">
                <a:tc>
                  <a:txBody>
                    <a:bodyPr/>
                    <a:lstStyle/>
                    <a:p>
                      <a:pPr marL="0" marR="0">
                        <a:lnSpc>
                          <a:spcPct val="107000"/>
                        </a:lnSpc>
                        <a:spcBef>
                          <a:spcPts val="0"/>
                        </a:spcBef>
                        <a:spcAft>
                          <a:spcPts val="0"/>
                        </a:spcAft>
                      </a:pPr>
                      <a:r>
                        <a:rPr lang="en-US" sz="900" b="1"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Heavy Lift Drone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Large octocopter capable of lifting heavy objects</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Reinforced rigid frame with 8 rotors; 150kg lift capacity; cargo hooks and nets; dual operator control</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Vertical heavy load transport and placement; construction material delivery; disaster debris removal</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Lift objects and vehicles up to 150kg; access congested or restricted sites</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383858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2716C35-E7FF-1F27-1D17-75525DAAE011}"/>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system will consist of a fleet of drones with cameras that can fly pre-planned missions or be dynamically tasked.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drones will stream video and telemetry data to the cloud.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Users can access and monitor the video feeds and data through a web application.</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mission planner will allow users to create and schedule surveillance missions.</a:t>
            </a:r>
          </a:p>
          <a:p>
            <a:pPr marL="146050" indent="0">
              <a:lnSpc>
                <a:spcPct val="150000"/>
              </a:lnSpc>
              <a:buNone/>
            </a:pPr>
            <a:br>
              <a:rPr lang="en-US" dirty="0">
                <a:latin typeface="Montserrat" panose="00000500000000000000" pitchFamily="2" charset="0"/>
              </a:rPr>
            </a:b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C6EFCDEE-CC2C-88A7-D591-13EAF57B64B9}"/>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1241062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a:xfrm>
            <a:off x="714301" y="1385668"/>
            <a:ext cx="7715400" cy="3218932"/>
          </a:xfrm>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3880810443"/>
              </p:ext>
            </p:extLst>
          </p:nvPr>
        </p:nvGraphicFramePr>
        <p:xfrm>
          <a:off x="714300" y="858129"/>
          <a:ext cx="7715399" cy="4010421"/>
        </p:xfrm>
        <a:graphic>
          <a:graphicData uri="http://schemas.openxmlformats.org/drawingml/2006/table">
            <a:tbl>
              <a:tblPr firstRow="1" firstCol="1" bandRow="1">
                <a:tableStyleId>{793D81CF-94F2-401A-BA57-92F5A7B2D0C5}</a:tableStyleId>
              </a:tblPr>
              <a:tblGrid>
                <a:gridCol w="880235">
                  <a:extLst>
                    <a:ext uri="{9D8B030D-6E8A-4147-A177-3AD203B41FA5}">
                      <a16:colId xmlns:a16="http://schemas.microsoft.com/office/drawing/2014/main" val="648528824"/>
                    </a:ext>
                  </a:extLst>
                </a:gridCol>
                <a:gridCol w="1715234">
                  <a:extLst>
                    <a:ext uri="{9D8B030D-6E8A-4147-A177-3AD203B41FA5}">
                      <a16:colId xmlns:a16="http://schemas.microsoft.com/office/drawing/2014/main" val="599474534"/>
                    </a:ext>
                  </a:extLst>
                </a:gridCol>
                <a:gridCol w="1880847">
                  <a:extLst>
                    <a:ext uri="{9D8B030D-6E8A-4147-A177-3AD203B41FA5}">
                      <a16:colId xmlns:a16="http://schemas.microsoft.com/office/drawing/2014/main" val="1867894927"/>
                    </a:ext>
                  </a:extLst>
                </a:gridCol>
                <a:gridCol w="1284465">
                  <a:extLst>
                    <a:ext uri="{9D8B030D-6E8A-4147-A177-3AD203B41FA5}">
                      <a16:colId xmlns:a16="http://schemas.microsoft.com/office/drawing/2014/main" val="1981690756"/>
                    </a:ext>
                  </a:extLst>
                </a:gridCol>
                <a:gridCol w="1954618">
                  <a:extLst>
                    <a:ext uri="{9D8B030D-6E8A-4147-A177-3AD203B41FA5}">
                      <a16:colId xmlns:a16="http://schemas.microsoft.com/office/drawing/2014/main" val="1163872127"/>
                    </a:ext>
                  </a:extLst>
                </a:gridCol>
              </a:tblGrid>
              <a:tr h="124813">
                <a:tc>
                  <a:txBody>
                    <a:bodyPr/>
                    <a:lstStyle/>
                    <a:p>
                      <a:pPr marL="0" marR="0">
                        <a:lnSpc>
                          <a:spcPct val="107000"/>
                        </a:lnSpc>
                        <a:spcBef>
                          <a:spcPts val="0"/>
                        </a:spcBef>
                        <a:spcAft>
                          <a:spcPts val="0"/>
                        </a:spcAft>
                      </a:pPr>
                      <a:r>
                        <a:rPr lang="en-US" sz="900" kern="100">
                          <a:effectLst/>
                          <a:latin typeface="Montserrat" panose="00000500000000000000" pitchFamily="2" charset="0"/>
                        </a:rPr>
                        <a:t>Drone Type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Capabilities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966453">
                <a:tc>
                  <a:txBody>
                    <a:bodyPr/>
                    <a:lstStyle/>
                    <a:p>
                      <a:pPr marL="0" marR="0">
                        <a:lnSpc>
                          <a:spcPct val="107000"/>
                        </a:lnSpc>
                        <a:spcBef>
                          <a:spcPts val="0"/>
                        </a:spcBef>
                        <a:spcAft>
                          <a:spcPts val="0"/>
                        </a:spcAft>
                      </a:pPr>
                      <a:r>
                        <a:rPr lang="en-US" sz="900" b="1"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Radio Tower Inspection Drone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drone optimized for inspecting radio/cell towers</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hybrid; high zoom camera; LIDAR; extended range; 35min flight; rugged frame</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Autonomous inspection of towers; minimize tower climbs; HD photo/video; mapping</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Improve safety over manual inspection; frequent and thorough surveys; remote sites</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688573">
                <a:tc>
                  <a:txBody>
                    <a:bodyPr/>
                    <a:lstStyle/>
                    <a:p>
                      <a:pPr marL="0" marR="0">
                        <a:lnSpc>
                          <a:spcPct val="107000"/>
                        </a:lnSpc>
                        <a:spcBef>
                          <a:spcPts val="0"/>
                        </a:spcBef>
                        <a:spcAft>
                          <a:spcPts val="0"/>
                        </a:spcAft>
                      </a:pPr>
                      <a:r>
                        <a:rPr lang="en-US" sz="900" b="1"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Solar Panel Inspection Drone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Lightweight drone for inspecting solar farms</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Lightweight frame; high-res camera; thermal imaging; 35min flight time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Autonomous panel inspection; identify faults, debris, wear</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Thoroughly cover large solar installations; improve panels' output</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051422">
                <a:tc>
                  <a:txBody>
                    <a:bodyPr/>
                    <a:lstStyle/>
                    <a:p>
                      <a:pPr marL="0" marR="0">
                        <a:lnSpc>
                          <a:spcPct val="107000"/>
                        </a:lnSpc>
                        <a:spcBef>
                          <a:spcPts val="0"/>
                        </a:spcBef>
                        <a:spcAft>
                          <a:spcPts val="0"/>
                        </a:spcAft>
                      </a:pPr>
                      <a:r>
                        <a:rPr lang="en-US" sz="900" b="1"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Pipeline Inspection Drone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Fixed wing VTOL drone optimized for long-range pipeline inspection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hybrid airframe, high-zoom visual camera, LiDAR, 35min flight time, GPS waypoint navigation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Autonomous pipeline inspection flights, anomaly detection, mapping</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Cover hundreds of miles of pipelines, identify leaks/damage, improve inspection efficiency; Oil</a:t>
                      </a: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rPr>
                        <a:t>, gas, and water pipeline inspection, reducing risk and improving coverage over manual methods</a:t>
                      </a:r>
                    </a:p>
                  </a:txBody>
                  <a:tcPr marL="68580" marR="68580" marT="0" marB="0"/>
                </a:tc>
                <a:extLst>
                  <a:ext uri="{0D108BD9-81ED-4DB2-BD59-A6C34878D82A}">
                    <a16:rowId xmlns:a16="http://schemas.microsoft.com/office/drawing/2014/main" val="1059626124"/>
                  </a:ext>
                </a:extLst>
              </a:tr>
              <a:tr h="1051422">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Public Safety Drone</a:t>
                      </a:r>
                      <a:endParaRPr lang="en-US" sz="900" b="1"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Rugged weatherproof quadcopter equipped with policing features</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Durable airframe, FPV camera, spotlight, loudspeaker, tear gas/pepper spray payload</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Pursue suspects, conduct patrols, broadcast announcements, deploy non-lethal deterrents</a:t>
                      </a:r>
                      <a:endParaRPr lang="en-US" sz="900" b="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Tracking fleeing suspects, crowd control, search operations, hostage situations</a:t>
                      </a: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Supporting law enforcement in dangerous situations, improving incident response</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9283883"/>
                  </a:ext>
                </a:extLst>
              </a:tr>
            </a:tbl>
          </a:graphicData>
        </a:graphic>
      </p:graphicFrame>
    </p:spTree>
    <p:extLst>
      <p:ext uri="{BB962C8B-B14F-4D97-AF65-F5344CB8AC3E}">
        <p14:creationId xmlns:p14="http://schemas.microsoft.com/office/powerpoint/2010/main" val="1741572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9BE0CE-B39E-30A1-BAF6-0EAE651F263C}"/>
              </a:ext>
            </a:extLst>
          </p:cNvPr>
          <p:cNvSpPr>
            <a:spLocks noGrp="1"/>
          </p:cNvSpPr>
          <p:nvPr>
            <p:ph type="subTitle" idx="1"/>
          </p:nvPr>
        </p:nvSpPr>
        <p:spPr/>
        <p:txBody>
          <a:bodyPr/>
          <a:lstStyle/>
          <a:p>
            <a:endParaRPr lang="en-US" dirty="0"/>
          </a:p>
          <a:p>
            <a:r>
              <a:rPr lang="en-US" sz="1050" b="1" dirty="0">
                <a:solidFill>
                  <a:srgbClr val="000000"/>
                </a:solidFill>
              </a:rPr>
              <a:t>DJI </a:t>
            </a:r>
            <a:r>
              <a:rPr lang="en-US" sz="1050" b="1" dirty="0" err="1">
                <a:solidFill>
                  <a:srgbClr val="000000"/>
                </a:solidFill>
              </a:rPr>
              <a:t>Zenmuse</a:t>
            </a:r>
            <a:r>
              <a:rPr lang="en-US" sz="1050" b="1" dirty="0">
                <a:solidFill>
                  <a:srgbClr val="000000"/>
                </a:solidFill>
              </a:rPr>
              <a:t> XT2</a:t>
            </a:r>
            <a:r>
              <a:rPr lang="en-US" sz="1050" dirty="0">
                <a:solidFill>
                  <a:srgbClr val="000000"/>
                </a:solidFill>
              </a:rPr>
              <a:t>: A thermal imaging camera integrated with a DJI drone for enhanced aerial thermal inspections.</a:t>
            </a:r>
          </a:p>
          <a:p>
            <a:r>
              <a:rPr lang="en-US" sz="1050" b="1" dirty="0">
                <a:solidFill>
                  <a:srgbClr val="000000"/>
                </a:solidFill>
              </a:rPr>
              <a:t>FLIR Vue Pro R</a:t>
            </a:r>
            <a:r>
              <a:rPr lang="en-US" sz="1050" dirty="0">
                <a:solidFill>
                  <a:srgbClr val="000000"/>
                </a:solidFill>
              </a:rPr>
              <a:t>: A rugged, high-performance thermal imaging camera commonly used in professional drone applications.</a:t>
            </a:r>
          </a:p>
          <a:p>
            <a:r>
              <a:rPr lang="en-US" sz="1050" b="1" dirty="0">
                <a:solidFill>
                  <a:srgbClr val="000000"/>
                </a:solidFill>
              </a:rPr>
              <a:t>Parrot Anafi USA</a:t>
            </a:r>
            <a:r>
              <a:rPr lang="en-US" sz="1050" dirty="0">
                <a:solidFill>
                  <a:srgbClr val="000000"/>
                </a:solidFill>
              </a:rPr>
              <a:t>: A versatile and compact drone designed for surveillance and reconnaissance missions.</a:t>
            </a:r>
          </a:p>
          <a:p>
            <a:r>
              <a:rPr lang="en-US" sz="1050" b="1" dirty="0" err="1">
                <a:solidFill>
                  <a:srgbClr val="000000"/>
                </a:solidFill>
              </a:rPr>
              <a:t>Skydio</a:t>
            </a:r>
            <a:r>
              <a:rPr lang="en-US" sz="1050" b="1" dirty="0">
                <a:solidFill>
                  <a:srgbClr val="000000"/>
                </a:solidFill>
              </a:rPr>
              <a:t> 2:</a:t>
            </a:r>
            <a:r>
              <a:rPr lang="en-US" sz="1050" dirty="0">
                <a:solidFill>
                  <a:srgbClr val="000000"/>
                </a:solidFill>
              </a:rPr>
              <a:t> Known for its advanced autonomous flight capabilities, it excels in obstacle avoidance and tracking.</a:t>
            </a:r>
          </a:p>
          <a:p>
            <a:r>
              <a:rPr lang="en-US" sz="1050" b="1" dirty="0">
                <a:solidFill>
                  <a:srgbClr val="000000"/>
                </a:solidFill>
              </a:rPr>
              <a:t>DJI Mavic 2 Enterprise</a:t>
            </a:r>
            <a:r>
              <a:rPr lang="en-US" sz="1050" dirty="0">
                <a:solidFill>
                  <a:srgbClr val="000000"/>
                </a:solidFill>
              </a:rPr>
              <a:t>: Equipped with accessories like lights and speakers, it's tailored for commercial and industrial applications.</a:t>
            </a:r>
          </a:p>
          <a:p>
            <a:r>
              <a:rPr lang="en-US" sz="1050" b="1" dirty="0">
                <a:solidFill>
                  <a:srgbClr val="000000"/>
                </a:solidFill>
              </a:rPr>
              <a:t>Yuneec Typhoon H Pro</a:t>
            </a:r>
            <a:r>
              <a:rPr lang="en-US" sz="1050" dirty="0">
                <a:solidFill>
                  <a:srgbClr val="000000"/>
                </a:solidFill>
              </a:rPr>
              <a:t>: A </a:t>
            </a:r>
            <a:r>
              <a:rPr lang="en-US" sz="1050" dirty="0" err="1">
                <a:solidFill>
                  <a:srgbClr val="000000"/>
                </a:solidFill>
              </a:rPr>
              <a:t>hexacopter</a:t>
            </a:r>
            <a:r>
              <a:rPr lang="en-US" sz="1050" dirty="0">
                <a:solidFill>
                  <a:srgbClr val="000000"/>
                </a:solidFill>
              </a:rPr>
              <a:t> with a focus on stability and professional-grade aerial photography.</a:t>
            </a:r>
          </a:p>
          <a:p>
            <a:r>
              <a:rPr lang="en-US" sz="1050" b="1" dirty="0" err="1">
                <a:solidFill>
                  <a:srgbClr val="000000"/>
                </a:solidFill>
              </a:rPr>
              <a:t>Autel</a:t>
            </a:r>
            <a:r>
              <a:rPr lang="en-US" sz="1050" b="1" dirty="0">
                <a:solidFill>
                  <a:srgbClr val="000000"/>
                </a:solidFill>
              </a:rPr>
              <a:t> Evo II: </a:t>
            </a:r>
            <a:r>
              <a:rPr lang="en-US" sz="1050" dirty="0">
                <a:solidFill>
                  <a:srgbClr val="000000"/>
                </a:solidFill>
              </a:rPr>
              <a:t>A foldable drone with impressive flight time and camera options, suitable for various industries.</a:t>
            </a:r>
          </a:p>
          <a:p>
            <a:r>
              <a:rPr lang="en-US" sz="1050" b="1" dirty="0">
                <a:solidFill>
                  <a:srgbClr val="000000"/>
                </a:solidFill>
              </a:rPr>
              <a:t>DJI </a:t>
            </a:r>
            <a:r>
              <a:rPr lang="en-US" sz="1050" b="1" dirty="0" err="1">
                <a:solidFill>
                  <a:srgbClr val="000000"/>
                </a:solidFill>
              </a:rPr>
              <a:t>Matrice</a:t>
            </a:r>
            <a:r>
              <a:rPr lang="en-US" sz="1050" b="1" dirty="0">
                <a:solidFill>
                  <a:srgbClr val="000000"/>
                </a:solidFill>
              </a:rPr>
              <a:t> 300 RTK</a:t>
            </a:r>
            <a:r>
              <a:rPr lang="en-US" sz="1050" dirty="0">
                <a:solidFill>
                  <a:srgbClr val="000000"/>
                </a:solidFill>
              </a:rPr>
              <a:t>: Designed for heavy-duty tasks, it supports multiple payloads and has advanced flight control features.</a:t>
            </a:r>
          </a:p>
          <a:p>
            <a:r>
              <a:rPr lang="en-US" sz="1050" b="1" dirty="0" err="1">
                <a:solidFill>
                  <a:srgbClr val="000000"/>
                </a:solidFill>
              </a:rPr>
              <a:t>Wingtra</a:t>
            </a:r>
            <a:r>
              <a:rPr lang="en-US" sz="1050" b="1" dirty="0">
                <a:solidFill>
                  <a:srgbClr val="000000"/>
                </a:solidFill>
              </a:rPr>
              <a:t> One</a:t>
            </a:r>
            <a:r>
              <a:rPr lang="en-US" sz="1050" dirty="0">
                <a:solidFill>
                  <a:srgbClr val="000000"/>
                </a:solidFill>
              </a:rPr>
              <a:t>: A fixed-wing VTOL drone optimized for mapping and surveying applications.</a:t>
            </a:r>
          </a:p>
          <a:p>
            <a:r>
              <a:rPr lang="en-US" sz="1050" b="1" dirty="0" err="1">
                <a:solidFill>
                  <a:srgbClr val="000000"/>
                </a:solidFill>
              </a:rPr>
              <a:t>Alrobotics</a:t>
            </a:r>
            <a:r>
              <a:rPr lang="en-US" sz="1050" b="1" dirty="0">
                <a:solidFill>
                  <a:srgbClr val="000000"/>
                </a:solidFill>
              </a:rPr>
              <a:t> Optimus</a:t>
            </a:r>
            <a:r>
              <a:rPr lang="en-US" sz="1050" dirty="0">
                <a:solidFill>
                  <a:srgbClr val="000000"/>
                </a:solidFill>
              </a:rPr>
              <a:t>: Known for its robust build and adaptability to various payload configurations.</a:t>
            </a:r>
          </a:p>
          <a:p>
            <a:r>
              <a:rPr lang="en-US" sz="1050" b="1" dirty="0">
                <a:solidFill>
                  <a:srgbClr val="000000"/>
                </a:solidFill>
              </a:rPr>
              <a:t>DJI Phantom 4 RTK</a:t>
            </a:r>
            <a:r>
              <a:rPr lang="en-US" sz="1050" dirty="0">
                <a:solidFill>
                  <a:srgbClr val="000000"/>
                </a:solidFill>
              </a:rPr>
              <a:t>: Integrates real-time kinematic (RTK) technology for precise mapping and surveying.</a:t>
            </a:r>
          </a:p>
        </p:txBody>
      </p:sp>
      <p:sp>
        <p:nvSpPr>
          <p:cNvPr id="3" name="Title 2">
            <a:extLst>
              <a:ext uri="{FF2B5EF4-FFF2-40B4-BE49-F238E27FC236}">
                <a16:creationId xmlns:a16="http://schemas.microsoft.com/office/drawing/2014/main" id="{B1CE48D6-D4FB-3435-26E0-3DEF1A5E32F7}"/>
              </a:ext>
            </a:extLst>
          </p:cNvPr>
          <p:cNvSpPr>
            <a:spLocks noGrp="1"/>
          </p:cNvSpPr>
          <p:nvPr>
            <p:ph type="title"/>
          </p:nvPr>
        </p:nvSpPr>
        <p:spPr/>
        <p:txBody>
          <a:bodyPr/>
          <a:lstStyle/>
          <a:p>
            <a:r>
              <a:rPr lang="en-US" dirty="0"/>
              <a:t>Drone -Products</a:t>
            </a:r>
          </a:p>
        </p:txBody>
      </p:sp>
    </p:spTree>
    <p:extLst>
      <p:ext uri="{BB962C8B-B14F-4D97-AF65-F5344CB8AC3E}">
        <p14:creationId xmlns:p14="http://schemas.microsoft.com/office/powerpoint/2010/main" val="2696939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EE37A29-7CBE-A461-AD8D-A09FC54B1333}"/>
              </a:ext>
            </a:extLst>
          </p:cNvPr>
          <p:cNvSpPr>
            <a:spLocks noGrp="1"/>
          </p:cNvSpPr>
          <p:nvPr>
            <p:ph type="subTitle" idx="1"/>
          </p:nvPr>
        </p:nvSpPr>
        <p:spPr/>
        <p:txBody>
          <a:bodyPr/>
          <a:lstStyle/>
          <a:p>
            <a:pPr marL="342900" marR="0" lvl="0" indent="-342900">
              <a:lnSpc>
                <a:spcPct val="150000"/>
              </a:lnSpc>
              <a:spcBef>
                <a:spcPts val="0"/>
              </a:spcBef>
              <a:spcAft>
                <a:spcPts val="0"/>
              </a:spcAft>
              <a:buFont typeface="Symbol" panose="05050102010706020507" pitchFamily="18" charset="2"/>
              <a:buChar char=""/>
            </a:pP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The DJI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Matrice</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300 RTK has the most comprehensive capabilities, covering almost all sub-services except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orthomosaic</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mapping. It is the most versatile for cross-functional use.</a:t>
            </a:r>
          </a:p>
          <a:p>
            <a:pPr marL="342900" marR="0" lvl="0" indent="-342900">
              <a:lnSpc>
                <a:spcPct val="150000"/>
              </a:lnSpc>
              <a:spcBef>
                <a:spcPts val="0"/>
              </a:spcBef>
              <a:spcAft>
                <a:spcPts val="0"/>
              </a:spcAft>
              <a:buFont typeface="Symbol" panose="05050102010706020507" pitchFamily="18" charset="2"/>
              <a:buChar char=""/>
            </a:pP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The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Wingtra</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One specializes in mapping capabilities like 3D modeling,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orthomosaic</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and photogrammetry. Lacks most other sub-services.</a:t>
            </a:r>
          </a:p>
          <a:p>
            <a:pPr marL="342900" marR="0" lvl="0" indent="-342900">
              <a:lnSpc>
                <a:spcPct val="150000"/>
              </a:lnSpc>
              <a:spcBef>
                <a:spcPts val="0"/>
              </a:spcBef>
              <a:spcAft>
                <a:spcPts val="0"/>
              </a:spcAft>
              <a:buFont typeface="Symbol" panose="05050102010706020507" pitchFamily="18" charset="2"/>
              <a:buChar char=""/>
            </a:pP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The DJI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Zenmuse</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XT2, Parrot Anafi USA,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Skydio</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2, and Yuneec Typhoon H Pro are mid-range models balancing surveillance and inspection capabilities.</a:t>
            </a:r>
          </a:p>
          <a:p>
            <a:pPr marL="342900" marR="0" lvl="0" indent="-342900">
              <a:lnSpc>
                <a:spcPct val="150000"/>
              </a:lnSpc>
              <a:spcBef>
                <a:spcPts val="0"/>
              </a:spcBef>
              <a:spcAft>
                <a:spcPts val="0"/>
              </a:spcAft>
              <a:buFont typeface="Symbol" panose="05050102010706020507" pitchFamily="18" charset="2"/>
              <a:buChar char=""/>
            </a:pP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The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Autel</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Evo II adds agriculture services like crop assessment and spraying to the mid-range feature set.</a:t>
            </a:r>
          </a:p>
          <a:p>
            <a:pPr marL="342900" marR="0" lvl="0" indent="-342900">
              <a:lnSpc>
                <a:spcPct val="150000"/>
              </a:lnSpc>
              <a:spcBef>
                <a:spcPts val="0"/>
              </a:spcBef>
              <a:spcAft>
                <a:spcPts val="0"/>
              </a:spcAft>
              <a:buFont typeface="Symbol" panose="05050102010706020507" pitchFamily="18" charset="2"/>
              <a:buChar char=""/>
            </a:pP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The FLIR Vue Pro R and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Alrobotics</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Optimus specialize more in environmental monitoring services.</a:t>
            </a:r>
          </a:p>
          <a:p>
            <a:pPr marL="342900" marR="0" lvl="0" indent="-342900">
              <a:lnSpc>
                <a:spcPct val="150000"/>
              </a:lnSpc>
              <a:spcBef>
                <a:spcPts val="0"/>
              </a:spcBef>
              <a:spcAft>
                <a:spcPts val="0"/>
              </a:spcAft>
              <a:buFont typeface="Symbol" panose="05050102010706020507" pitchFamily="18" charset="2"/>
              <a:buChar char=""/>
            </a:pP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The DJI Phantom 4 RTK aligns mostly with agriculture use cases.</a:t>
            </a:r>
          </a:p>
          <a:p>
            <a:pPr marL="342900" marR="0" lvl="0" indent="-342900">
              <a:lnSpc>
                <a:spcPct val="150000"/>
              </a:lnSpc>
              <a:spcBef>
                <a:spcPts val="0"/>
              </a:spcBef>
              <a:spcAft>
                <a:spcPts val="800"/>
              </a:spcAft>
              <a:buFont typeface="Symbol" panose="05050102010706020507" pitchFamily="18" charset="2"/>
              <a:buChar char=""/>
            </a:pP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For public safety, the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Matrice</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300,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Skydio</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2, and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Autel</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Evo II likely have the most relevant capabilities</a:t>
            </a:r>
            <a:r>
              <a:rPr lang="en-US" sz="1800" kern="100" dirty="0">
                <a:solidFill>
                  <a:srgbClr val="13010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solidFill>
                <a:srgbClr val="13010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130101"/>
              </a:solidFill>
            </a:endParaRPr>
          </a:p>
        </p:txBody>
      </p:sp>
      <p:sp>
        <p:nvSpPr>
          <p:cNvPr id="3" name="Title 2">
            <a:extLst>
              <a:ext uri="{FF2B5EF4-FFF2-40B4-BE49-F238E27FC236}">
                <a16:creationId xmlns:a16="http://schemas.microsoft.com/office/drawing/2014/main" id="{2BFA6B49-602E-02E6-0D70-97902447C0C9}"/>
              </a:ext>
            </a:extLst>
          </p:cNvPr>
          <p:cNvSpPr>
            <a:spLocks noGrp="1"/>
          </p:cNvSpPr>
          <p:nvPr>
            <p:ph type="title"/>
          </p:nvPr>
        </p:nvSpPr>
        <p:spPr/>
        <p:txBody>
          <a:bodyPr/>
          <a:lstStyle/>
          <a:p>
            <a:r>
              <a:rPr lang="en-US" dirty="0"/>
              <a:t>Key Observations:</a:t>
            </a:r>
          </a:p>
        </p:txBody>
      </p:sp>
    </p:spTree>
    <p:extLst>
      <p:ext uri="{BB962C8B-B14F-4D97-AF65-F5344CB8AC3E}">
        <p14:creationId xmlns:p14="http://schemas.microsoft.com/office/powerpoint/2010/main" val="3440741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F446000-3ABF-773C-CEB3-92201C703B83}"/>
              </a:ext>
            </a:extLst>
          </p:cNvPr>
          <p:cNvSpPr>
            <a:spLocks noGrp="1"/>
          </p:cNvSpPr>
          <p:nvPr>
            <p:ph type="subTitle" idx="1"/>
          </p:nvPr>
        </p:nvSpPr>
        <p:spPr/>
        <p:txBody>
          <a:bodyPr/>
          <a:lstStyle/>
          <a:p>
            <a:pPr>
              <a:lnSpc>
                <a:spcPct val="200000"/>
              </a:lnSpc>
              <a:buFont typeface="Arial" panose="020B0604020202020204" pitchFamily="34" charset="0"/>
              <a:buChar char="•"/>
            </a:pPr>
            <a:r>
              <a:rPr lang="en-US" dirty="0">
                <a:solidFill>
                  <a:srgbClr val="130101"/>
                </a:solidFill>
              </a:rPr>
              <a:t>Mission Dashboard</a:t>
            </a:r>
          </a:p>
          <a:p>
            <a:pPr>
              <a:lnSpc>
                <a:spcPct val="200000"/>
              </a:lnSpc>
              <a:buFont typeface="Arial" panose="020B0604020202020204" pitchFamily="34" charset="0"/>
              <a:buChar char="•"/>
            </a:pPr>
            <a:r>
              <a:rPr lang="en-US" dirty="0">
                <a:solidFill>
                  <a:srgbClr val="130101"/>
                </a:solidFill>
              </a:rPr>
              <a:t>Fleet Management</a:t>
            </a:r>
          </a:p>
          <a:p>
            <a:pPr>
              <a:lnSpc>
                <a:spcPct val="200000"/>
              </a:lnSpc>
              <a:buFont typeface="Arial" panose="020B0604020202020204" pitchFamily="34" charset="0"/>
              <a:buChar char="•"/>
            </a:pPr>
            <a:r>
              <a:rPr lang="en-US" dirty="0">
                <a:solidFill>
                  <a:srgbClr val="130101"/>
                </a:solidFill>
              </a:rPr>
              <a:t>Mission Planner</a:t>
            </a:r>
          </a:p>
          <a:p>
            <a:pPr>
              <a:lnSpc>
                <a:spcPct val="200000"/>
              </a:lnSpc>
              <a:buFont typeface="Arial" panose="020B0604020202020204" pitchFamily="34" charset="0"/>
              <a:buChar char="•"/>
            </a:pPr>
            <a:r>
              <a:rPr lang="en-US" dirty="0">
                <a:solidFill>
                  <a:srgbClr val="130101"/>
                </a:solidFill>
              </a:rPr>
              <a:t>User Management</a:t>
            </a:r>
          </a:p>
          <a:p>
            <a:pPr>
              <a:lnSpc>
                <a:spcPct val="200000"/>
              </a:lnSpc>
              <a:buFont typeface="Arial" panose="020B0604020202020204" pitchFamily="34" charset="0"/>
              <a:buChar char="•"/>
            </a:pPr>
            <a:r>
              <a:rPr lang="en-US" dirty="0">
                <a:solidFill>
                  <a:srgbClr val="130101"/>
                </a:solidFill>
              </a:rPr>
              <a:t>Account Settings</a:t>
            </a:r>
          </a:p>
          <a:p>
            <a:pPr>
              <a:lnSpc>
                <a:spcPct val="150000"/>
              </a:lnSpc>
              <a:buFont typeface="Arial" panose="020B0604020202020204" pitchFamily="34" charset="0"/>
              <a:buChar char="•"/>
            </a:pPr>
            <a:endParaRPr lang="en-US" dirty="0">
              <a:solidFill>
                <a:srgbClr val="130101"/>
              </a:solidFill>
            </a:endParaRPr>
          </a:p>
          <a:p>
            <a:pPr>
              <a:lnSpc>
                <a:spcPct val="150000"/>
              </a:lnSpc>
              <a:buFont typeface="Arial" panose="020B0604020202020204" pitchFamily="34" charset="0"/>
              <a:buChar char="•"/>
            </a:pPr>
            <a:endParaRPr lang="en-US" dirty="0">
              <a:solidFill>
                <a:srgbClr val="130101"/>
              </a:solidFill>
            </a:endParaRPr>
          </a:p>
        </p:txBody>
      </p:sp>
      <p:sp>
        <p:nvSpPr>
          <p:cNvPr id="3" name="Title 2">
            <a:extLst>
              <a:ext uri="{FF2B5EF4-FFF2-40B4-BE49-F238E27FC236}">
                <a16:creationId xmlns:a16="http://schemas.microsoft.com/office/drawing/2014/main" id="{8141CC1F-3215-4EE7-F6FF-D7B9DA26DE4C}"/>
              </a:ext>
            </a:extLst>
          </p:cNvPr>
          <p:cNvSpPr>
            <a:spLocks noGrp="1"/>
          </p:cNvSpPr>
          <p:nvPr>
            <p:ph type="title"/>
          </p:nvPr>
        </p:nvSpPr>
        <p:spPr/>
        <p:txBody>
          <a:bodyPr/>
          <a:lstStyle/>
          <a:p>
            <a:r>
              <a:rPr lang="en-US" dirty="0"/>
              <a:t>Key Components - UI Sections</a:t>
            </a:r>
          </a:p>
        </p:txBody>
      </p:sp>
    </p:spTree>
    <p:extLst>
      <p:ext uri="{BB962C8B-B14F-4D97-AF65-F5344CB8AC3E}">
        <p14:creationId xmlns:p14="http://schemas.microsoft.com/office/powerpoint/2010/main" val="1715906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B649D8E-CBFC-40F9-09DF-DD6C074E915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6662DC56-4FC4-56AB-265E-EE37330A9CBE}"/>
              </a:ext>
            </a:extLst>
          </p:cNvPr>
          <p:cNvSpPr>
            <a:spLocks noGrp="1"/>
          </p:cNvSpPr>
          <p:nvPr>
            <p:ph type="title"/>
          </p:nvPr>
        </p:nvSpPr>
        <p:spPr/>
        <p:txBody>
          <a:bodyPr/>
          <a:lstStyle/>
          <a:p>
            <a:r>
              <a:rPr lang="en-US" dirty="0"/>
              <a:t>High Level UI Design</a:t>
            </a:r>
          </a:p>
        </p:txBody>
      </p:sp>
      <p:pic>
        <p:nvPicPr>
          <p:cNvPr id="5" name="Picture 4" descr="A diagram of a flowchart&#10;&#10;Description automatically generated">
            <a:extLst>
              <a:ext uri="{FF2B5EF4-FFF2-40B4-BE49-F238E27FC236}">
                <a16:creationId xmlns:a16="http://schemas.microsoft.com/office/drawing/2014/main" id="{F0F8C130-6B1F-2396-7931-B72A28D61E61}"/>
              </a:ext>
            </a:extLst>
          </p:cNvPr>
          <p:cNvPicPr>
            <a:picLocks noChangeAspect="1"/>
          </p:cNvPicPr>
          <p:nvPr/>
        </p:nvPicPr>
        <p:blipFill>
          <a:blip r:embed="rId2"/>
          <a:stretch>
            <a:fillRect/>
          </a:stretch>
        </p:blipFill>
        <p:spPr>
          <a:xfrm>
            <a:off x="714299" y="1206800"/>
            <a:ext cx="7715399" cy="3395850"/>
          </a:xfrm>
          <a:prstGeom prst="rect">
            <a:avLst/>
          </a:prstGeom>
        </p:spPr>
      </p:pic>
    </p:spTree>
    <p:extLst>
      <p:ext uri="{BB962C8B-B14F-4D97-AF65-F5344CB8AC3E}">
        <p14:creationId xmlns:p14="http://schemas.microsoft.com/office/powerpoint/2010/main" val="879846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6BEE71E-E6C6-BDCD-B0A3-99539432BC78}"/>
              </a:ext>
            </a:extLst>
          </p:cNvPr>
          <p:cNvSpPr>
            <a:spLocks noGrp="1"/>
          </p:cNvSpPr>
          <p:nvPr>
            <p:ph type="subTitle" idx="1"/>
          </p:nvPr>
        </p:nvSpPr>
        <p:spPr/>
        <p:txBody>
          <a:bodyPr/>
          <a:lstStyle/>
          <a:p>
            <a:pPr>
              <a:lnSpc>
                <a:spcPct val="150000"/>
              </a:lnSpc>
            </a:pPr>
            <a:r>
              <a:rPr lang="en-US" dirty="0">
                <a:solidFill>
                  <a:schemeClr val="accent2">
                    <a:lumMod val="10000"/>
                  </a:schemeClr>
                </a:solidFill>
              </a:rPr>
              <a:t>Map View</a:t>
            </a:r>
          </a:p>
          <a:p>
            <a:pPr>
              <a:lnSpc>
                <a:spcPct val="150000"/>
              </a:lnSpc>
            </a:pPr>
            <a:r>
              <a:rPr lang="en-US" dirty="0">
                <a:solidFill>
                  <a:schemeClr val="accent2">
                    <a:lumMod val="10000"/>
                  </a:schemeClr>
                </a:solidFill>
              </a:rPr>
              <a:t>Mission Timeline</a:t>
            </a:r>
          </a:p>
          <a:p>
            <a:pPr>
              <a:lnSpc>
                <a:spcPct val="150000"/>
              </a:lnSpc>
            </a:pPr>
            <a:r>
              <a:rPr lang="en-US" dirty="0">
                <a:solidFill>
                  <a:schemeClr val="accent2">
                    <a:lumMod val="10000"/>
                  </a:schemeClr>
                </a:solidFill>
              </a:rPr>
              <a:t>Logs Table</a:t>
            </a:r>
          </a:p>
          <a:p>
            <a:pPr>
              <a:lnSpc>
                <a:spcPct val="150000"/>
              </a:lnSpc>
            </a:pPr>
            <a:r>
              <a:rPr lang="en-US" dirty="0">
                <a:solidFill>
                  <a:schemeClr val="accent2">
                    <a:lumMod val="10000"/>
                  </a:schemeClr>
                </a:solidFill>
              </a:rPr>
              <a:t>Fleet Health</a:t>
            </a:r>
          </a:p>
          <a:p>
            <a:pPr>
              <a:lnSpc>
                <a:spcPct val="150000"/>
              </a:lnSpc>
            </a:pPr>
            <a:r>
              <a:rPr lang="en-US" dirty="0">
                <a:solidFill>
                  <a:schemeClr val="accent2">
                    <a:lumMod val="10000"/>
                  </a:schemeClr>
                </a:solidFill>
              </a:rPr>
              <a:t>Notifications</a:t>
            </a:r>
          </a:p>
          <a:p>
            <a:pPr marL="146050" indent="0">
              <a:buNone/>
            </a:pPr>
            <a:r>
              <a:rPr lang="en-US" dirty="0"/>
              <a:t>	</a:t>
            </a:r>
          </a:p>
          <a:p>
            <a:pPr marL="146050" indent="0">
              <a:buNone/>
            </a:pPr>
            <a:endParaRPr lang="en-US" dirty="0"/>
          </a:p>
        </p:txBody>
      </p:sp>
      <p:sp>
        <p:nvSpPr>
          <p:cNvPr id="3" name="Title 2">
            <a:extLst>
              <a:ext uri="{FF2B5EF4-FFF2-40B4-BE49-F238E27FC236}">
                <a16:creationId xmlns:a16="http://schemas.microsoft.com/office/drawing/2014/main" id="{90115464-C053-F2CB-3BF9-C03C6BAF5695}"/>
              </a:ext>
            </a:extLst>
          </p:cNvPr>
          <p:cNvSpPr>
            <a:spLocks noGrp="1"/>
          </p:cNvSpPr>
          <p:nvPr>
            <p:ph type="title"/>
          </p:nvPr>
        </p:nvSpPr>
        <p:spPr/>
        <p:txBody>
          <a:bodyPr/>
          <a:lstStyle/>
          <a:p>
            <a:r>
              <a:rPr lang="en-US" dirty="0"/>
              <a:t>Mission Dashboard</a:t>
            </a:r>
          </a:p>
        </p:txBody>
      </p:sp>
    </p:spTree>
    <p:extLst>
      <p:ext uri="{BB962C8B-B14F-4D97-AF65-F5344CB8AC3E}">
        <p14:creationId xmlns:p14="http://schemas.microsoft.com/office/powerpoint/2010/main" val="763045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6BEE71E-E6C6-BDCD-B0A3-99539432BC78}"/>
              </a:ext>
            </a:extLst>
          </p:cNvPr>
          <p:cNvSpPr>
            <a:spLocks noGrp="1"/>
          </p:cNvSpPr>
          <p:nvPr>
            <p:ph type="subTitle" idx="1"/>
          </p:nvPr>
        </p:nvSpPr>
        <p:spPr/>
        <p:txBody>
          <a:bodyPr/>
          <a:lstStyle/>
          <a:p>
            <a:pPr marL="146050" indent="0">
              <a:lnSpc>
                <a:spcPct val="150000"/>
              </a:lnSpc>
              <a:buNone/>
            </a:pPr>
            <a:r>
              <a:rPr lang="en-US" b="1" dirty="0">
                <a:solidFill>
                  <a:schemeClr val="accent2">
                    <a:lumMod val="10000"/>
                  </a:schemeClr>
                </a:solidFill>
                <a:latin typeface="Montserrat" panose="00000500000000000000" pitchFamily="2" charset="0"/>
              </a:rPr>
              <a:t>1.     Map View:</a:t>
            </a:r>
          </a:p>
          <a:p>
            <a:pPr algn="l">
              <a:lnSpc>
                <a:spcPct val="150000"/>
              </a:lnSpc>
              <a:buFont typeface="Arial" panose="020B0604020202020204" pitchFamily="34" charset="0"/>
              <a:buChar char="•"/>
            </a:pPr>
            <a:r>
              <a:rPr lang="en-US" b="1" i="0" dirty="0">
                <a:solidFill>
                  <a:schemeClr val="accent2">
                    <a:lumMod val="10000"/>
                  </a:schemeClr>
                </a:solidFill>
                <a:effectLst/>
                <a:latin typeface="Montserrat" panose="00000500000000000000" pitchFamily="2" charset="0"/>
              </a:rPr>
              <a:t>Definition:</a:t>
            </a:r>
            <a:r>
              <a:rPr lang="en-US" b="0" i="0" dirty="0">
                <a:solidFill>
                  <a:schemeClr val="accent2">
                    <a:lumMod val="10000"/>
                  </a:schemeClr>
                </a:solidFill>
                <a:effectLst/>
                <a:latin typeface="Montserrat" panose="00000500000000000000" pitchFamily="2" charset="0"/>
              </a:rPr>
              <a:t> The map view is an interactive component that provides a visual representation of the current state of active drones and geofenced areas.</a:t>
            </a:r>
          </a:p>
          <a:p>
            <a:pPr algn="l">
              <a:lnSpc>
                <a:spcPct val="150000"/>
              </a:lnSpc>
              <a:buFont typeface="Arial" panose="020B0604020202020204" pitchFamily="34" charset="0"/>
              <a:buChar char="•"/>
            </a:pPr>
            <a:r>
              <a:rPr lang="en-US" b="1" i="0" dirty="0">
                <a:solidFill>
                  <a:schemeClr val="accent2">
                    <a:lumMod val="10000"/>
                  </a:schemeClr>
                </a:solidFill>
                <a:effectLst/>
                <a:latin typeface="Montserrat" panose="00000500000000000000" pitchFamily="2" charset="0"/>
              </a:rPr>
              <a:t>Purpose:</a:t>
            </a:r>
            <a:r>
              <a:rPr lang="en-US" b="0" i="0" dirty="0">
                <a:solidFill>
                  <a:schemeClr val="accent2">
                    <a:lumMod val="10000"/>
                  </a:schemeClr>
                </a:solidFill>
                <a:effectLst/>
                <a:latin typeface="Montserrat" panose="00000500000000000000" pitchFamily="2" charset="0"/>
              </a:rPr>
              <a:t> To allow users to monitor and manage drone operations in real-time and to visualize geofenced areas for mission planning and safety.</a:t>
            </a:r>
          </a:p>
          <a:p>
            <a:pPr algn="l">
              <a:lnSpc>
                <a:spcPct val="150000"/>
              </a:lnSpc>
              <a:buFont typeface="Arial" panose="020B0604020202020204" pitchFamily="34" charset="0"/>
              <a:buChar char="•"/>
            </a:pPr>
            <a:r>
              <a:rPr lang="en-US" b="1" i="0" dirty="0">
                <a:solidFill>
                  <a:schemeClr val="accent2">
                    <a:lumMod val="10000"/>
                  </a:schemeClr>
                </a:solidFill>
                <a:effectLst/>
                <a:latin typeface="Montserrat" panose="00000500000000000000" pitchFamily="2" charset="0"/>
              </a:rPr>
              <a:t>Components:</a:t>
            </a:r>
            <a:endParaRPr lang="en-US" b="0" i="0" dirty="0">
              <a:solidFill>
                <a:schemeClr val="accent2">
                  <a:lumMod val="10000"/>
                </a:schemeClr>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Icons representing active drones on the map.</a:t>
            </a:r>
          </a:p>
          <a:p>
            <a:pPr marL="742950" lvl="1" indent="-285750" algn="l">
              <a:lnSpc>
                <a:spcPct val="15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Shaded zones to indicate geofenced areas.</a:t>
            </a:r>
          </a:p>
          <a:p>
            <a:pPr marL="742950" lvl="1" indent="-285750" algn="l">
              <a:lnSpc>
                <a:spcPct val="15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Info popups when clicking on drones or geofenced zones.</a:t>
            </a:r>
          </a:p>
          <a:p>
            <a:pPr marL="742950" lvl="1" indent="-285750" algn="l">
              <a:lnSpc>
                <a:spcPct val="15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Real-time drone location updates.</a:t>
            </a:r>
          </a:p>
          <a:p>
            <a:pPr marL="742950" lvl="1" indent="-285750" algn="l">
              <a:lnSpc>
                <a:spcPct val="15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Display of historic flight paths as lines on the map.</a:t>
            </a:r>
          </a:p>
          <a:p>
            <a:pPr marL="742950" lvl="1" indent="-285750" algn="l">
              <a:lnSpc>
                <a:spcPct val="15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Map layer toggles for different map styles (maps, satellite, terrain)</a:t>
            </a:r>
          </a:p>
          <a:p>
            <a:pPr marL="146050" indent="0">
              <a:buNone/>
            </a:pPr>
            <a:endParaRPr lang="en-US" dirty="0">
              <a:solidFill>
                <a:schemeClr val="accent2">
                  <a:lumMod val="10000"/>
                </a:schemeClr>
              </a:solidFill>
              <a:latin typeface="Montserrat" panose="00000500000000000000" pitchFamily="2" charset="0"/>
            </a:endParaRPr>
          </a:p>
          <a:p>
            <a:pPr marL="146050" indent="0">
              <a:buNone/>
            </a:pPr>
            <a:r>
              <a:rPr lang="en-US" dirty="0">
                <a:solidFill>
                  <a:schemeClr val="accent2">
                    <a:lumMod val="10000"/>
                  </a:schemeClr>
                </a:solidFill>
                <a:latin typeface="Montserrat" panose="00000500000000000000" pitchFamily="2" charset="0"/>
              </a:rPr>
              <a:t>	</a:t>
            </a:r>
          </a:p>
          <a:p>
            <a:pPr marL="146050" indent="0">
              <a:buNone/>
            </a:pPr>
            <a:endParaRPr lang="en-US" dirty="0">
              <a:solidFill>
                <a:schemeClr val="accent2">
                  <a:lumMod val="10000"/>
                </a:schemeClr>
              </a:solidFill>
              <a:latin typeface="Montserrat" panose="00000500000000000000" pitchFamily="2" charset="0"/>
            </a:endParaRPr>
          </a:p>
        </p:txBody>
      </p:sp>
      <p:sp>
        <p:nvSpPr>
          <p:cNvPr id="3" name="Title 2">
            <a:extLst>
              <a:ext uri="{FF2B5EF4-FFF2-40B4-BE49-F238E27FC236}">
                <a16:creationId xmlns:a16="http://schemas.microsoft.com/office/drawing/2014/main" id="{90115464-C053-F2CB-3BF9-C03C6BAF5695}"/>
              </a:ext>
            </a:extLst>
          </p:cNvPr>
          <p:cNvSpPr>
            <a:spLocks noGrp="1"/>
          </p:cNvSpPr>
          <p:nvPr>
            <p:ph type="title"/>
          </p:nvPr>
        </p:nvSpPr>
        <p:spPr/>
        <p:txBody>
          <a:bodyPr/>
          <a:lstStyle/>
          <a:p>
            <a:r>
              <a:rPr lang="en-US" dirty="0"/>
              <a:t>Mission Dashboard - Components</a:t>
            </a:r>
          </a:p>
        </p:txBody>
      </p:sp>
    </p:spTree>
    <p:extLst>
      <p:ext uri="{BB962C8B-B14F-4D97-AF65-F5344CB8AC3E}">
        <p14:creationId xmlns:p14="http://schemas.microsoft.com/office/powerpoint/2010/main" val="39499345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2AEFDFE-18CD-8976-FC19-4DB3B3429034}"/>
              </a:ext>
            </a:extLst>
          </p:cNvPr>
          <p:cNvSpPr>
            <a:spLocks noGrp="1"/>
          </p:cNvSpPr>
          <p:nvPr>
            <p:ph type="subTitle" idx="1"/>
          </p:nvPr>
        </p:nvSpPr>
        <p:spPr/>
        <p:txBody>
          <a:bodyPr/>
          <a:lstStyle/>
          <a:p>
            <a:pPr marL="146050" indent="0" algn="l">
              <a:lnSpc>
                <a:spcPct val="150000"/>
              </a:lnSpc>
              <a:buNone/>
            </a:pPr>
            <a:r>
              <a:rPr lang="en-US" b="1" i="0" dirty="0">
                <a:solidFill>
                  <a:schemeClr val="accent2">
                    <a:lumMod val="10000"/>
                  </a:schemeClr>
                </a:solidFill>
                <a:effectLst/>
                <a:latin typeface="Montserrat" panose="00000500000000000000" pitchFamily="2" charset="0"/>
              </a:rPr>
              <a:t>2.    Mission Timeline:</a:t>
            </a:r>
            <a:endParaRPr lang="en-US" b="0" i="0" dirty="0">
              <a:solidFill>
                <a:schemeClr val="accent2">
                  <a:lumMod val="10000"/>
                </a:schemeClr>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chemeClr val="accent2">
                    <a:lumMod val="10000"/>
                  </a:schemeClr>
                </a:solidFill>
                <a:effectLst/>
                <a:latin typeface="Montserrat" panose="00000500000000000000" pitchFamily="2" charset="0"/>
              </a:rPr>
              <a:t>Definition:</a:t>
            </a:r>
            <a:r>
              <a:rPr lang="en-US" b="0" i="0" dirty="0">
                <a:solidFill>
                  <a:schemeClr val="accent2">
                    <a:lumMod val="10000"/>
                  </a:schemeClr>
                </a:solidFill>
                <a:effectLst/>
                <a:latin typeface="Montserrat" panose="00000500000000000000" pitchFamily="2" charset="0"/>
              </a:rPr>
              <a:t> The mission timeline provides a Gantt chart view of upcoming, active, and past missions, along with status indicators.</a:t>
            </a:r>
          </a:p>
          <a:p>
            <a:pPr algn="l">
              <a:lnSpc>
                <a:spcPct val="150000"/>
              </a:lnSpc>
              <a:buFont typeface="Arial" panose="020B0604020202020204" pitchFamily="34" charset="0"/>
              <a:buChar char="•"/>
            </a:pPr>
            <a:r>
              <a:rPr lang="en-US" b="1" i="0" dirty="0">
                <a:solidFill>
                  <a:schemeClr val="accent2">
                    <a:lumMod val="10000"/>
                  </a:schemeClr>
                </a:solidFill>
                <a:effectLst/>
                <a:latin typeface="Montserrat" panose="00000500000000000000" pitchFamily="2" charset="0"/>
              </a:rPr>
              <a:t>Purpose:</a:t>
            </a:r>
            <a:r>
              <a:rPr lang="en-US" b="0" i="0" dirty="0">
                <a:solidFill>
                  <a:schemeClr val="accent2">
                    <a:lumMod val="10000"/>
                  </a:schemeClr>
                </a:solidFill>
                <a:effectLst/>
                <a:latin typeface="Montserrat" panose="00000500000000000000" pitchFamily="2" charset="0"/>
              </a:rPr>
              <a:t> To give users an overview of mission schedules, statuses, and the ability to drill down for more details.</a:t>
            </a:r>
          </a:p>
          <a:p>
            <a:pPr algn="l">
              <a:lnSpc>
                <a:spcPct val="150000"/>
              </a:lnSpc>
              <a:buFont typeface="Arial" panose="020B0604020202020204" pitchFamily="34" charset="0"/>
              <a:buChar char="•"/>
            </a:pPr>
            <a:r>
              <a:rPr lang="en-US" b="1" i="0" dirty="0">
                <a:solidFill>
                  <a:schemeClr val="accent2">
                    <a:lumMod val="10000"/>
                  </a:schemeClr>
                </a:solidFill>
                <a:effectLst/>
                <a:latin typeface="Montserrat" panose="00000500000000000000" pitchFamily="2" charset="0"/>
              </a:rPr>
              <a:t>Components:</a:t>
            </a:r>
            <a:endParaRPr lang="en-US" b="0" i="0" dirty="0">
              <a:solidFill>
                <a:schemeClr val="accent2">
                  <a:lumMod val="10000"/>
                </a:schemeClr>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Gantt chart showing missions with indicators for completed, in progress, or failed status.</a:t>
            </a:r>
          </a:p>
          <a:p>
            <a:pPr marL="742950" lvl="1" indent="-285750" algn="l">
              <a:lnSpc>
                <a:spcPct val="15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Clicking on a mission provides detailed information.</a:t>
            </a:r>
          </a:p>
          <a:p>
            <a:pPr marL="742950" lvl="1" indent="-285750" algn="l">
              <a:lnSpc>
                <a:spcPct val="15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Filters for sorting missions by drone, user, or time period.</a:t>
            </a:r>
          </a:p>
          <a:p>
            <a:endParaRPr lang="en-US" dirty="0"/>
          </a:p>
        </p:txBody>
      </p:sp>
      <p:sp>
        <p:nvSpPr>
          <p:cNvPr id="3" name="Title 2">
            <a:extLst>
              <a:ext uri="{FF2B5EF4-FFF2-40B4-BE49-F238E27FC236}">
                <a16:creationId xmlns:a16="http://schemas.microsoft.com/office/drawing/2014/main" id="{7A73F255-4BD5-C4A6-3B28-4AB62A07B08B}"/>
              </a:ext>
            </a:extLst>
          </p:cNvPr>
          <p:cNvSpPr>
            <a:spLocks noGrp="1"/>
          </p:cNvSpPr>
          <p:nvPr>
            <p:ph type="title"/>
          </p:nvPr>
        </p:nvSpPr>
        <p:spPr/>
        <p:txBody>
          <a:bodyPr/>
          <a:lstStyle/>
          <a:p>
            <a:r>
              <a:rPr lang="en-US" dirty="0"/>
              <a:t>Mission Dashboard - Components</a:t>
            </a:r>
          </a:p>
        </p:txBody>
      </p:sp>
    </p:spTree>
    <p:extLst>
      <p:ext uri="{BB962C8B-B14F-4D97-AF65-F5344CB8AC3E}">
        <p14:creationId xmlns:p14="http://schemas.microsoft.com/office/powerpoint/2010/main" val="984713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27E7CAD-78CB-CF48-2FEB-E1E20962BDF8}"/>
              </a:ext>
            </a:extLst>
          </p:cNvPr>
          <p:cNvSpPr>
            <a:spLocks noGrp="1"/>
          </p:cNvSpPr>
          <p:nvPr>
            <p:ph type="subTitle" idx="1"/>
          </p:nvPr>
        </p:nvSpPr>
        <p:spPr/>
        <p:txBody>
          <a:bodyPr/>
          <a:lstStyle/>
          <a:p>
            <a:pPr marL="146050" indent="0" algn="l">
              <a:lnSpc>
                <a:spcPct val="200000"/>
              </a:lnSpc>
              <a:buNone/>
            </a:pPr>
            <a:r>
              <a:rPr lang="en-US" b="1" i="0" dirty="0">
                <a:solidFill>
                  <a:schemeClr val="accent2">
                    <a:lumMod val="10000"/>
                  </a:schemeClr>
                </a:solidFill>
                <a:effectLst/>
                <a:latin typeface="Montserrat" panose="00000500000000000000" pitchFamily="2" charset="0"/>
              </a:rPr>
              <a:t>3.    Logs Table:</a:t>
            </a:r>
            <a:endParaRPr lang="en-US" b="0" i="0" dirty="0">
              <a:solidFill>
                <a:schemeClr val="accent2">
                  <a:lumMod val="10000"/>
                </a:schemeClr>
              </a:solidFill>
              <a:effectLst/>
              <a:latin typeface="Montserrat" panose="00000500000000000000" pitchFamily="2" charset="0"/>
            </a:endParaRPr>
          </a:p>
          <a:p>
            <a:pPr algn="l">
              <a:lnSpc>
                <a:spcPct val="200000"/>
              </a:lnSpc>
              <a:buFont typeface="Arial" panose="020B0604020202020204" pitchFamily="34" charset="0"/>
              <a:buChar char="•"/>
            </a:pPr>
            <a:r>
              <a:rPr lang="en-US" b="1" i="0" dirty="0">
                <a:solidFill>
                  <a:schemeClr val="accent2">
                    <a:lumMod val="10000"/>
                  </a:schemeClr>
                </a:solidFill>
                <a:effectLst/>
                <a:latin typeface="Montserrat" panose="00000500000000000000" pitchFamily="2" charset="0"/>
              </a:rPr>
              <a:t>Definition:</a:t>
            </a:r>
            <a:r>
              <a:rPr lang="en-US" b="0" i="0" dirty="0">
                <a:solidFill>
                  <a:schemeClr val="accent2">
                    <a:lumMod val="10000"/>
                  </a:schemeClr>
                </a:solidFill>
                <a:effectLst/>
                <a:latin typeface="Montserrat" panose="00000500000000000000" pitchFamily="2" charset="0"/>
              </a:rPr>
              <a:t> The logs table displays historical mission records and their details in tabular format.</a:t>
            </a:r>
          </a:p>
          <a:p>
            <a:pPr algn="l">
              <a:lnSpc>
                <a:spcPct val="200000"/>
              </a:lnSpc>
              <a:buFont typeface="Arial" panose="020B0604020202020204" pitchFamily="34" charset="0"/>
              <a:buChar char="•"/>
            </a:pPr>
            <a:r>
              <a:rPr lang="en-US" b="1" i="0" dirty="0">
                <a:solidFill>
                  <a:schemeClr val="accent2">
                    <a:lumMod val="10000"/>
                  </a:schemeClr>
                </a:solidFill>
                <a:effectLst/>
                <a:latin typeface="Montserrat" panose="00000500000000000000" pitchFamily="2" charset="0"/>
              </a:rPr>
              <a:t>Purpose:</a:t>
            </a:r>
            <a:r>
              <a:rPr lang="en-US" b="0" i="0" dirty="0">
                <a:solidFill>
                  <a:schemeClr val="accent2">
                    <a:lumMod val="10000"/>
                  </a:schemeClr>
                </a:solidFill>
                <a:effectLst/>
                <a:latin typeface="Montserrat" panose="00000500000000000000" pitchFamily="2" charset="0"/>
              </a:rPr>
              <a:t> To help users track and analyze past missions for reference and analysis.</a:t>
            </a:r>
          </a:p>
          <a:p>
            <a:pPr algn="l">
              <a:lnSpc>
                <a:spcPct val="200000"/>
              </a:lnSpc>
              <a:buFont typeface="Arial" panose="020B0604020202020204" pitchFamily="34" charset="0"/>
              <a:buChar char="•"/>
            </a:pPr>
            <a:r>
              <a:rPr lang="en-US" b="1" i="0" dirty="0">
                <a:solidFill>
                  <a:schemeClr val="accent2">
                    <a:lumMod val="10000"/>
                  </a:schemeClr>
                </a:solidFill>
                <a:effectLst/>
                <a:latin typeface="Montserrat" panose="00000500000000000000" pitchFamily="2" charset="0"/>
              </a:rPr>
              <a:t>Components:</a:t>
            </a:r>
            <a:endParaRPr lang="en-US" b="0" i="0" dirty="0">
              <a:solidFill>
                <a:schemeClr val="accent2">
                  <a:lumMod val="10000"/>
                </a:schemeClr>
              </a:solidFill>
              <a:effectLst/>
              <a:latin typeface="Montserrat" panose="00000500000000000000" pitchFamily="2" charset="0"/>
            </a:endParaRPr>
          </a:p>
          <a:p>
            <a:pPr marL="742950" lvl="1" indent="-285750" algn="l">
              <a:lnSpc>
                <a:spcPct val="20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Table columns: Mission name, assigned drone, date, and status.</a:t>
            </a:r>
          </a:p>
          <a:p>
            <a:pPr marL="742950" lvl="1" indent="-285750" algn="l">
              <a:lnSpc>
                <a:spcPct val="20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Filter and sort options for easy data retrieval.</a:t>
            </a:r>
          </a:p>
          <a:p>
            <a:pPr marL="742950" lvl="1" indent="-285750" algn="l">
              <a:lnSpc>
                <a:spcPct val="20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Pagination for navigating through mission records.</a:t>
            </a:r>
          </a:p>
          <a:p>
            <a:pPr marL="742950" lvl="1" indent="-285750" algn="l">
              <a:lnSpc>
                <a:spcPct val="20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Clicking on a row provides a mission summary.</a:t>
            </a:r>
          </a:p>
          <a:p>
            <a:endParaRPr lang="en-US" dirty="0"/>
          </a:p>
        </p:txBody>
      </p:sp>
      <p:sp>
        <p:nvSpPr>
          <p:cNvPr id="3" name="Title 2">
            <a:extLst>
              <a:ext uri="{FF2B5EF4-FFF2-40B4-BE49-F238E27FC236}">
                <a16:creationId xmlns:a16="http://schemas.microsoft.com/office/drawing/2014/main" id="{57F47DB5-1304-36D4-C487-27819967A942}"/>
              </a:ext>
            </a:extLst>
          </p:cNvPr>
          <p:cNvSpPr>
            <a:spLocks noGrp="1"/>
          </p:cNvSpPr>
          <p:nvPr>
            <p:ph type="title"/>
          </p:nvPr>
        </p:nvSpPr>
        <p:spPr/>
        <p:txBody>
          <a:bodyPr/>
          <a:lstStyle/>
          <a:p>
            <a:r>
              <a:rPr lang="en-US" dirty="0"/>
              <a:t>Mission Dashboard - Components</a:t>
            </a:r>
          </a:p>
        </p:txBody>
      </p:sp>
    </p:spTree>
    <p:extLst>
      <p:ext uri="{BB962C8B-B14F-4D97-AF65-F5344CB8AC3E}">
        <p14:creationId xmlns:p14="http://schemas.microsoft.com/office/powerpoint/2010/main" val="907797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CBD2974-3090-FECF-49DF-CC82080F681C}"/>
              </a:ext>
            </a:extLst>
          </p:cNvPr>
          <p:cNvSpPr>
            <a:spLocks noGrp="1"/>
          </p:cNvSpPr>
          <p:nvPr>
            <p:ph type="subTitle" idx="1"/>
          </p:nvPr>
        </p:nvSpPr>
        <p:spPr/>
        <p:txBody>
          <a:bodyPr/>
          <a:lstStyle/>
          <a:p>
            <a:pPr marL="146050" indent="0" algn="l">
              <a:lnSpc>
                <a:spcPct val="200000"/>
              </a:lnSpc>
              <a:buNone/>
            </a:pPr>
            <a:r>
              <a:rPr lang="en-US" b="1" i="0" dirty="0">
                <a:solidFill>
                  <a:schemeClr val="accent2">
                    <a:lumMod val="10000"/>
                  </a:schemeClr>
                </a:solidFill>
                <a:effectLst/>
                <a:latin typeface="Montserrat" panose="00000500000000000000" pitchFamily="2" charset="0"/>
              </a:rPr>
              <a:t>4.    Fleet Health:</a:t>
            </a:r>
            <a:endParaRPr lang="en-US" b="0" i="0" dirty="0">
              <a:solidFill>
                <a:schemeClr val="accent2">
                  <a:lumMod val="10000"/>
                </a:schemeClr>
              </a:solidFill>
              <a:effectLst/>
              <a:latin typeface="Montserrat" panose="00000500000000000000" pitchFamily="2" charset="0"/>
            </a:endParaRPr>
          </a:p>
          <a:p>
            <a:pPr algn="l">
              <a:lnSpc>
                <a:spcPct val="200000"/>
              </a:lnSpc>
              <a:buFont typeface="Arial" panose="020B0604020202020204" pitchFamily="34" charset="0"/>
              <a:buChar char="•"/>
            </a:pPr>
            <a:r>
              <a:rPr lang="en-US" b="1" i="0" dirty="0">
                <a:solidFill>
                  <a:schemeClr val="accent2">
                    <a:lumMod val="10000"/>
                  </a:schemeClr>
                </a:solidFill>
                <a:effectLst/>
                <a:latin typeface="Montserrat" panose="00000500000000000000" pitchFamily="2" charset="0"/>
              </a:rPr>
              <a:t>Definition:</a:t>
            </a:r>
            <a:r>
              <a:rPr lang="en-US" b="0" i="0" dirty="0">
                <a:solidFill>
                  <a:schemeClr val="accent2">
                    <a:lumMod val="10000"/>
                  </a:schemeClr>
                </a:solidFill>
                <a:effectLst/>
                <a:latin typeface="Montserrat" panose="00000500000000000000" pitchFamily="2" charset="0"/>
              </a:rPr>
              <a:t> Fleet health charts offer an overview of the overall status of the drone fleet, including key metrics like battery levels, operating hours, and availability.</a:t>
            </a:r>
          </a:p>
          <a:p>
            <a:pPr algn="l">
              <a:lnSpc>
                <a:spcPct val="200000"/>
              </a:lnSpc>
              <a:buFont typeface="Arial" panose="020B0604020202020204" pitchFamily="34" charset="0"/>
              <a:buChar char="•"/>
            </a:pPr>
            <a:r>
              <a:rPr lang="en-US" b="1" i="0" dirty="0">
                <a:solidFill>
                  <a:schemeClr val="accent2">
                    <a:lumMod val="10000"/>
                  </a:schemeClr>
                </a:solidFill>
                <a:effectLst/>
                <a:latin typeface="Montserrat" panose="00000500000000000000" pitchFamily="2" charset="0"/>
              </a:rPr>
              <a:t>Purpose:</a:t>
            </a:r>
            <a:r>
              <a:rPr lang="en-US" b="0" i="0" dirty="0">
                <a:solidFill>
                  <a:schemeClr val="accent2">
                    <a:lumMod val="10000"/>
                  </a:schemeClr>
                </a:solidFill>
                <a:effectLst/>
                <a:latin typeface="Montserrat" panose="00000500000000000000" pitchFamily="2" charset="0"/>
              </a:rPr>
              <a:t> To provide insights into the condition and performance of the drone fleet, facilitating proactive maintenance and decision-making.</a:t>
            </a:r>
          </a:p>
          <a:p>
            <a:pPr algn="l">
              <a:lnSpc>
                <a:spcPct val="200000"/>
              </a:lnSpc>
              <a:buFont typeface="Arial" panose="020B0604020202020204" pitchFamily="34" charset="0"/>
              <a:buChar char="•"/>
            </a:pPr>
            <a:r>
              <a:rPr lang="en-US" b="1" i="0" dirty="0">
                <a:solidFill>
                  <a:schemeClr val="accent2">
                    <a:lumMod val="10000"/>
                  </a:schemeClr>
                </a:solidFill>
                <a:effectLst/>
                <a:latin typeface="Montserrat" panose="00000500000000000000" pitchFamily="2" charset="0"/>
              </a:rPr>
              <a:t>Components:</a:t>
            </a:r>
            <a:endParaRPr lang="en-US" b="0" i="0" dirty="0">
              <a:solidFill>
                <a:schemeClr val="accent2">
                  <a:lumMod val="10000"/>
                </a:schemeClr>
              </a:solidFill>
              <a:effectLst/>
              <a:latin typeface="Montserrat" panose="00000500000000000000" pitchFamily="2" charset="0"/>
            </a:endParaRPr>
          </a:p>
          <a:p>
            <a:pPr marL="742950" lvl="1" indent="-285750" algn="l">
              <a:lnSpc>
                <a:spcPct val="20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Charts displaying fleet metrics (battery levels, operating hours, availability).</a:t>
            </a:r>
          </a:p>
          <a:p>
            <a:pPr marL="742950" lvl="1" indent="-285750" algn="l">
              <a:lnSpc>
                <a:spcPct val="20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Ability to drill down for more detailed information on individual drones.</a:t>
            </a:r>
          </a:p>
          <a:p>
            <a:pPr marL="742950" lvl="1" indent="-285750" algn="l">
              <a:lnSpc>
                <a:spcPct val="200000"/>
              </a:lnSpc>
              <a:buFont typeface="Arial" panose="020B0604020202020204" pitchFamily="34" charset="0"/>
              <a:buChar char="•"/>
            </a:pPr>
            <a:r>
              <a:rPr lang="en-US" b="0" i="0" dirty="0">
                <a:solidFill>
                  <a:schemeClr val="accent2">
                    <a:lumMod val="10000"/>
                  </a:schemeClr>
                </a:solidFill>
                <a:effectLst/>
                <a:latin typeface="Montserrat" panose="00000500000000000000" pitchFamily="2" charset="0"/>
              </a:rPr>
              <a:t>Configuration options for setting alert thresholds.</a:t>
            </a:r>
          </a:p>
          <a:p>
            <a:pPr marL="146050" indent="0">
              <a:lnSpc>
                <a:spcPct val="200000"/>
              </a:lnSpc>
              <a:buNone/>
            </a:pPr>
            <a:endParaRPr lang="en-US" dirty="0">
              <a:solidFill>
                <a:schemeClr val="accent2">
                  <a:lumMod val="10000"/>
                </a:schemeClr>
              </a:solidFill>
              <a:latin typeface="Montserrat" panose="00000500000000000000" pitchFamily="2" charset="0"/>
            </a:endParaRPr>
          </a:p>
        </p:txBody>
      </p:sp>
      <p:sp>
        <p:nvSpPr>
          <p:cNvPr id="3" name="Title 2">
            <a:extLst>
              <a:ext uri="{FF2B5EF4-FFF2-40B4-BE49-F238E27FC236}">
                <a16:creationId xmlns:a16="http://schemas.microsoft.com/office/drawing/2014/main" id="{7EF128B2-4C73-8E1F-5048-1669A09844A3}"/>
              </a:ext>
            </a:extLst>
          </p:cNvPr>
          <p:cNvSpPr>
            <a:spLocks noGrp="1"/>
          </p:cNvSpPr>
          <p:nvPr>
            <p:ph type="title"/>
          </p:nvPr>
        </p:nvSpPr>
        <p:spPr/>
        <p:txBody>
          <a:bodyPr/>
          <a:lstStyle/>
          <a:p>
            <a:r>
              <a:rPr lang="en-US" dirty="0"/>
              <a:t>Mission Dashboard - Components</a:t>
            </a:r>
          </a:p>
        </p:txBody>
      </p:sp>
    </p:spTree>
    <p:extLst>
      <p:ext uri="{BB962C8B-B14F-4D97-AF65-F5344CB8AC3E}">
        <p14:creationId xmlns:p14="http://schemas.microsoft.com/office/powerpoint/2010/main" val="288375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36C3121-76BE-8510-14D1-857CBAED3D6B}"/>
              </a:ext>
            </a:extLst>
          </p:cNvPr>
          <p:cNvSpPr>
            <a:spLocks noGrp="1"/>
          </p:cNvSpPr>
          <p:nvPr>
            <p:ph type="subTitle" idx="1"/>
          </p:nvPr>
        </p:nvSpPr>
        <p:spPr/>
        <p:txBody>
          <a:bodyPr/>
          <a:lstStyle/>
          <a:p>
            <a:pPr>
              <a:lnSpc>
                <a:spcPct val="250000"/>
              </a:lnSpc>
            </a:pPr>
            <a:r>
              <a:rPr lang="en-US" b="0" i="0" dirty="0">
                <a:solidFill>
                  <a:srgbClr val="1C1917"/>
                </a:solidFill>
                <a:effectLst/>
                <a:latin typeface="Montserrat" panose="00000500000000000000" pitchFamily="2" charset="0"/>
              </a:rPr>
              <a:t>Pre-planned missions</a:t>
            </a:r>
          </a:p>
          <a:p>
            <a:pPr>
              <a:lnSpc>
                <a:spcPct val="250000"/>
              </a:lnSpc>
            </a:pPr>
            <a:r>
              <a:rPr lang="en-US" b="0" i="0" dirty="0">
                <a:solidFill>
                  <a:srgbClr val="1C1917"/>
                </a:solidFill>
                <a:effectLst/>
                <a:latin typeface="Montserrat" panose="00000500000000000000" pitchFamily="2" charset="0"/>
              </a:rPr>
              <a:t>On-demand missions</a:t>
            </a:r>
            <a:endParaRPr lang="en-US" dirty="0">
              <a:solidFill>
                <a:srgbClr val="1C1917"/>
              </a:solidFill>
              <a:latin typeface="Montserrat" panose="00000500000000000000" pitchFamily="2" charset="0"/>
            </a:endParaRPr>
          </a:p>
          <a:p>
            <a:pPr>
              <a:lnSpc>
                <a:spcPct val="250000"/>
              </a:lnSpc>
            </a:pPr>
            <a:r>
              <a:rPr lang="en-US" b="0" i="0" dirty="0">
                <a:solidFill>
                  <a:srgbClr val="1C1917"/>
                </a:solidFill>
                <a:effectLst/>
                <a:latin typeface="Montserrat" panose="00000500000000000000" pitchFamily="2" charset="0"/>
              </a:rPr>
              <a:t>Pre-defined missions</a:t>
            </a:r>
          </a:p>
          <a:p>
            <a:pPr>
              <a:lnSpc>
                <a:spcPct val="250000"/>
              </a:lnSpc>
            </a:pPr>
            <a:r>
              <a:rPr lang="en-US" b="0" i="0" dirty="0">
                <a:solidFill>
                  <a:srgbClr val="1C1917"/>
                </a:solidFill>
                <a:effectLst/>
                <a:latin typeface="Montserrat" panose="00000500000000000000" pitchFamily="2" charset="0"/>
              </a:rPr>
              <a:t>Reactive missions</a:t>
            </a: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BBA1D908-5A55-B964-2A2C-71F156E41F87}"/>
              </a:ext>
            </a:extLst>
          </p:cNvPr>
          <p:cNvSpPr>
            <a:spLocks noGrp="1"/>
          </p:cNvSpPr>
          <p:nvPr>
            <p:ph type="title"/>
          </p:nvPr>
        </p:nvSpPr>
        <p:spPr/>
        <p:txBody>
          <a:bodyPr/>
          <a:lstStyle/>
          <a:p>
            <a:r>
              <a:rPr lang="en-US" b="0" i="0" dirty="0">
                <a:solidFill>
                  <a:srgbClr val="1C1917"/>
                </a:solidFill>
                <a:effectLst/>
                <a:latin typeface="-apple-system"/>
              </a:rPr>
              <a:t>Drone Missions</a:t>
            </a:r>
            <a:endParaRPr lang="en-US" dirty="0"/>
          </a:p>
        </p:txBody>
      </p:sp>
    </p:spTree>
    <p:extLst>
      <p:ext uri="{BB962C8B-B14F-4D97-AF65-F5344CB8AC3E}">
        <p14:creationId xmlns:p14="http://schemas.microsoft.com/office/powerpoint/2010/main" val="3596659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C39606B-C02A-A67E-9A81-782981F207F9}"/>
              </a:ext>
            </a:extLst>
          </p:cNvPr>
          <p:cNvSpPr>
            <a:spLocks noGrp="1"/>
          </p:cNvSpPr>
          <p:nvPr>
            <p:ph type="subTitle" idx="1"/>
          </p:nvPr>
        </p:nvSpPr>
        <p:spPr/>
        <p:txBody>
          <a:bodyPr/>
          <a:lstStyle/>
          <a:p>
            <a:pPr marL="146050" indent="0" algn="l">
              <a:lnSpc>
                <a:spcPct val="200000"/>
              </a:lnSpc>
              <a:buNone/>
            </a:pPr>
            <a:r>
              <a:rPr lang="en-US" b="1" i="0" dirty="0">
                <a:solidFill>
                  <a:srgbClr val="374151"/>
                </a:solidFill>
                <a:effectLst/>
                <a:latin typeface="Montserrat" panose="00000500000000000000" pitchFamily="2" charset="0"/>
              </a:rPr>
              <a:t>5.    Notifications:</a:t>
            </a:r>
            <a:endParaRPr lang="en-US" b="0" i="0" dirty="0">
              <a:solidFill>
                <a:srgbClr val="374151"/>
              </a:solidFill>
              <a:effectLst/>
              <a:latin typeface="Montserrat" panose="00000500000000000000" pitchFamily="2" charset="0"/>
            </a:endParaRPr>
          </a:p>
          <a:p>
            <a:pPr algn="l">
              <a:lnSpc>
                <a:spcPct val="20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The notifications feed presents system events such as mission completions, errors, warnings, and information messages.</a:t>
            </a:r>
          </a:p>
          <a:p>
            <a:pPr algn="l">
              <a:lnSpc>
                <a:spcPct val="20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To keep users informed about critical events and system status changes.</a:t>
            </a:r>
          </a:p>
          <a:p>
            <a:pPr algn="l">
              <a:lnSpc>
                <a:spcPct val="20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200000"/>
              </a:lnSpc>
              <a:buFont typeface="Arial" panose="020B0604020202020204" pitchFamily="34" charset="0"/>
              <a:buChar char="•"/>
            </a:pPr>
            <a:r>
              <a:rPr lang="en-US" b="0" i="0" dirty="0">
                <a:solidFill>
                  <a:srgbClr val="374151"/>
                </a:solidFill>
                <a:effectLst/>
                <a:latin typeface="Montserrat" panose="00000500000000000000" pitchFamily="2" charset="0"/>
              </a:rPr>
              <a:t>Feed of system events with timestamps.</a:t>
            </a:r>
          </a:p>
          <a:p>
            <a:pPr marL="742950" lvl="1" indent="-285750" algn="l">
              <a:lnSpc>
                <a:spcPct val="200000"/>
              </a:lnSpc>
              <a:buFont typeface="Arial" panose="020B0604020202020204" pitchFamily="34" charset="0"/>
              <a:buChar char="•"/>
            </a:pPr>
            <a:r>
              <a:rPr lang="en-US" b="0" i="0" dirty="0">
                <a:solidFill>
                  <a:srgbClr val="374151"/>
                </a:solidFill>
                <a:effectLst/>
                <a:latin typeface="Montserrat" panose="00000500000000000000" pitchFamily="2" charset="0"/>
              </a:rPr>
              <a:t>Filter options by message type (error, warning, info).</a:t>
            </a:r>
          </a:p>
          <a:p>
            <a:pPr marL="742950" lvl="1" indent="-285750" algn="l">
              <a:lnSpc>
                <a:spcPct val="200000"/>
              </a:lnSpc>
              <a:buFont typeface="Arial" panose="020B0604020202020204" pitchFamily="34" charset="0"/>
              <a:buChar char="•"/>
            </a:pPr>
            <a:r>
              <a:rPr lang="en-US" b="0" i="0" dirty="0">
                <a:solidFill>
                  <a:srgbClr val="374151"/>
                </a:solidFill>
                <a:effectLst/>
                <a:latin typeface="Montserrat" panose="00000500000000000000" pitchFamily="2" charset="0"/>
              </a:rPr>
              <a:t>Clicking on an event provides detailed information.</a:t>
            </a:r>
          </a:p>
          <a:p>
            <a:pPr marL="742950" lvl="1" indent="-285750" algn="l">
              <a:lnSpc>
                <a:spcPct val="200000"/>
              </a:lnSpc>
              <a:buFont typeface="Arial" panose="020B0604020202020204" pitchFamily="34" charset="0"/>
              <a:buChar char="•"/>
            </a:pPr>
            <a:r>
              <a:rPr lang="en-US" b="0" i="0" dirty="0">
                <a:solidFill>
                  <a:srgbClr val="374151"/>
                </a:solidFill>
                <a:effectLst/>
                <a:latin typeface="Montserrat" panose="00000500000000000000" pitchFamily="2" charset="0"/>
              </a:rPr>
              <a:t>Custom notification settings to tailor alerts to user preferences.</a:t>
            </a:r>
          </a:p>
          <a:p>
            <a:endParaRPr lang="en-US" dirty="0"/>
          </a:p>
        </p:txBody>
      </p:sp>
      <p:sp>
        <p:nvSpPr>
          <p:cNvPr id="3" name="Title 2">
            <a:extLst>
              <a:ext uri="{FF2B5EF4-FFF2-40B4-BE49-F238E27FC236}">
                <a16:creationId xmlns:a16="http://schemas.microsoft.com/office/drawing/2014/main" id="{009D5043-B196-4652-5A2A-C1683C43178C}"/>
              </a:ext>
            </a:extLst>
          </p:cNvPr>
          <p:cNvSpPr>
            <a:spLocks noGrp="1"/>
          </p:cNvSpPr>
          <p:nvPr>
            <p:ph type="title"/>
          </p:nvPr>
        </p:nvSpPr>
        <p:spPr/>
        <p:txBody>
          <a:bodyPr/>
          <a:lstStyle/>
          <a:p>
            <a:r>
              <a:rPr lang="en-US" dirty="0"/>
              <a:t>Mission Dashboard - Components</a:t>
            </a:r>
          </a:p>
        </p:txBody>
      </p:sp>
    </p:spTree>
    <p:extLst>
      <p:ext uri="{BB962C8B-B14F-4D97-AF65-F5344CB8AC3E}">
        <p14:creationId xmlns:p14="http://schemas.microsoft.com/office/powerpoint/2010/main" val="569060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32441D-4A99-0531-DA48-0C45E58EA37C}"/>
              </a:ext>
            </a:extLst>
          </p:cNvPr>
          <p:cNvSpPr>
            <a:spLocks noGrp="1"/>
          </p:cNvSpPr>
          <p:nvPr>
            <p:ph type="subTitle" idx="1"/>
          </p:nvPr>
        </p:nvSpPr>
        <p:spPr/>
        <p:txBody>
          <a:bodyPr/>
          <a:lstStyle/>
          <a:p>
            <a:pPr>
              <a:lnSpc>
                <a:spcPct val="150000"/>
              </a:lnSpc>
            </a:pPr>
            <a:r>
              <a:rPr lang="en-US" i="0" dirty="0">
                <a:solidFill>
                  <a:schemeClr val="accent2">
                    <a:lumMod val="10000"/>
                  </a:schemeClr>
                </a:solidFill>
                <a:effectLst/>
                <a:latin typeface="Montserrat" panose="00000500000000000000" pitchFamily="2" charset="0"/>
              </a:rPr>
              <a:t>Interactive Map to Set Waypoints</a:t>
            </a:r>
          </a:p>
          <a:p>
            <a:pPr>
              <a:lnSpc>
                <a:spcPct val="150000"/>
              </a:lnSpc>
            </a:pPr>
            <a:r>
              <a:rPr lang="en-US" i="0" dirty="0">
                <a:solidFill>
                  <a:schemeClr val="accent2">
                    <a:lumMod val="10000"/>
                  </a:schemeClr>
                </a:solidFill>
                <a:effectLst/>
                <a:latin typeface="Montserrat" panose="00000500000000000000" pitchFamily="2" charset="0"/>
              </a:rPr>
              <a:t>Mission Parameters Form</a:t>
            </a:r>
            <a:endParaRPr lang="en-US" dirty="0">
              <a:solidFill>
                <a:schemeClr val="accent2">
                  <a:lumMod val="10000"/>
                </a:schemeClr>
              </a:solidFill>
              <a:latin typeface="Montserrat" panose="00000500000000000000" pitchFamily="2" charset="0"/>
            </a:endParaRPr>
          </a:p>
          <a:p>
            <a:pPr>
              <a:lnSpc>
                <a:spcPct val="150000"/>
              </a:lnSpc>
            </a:pPr>
            <a:r>
              <a:rPr lang="en-US" i="0" dirty="0">
                <a:solidFill>
                  <a:schemeClr val="accent2">
                    <a:lumMod val="10000"/>
                  </a:schemeClr>
                </a:solidFill>
                <a:effectLst/>
                <a:latin typeface="Montserrat" panose="00000500000000000000" pitchFamily="2" charset="0"/>
              </a:rPr>
              <a:t>Drone Selection Filters</a:t>
            </a:r>
          </a:p>
          <a:p>
            <a:pPr>
              <a:lnSpc>
                <a:spcPct val="150000"/>
              </a:lnSpc>
            </a:pPr>
            <a:r>
              <a:rPr lang="en-US" i="0" dirty="0">
                <a:solidFill>
                  <a:schemeClr val="accent2">
                    <a:lumMod val="10000"/>
                  </a:schemeClr>
                </a:solidFill>
                <a:effectLst/>
                <a:latin typeface="Montserrat" panose="00000500000000000000" pitchFamily="2" charset="0"/>
              </a:rPr>
              <a:t>Library of Pre-Built Actions</a:t>
            </a:r>
            <a:endParaRPr lang="en-US" dirty="0">
              <a:solidFill>
                <a:schemeClr val="accent2">
                  <a:lumMod val="10000"/>
                </a:schemeClr>
              </a:solidFill>
              <a:latin typeface="Montserrat" panose="00000500000000000000" pitchFamily="2" charset="0"/>
            </a:endParaRPr>
          </a:p>
          <a:p>
            <a:pPr>
              <a:lnSpc>
                <a:spcPct val="150000"/>
              </a:lnSpc>
            </a:pPr>
            <a:r>
              <a:rPr lang="en-US" i="0" dirty="0">
                <a:solidFill>
                  <a:schemeClr val="accent2">
                    <a:lumMod val="10000"/>
                  </a:schemeClr>
                </a:solidFill>
                <a:effectLst/>
                <a:latin typeface="Montserrat" panose="00000500000000000000" pitchFamily="2" charset="0"/>
              </a:rPr>
              <a:t>Mission Creation and Management</a:t>
            </a:r>
            <a:endParaRPr lang="en-US" dirty="0">
              <a:solidFill>
                <a:schemeClr val="accent2">
                  <a:lumMod val="10000"/>
                </a:schemeClr>
              </a:solidFill>
              <a:latin typeface="Montserrat" panose="00000500000000000000" pitchFamily="2" charset="0"/>
            </a:endParaRPr>
          </a:p>
        </p:txBody>
      </p:sp>
      <p:sp>
        <p:nvSpPr>
          <p:cNvPr id="3" name="Title 2">
            <a:extLst>
              <a:ext uri="{FF2B5EF4-FFF2-40B4-BE49-F238E27FC236}">
                <a16:creationId xmlns:a16="http://schemas.microsoft.com/office/drawing/2014/main" id="{BEF42629-56CB-9606-6B4C-1B98EC03ABF8}"/>
              </a:ext>
            </a:extLst>
          </p:cNvPr>
          <p:cNvSpPr>
            <a:spLocks noGrp="1"/>
          </p:cNvSpPr>
          <p:nvPr>
            <p:ph type="title"/>
          </p:nvPr>
        </p:nvSpPr>
        <p:spPr/>
        <p:txBody>
          <a:bodyPr/>
          <a:lstStyle/>
          <a:p>
            <a:r>
              <a:rPr lang="en-US" dirty="0"/>
              <a:t>Mission Planner - Components</a:t>
            </a:r>
          </a:p>
        </p:txBody>
      </p:sp>
    </p:spTree>
    <p:extLst>
      <p:ext uri="{BB962C8B-B14F-4D97-AF65-F5344CB8AC3E}">
        <p14:creationId xmlns:p14="http://schemas.microsoft.com/office/powerpoint/2010/main" val="4038040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A221E8-D2F8-1BA3-5DFF-8E51F761B7BB}"/>
              </a:ext>
            </a:extLst>
          </p:cNvPr>
          <p:cNvSpPr>
            <a:spLocks noGrp="1"/>
          </p:cNvSpPr>
          <p:nvPr>
            <p:ph type="subTitle" idx="1"/>
          </p:nvPr>
        </p:nvSpPr>
        <p:spPr/>
        <p:txBody>
          <a:bodyPr/>
          <a:lstStyle/>
          <a:p>
            <a:pPr algn="l">
              <a:lnSpc>
                <a:spcPct val="150000"/>
              </a:lnSpc>
            </a:pPr>
            <a:r>
              <a:rPr lang="en-US" b="1" i="0" dirty="0">
                <a:solidFill>
                  <a:srgbClr val="374151"/>
                </a:solidFill>
                <a:effectLst/>
                <a:latin typeface="Montserrat" panose="00000500000000000000" pitchFamily="2" charset="0"/>
              </a:rPr>
              <a:t>Interactive Map to Set Waypoints:</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The Interactive Map is a central feature of the Mission Planner, providing users with an intuitive interface to define and visualize mission waypoints.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allows users to plan and design flight paths by placing waypoints on the map, facilitating precise mission planning.</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An interactive map interface where users can click to create, move, and delete waypoints.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Tools for adjusting altitude, heading, and other waypoint attributes.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Visual feedback, such as line segments connecting waypoints, to show the planned flight path.</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Real-time updates as waypoints are added or modified.</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83D5D210-8325-8C3C-BC34-3F509B0BAC50}"/>
              </a:ext>
            </a:extLst>
          </p:cNvPr>
          <p:cNvSpPr>
            <a:spLocks noGrp="1"/>
          </p:cNvSpPr>
          <p:nvPr>
            <p:ph type="title"/>
          </p:nvPr>
        </p:nvSpPr>
        <p:spPr/>
        <p:txBody>
          <a:bodyPr/>
          <a:lstStyle/>
          <a:p>
            <a:r>
              <a:rPr lang="en-US" dirty="0"/>
              <a:t>Mission Planner - Components</a:t>
            </a:r>
          </a:p>
        </p:txBody>
      </p:sp>
    </p:spTree>
    <p:extLst>
      <p:ext uri="{BB962C8B-B14F-4D97-AF65-F5344CB8AC3E}">
        <p14:creationId xmlns:p14="http://schemas.microsoft.com/office/powerpoint/2010/main" val="1880054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729B497-0497-49E2-73B6-815F8AA47FFC}"/>
              </a:ext>
            </a:extLst>
          </p:cNvPr>
          <p:cNvSpPr>
            <a:spLocks noGrp="1"/>
          </p:cNvSpPr>
          <p:nvPr>
            <p:ph type="subTitle" idx="1"/>
          </p:nvPr>
        </p:nvSpPr>
        <p:spPr/>
        <p:txBody>
          <a:bodyPr/>
          <a:lstStyle/>
          <a:p>
            <a:pPr marL="146050" indent="0" algn="l">
              <a:lnSpc>
                <a:spcPct val="150000"/>
              </a:lnSpc>
              <a:buNone/>
            </a:pPr>
            <a:r>
              <a:rPr lang="en-US" b="1" i="0" dirty="0">
                <a:solidFill>
                  <a:srgbClr val="374151"/>
                </a:solidFill>
                <a:effectLst/>
                <a:latin typeface="Montserrat" panose="00000500000000000000" pitchFamily="2" charset="0"/>
              </a:rPr>
              <a:t>2.     Mission Parameters Form:</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The Mission Parameters Form is a data entry interface that enables users to specify mission details, such as mission name, date, and specific requirements.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ensures that each mission is well-defined and includes all necessary information for successful execution.</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Form fields for entering mission name, date, location, and any special instructions.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Dropdown menus, checkboxes, or radio buttons for selecting mission-specific parameters, such as flight mode or camera settings.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Validation checks to ensure that all required information is provided.</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A80CA060-5277-BC7E-F1B2-2570B9F4FA89}"/>
              </a:ext>
            </a:extLst>
          </p:cNvPr>
          <p:cNvSpPr>
            <a:spLocks noGrp="1"/>
          </p:cNvSpPr>
          <p:nvPr>
            <p:ph type="title"/>
          </p:nvPr>
        </p:nvSpPr>
        <p:spPr/>
        <p:txBody>
          <a:bodyPr/>
          <a:lstStyle/>
          <a:p>
            <a:r>
              <a:rPr lang="en-US" dirty="0"/>
              <a:t>Mission Planner - Components</a:t>
            </a:r>
          </a:p>
        </p:txBody>
      </p:sp>
    </p:spTree>
    <p:extLst>
      <p:ext uri="{BB962C8B-B14F-4D97-AF65-F5344CB8AC3E}">
        <p14:creationId xmlns:p14="http://schemas.microsoft.com/office/powerpoint/2010/main" val="4065621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078AB80-708A-6746-577D-CFF7ECB87DEB}"/>
              </a:ext>
            </a:extLst>
          </p:cNvPr>
          <p:cNvSpPr>
            <a:spLocks noGrp="1"/>
          </p:cNvSpPr>
          <p:nvPr>
            <p:ph type="subTitle" idx="1"/>
          </p:nvPr>
        </p:nvSpPr>
        <p:spPr/>
        <p:txBody>
          <a:bodyPr/>
          <a:lstStyle/>
          <a:p>
            <a:pPr marL="146050" indent="0" algn="l">
              <a:buNone/>
            </a:pPr>
            <a:r>
              <a:rPr lang="en-US" b="1" i="0" dirty="0">
                <a:solidFill>
                  <a:srgbClr val="374151"/>
                </a:solidFill>
                <a:effectLst/>
                <a:latin typeface="Montserrat" panose="00000500000000000000" pitchFamily="2" charset="0"/>
              </a:rPr>
              <a:t>3.      Drone Selection Filters:</a:t>
            </a:r>
            <a:endParaRPr lang="en-US" b="0" i="0" dirty="0">
              <a:solidFill>
                <a:srgbClr val="374151"/>
              </a:solidFill>
              <a:effectLst/>
              <a:latin typeface="Montserrat" panose="00000500000000000000" pitchFamily="2" charset="0"/>
            </a:endParaRPr>
          </a:p>
          <a:p>
            <a:pPr algn="l">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Drone Selection Filters are tools that simplify the process of selecting drones for specific services or mission types, automatically allocating the most suitable drone based on the chosen service.</a:t>
            </a:r>
          </a:p>
          <a:p>
            <a:pPr algn="l">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They streamline the drone selection process, ensuring that users can quickly allocate drones without needing extensive knowledge of drone specifications.</a:t>
            </a:r>
          </a:p>
          <a:p>
            <a:pPr algn="l">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buFont typeface="Arial" panose="020B0604020202020204" pitchFamily="34" charset="0"/>
              <a:buChar char="•"/>
            </a:pPr>
            <a:r>
              <a:rPr lang="en-US" b="1" i="0" dirty="0">
                <a:solidFill>
                  <a:srgbClr val="374151"/>
                </a:solidFill>
                <a:effectLst/>
                <a:latin typeface="Montserrat" panose="00000500000000000000" pitchFamily="2" charset="0"/>
              </a:rPr>
              <a:t>Service Selection:</a:t>
            </a:r>
            <a:r>
              <a:rPr lang="en-US" b="0" i="0" dirty="0">
                <a:solidFill>
                  <a:srgbClr val="374151"/>
                </a:solidFill>
                <a:effectLst/>
                <a:latin typeface="Montserrat" panose="00000500000000000000" pitchFamily="2" charset="0"/>
              </a:rPr>
              <a:t> Users choose a specific service or mission type from a predefined list (e.g., "Aerial Photography," "Search and Rescue," "Mapping").</a:t>
            </a:r>
          </a:p>
          <a:p>
            <a:pPr marL="742950" lvl="1" indent="-285750" algn="l">
              <a:buFont typeface="Arial" panose="020B0604020202020204" pitchFamily="34" charset="0"/>
              <a:buChar char="•"/>
            </a:pPr>
            <a:r>
              <a:rPr lang="en-US" b="1" i="0" dirty="0">
                <a:solidFill>
                  <a:srgbClr val="374151"/>
                </a:solidFill>
                <a:effectLst/>
                <a:latin typeface="Montserrat" panose="00000500000000000000" pitchFamily="2" charset="0"/>
              </a:rPr>
              <a:t>Automatic Allocation:</a:t>
            </a:r>
            <a:r>
              <a:rPr lang="en-US" b="0" i="0" dirty="0">
                <a:solidFill>
                  <a:srgbClr val="374151"/>
                </a:solidFill>
                <a:effectLst/>
                <a:latin typeface="Montserrat" panose="00000500000000000000" pitchFamily="2" charset="0"/>
              </a:rPr>
              <a:t> Upon selecting a service, the system automatically allocates an available drone that is optimized for the chosen service. This allocation is based on drone capabilities, sensors, and historical performance data.</a:t>
            </a:r>
          </a:p>
          <a:p>
            <a:pPr marL="742950" lvl="1" indent="-285750" algn="l">
              <a:buFont typeface="Arial" panose="020B0604020202020204" pitchFamily="34" charset="0"/>
              <a:buChar char="•"/>
            </a:pPr>
            <a:r>
              <a:rPr lang="en-US" b="1" i="0" dirty="0">
                <a:solidFill>
                  <a:srgbClr val="374151"/>
                </a:solidFill>
                <a:effectLst/>
                <a:latin typeface="Montserrat" panose="00000500000000000000" pitchFamily="2" charset="0"/>
              </a:rPr>
              <a:t>Confirmation:</a:t>
            </a:r>
            <a:r>
              <a:rPr lang="en-US" b="0" i="0" dirty="0">
                <a:solidFill>
                  <a:srgbClr val="374151"/>
                </a:solidFill>
                <a:effectLst/>
                <a:latin typeface="Montserrat" panose="00000500000000000000" pitchFamily="2" charset="0"/>
              </a:rPr>
              <a:t> Users receive a confirmation message indicating the allocated drone for the selected service. They can proceed with mission planning, knowing that a suitable drone has been assigned.</a:t>
            </a:r>
          </a:p>
          <a:p>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8573D0D8-BA18-36DC-0D4A-2C45B1B7D6CF}"/>
              </a:ext>
            </a:extLst>
          </p:cNvPr>
          <p:cNvSpPr>
            <a:spLocks noGrp="1"/>
          </p:cNvSpPr>
          <p:nvPr>
            <p:ph type="title"/>
          </p:nvPr>
        </p:nvSpPr>
        <p:spPr/>
        <p:txBody>
          <a:bodyPr/>
          <a:lstStyle/>
          <a:p>
            <a:r>
              <a:rPr lang="en-US" dirty="0"/>
              <a:t>Mission Planner - Components</a:t>
            </a:r>
          </a:p>
        </p:txBody>
      </p:sp>
    </p:spTree>
    <p:extLst>
      <p:ext uri="{BB962C8B-B14F-4D97-AF65-F5344CB8AC3E}">
        <p14:creationId xmlns:p14="http://schemas.microsoft.com/office/powerpoint/2010/main" val="2325541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8C19B27-2CB7-35C1-7F16-41139C8BA34D}"/>
              </a:ext>
            </a:extLst>
          </p:cNvPr>
          <p:cNvSpPr>
            <a:spLocks noGrp="1"/>
          </p:cNvSpPr>
          <p:nvPr>
            <p:ph type="subTitle" idx="1"/>
          </p:nvPr>
        </p:nvSpPr>
        <p:spPr/>
        <p:txBody>
          <a:bodyPr/>
          <a:lstStyle/>
          <a:p>
            <a:pPr marL="146050" indent="0" algn="l">
              <a:lnSpc>
                <a:spcPct val="150000"/>
              </a:lnSpc>
              <a:buNone/>
            </a:pPr>
            <a:r>
              <a:rPr lang="en-US" b="1" i="0" dirty="0">
                <a:solidFill>
                  <a:srgbClr val="374151"/>
                </a:solidFill>
                <a:effectLst/>
                <a:latin typeface="Montserrat" panose="00000500000000000000" pitchFamily="2" charset="0"/>
              </a:rPr>
              <a:t>4.     Library of Pre-Built Actions:</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The Library of Pre-Built Actions is a repository of predefined actions or mission components that users can easily incorporate into their mission plans.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streamlines mission planning by providing a library of common actions and sequences.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A categorized library of pre-built actions, such as "Takeoff," "Hover," "Capture Image," or "Return to Base."</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Drag-and-drop functionality to add actions to the mission plan.</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Customization options for adjusting action parameters, duration, or sequencing.</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5DC38F50-0DE3-CDD7-7F7D-F421CF3BD1B1}"/>
              </a:ext>
            </a:extLst>
          </p:cNvPr>
          <p:cNvSpPr>
            <a:spLocks noGrp="1"/>
          </p:cNvSpPr>
          <p:nvPr>
            <p:ph type="title"/>
          </p:nvPr>
        </p:nvSpPr>
        <p:spPr/>
        <p:txBody>
          <a:bodyPr/>
          <a:lstStyle/>
          <a:p>
            <a:r>
              <a:rPr lang="en-US" dirty="0"/>
              <a:t>Mission Planner - Components</a:t>
            </a:r>
          </a:p>
        </p:txBody>
      </p:sp>
    </p:spTree>
    <p:extLst>
      <p:ext uri="{BB962C8B-B14F-4D97-AF65-F5344CB8AC3E}">
        <p14:creationId xmlns:p14="http://schemas.microsoft.com/office/powerpoint/2010/main" val="3604743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CD46D87-D65D-E9E9-1AC4-78CB38FE514A}"/>
              </a:ext>
            </a:extLst>
          </p:cNvPr>
          <p:cNvSpPr>
            <a:spLocks noGrp="1"/>
          </p:cNvSpPr>
          <p:nvPr>
            <p:ph type="subTitle" idx="1"/>
          </p:nvPr>
        </p:nvSpPr>
        <p:spPr/>
        <p:txBody>
          <a:bodyPr/>
          <a:lstStyle/>
          <a:p>
            <a:pPr marL="146050" indent="0" algn="l">
              <a:buNone/>
            </a:pPr>
            <a:r>
              <a:rPr lang="en-US" b="1" dirty="0">
                <a:solidFill>
                  <a:srgbClr val="374151"/>
                </a:solidFill>
                <a:latin typeface="Montserrat" panose="00000500000000000000" pitchFamily="2" charset="0"/>
              </a:rPr>
              <a:t>5</a:t>
            </a:r>
            <a:r>
              <a:rPr lang="en-US" b="1" i="0" dirty="0">
                <a:solidFill>
                  <a:srgbClr val="374151"/>
                </a:solidFill>
                <a:effectLst/>
                <a:latin typeface="Montserrat" panose="00000500000000000000" pitchFamily="2" charset="0"/>
              </a:rPr>
              <a:t>.     Mission Creation and Management:</a:t>
            </a:r>
            <a:endParaRPr lang="en-US" b="0" i="0" dirty="0">
              <a:solidFill>
                <a:srgbClr val="374151"/>
              </a:solidFill>
              <a:effectLst/>
              <a:latin typeface="Montserrat" panose="00000500000000000000" pitchFamily="2" charset="0"/>
            </a:endParaRPr>
          </a:p>
          <a:p>
            <a:pPr algn="l">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Mission Creation and Management features allow users to create new missions, save mission templates, and manage existing missions.</a:t>
            </a:r>
          </a:p>
          <a:p>
            <a:pPr algn="l">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These components streamline mission planning by enabling users to create, organize, and access mission plans efficiently.</a:t>
            </a:r>
          </a:p>
          <a:p>
            <a:pPr algn="l">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buFont typeface="Arial" panose="020B0604020202020204" pitchFamily="34" charset="0"/>
              <a:buChar char="•"/>
            </a:pPr>
            <a:r>
              <a:rPr lang="en-US" b="1" i="0" dirty="0">
                <a:solidFill>
                  <a:srgbClr val="374151"/>
                </a:solidFill>
                <a:effectLst/>
                <a:latin typeface="Montserrat" panose="00000500000000000000" pitchFamily="2" charset="0"/>
              </a:rPr>
              <a:t>Create New Mission:</a:t>
            </a:r>
            <a:r>
              <a:rPr lang="en-US" b="0" i="0" dirty="0">
                <a:solidFill>
                  <a:srgbClr val="374151"/>
                </a:solidFill>
                <a:effectLst/>
                <a:latin typeface="Montserrat" panose="00000500000000000000" pitchFamily="2" charset="0"/>
              </a:rPr>
              <a:t> A button or option that initiates the process of creating a new mission. This can include setting a mission name, date, location, and initial parameters.</a:t>
            </a:r>
          </a:p>
          <a:p>
            <a:pPr marL="742950" lvl="1" indent="-285750" algn="l">
              <a:buFont typeface="Arial" panose="020B0604020202020204" pitchFamily="34" charset="0"/>
              <a:buChar char="•"/>
            </a:pPr>
            <a:r>
              <a:rPr lang="en-US" b="1" i="0" dirty="0">
                <a:solidFill>
                  <a:srgbClr val="374151"/>
                </a:solidFill>
                <a:effectLst/>
                <a:latin typeface="Montserrat" panose="00000500000000000000" pitchFamily="2" charset="0"/>
              </a:rPr>
              <a:t>Mission List:</a:t>
            </a:r>
            <a:r>
              <a:rPr lang="en-US" b="0" i="0" dirty="0">
                <a:solidFill>
                  <a:srgbClr val="374151"/>
                </a:solidFill>
                <a:effectLst/>
                <a:latin typeface="Montserrat" panose="00000500000000000000" pitchFamily="2" charset="0"/>
              </a:rPr>
              <a:t> A dashboard or panel displaying a list of all saved missions. Users can view, edit, duplicate, or delete missions from this list.</a:t>
            </a:r>
          </a:p>
          <a:p>
            <a:pPr marL="742950" lvl="1" indent="-285750" algn="l">
              <a:buFont typeface="Arial" panose="020B0604020202020204" pitchFamily="34" charset="0"/>
              <a:buChar char="•"/>
            </a:pPr>
            <a:r>
              <a:rPr lang="en-US" b="1" i="0" dirty="0">
                <a:solidFill>
                  <a:srgbClr val="374151"/>
                </a:solidFill>
                <a:effectLst/>
                <a:latin typeface="Montserrat" panose="00000500000000000000" pitchFamily="2" charset="0"/>
              </a:rPr>
              <a:t>Mission Templates:</a:t>
            </a:r>
            <a:r>
              <a:rPr lang="en-US" b="0" i="0" dirty="0">
                <a:solidFill>
                  <a:srgbClr val="374151"/>
                </a:solidFill>
                <a:effectLst/>
                <a:latin typeface="Montserrat" panose="00000500000000000000" pitchFamily="2" charset="0"/>
              </a:rPr>
              <a:t> A library of reusable mission templates that users can save and apply to new missions with predefined settings and waypoints.</a:t>
            </a:r>
          </a:p>
          <a:p>
            <a:pPr marL="742950" lvl="1" indent="-285750" algn="l">
              <a:buFont typeface="Arial" panose="020B0604020202020204" pitchFamily="34" charset="0"/>
              <a:buChar char="•"/>
            </a:pPr>
            <a:r>
              <a:rPr lang="en-US" b="1" i="0" dirty="0">
                <a:solidFill>
                  <a:srgbClr val="374151"/>
                </a:solidFill>
                <a:effectLst/>
                <a:latin typeface="Montserrat" panose="00000500000000000000" pitchFamily="2" charset="0"/>
              </a:rPr>
              <a:t>Mission Export:</a:t>
            </a:r>
            <a:r>
              <a:rPr lang="en-US" b="0" i="0" dirty="0">
                <a:solidFill>
                  <a:srgbClr val="374151"/>
                </a:solidFill>
                <a:effectLst/>
                <a:latin typeface="Montserrat" panose="00000500000000000000" pitchFamily="2" charset="0"/>
              </a:rPr>
              <a:t> An option to export mission plans in various formats (e.g., JSON, KML) for sharing or archival purposes.</a:t>
            </a:r>
          </a:p>
          <a:p>
            <a:pPr marL="742950" lvl="1" indent="-285750" algn="l">
              <a:buFont typeface="Arial" panose="020B0604020202020204" pitchFamily="34" charset="0"/>
              <a:buChar char="•"/>
            </a:pPr>
            <a:r>
              <a:rPr lang="en-US" b="1" i="0" dirty="0">
                <a:solidFill>
                  <a:srgbClr val="374151"/>
                </a:solidFill>
                <a:effectLst/>
                <a:latin typeface="Montserrat" panose="00000500000000000000" pitchFamily="2" charset="0"/>
              </a:rPr>
              <a:t>Mission Import:</a:t>
            </a:r>
            <a:r>
              <a:rPr lang="en-US" b="0" i="0" dirty="0">
                <a:solidFill>
                  <a:srgbClr val="374151"/>
                </a:solidFill>
                <a:effectLst/>
                <a:latin typeface="Montserrat" panose="00000500000000000000" pitchFamily="2" charset="0"/>
              </a:rPr>
              <a:t> The ability to import mission plans created elsewhere into the Mission Planner for further customization.</a:t>
            </a:r>
          </a:p>
          <a:p>
            <a:pPr marL="146050" indent="0">
              <a:buNone/>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A1C2609F-0029-798E-3124-20CA97AC8C03}"/>
              </a:ext>
            </a:extLst>
          </p:cNvPr>
          <p:cNvSpPr>
            <a:spLocks noGrp="1"/>
          </p:cNvSpPr>
          <p:nvPr>
            <p:ph type="title"/>
          </p:nvPr>
        </p:nvSpPr>
        <p:spPr/>
        <p:txBody>
          <a:bodyPr/>
          <a:lstStyle/>
          <a:p>
            <a:r>
              <a:rPr lang="en-US" dirty="0"/>
              <a:t>Mission Planner - Components</a:t>
            </a:r>
          </a:p>
        </p:txBody>
      </p:sp>
    </p:spTree>
    <p:extLst>
      <p:ext uri="{BB962C8B-B14F-4D97-AF65-F5344CB8AC3E}">
        <p14:creationId xmlns:p14="http://schemas.microsoft.com/office/powerpoint/2010/main" val="2992629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E687232-3781-3608-588D-04817009CF8A}"/>
              </a:ext>
            </a:extLst>
          </p:cNvPr>
          <p:cNvSpPr>
            <a:spLocks noGrp="1"/>
          </p:cNvSpPr>
          <p:nvPr>
            <p:ph type="subTitle" idx="1"/>
          </p:nvPr>
        </p:nvSpPr>
        <p:spPr/>
        <p:txBody>
          <a:bodyPr/>
          <a:lstStyle/>
          <a:p>
            <a:pPr>
              <a:lnSpc>
                <a:spcPct val="150000"/>
              </a:lnSpc>
            </a:pPr>
            <a:r>
              <a:rPr lang="en-US" b="0" i="0" dirty="0">
                <a:solidFill>
                  <a:srgbClr val="1C1917"/>
                </a:solidFill>
                <a:effectLst/>
                <a:latin typeface="Montserrat" panose="00000500000000000000" pitchFamily="2" charset="0"/>
              </a:rPr>
              <a:t>User roles and permissions</a:t>
            </a:r>
          </a:p>
          <a:p>
            <a:pPr>
              <a:lnSpc>
                <a:spcPct val="150000"/>
              </a:lnSpc>
            </a:pPr>
            <a:r>
              <a:rPr lang="en-US" b="0" i="0" dirty="0">
                <a:solidFill>
                  <a:srgbClr val="1C1917"/>
                </a:solidFill>
                <a:effectLst/>
                <a:latin typeface="Montserrat" panose="00000500000000000000" pitchFamily="2" charset="0"/>
              </a:rPr>
              <a:t>Add/remove/edit users</a:t>
            </a:r>
          </a:p>
          <a:p>
            <a:pPr>
              <a:lnSpc>
                <a:spcPct val="150000"/>
              </a:lnSpc>
            </a:pPr>
            <a:r>
              <a:rPr lang="en-US" b="0" i="0" dirty="0">
                <a:solidFill>
                  <a:srgbClr val="1C1917"/>
                </a:solidFill>
                <a:effectLst/>
                <a:latin typeface="Montserrat" panose="00000500000000000000" pitchFamily="2" charset="0"/>
              </a:rPr>
              <a:t>Activity audit log</a:t>
            </a:r>
          </a:p>
          <a:p>
            <a:pPr>
              <a:lnSpc>
                <a:spcPct val="150000"/>
              </a:lnSpc>
            </a:pPr>
            <a:r>
              <a:rPr lang="en-US" b="0" i="0" dirty="0">
                <a:solidFill>
                  <a:srgbClr val="1C1917"/>
                </a:solidFill>
                <a:effectLst/>
                <a:latin typeface="Montserrat" panose="00000500000000000000" pitchFamily="2" charset="0"/>
              </a:rPr>
              <a:t>Role management</a:t>
            </a:r>
          </a:p>
          <a:p>
            <a:pPr>
              <a:lnSpc>
                <a:spcPct val="150000"/>
              </a:lnSpc>
            </a:pPr>
            <a:r>
              <a:rPr lang="en-US" b="0" i="0" dirty="0">
                <a:solidFill>
                  <a:srgbClr val="1C1917"/>
                </a:solidFill>
                <a:effectLst/>
                <a:latin typeface="Montserrat" panose="00000500000000000000" pitchFamily="2" charset="0"/>
              </a:rPr>
              <a:t>Permission settings</a:t>
            </a:r>
          </a:p>
          <a:p>
            <a:endParaRPr lang="en-US" dirty="0"/>
          </a:p>
        </p:txBody>
      </p:sp>
      <p:sp>
        <p:nvSpPr>
          <p:cNvPr id="3" name="Title 2">
            <a:extLst>
              <a:ext uri="{FF2B5EF4-FFF2-40B4-BE49-F238E27FC236}">
                <a16:creationId xmlns:a16="http://schemas.microsoft.com/office/drawing/2014/main" id="{C5F02DE2-C171-99C3-87A4-3B018F41F405}"/>
              </a:ext>
            </a:extLst>
          </p:cNvPr>
          <p:cNvSpPr>
            <a:spLocks noGrp="1"/>
          </p:cNvSpPr>
          <p:nvPr>
            <p:ph type="title"/>
          </p:nvPr>
        </p:nvSpPr>
        <p:spPr/>
        <p:txBody>
          <a:bodyPr/>
          <a:lstStyle/>
          <a:p>
            <a:r>
              <a:rPr lang="en-US" dirty="0"/>
              <a:t>User Management</a:t>
            </a:r>
          </a:p>
        </p:txBody>
      </p:sp>
    </p:spTree>
    <p:extLst>
      <p:ext uri="{BB962C8B-B14F-4D97-AF65-F5344CB8AC3E}">
        <p14:creationId xmlns:p14="http://schemas.microsoft.com/office/powerpoint/2010/main" val="36782079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7E5D774-24C9-219A-F11E-564034226AC9}"/>
              </a:ext>
            </a:extLst>
          </p:cNvPr>
          <p:cNvSpPr>
            <a:spLocks noGrp="1"/>
          </p:cNvSpPr>
          <p:nvPr>
            <p:ph type="subTitle" idx="1"/>
          </p:nvPr>
        </p:nvSpPr>
        <p:spPr/>
        <p:txBody>
          <a:bodyPr/>
          <a:lstStyle/>
          <a:p>
            <a:pPr algn="l">
              <a:lnSpc>
                <a:spcPct val="150000"/>
              </a:lnSpc>
            </a:pPr>
            <a:r>
              <a:rPr lang="en-US" b="1" i="0" dirty="0">
                <a:solidFill>
                  <a:srgbClr val="374151"/>
                </a:solidFill>
                <a:effectLst/>
                <a:latin typeface="Montserrat" panose="00000500000000000000" pitchFamily="2" charset="0"/>
              </a:rPr>
              <a:t>User Roles and Permissions:</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User Roles and Permissions refer to the system's capability to assign different roles to users, each with its set of permissions and access levels.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allows administrators to control user access and actions within the system, ensuring security and data integrity.</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Predefined user roles (e.g., Admin, Operator, Viewer) with associated permissions.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Custom role creation for specific access requirements.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Permission assignment at a granular level (e.g., read-only access to certain features, ability to edit mission plans).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Role-based access control (RBAC) for efficient management of user privileges.</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0FB5B19D-06ED-1223-1267-B5593AA86112}"/>
              </a:ext>
            </a:extLst>
          </p:cNvPr>
          <p:cNvSpPr>
            <a:spLocks noGrp="1"/>
          </p:cNvSpPr>
          <p:nvPr>
            <p:ph type="title"/>
          </p:nvPr>
        </p:nvSpPr>
        <p:spPr/>
        <p:txBody>
          <a:bodyPr/>
          <a:lstStyle/>
          <a:p>
            <a:r>
              <a:rPr lang="en-US" dirty="0"/>
              <a:t>User Management - Components</a:t>
            </a:r>
          </a:p>
        </p:txBody>
      </p:sp>
    </p:spTree>
    <p:extLst>
      <p:ext uri="{BB962C8B-B14F-4D97-AF65-F5344CB8AC3E}">
        <p14:creationId xmlns:p14="http://schemas.microsoft.com/office/powerpoint/2010/main" val="553270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5D1106F-A4B5-6F10-AF6D-014B90396485}"/>
              </a:ext>
            </a:extLst>
          </p:cNvPr>
          <p:cNvSpPr>
            <a:spLocks noGrp="1"/>
          </p:cNvSpPr>
          <p:nvPr>
            <p:ph type="subTitle" idx="1"/>
          </p:nvPr>
        </p:nvSpPr>
        <p:spPr/>
        <p:txBody>
          <a:bodyPr/>
          <a:lstStyle/>
          <a:p>
            <a:pPr marL="146050" indent="0" algn="l">
              <a:lnSpc>
                <a:spcPct val="150000"/>
              </a:lnSpc>
              <a:buNone/>
            </a:pPr>
            <a:r>
              <a:rPr lang="en-US" b="1" i="0" dirty="0">
                <a:solidFill>
                  <a:srgbClr val="374151"/>
                </a:solidFill>
                <a:effectLst/>
                <a:latin typeface="Montserrat" panose="00000500000000000000" pitchFamily="2" charset="0"/>
              </a:rPr>
              <a:t>2.    Add/Remove/Edit Users:</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The ability to Add, Remove, and Edit Users involves user account management, including creating new accounts, deactivating or deleting accounts, and modifying user details.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Administrators can maintain an updated and organized user base, ensuring that only authorized individuals have access.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User registration or creation form with required fields.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Deactivation or removal options for user accounts.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User profile editing capabilities for administrators.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User status indicators (active, inactive) for easy identification.</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6C39F23C-B5BC-0159-B66D-7EB204D2D7CF}"/>
              </a:ext>
            </a:extLst>
          </p:cNvPr>
          <p:cNvSpPr>
            <a:spLocks noGrp="1"/>
          </p:cNvSpPr>
          <p:nvPr>
            <p:ph type="title"/>
          </p:nvPr>
        </p:nvSpPr>
        <p:spPr/>
        <p:txBody>
          <a:bodyPr/>
          <a:lstStyle/>
          <a:p>
            <a:r>
              <a:rPr lang="en-US" dirty="0"/>
              <a:t>User Management - Components</a:t>
            </a:r>
          </a:p>
        </p:txBody>
      </p:sp>
    </p:spTree>
    <p:extLst>
      <p:ext uri="{BB962C8B-B14F-4D97-AF65-F5344CB8AC3E}">
        <p14:creationId xmlns:p14="http://schemas.microsoft.com/office/powerpoint/2010/main" val="424157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B55C1F1-53DD-F37D-CCAE-F2D47D236CBE}"/>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Admin scheduled recurring flights over key areas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Optimized flight plans for efficiency</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Provides regular oversight for proactive monitoring</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Use cases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Daily flyovers of parking lots to deter break-ins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Weekly quad monitoring to track gathering sizes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Nightly scans of buildings for security breaches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Recurring perimeter sweeps for suspicious activity</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Monitor pathways during peak foot traffic</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Weekend housing patrols for noise complaints</a:t>
            </a:r>
          </a:p>
          <a:p>
            <a:pPr lvl="2">
              <a:lnSpc>
                <a:spcPct val="150000"/>
              </a:lnSpc>
              <a:buFont typeface="Wingdings" panose="05000000000000000000" pitchFamily="2" charset="2"/>
              <a:buChar char="§"/>
            </a:pPr>
            <a:endParaRPr lang="en-US" b="0" i="0" dirty="0">
              <a:solidFill>
                <a:srgbClr val="1C1917"/>
              </a:solidFill>
              <a:effectLst/>
              <a:latin typeface="Montserrat" panose="00000500000000000000" pitchFamily="2" charset="0"/>
            </a:endParaRP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953BD448-4A62-AF14-755D-2E00DEC8DB31}"/>
              </a:ext>
            </a:extLst>
          </p:cNvPr>
          <p:cNvSpPr>
            <a:spLocks noGrp="1"/>
          </p:cNvSpPr>
          <p:nvPr>
            <p:ph type="title"/>
          </p:nvPr>
        </p:nvSpPr>
        <p:spPr/>
        <p:txBody>
          <a:bodyPr/>
          <a:lstStyle/>
          <a:p>
            <a:r>
              <a:rPr lang="en-US" b="0" i="0" dirty="0">
                <a:solidFill>
                  <a:srgbClr val="1C1917"/>
                </a:solidFill>
                <a:effectLst/>
                <a:latin typeface="-apple-system"/>
              </a:rPr>
              <a:t>Pre-planned missions</a:t>
            </a:r>
            <a:br>
              <a:rPr lang="en-US" b="0" i="0" dirty="0">
                <a:solidFill>
                  <a:srgbClr val="1C1917"/>
                </a:solidFill>
                <a:effectLst/>
                <a:latin typeface="-apple-system"/>
              </a:rPr>
            </a:br>
            <a:endParaRPr lang="en-US" dirty="0"/>
          </a:p>
        </p:txBody>
      </p:sp>
    </p:spTree>
    <p:extLst>
      <p:ext uri="{BB962C8B-B14F-4D97-AF65-F5344CB8AC3E}">
        <p14:creationId xmlns:p14="http://schemas.microsoft.com/office/powerpoint/2010/main" val="3586796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BDABC74-B268-8866-2607-952665D7D93E}"/>
              </a:ext>
            </a:extLst>
          </p:cNvPr>
          <p:cNvSpPr>
            <a:spLocks noGrp="1"/>
          </p:cNvSpPr>
          <p:nvPr>
            <p:ph type="subTitle" idx="1"/>
          </p:nvPr>
        </p:nvSpPr>
        <p:spPr/>
        <p:txBody>
          <a:bodyPr/>
          <a:lstStyle/>
          <a:p>
            <a:pPr marL="146050" indent="0" algn="l">
              <a:lnSpc>
                <a:spcPct val="150000"/>
              </a:lnSpc>
              <a:buNone/>
            </a:pPr>
            <a:r>
              <a:rPr lang="en-US" b="1" i="0" dirty="0">
                <a:solidFill>
                  <a:srgbClr val="374151"/>
                </a:solidFill>
                <a:effectLst/>
                <a:latin typeface="Montserrat" panose="00000500000000000000" pitchFamily="2" charset="0"/>
              </a:rPr>
              <a:t>3.     Activity Audit Log:</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The Activity Audit Log records and maintains a comprehensive log of user activities, including login/logout events, actions performed, and system changes.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serves as a critical tool for auditing, monitoring user actions, and troubleshooting issues.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A log that captures timestamps, user actions, and descriptions of activities.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Search and filter options for querying specific user actions or date ranges.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Export capabilities for generating audit reports.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Security measures to protect the integrity of the audit log.</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F3AE28DD-56C2-7C92-4E5E-D17840F64BB3}"/>
              </a:ext>
            </a:extLst>
          </p:cNvPr>
          <p:cNvSpPr>
            <a:spLocks noGrp="1"/>
          </p:cNvSpPr>
          <p:nvPr>
            <p:ph type="title"/>
          </p:nvPr>
        </p:nvSpPr>
        <p:spPr/>
        <p:txBody>
          <a:bodyPr/>
          <a:lstStyle/>
          <a:p>
            <a:r>
              <a:rPr lang="en-US" dirty="0"/>
              <a:t>User Management - Components</a:t>
            </a:r>
          </a:p>
        </p:txBody>
      </p:sp>
    </p:spTree>
    <p:extLst>
      <p:ext uri="{BB962C8B-B14F-4D97-AF65-F5344CB8AC3E}">
        <p14:creationId xmlns:p14="http://schemas.microsoft.com/office/powerpoint/2010/main" val="24416212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C611808-8F67-CCAA-D3CA-2FDC81933117}"/>
              </a:ext>
            </a:extLst>
          </p:cNvPr>
          <p:cNvSpPr>
            <a:spLocks noGrp="1"/>
          </p:cNvSpPr>
          <p:nvPr>
            <p:ph type="subTitle" idx="1"/>
          </p:nvPr>
        </p:nvSpPr>
        <p:spPr/>
        <p:txBody>
          <a:bodyPr/>
          <a:lstStyle/>
          <a:p>
            <a:pPr marL="146050" indent="0" algn="l">
              <a:lnSpc>
                <a:spcPct val="150000"/>
              </a:lnSpc>
              <a:buNone/>
            </a:pPr>
            <a:r>
              <a:rPr lang="en-US" b="1" i="0" dirty="0">
                <a:solidFill>
                  <a:srgbClr val="374151"/>
                </a:solidFill>
                <a:effectLst/>
                <a:latin typeface="Montserrat" panose="00000500000000000000" pitchFamily="2" charset="0"/>
              </a:rPr>
              <a:t>4.      Role Management:</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Role Management involves the creation, modification, and assignment of user roles, defining the access levels and permissions for each role.</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Administrators can adapt user roles to evolving organizational needs and ensure that roles align with user responsibilities.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Role creation and editing interface with options to specify role name, description, and associated permissions.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Role assignment to users, allowing administrators to assign or update roles for individual users.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A visual representation of role hierarchies or relationships, if applicable.</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Role-based access control (RBAC) settings to fine-tune permissions.</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127DCB3B-0B8A-60CB-D375-4F1D2901644D}"/>
              </a:ext>
            </a:extLst>
          </p:cNvPr>
          <p:cNvSpPr>
            <a:spLocks noGrp="1"/>
          </p:cNvSpPr>
          <p:nvPr>
            <p:ph type="title"/>
          </p:nvPr>
        </p:nvSpPr>
        <p:spPr/>
        <p:txBody>
          <a:bodyPr/>
          <a:lstStyle/>
          <a:p>
            <a:r>
              <a:rPr lang="en-US" dirty="0"/>
              <a:t>User Management - Components</a:t>
            </a:r>
          </a:p>
        </p:txBody>
      </p:sp>
    </p:spTree>
    <p:extLst>
      <p:ext uri="{BB962C8B-B14F-4D97-AF65-F5344CB8AC3E}">
        <p14:creationId xmlns:p14="http://schemas.microsoft.com/office/powerpoint/2010/main" val="2132942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1BC8547-69A1-E9C8-1061-7BCBBF8BD00E}"/>
              </a:ext>
            </a:extLst>
          </p:cNvPr>
          <p:cNvSpPr>
            <a:spLocks noGrp="1"/>
          </p:cNvSpPr>
          <p:nvPr>
            <p:ph type="subTitle" idx="1"/>
          </p:nvPr>
        </p:nvSpPr>
        <p:spPr/>
        <p:txBody>
          <a:bodyPr/>
          <a:lstStyle/>
          <a:p>
            <a:pPr marL="146050" indent="0" algn="l">
              <a:lnSpc>
                <a:spcPct val="150000"/>
              </a:lnSpc>
              <a:buNone/>
            </a:pPr>
            <a:r>
              <a:rPr lang="en-US" b="1" i="0" dirty="0">
                <a:solidFill>
                  <a:srgbClr val="374151"/>
                </a:solidFill>
                <a:effectLst/>
                <a:latin typeface="Montserrat" panose="00000500000000000000" pitchFamily="2" charset="0"/>
              </a:rPr>
              <a:t>5.      Permission Settings:</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Permission Settings provide administrators with the ability to configure and customize permissions and access controls for specific roles or users.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allows for fine-grained control over user access and ensures that permissions align with specific operational requirements.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Permission configuration interface with checkboxes, toggle switches, or other controls for each permission.</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Role-specific permission assignment for adjusting permissions based on roles.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Permission templates or presets to simplify permission assignment for common roles.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Auditing and tracking changes to permission settings.</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32C2D813-FA8E-EA3D-2849-3C2D5C032695}"/>
              </a:ext>
            </a:extLst>
          </p:cNvPr>
          <p:cNvSpPr>
            <a:spLocks noGrp="1"/>
          </p:cNvSpPr>
          <p:nvPr>
            <p:ph type="title"/>
          </p:nvPr>
        </p:nvSpPr>
        <p:spPr/>
        <p:txBody>
          <a:bodyPr/>
          <a:lstStyle/>
          <a:p>
            <a:r>
              <a:rPr lang="en-US" dirty="0"/>
              <a:t>User Management - Components</a:t>
            </a:r>
          </a:p>
        </p:txBody>
      </p:sp>
    </p:spTree>
    <p:extLst>
      <p:ext uri="{BB962C8B-B14F-4D97-AF65-F5344CB8AC3E}">
        <p14:creationId xmlns:p14="http://schemas.microsoft.com/office/powerpoint/2010/main" val="8956943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56BD028-BC0C-A02B-D2F7-F3286F1B1480}"/>
              </a:ext>
            </a:extLst>
          </p:cNvPr>
          <p:cNvSpPr>
            <a:spLocks noGrp="1"/>
          </p:cNvSpPr>
          <p:nvPr>
            <p:ph type="subTitle" idx="1"/>
          </p:nvPr>
        </p:nvSpPr>
        <p:spPr/>
        <p:txBody>
          <a:bodyPr/>
          <a:lstStyle/>
          <a:p>
            <a:pPr>
              <a:lnSpc>
                <a:spcPct val="150000"/>
              </a:lnSpc>
            </a:pPr>
            <a:r>
              <a:rPr lang="en-US" b="0" i="0" dirty="0">
                <a:solidFill>
                  <a:srgbClr val="1C1917"/>
                </a:solidFill>
                <a:effectLst/>
                <a:latin typeface="Montserrat" panose="00000500000000000000" pitchFamily="2" charset="0"/>
              </a:rPr>
              <a:t>Usage and billing overview</a:t>
            </a:r>
          </a:p>
          <a:p>
            <a:pPr>
              <a:lnSpc>
                <a:spcPct val="150000"/>
              </a:lnSpc>
            </a:pPr>
            <a:r>
              <a:rPr lang="en-US" b="0" i="0" dirty="0">
                <a:solidFill>
                  <a:srgbClr val="1C1917"/>
                </a:solidFill>
                <a:effectLst/>
                <a:latin typeface="Montserrat" panose="00000500000000000000" pitchFamily="2" charset="0"/>
              </a:rPr>
              <a:t>Adjust subscription plan</a:t>
            </a:r>
          </a:p>
          <a:p>
            <a:pPr>
              <a:lnSpc>
                <a:spcPct val="150000"/>
              </a:lnSpc>
            </a:pPr>
            <a:r>
              <a:rPr lang="en-US" b="0" i="0" dirty="0">
                <a:solidFill>
                  <a:srgbClr val="1C1917"/>
                </a:solidFill>
                <a:effectLst/>
                <a:latin typeface="Montserrat" panose="00000500000000000000" pitchFamily="2" charset="0"/>
              </a:rPr>
              <a:t>Payment settings</a:t>
            </a:r>
          </a:p>
          <a:p>
            <a:pPr>
              <a:lnSpc>
                <a:spcPct val="150000"/>
              </a:lnSpc>
            </a:pPr>
            <a:r>
              <a:rPr lang="en-US" b="0" i="0" dirty="0">
                <a:solidFill>
                  <a:srgbClr val="1C1917"/>
                </a:solidFill>
                <a:effectLst/>
                <a:latin typeface="Montserrat" panose="00000500000000000000" pitchFamily="2" charset="0"/>
              </a:rPr>
              <a:t>Integration preferences</a:t>
            </a:r>
          </a:p>
          <a:p>
            <a:pPr>
              <a:lnSpc>
                <a:spcPct val="150000"/>
              </a:lnSpc>
            </a:pPr>
            <a:r>
              <a:rPr lang="en-US" b="0" i="0" dirty="0">
                <a:solidFill>
                  <a:srgbClr val="1C1917"/>
                </a:solidFill>
                <a:effectLst/>
                <a:latin typeface="Montserrat" panose="00000500000000000000" pitchFamily="2" charset="0"/>
              </a:rPr>
              <a:t>Personal details</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738C2EC9-3CB7-C924-88D1-351F70048BF1}"/>
              </a:ext>
            </a:extLst>
          </p:cNvPr>
          <p:cNvSpPr>
            <a:spLocks noGrp="1"/>
          </p:cNvSpPr>
          <p:nvPr>
            <p:ph type="title"/>
          </p:nvPr>
        </p:nvSpPr>
        <p:spPr/>
        <p:txBody>
          <a:bodyPr/>
          <a:lstStyle/>
          <a:p>
            <a:r>
              <a:rPr lang="en-US" dirty="0"/>
              <a:t>Account Settings</a:t>
            </a:r>
          </a:p>
        </p:txBody>
      </p:sp>
    </p:spTree>
    <p:extLst>
      <p:ext uri="{BB962C8B-B14F-4D97-AF65-F5344CB8AC3E}">
        <p14:creationId xmlns:p14="http://schemas.microsoft.com/office/powerpoint/2010/main" val="41426263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567A54F-7002-C0E8-1532-97C203233B78}"/>
              </a:ext>
            </a:extLst>
          </p:cNvPr>
          <p:cNvSpPr>
            <a:spLocks noGrp="1"/>
          </p:cNvSpPr>
          <p:nvPr>
            <p:ph type="subTitle" idx="1"/>
          </p:nvPr>
        </p:nvSpPr>
        <p:spPr/>
        <p:txBody>
          <a:bodyPr/>
          <a:lstStyle/>
          <a:p>
            <a:pPr marL="146050" indent="0" algn="l">
              <a:lnSpc>
                <a:spcPct val="150000"/>
              </a:lnSpc>
              <a:buNone/>
            </a:pPr>
            <a:r>
              <a:rPr lang="en-US" b="1" i="0" dirty="0">
                <a:solidFill>
                  <a:srgbClr val="374151"/>
                </a:solidFill>
                <a:effectLst/>
                <a:latin typeface="Montserrat" panose="00000500000000000000" pitchFamily="2" charset="0"/>
              </a:rPr>
              <a:t>1.     Usage and Billing Overview:</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The Usage and Billing Overview section provides users with a summary of their account's usage, including resource consumption and billing information.</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allows users to monitor their resource usage and understand billing details for their subscription.</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Visual representation of resource consumption (e.g., storage, data transfer, mission credits).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Billing summary, including current charges, payment history, and billing cycle information.</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Usage analytics, such as graphs or charts showing historical usage trends.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Notifications for upcoming payments or subscription renewals.</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9C8FB812-B88A-3713-7C3C-F264EAEC3C12}"/>
              </a:ext>
            </a:extLst>
          </p:cNvPr>
          <p:cNvSpPr>
            <a:spLocks noGrp="1"/>
          </p:cNvSpPr>
          <p:nvPr>
            <p:ph type="title"/>
          </p:nvPr>
        </p:nvSpPr>
        <p:spPr/>
        <p:txBody>
          <a:bodyPr/>
          <a:lstStyle/>
          <a:p>
            <a:r>
              <a:rPr lang="en-US" dirty="0"/>
              <a:t>Account Settings - Components</a:t>
            </a:r>
          </a:p>
        </p:txBody>
      </p:sp>
    </p:spTree>
    <p:extLst>
      <p:ext uri="{BB962C8B-B14F-4D97-AF65-F5344CB8AC3E}">
        <p14:creationId xmlns:p14="http://schemas.microsoft.com/office/powerpoint/2010/main" val="39409470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598554C-5932-323C-E2BA-A0B03ACF7D7F}"/>
              </a:ext>
            </a:extLst>
          </p:cNvPr>
          <p:cNvSpPr>
            <a:spLocks noGrp="1"/>
          </p:cNvSpPr>
          <p:nvPr>
            <p:ph type="subTitle" idx="1"/>
          </p:nvPr>
        </p:nvSpPr>
        <p:spPr/>
        <p:txBody>
          <a:bodyPr/>
          <a:lstStyle/>
          <a:p>
            <a:pPr marL="146050" indent="0" algn="l">
              <a:lnSpc>
                <a:spcPct val="150000"/>
              </a:lnSpc>
              <a:buNone/>
            </a:pPr>
            <a:r>
              <a:rPr lang="en-US" b="1" i="0" dirty="0">
                <a:solidFill>
                  <a:srgbClr val="374151"/>
                </a:solidFill>
                <a:effectLst/>
                <a:latin typeface="Montserrat" panose="00000500000000000000" pitchFamily="2" charset="0"/>
              </a:rPr>
              <a:t>2.     Adjust Subscription Plan:</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The Adjust Subscription Plan feature enables users to modify their subscription level or tier to better align with their needs.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provides flexibility in scaling subscription plans up or down based on changing requirements.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Subscription plan options with clear descriptions and pricing details.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Upgrade and downgrade buttons for users to switch between plans.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Proration calculations for seamless plan changes mid-billing cycle.</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Subscription plan comparison table for users to evaluate options.</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9EC0C958-DD71-1189-0BCE-0C9E2CAABC4B}"/>
              </a:ext>
            </a:extLst>
          </p:cNvPr>
          <p:cNvSpPr>
            <a:spLocks noGrp="1"/>
          </p:cNvSpPr>
          <p:nvPr>
            <p:ph type="title"/>
          </p:nvPr>
        </p:nvSpPr>
        <p:spPr/>
        <p:txBody>
          <a:bodyPr/>
          <a:lstStyle/>
          <a:p>
            <a:r>
              <a:rPr lang="en-US" dirty="0"/>
              <a:t>Account Settings - Components</a:t>
            </a:r>
          </a:p>
        </p:txBody>
      </p:sp>
    </p:spTree>
    <p:extLst>
      <p:ext uri="{BB962C8B-B14F-4D97-AF65-F5344CB8AC3E}">
        <p14:creationId xmlns:p14="http://schemas.microsoft.com/office/powerpoint/2010/main" val="40614981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7A8A369-5496-D1DA-813F-805FC7513AED}"/>
              </a:ext>
            </a:extLst>
          </p:cNvPr>
          <p:cNvSpPr>
            <a:spLocks noGrp="1"/>
          </p:cNvSpPr>
          <p:nvPr>
            <p:ph type="subTitle" idx="1"/>
          </p:nvPr>
        </p:nvSpPr>
        <p:spPr/>
        <p:txBody>
          <a:bodyPr/>
          <a:lstStyle/>
          <a:p>
            <a:pPr marL="146050" indent="0" algn="l">
              <a:lnSpc>
                <a:spcPct val="150000"/>
              </a:lnSpc>
              <a:buNone/>
            </a:pPr>
            <a:r>
              <a:rPr lang="en-US" b="1" i="0" dirty="0">
                <a:solidFill>
                  <a:srgbClr val="374151"/>
                </a:solidFill>
                <a:effectLst/>
                <a:latin typeface="Montserrat" panose="00000500000000000000" pitchFamily="2" charset="0"/>
              </a:rPr>
              <a:t>3.     Payment Settings:</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Payment Settings allow users to manage their payment methods, update billing information, and configure payment preferences.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ensures that users can keep their payment details up to date and manage payment-related preferences.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Payment method management for adding, editing, or removing credit cards, bank accounts, or other payment sources.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Billing address and contact information updates.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Auto-renewal settings to enable or disable automatic subscription renewals.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Payment history and receipts for reference.</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BD37413E-FBA7-F77A-01AA-02FAEC7B9FD2}"/>
              </a:ext>
            </a:extLst>
          </p:cNvPr>
          <p:cNvSpPr>
            <a:spLocks noGrp="1"/>
          </p:cNvSpPr>
          <p:nvPr>
            <p:ph type="title"/>
          </p:nvPr>
        </p:nvSpPr>
        <p:spPr/>
        <p:txBody>
          <a:bodyPr/>
          <a:lstStyle/>
          <a:p>
            <a:r>
              <a:rPr lang="en-US" dirty="0"/>
              <a:t>Account Settings - Components</a:t>
            </a:r>
          </a:p>
        </p:txBody>
      </p:sp>
    </p:spTree>
    <p:extLst>
      <p:ext uri="{BB962C8B-B14F-4D97-AF65-F5344CB8AC3E}">
        <p14:creationId xmlns:p14="http://schemas.microsoft.com/office/powerpoint/2010/main" val="1817125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2D55837-6212-DF23-798D-5ED5CF933297}"/>
              </a:ext>
            </a:extLst>
          </p:cNvPr>
          <p:cNvSpPr>
            <a:spLocks noGrp="1"/>
          </p:cNvSpPr>
          <p:nvPr>
            <p:ph type="subTitle" idx="1"/>
          </p:nvPr>
        </p:nvSpPr>
        <p:spPr/>
        <p:txBody>
          <a:bodyPr/>
          <a:lstStyle/>
          <a:p>
            <a:pPr marL="146050" indent="0" algn="l">
              <a:lnSpc>
                <a:spcPct val="150000"/>
              </a:lnSpc>
              <a:buNone/>
            </a:pPr>
            <a:r>
              <a:rPr lang="en-US" b="1" i="0" dirty="0">
                <a:solidFill>
                  <a:srgbClr val="374151"/>
                </a:solidFill>
                <a:effectLst/>
                <a:latin typeface="Montserrat" panose="00000500000000000000" pitchFamily="2" charset="0"/>
              </a:rPr>
              <a:t>4.      Integration Preferences:</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Integration Preferences enable users to configure integrations with third-party services or tools, such as data storage, analytics, or external applications.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facilitates seamless integration with external services to enhance workflow and data management.</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Configuration options for connecting to external services or APIs.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Integration status indicators to confirm successful connections.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Data synchronization settings, including frequency and data transfer options.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Integration documentation or guides for assistance.</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163CE4C0-9B42-D818-FE87-48B96FDDF24C}"/>
              </a:ext>
            </a:extLst>
          </p:cNvPr>
          <p:cNvSpPr>
            <a:spLocks noGrp="1"/>
          </p:cNvSpPr>
          <p:nvPr>
            <p:ph type="title"/>
          </p:nvPr>
        </p:nvSpPr>
        <p:spPr/>
        <p:txBody>
          <a:bodyPr/>
          <a:lstStyle/>
          <a:p>
            <a:r>
              <a:rPr lang="en-US" dirty="0"/>
              <a:t>Account Settings - Components</a:t>
            </a:r>
          </a:p>
        </p:txBody>
      </p:sp>
    </p:spTree>
    <p:extLst>
      <p:ext uri="{BB962C8B-B14F-4D97-AF65-F5344CB8AC3E}">
        <p14:creationId xmlns:p14="http://schemas.microsoft.com/office/powerpoint/2010/main" val="2622027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5719F20-B52B-4057-8C00-59BC6F51B53A}"/>
              </a:ext>
            </a:extLst>
          </p:cNvPr>
          <p:cNvSpPr>
            <a:spLocks noGrp="1"/>
          </p:cNvSpPr>
          <p:nvPr>
            <p:ph type="subTitle" idx="1"/>
          </p:nvPr>
        </p:nvSpPr>
        <p:spPr/>
        <p:txBody>
          <a:bodyPr/>
          <a:lstStyle/>
          <a:p>
            <a:pPr marL="146050" indent="0" algn="l">
              <a:lnSpc>
                <a:spcPct val="150000"/>
              </a:lnSpc>
              <a:buNone/>
            </a:pPr>
            <a:r>
              <a:rPr lang="en-US" b="1" i="0" dirty="0">
                <a:solidFill>
                  <a:srgbClr val="374151"/>
                </a:solidFill>
                <a:effectLst/>
                <a:latin typeface="Montserrat" panose="00000500000000000000" pitchFamily="2" charset="0"/>
              </a:rPr>
              <a:t>5.    Personal Details:</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Personal Details refer to the user's profile information, including contact details, notifications, and preferences.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allows users to customize their account settings to reflect their personal preferences and contact information.</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User profile information (name, email address, profile picture).</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Contact preferences for notifications, updates, and newsletters.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Language and regional settings for personalization.</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Two-factor authentication (2FA) settings for enhanced security.</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6DB2C2BE-1F0B-3E2A-3C72-6B4932C1CDF0}"/>
              </a:ext>
            </a:extLst>
          </p:cNvPr>
          <p:cNvSpPr>
            <a:spLocks noGrp="1"/>
          </p:cNvSpPr>
          <p:nvPr>
            <p:ph type="title"/>
          </p:nvPr>
        </p:nvSpPr>
        <p:spPr/>
        <p:txBody>
          <a:bodyPr/>
          <a:lstStyle/>
          <a:p>
            <a:r>
              <a:rPr lang="en-US" dirty="0"/>
              <a:t>Account Settings - Components</a:t>
            </a:r>
          </a:p>
        </p:txBody>
      </p:sp>
    </p:spTree>
    <p:extLst>
      <p:ext uri="{BB962C8B-B14F-4D97-AF65-F5344CB8AC3E}">
        <p14:creationId xmlns:p14="http://schemas.microsoft.com/office/powerpoint/2010/main" val="1282929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E546BB4-91A3-B4F8-D6B6-0A51941B175D}"/>
              </a:ext>
            </a:extLst>
          </p:cNvPr>
          <p:cNvSpPr>
            <a:spLocks noGrp="1"/>
          </p:cNvSpPr>
          <p:nvPr>
            <p:ph type="subTitle" idx="1"/>
          </p:nvPr>
        </p:nvSpPr>
        <p:spPr/>
        <p:txBody>
          <a:bodyPr/>
          <a:lstStyle/>
          <a:p>
            <a:pPr>
              <a:lnSpc>
                <a:spcPct val="200000"/>
              </a:lnSpc>
            </a:pPr>
            <a:r>
              <a:rPr lang="en-US" b="0" i="0" dirty="0">
                <a:solidFill>
                  <a:srgbClr val="343541"/>
                </a:solidFill>
                <a:effectLst/>
                <a:latin typeface="Montserrat" panose="00000500000000000000" pitchFamily="2" charset="0"/>
              </a:rPr>
              <a:t>Drone inventory table </a:t>
            </a:r>
          </a:p>
          <a:p>
            <a:pPr>
              <a:lnSpc>
                <a:spcPct val="200000"/>
              </a:lnSpc>
            </a:pPr>
            <a:r>
              <a:rPr lang="en-US" b="0" i="0" dirty="0">
                <a:solidFill>
                  <a:srgbClr val="343541"/>
                </a:solidFill>
                <a:effectLst/>
                <a:latin typeface="Montserrat" panose="00000500000000000000" pitchFamily="2" charset="0"/>
              </a:rPr>
              <a:t>Drone details - status, model, sensors </a:t>
            </a:r>
          </a:p>
          <a:p>
            <a:pPr>
              <a:lnSpc>
                <a:spcPct val="200000"/>
              </a:lnSpc>
            </a:pPr>
            <a:r>
              <a:rPr lang="en-US" b="0" i="0" dirty="0">
                <a:solidFill>
                  <a:srgbClr val="343541"/>
                </a:solidFill>
                <a:effectLst/>
                <a:latin typeface="Montserrat" panose="00000500000000000000" pitchFamily="2" charset="0"/>
              </a:rPr>
              <a:t>Maintenance logs and schedules </a:t>
            </a:r>
          </a:p>
          <a:p>
            <a:pPr>
              <a:lnSpc>
                <a:spcPct val="200000"/>
              </a:lnSpc>
            </a:pPr>
            <a:r>
              <a:rPr lang="en-US" b="0" i="0" dirty="0">
                <a:solidFill>
                  <a:srgbClr val="343541"/>
                </a:solidFill>
                <a:effectLst/>
                <a:latin typeface="Montserrat" panose="00000500000000000000" pitchFamily="2" charset="0"/>
              </a:rPr>
              <a:t>Utilization metrics and history </a:t>
            </a:r>
          </a:p>
          <a:p>
            <a:pPr>
              <a:lnSpc>
                <a:spcPct val="200000"/>
              </a:lnSpc>
            </a:pPr>
            <a:r>
              <a:rPr lang="en-US" b="0" i="0" dirty="0">
                <a:solidFill>
                  <a:srgbClr val="343541"/>
                </a:solidFill>
                <a:effectLst/>
                <a:latin typeface="Montserrat" panose="00000500000000000000" pitchFamily="2" charset="0"/>
              </a:rPr>
              <a:t>Automated allocation settings</a:t>
            </a: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0EAD043A-F6F5-622E-1601-F433F80C91F0}"/>
              </a:ext>
            </a:extLst>
          </p:cNvPr>
          <p:cNvSpPr>
            <a:spLocks noGrp="1"/>
          </p:cNvSpPr>
          <p:nvPr>
            <p:ph type="title"/>
          </p:nvPr>
        </p:nvSpPr>
        <p:spPr/>
        <p:txBody>
          <a:bodyPr/>
          <a:lstStyle/>
          <a:p>
            <a:r>
              <a:rPr lang="en-US" dirty="0"/>
              <a:t>Fleet Management</a:t>
            </a:r>
          </a:p>
        </p:txBody>
      </p:sp>
    </p:spTree>
    <p:extLst>
      <p:ext uri="{BB962C8B-B14F-4D97-AF65-F5344CB8AC3E}">
        <p14:creationId xmlns:p14="http://schemas.microsoft.com/office/powerpoint/2010/main" val="226473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AA26D96-5FCD-1E27-F874-245930D9A1C5}"/>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D2FB729E-F9AA-5792-BF3A-88F833F730ED}"/>
              </a:ext>
            </a:extLst>
          </p:cNvPr>
          <p:cNvSpPr>
            <a:spLocks noGrp="1"/>
          </p:cNvSpPr>
          <p:nvPr>
            <p:ph type="title"/>
          </p:nvPr>
        </p:nvSpPr>
        <p:spPr/>
        <p:txBody>
          <a:bodyPr/>
          <a:lstStyle/>
          <a:p>
            <a:r>
              <a:rPr lang="en-US" dirty="0"/>
              <a:t>Pre - Planned Mission</a:t>
            </a:r>
          </a:p>
        </p:txBody>
      </p:sp>
      <p:pic>
        <p:nvPicPr>
          <p:cNvPr id="4" name="Picture 3" descr="Preplanned_missions">
            <a:extLst>
              <a:ext uri="{FF2B5EF4-FFF2-40B4-BE49-F238E27FC236}">
                <a16:creationId xmlns:a16="http://schemas.microsoft.com/office/drawing/2014/main" id="{728B5DA4-993A-A8A4-5AB9-8D3FB79E5F6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14300" y="1204851"/>
            <a:ext cx="7715400" cy="3397799"/>
          </a:xfrm>
          <a:prstGeom prst="rect">
            <a:avLst/>
          </a:prstGeom>
        </p:spPr>
      </p:pic>
    </p:spTree>
    <p:extLst>
      <p:ext uri="{BB962C8B-B14F-4D97-AF65-F5344CB8AC3E}">
        <p14:creationId xmlns:p14="http://schemas.microsoft.com/office/powerpoint/2010/main" val="17543704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F206CEA-C0EA-03B2-74E5-92732E1FEB3F}"/>
              </a:ext>
            </a:extLst>
          </p:cNvPr>
          <p:cNvSpPr>
            <a:spLocks noGrp="1"/>
          </p:cNvSpPr>
          <p:nvPr>
            <p:ph type="subTitle" idx="1"/>
          </p:nvPr>
        </p:nvSpPr>
        <p:spPr/>
        <p:txBody>
          <a:bodyPr/>
          <a:lstStyle/>
          <a:p>
            <a:pPr algn="l">
              <a:lnSpc>
                <a:spcPct val="150000"/>
              </a:lnSpc>
            </a:pPr>
            <a:r>
              <a:rPr lang="en-US" b="1" i="0" dirty="0">
                <a:solidFill>
                  <a:srgbClr val="374151"/>
                </a:solidFill>
                <a:effectLst/>
                <a:latin typeface="Montserrat" panose="00000500000000000000" pitchFamily="2" charset="0"/>
              </a:rPr>
              <a:t>Drone Inventory Table:</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The Drone Inventory Table presents a structured list of all drones in the fleet, including essential details.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serves as a centralized inventory management tool for tracking and accessing information about all drones in the fleet.</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Table columns for drone ID or serial number, model, current status (e.g., operational, in maintenance), and availability.</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Filters for sorting drones based on various criteria such as status, model, or availability.</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Options for bulk actions, such as assigning drones to missions or scheduling maintenance.</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8C357C6B-6880-0EF5-21A6-BFAEF4258F61}"/>
              </a:ext>
            </a:extLst>
          </p:cNvPr>
          <p:cNvSpPr>
            <a:spLocks noGrp="1"/>
          </p:cNvSpPr>
          <p:nvPr>
            <p:ph type="title"/>
          </p:nvPr>
        </p:nvSpPr>
        <p:spPr/>
        <p:txBody>
          <a:bodyPr/>
          <a:lstStyle/>
          <a:p>
            <a:r>
              <a:rPr lang="en-US" dirty="0"/>
              <a:t>Fleet Management - Components</a:t>
            </a:r>
          </a:p>
        </p:txBody>
      </p:sp>
    </p:spTree>
    <p:extLst>
      <p:ext uri="{BB962C8B-B14F-4D97-AF65-F5344CB8AC3E}">
        <p14:creationId xmlns:p14="http://schemas.microsoft.com/office/powerpoint/2010/main" val="33325384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825F1C9-3D55-D7E0-7F86-0A46F114E202}"/>
              </a:ext>
            </a:extLst>
          </p:cNvPr>
          <p:cNvSpPr>
            <a:spLocks noGrp="1"/>
          </p:cNvSpPr>
          <p:nvPr>
            <p:ph type="subTitle" idx="1"/>
          </p:nvPr>
        </p:nvSpPr>
        <p:spPr/>
        <p:txBody>
          <a:bodyPr/>
          <a:lstStyle/>
          <a:p>
            <a:pPr marL="146050" indent="0" algn="l">
              <a:lnSpc>
                <a:spcPct val="150000"/>
              </a:lnSpc>
              <a:buNone/>
            </a:pPr>
            <a:r>
              <a:rPr lang="en-US" b="1" i="0" dirty="0">
                <a:solidFill>
                  <a:srgbClr val="374151"/>
                </a:solidFill>
                <a:effectLst/>
                <a:latin typeface="Montserrat" panose="00000500000000000000" pitchFamily="2" charset="0"/>
              </a:rPr>
              <a:t>2.     Drone Details:</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The Drone Details component offers a detailed overview of individual drones, encompassing their current status, model specifications, and sensor configurations.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provides comprehensive insights into each drone's technical specifications and operational status, facilitating effective fleet management.</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Display of drone status (e.g., operational, in maintenance, in use) with clear visual indicators.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Information about the drone model, including specifications, payload capacity, and range.</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Sensor configuration details, highlighting the sensors and equipment onboard.</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Access to historical maintenance and utilization data for the selected drone.</a:t>
            </a:r>
          </a:p>
          <a:p>
            <a:endParaRPr lang="en-US" dirty="0"/>
          </a:p>
        </p:txBody>
      </p:sp>
      <p:sp>
        <p:nvSpPr>
          <p:cNvPr id="3" name="Title 2">
            <a:extLst>
              <a:ext uri="{FF2B5EF4-FFF2-40B4-BE49-F238E27FC236}">
                <a16:creationId xmlns:a16="http://schemas.microsoft.com/office/drawing/2014/main" id="{EB12BEDB-FA56-B89D-5EB8-B534DCD801EA}"/>
              </a:ext>
            </a:extLst>
          </p:cNvPr>
          <p:cNvSpPr>
            <a:spLocks noGrp="1"/>
          </p:cNvSpPr>
          <p:nvPr>
            <p:ph type="title"/>
          </p:nvPr>
        </p:nvSpPr>
        <p:spPr/>
        <p:txBody>
          <a:bodyPr/>
          <a:lstStyle/>
          <a:p>
            <a:r>
              <a:rPr lang="en-US" dirty="0"/>
              <a:t>Fleet Management - Components</a:t>
            </a:r>
          </a:p>
        </p:txBody>
      </p:sp>
    </p:spTree>
    <p:extLst>
      <p:ext uri="{BB962C8B-B14F-4D97-AF65-F5344CB8AC3E}">
        <p14:creationId xmlns:p14="http://schemas.microsoft.com/office/powerpoint/2010/main" val="24159020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95A86AC-AC4A-548A-219C-45EC11933843}"/>
              </a:ext>
            </a:extLst>
          </p:cNvPr>
          <p:cNvSpPr>
            <a:spLocks noGrp="1"/>
          </p:cNvSpPr>
          <p:nvPr>
            <p:ph type="subTitle" idx="1"/>
          </p:nvPr>
        </p:nvSpPr>
        <p:spPr/>
        <p:txBody>
          <a:bodyPr/>
          <a:lstStyle/>
          <a:p>
            <a:pPr marL="146050" indent="0" algn="l">
              <a:lnSpc>
                <a:spcPct val="150000"/>
              </a:lnSpc>
              <a:buNone/>
            </a:pPr>
            <a:r>
              <a:rPr lang="en-US" b="1" i="0" dirty="0">
                <a:solidFill>
                  <a:srgbClr val="374151"/>
                </a:solidFill>
                <a:effectLst/>
                <a:latin typeface="Montserrat" panose="00000500000000000000" pitchFamily="2" charset="0"/>
              </a:rPr>
              <a:t>3.     Maintenance Logs and Schedules:</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The Maintenance Logs and Schedules component tracks all maintenance activities, schedules, and maintenance history for each drone in the fleet.</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ensures proactive maintenance planning, records all maintenance actions, and helps maintain the fleet's overall health.</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A log of past maintenance actions, including dates, tasks performed, and responsible personnel.</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Scheduling tools for setting up routine maintenance tasks, inspections, and repairs.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Alerts and notifications to remind users of upcoming maintenance tasks.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Detailed maintenance history for each drone, accessible via drill-down.</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123E9EB5-9BE9-E6FD-E715-7D3F6BABFF08}"/>
              </a:ext>
            </a:extLst>
          </p:cNvPr>
          <p:cNvSpPr>
            <a:spLocks noGrp="1"/>
          </p:cNvSpPr>
          <p:nvPr>
            <p:ph type="title"/>
          </p:nvPr>
        </p:nvSpPr>
        <p:spPr/>
        <p:txBody>
          <a:bodyPr/>
          <a:lstStyle/>
          <a:p>
            <a:r>
              <a:rPr lang="en-US" dirty="0"/>
              <a:t>Fleet Management - Components</a:t>
            </a:r>
          </a:p>
        </p:txBody>
      </p:sp>
    </p:spTree>
    <p:extLst>
      <p:ext uri="{BB962C8B-B14F-4D97-AF65-F5344CB8AC3E}">
        <p14:creationId xmlns:p14="http://schemas.microsoft.com/office/powerpoint/2010/main" val="31721971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3E51793-5AB2-0237-65CD-02602897CF08}"/>
              </a:ext>
            </a:extLst>
          </p:cNvPr>
          <p:cNvSpPr>
            <a:spLocks noGrp="1"/>
          </p:cNvSpPr>
          <p:nvPr>
            <p:ph type="subTitle" idx="1"/>
          </p:nvPr>
        </p:nvSpPr>
        <p:spPr/>
        <p:txBody>
          <a:bodyPr/>
          <a:lstStyle/>
          <a:p>
            <a:pPr marL="146050" indent="0" algn="l">
              <a:lnSpc>
                <a:spcPct val="150000"/>
              </a:lnSpc>
              <a:buNone/>
            </a:pPr>
            <a:r>
              <a:rPr lang="en-US" b="1" i="0" dirty="0">
                <a:solidFill>
                  <a:srgbClr val="374151"/>
                </a:solidFill>
                <a:effectLst/>
                <a:latin typeface="Montserrat" panose="00000500000000000000" pitchFamily="2" charset="0"/>
              </a:rPr>
              <a:t>4.     Utilization Metrics and History:</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Utilization Metrics and History provides data and insights into how drones are used over time, including flight hours, missions completed, and operational patterns.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helps optimize drone deployment, allocate resources efficiently, and track the overall performance of the fleet.</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Metrics such as total flight hours, missions completed, and average flight duration for each drone.</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Historical data on drone utilization, allowing users to analyze trends and patterns.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Visualizations, such as utilization charts or graphs, for at-a-glance insights.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Tools for generating utilization reports and exporting data for further analysis.</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21D8D6E0-BD70-B54F-561D-8DCE2D5A9843}"/>
              </a:ext>
            </a:extLst>
          </p:cNvPr>
          <p:cNvSpPr>
            <a:spLocks noGrp="1"/>
          </p:cNvSpPr>
          <p:nvPr>
            <p:ph type="title"/>
          </p:nvPr>
        </p:nvSpPr>
        <p:spPr/>
        <p:txBody>
          <a:bodyPr/>
          <a:lstStyle/>
          <a:p>
            <a:r>
              <a:rPr lang="en-US" dirty="0"/>
              <a:t>Fleet Management - Components</a:t>
            </a:r>
          </a:p>
        </p:txBody>
      </p:sp>
    </p:spTree>
    <p:extLst>
      <p:ext uri="{BB962C8B-B14F-4D97-AF65-F5344CB8AC3E}">
        <p14:creationId xmlns:p14="http://schemas.microsoft.com/office/powerpoint/2010/main" val="26619538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9BECF65-6F6F-2237-B479-61A2A2B296EE}"/>
              </a:ext>
            </a:extLst>
          </p:cNvPr>
          <p:cNvSpPr>
            <a:spLocks noGrp="1"/>
          </p:cNvSpPr>
          <p:nvPr>
            <p:ph type="subTitle" idx="1"/>
          </p:nvPr>
        </p:nvSpPr>
        <p:spPr>
          <a:xfrm>
            <a:off x="714300" y="1206799"/>
            <a:ext cx="7715400" cy="3611385"/>
          </a:xfrm>
        </p:spPr>
        <p:txBody>
          <a:bodyPr/>
          <a:lstStyle/>
          <a:p>
            <a:pPr marL="146050" indent="0" algn="l">
              <a:lnSpc>
                <a:spcPct val="150000"/>
              </a:lnSpc>
              <a:buNone/>
            </a:pPr>
            <a:r>
              <a:rPr lang="en-US" b="1" i="0" dirty="0">
                <a:solidFill>
                  <a:srgbClr val="374151"/>
                </a:solidFill>
                <a:effectLst/>
                <a:latin typeface="Montserrat" panose="00000500000000000000" pitchFamily="2" charset="0"/>
              </a:rPr>
              <a:t>5.      Automated Allocation Settings:</a:t>
            </a:r>
            <a:endParaRPr lang="en-US" b="0" i="0" dirty="0">
              <a:solidFill>
                <a:srgbClr val="374151"/>
              </a:solidFill>
              <a:effectLst/>
              <a:latin typeface="Montserrat" panose="00000500000000000000" pitchFamily="2" charset="0"/>
            </a:endParaRP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Definition:</a:t>
            </a:r>
            <a:r>
              <a:rPr lang="en-US" b="0" i="0" dirty="0">
                <a:solidFill>
                  <a:srgbClr val="374151"/>
                </a:solidFill>
                <a:effectLst/>
                <a:latin typeface="Montserrat" panose="00000500000000000000" pitchFamily="2" charset="0"/>
              </a:rPr>
              <a:t> The Automated Allocation Settings component allows users to configure rules and preferences for automated drone allocation to missions or tasks.</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Purpose:</a:t>
            </a:r>
            <a:r>
              <a:rPr lang="en-US" b="0" i="0" dirty="0">
                <a:solidFill>
                  <a:srgbClr val="374151"/>
                </a:solidFill>
                <a:effectLst/>
                <a:latin typeface="Montserrat" panose="00000500000000000000" pitchFamily="2" charset="0"/>
              </a:rPr>
              <a:t> It streamlines the process of assigning drones to missions and ensures efficient resource allocation.</a:t>
            </a:r>
          </a:p>
          <a:p>
            <a:pPr algn="l">
              <a:lnSpc>
                <a:spcPct val="150000"/>
              </a:lnSpc>
              <a:buFont typeface="Arial" panose="020B0604020202020204" pitchFamily="34" charset="0"/>
              <a:buChar char="•"/>
            </a:pPr>
            <a:r>
              <a:rPr lang="en-US" b="1" i="0" dirty="0">
                <a:solidFill>
                  <a:srgbClr val="374151"/>
                </a:solidFill>
                <a:effectLst/>
                <a:latin typeface="Montserrat" panose="00000500000000000000" pitchFamily="2" charset="0"/>
              </a:rPr>
              <a:t>Components:</a:t>
            </a:r>
            <a:endParaRPr lang="en-US" b="0" i="0" dirty="0">
              <a:solidFill>
                <a:srgbClr val="374151"/>
              </a:solidFill>
              <a:effectLst/>
              <a:latin typeface="Montserrat" panose="00000500000000000000" pitchFamily="2" charset="0"/>
            </a:endParaRP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Configuration options for defining allocation rules, such as prioritizing certain drones for specific mission types or locations.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Preferences for automated allocation, including criteria like proximity, availability, and mission complexity.</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Logs or history of automated allocation decisions for auditing and analysis.</a:t>
            </a:r>
          </a:p>
          <a:p>
            <a:pPr marL="742950" lvl="1" indent="-285750" algn="l">
              <a:lnSpc>
                <a:spcPct val="150000"/>
              </a:lnSpc>
              <a:buFont typeface="Arial" panose="020B0604020202020204" pitchFamily="34" charset="0"/>
              <a:buChar char="•"/>
            </a:pPr>
            <a:r>
              <a:rPr lang="en-US" b="0" i="0" dirty="0">
                <a:solidFill>
                  <a:srgbClr val="374151"/>
                </a:solidFill>
                <a:effectLst/>
                <a:latin typeface="Montserrat" panose="00000500000000000000" pitchFamily="2" charset="0"/>
              </a:rPr>
              <a:t>The ability to fine-tune allocation settings based on real-world performance and outcomes.</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91180DFA-8140-0334-D38F-D5EE74940E46}"/>
              </a:ext>
            </a:extLst>
          </p:cNvPr>
          <p:cNvSpPr>
            <a:spLocks noGrp="1"/>
          </p:cNvSpPr>
          <p:nvPr>
            <p:ph type="title"/>
          </p:nvPr>
        </p:nvSpPr>
        <p:spPr/>
        <p:txBody>
          <a:bodyPr/>
          <a:lstStyle/>
          <a:p>
            <a:r>
              <a:rPr lang="en-US" dirty="0"/>
              <a:t>Fleet Management - Components</a:t>
            </a:r>
          </a:p>
        </p:txBody>
      </p:sp>
    </p:spTree>
    <p:extLst>
      <p:ext uri="{BB962C8B-B14F-4D97-AF65-F5344CB8AC3E}">
        <p14:creationId xmlns:p14="http://schemas.microsoft.com/office/powerpoint/2010/main" val="24885190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rones - Free Powerpoint Template">
            <a:extLst>
              <a:ext uri="{FF2B5EF4-FFF2-40B4-BE49-F238E27FC236}">
                <a16:creationId xmlns:a16="http://schemas.microsoft.com/office/drawing/2014/main" id="{E93EE7D3-F212-0239-5961-C14A00DE3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523" y="584249"/>
            <a:ext cx="5300003" cy="397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09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D5FB30C-4283-1E82-3837-D9A4736E0C32}"/>
              </a:ext>
            </a:extLst>
          </p:cNvPr>
          <p:cNvSpPr>
            <a:spLocks noGrp="1"/>
          </p:cNvSpPr>
          <p:nvPr>
            <p:ph type="subTitle" idx="1"/>
          </p:nvPr>
        </p:nvSpPr>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Users can dynamically task drones via web app</a:t>
            </a:r>
          </a:p>
          <a:p>
            <a:pPr algn="l">
              <a:buFont typeface="Arial" panose="020B0604020202020204" pitchFamily="34" charset="0"/>
              <a:buChar char="•"/>
            </a:pPr>
            <a:r>
              <a:rPr lang="en-US" b="0" i="0" dirty="0">
                <a:solidFill>
                  <a:srgbClr val="1C1917"/>
                </a:solidFill>
                <a:effectLst/>
                <a:latin typeface="Montserrat" panose="00000500000000000000" pitchFamily="2" charset="0"/>
              </a:rPr>
              <a:t>Specify area on map to surveil</a:t>
            </a:r>
          </a:p>
          <a:p>
            <a:pPr algn="l">
              <a:buFont typeface="Arial" panose="020B0604020202020204" pitchFamily="34" charset="0"/>
              <a:buChar char="•"/>
            </a:pPr>
            <a:r>
              <a:rPr lang="en-US" b="0" i="0" dirty="0">
                <a:solidFill>
                  <a:srgbClr val="1C1917"/>
                </a:solidFill>
                <a:effectLst/>
                <a:latin typeface="Montserrat" panose="00000500000000000000" pitchFamily="2" charset="0"/>
              </a:rPr>
              <a:t>Mission planner generates waypoints</a:t>
            </a:r>
          </a:p>
          <a:p>
            <a:pPr algn="l">
              <a:buFont typeface="Arial" panose="020B0604020202020204" pitchFamily="34" charset="0"/>
              <a:buChar char="•"/>
            </a:pPr>
            <a:r>
              <a:rPr lang="en-US" b="0" i="0" dirty="0">
                <a:solidFill>
                  <a:srgbClr val="1C1917"/>
                </a:solidFill>
                <a:effectLst/>
                <a:latin typeface="Montserrat" panose="00000500000000000000" pitchFamily="2" charset="0"/>
              </a:rPr>
              <a:t>Set camera settings and actions</a:t>
            </a:r>
          </a:p>
          <a:p>
            <a:pPr algn="l">
              <a:buFont typeface="Arial" panose="020B0604020202020204" pitchFamily="34" charset="0"/>
              <a:buChar char="•"/>
            </a:pPr>
            <a:r>
              <a:rPr lang="en-US" b="0" i="0" dirty="0">
                <a:solidFill>
                  <a:srgbClr val="1C1917"/>
                </a:solidFill>
                <a:effectLst/>
                <a:latin typeface="Montserrat" panose="00000500000000000000" pitchFamily="2" charset="0"/>
              </a:rPr>
              <a:t>Use cases: </a:t>
            </a:r>
          </a:p>
          <a:p>
            <a:pPr lvl="1">
              <a:buFont typeface="Arial" panose="020B0604020202020204" pitchFamily="34" charset="0"/>
              <a:buChar char="•"/>
            </a:pPr>
            <a:r>
              <a:rPr lang="en-US" b="0" i="0" dirty="0">
                <a:solidFill>
                  <a:srgbClr val="1C1917"/>
                </a:solidFill>
                <a:effectLst/>
                <a:latin typeface="Montserrat" panose="00000500000000000000" pitchFamily="2" charset="0"/>
              </a:rPr>
              <a:t>View large student gatherings</a:t>
            </a:r>
          </a:p>
          <a:p>
            <a:pPr lvl="1">
              <a:buFont typeface="Arial" panose="020B0604020202020204" pitchFamily="34" charset="0"/>
              <a:buChar char="•"/>
            </a:pPr>
            <a:r>
              <a:rPr lang="en-US" b="0" i="0" dirty="0">
                <a:solidFill>
                  <a:srgbClr val="1C1917"/>
                </a:solidFill>
                <a:effectLst/>
                <a:latin typeface="Montserrat" panose="00000500000000000000" pitchFamily="2" charset="0"/>
              </a:rPr>
              <a:t>Inspect reported vandalism</a:t>
            </a:r>
          </a:p>
          <a:p>
            <a:pPr lvl="1">
              <a:buFont typeface="Arial" panose="020B0604020202020204" pitchFamily="34" charset="0"/>
              <a:buChar char="•"/>
            </a:pPr>
            <a:r>
              <a:rPr lang="en-US" b="0" i="0" dirty="0">
                <a:solidFill>
                  <a:srgbClr val="1C1917"/>
                </a:solidFill>
                <a:effectLst/>
                <a:latin typeface="Montserrat" panose="00000500000000000000" pitchFamily="2" charset="0"/>
              </a:rPr>
              <a:t>Check buildings during breaks</a:t>
            </a:r>
          </a:p>
          <a:p>
            <a:pPr lvl="1">
              <a:buFont typeface="Arial" panose="020B0604020202020204" pitchFamily="34" charset="0"/>
              <a:buChar char="•"/>
            </a:pPr>
            <a:r>
              <a:rPr lang="en-US" b="0" i="0" dirty="0">
                <a:solidFill>
                  <a:srgbClr val="1C1917"/>
                </a:solidFill>
                <a:effectLst/>
                <a:latin typeface="Montserrat" panose="00000500000000000000" pitchFamily="2" charset="0"/>
              </a:rPr>
              <a:t>Survey campus prior to events</a:t>
            </a:r>
          </a:p>
          <a:p>
            <a:pPr lvl="1">
              <a:buFont typeface="Arial" panose="020B0604020202020204" pitchFamily="34" charset="0"/>
              <a:buChar char="•"/>
            </a:pPr>
            <a:r>
              <a:rPr lang="en-US" b="0" i="0" dirty="0">
                <a:solidFill>
                  <a:srgbClr val="1C1917"/>
                </a:solidFill>
                <a:effectLst/>
                <a:latin typeface="Montserrat" panose="00000500000000000000" pitchFamily="2" charset="0"/>
              </a:rPr>
              <a:t>Monitor protests or demonstrations</a:t>
            </a:r>
          </a:p>
          <a:p>
            <a:pPr lvl="1">
              <a:buFont typeface="Arial" panose="020B0604020202020204" pitchFamily="34" charset="0"/>
              <a:buChar char="•"/>
            </a:pPr>
            <a:r>
              <a:rPr lang="en-US" b="0" i="0" dirty="0">
                <a:solidFill>
                  <a:srgbClr val="1C1917"/>
                </a:solidFill>
                <a:effectLst/>
                <a:latin typeface="Montserrat" panose="00000500000000000000" pitchFamily="2" charset="0"/>
              </a:rPr>
              <a:t>Respond to restricted access reports</a:t>
            </a:r>
          </a:p>
          <a:p>
            <a:pPr lvl="1">
              <a:buFont typeface="Arial" panose="020B0604020202020204" pitchFamily="34" charset="0"/>
              <a:buChar char="•"/>
            </a:pPr>
            <a:r>
              <a:rPr lang="en-US" b="0" i="0" dirty="0">
                <a:solidFill>
                  <a:srgbClr val="1C1917"/>
                </a:solidFill>
                <a:effectLst/>
                <a:latin typeface="Montserrat" panose="00000500000000000000" pitchFamily="2" charset="0"/>
              </a:rPr>
              <a:t>Search for missing persons</a:t>
            </a:r>
          </a:p>
          <a:p>
            <a:pPr algn="l">
              <a:buFont typeface="Arial" panose="020B0604020202020204" pitchFamily="34" charset="0"/>
              <a:buChar char="•"/>
            </a:pPr>
            <a:endParaRPr lang="en-US" b="0" i="0" dirty="0">
              <a:solidFill>
                <a:srgbClr val="1C1917"/>
              </a:solidFill>
              <a:effectLst/>
              <a:latin typeface="Montserrat" panose="00000500000000000000" pitchFamily="2" charset="0"/>
            </a:endParaRPr>
          </a:p>
          <a:p>
            <a:pPr algn="l">
              <a:buFont typeface="Arial" panose="020B0604020202020204" pitchFamily="34" charset="0"/>
              <a:buChar char="•"/>
            </a:pPr>
            <a:endParaRPr lang="en-US" b="0" i="0" dirty="0">
              <a:solidFill>
                <a:srgbClr val="1C1917"/>
              </a:solidFill>
              <a:effectLst/>
              <a:latin typeface="Montserrat" panose="00000500000000000000" pitchFamily="2" charset="0"/>
            </a:endParaRPr>
          </a:p>
          <a:p>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3DF3D033-034C-9551-5E34-EC64B744C8D2}"/>
              </a:ext>
            </a:extLst>
          </p:cNvPr>
          <p:cNvSpPr>
            <a:spLocks noGrp="1"/>
          </p:cNvSpPr>
          <p:nvPr>
            <p:ph type="title"/>
          </p:nvPr>
        </p:nvSpPr>
        <p:spPr/>
        <p:txBody>
          <a:bodyPr/>
          <a:lstStyle/>
          <a:p>
            <a:r>
              <a:rPr lang="en-US" b="0" i="0" dirty="0">
                <a:solidFill>
                  <a:srgbClr val="1C1917"/>
                </a:solidFill>
                <a:effectLst/>
                <a:latin typeface="-apple-system"/>
              </a:rPr>
              <a:t>On-demand missions</a:t>
            </a:r>
            <a:endParaRPr lang="en-US" dirty="0"/>
          </a:p>
        </p:txBody>
      </p:sp>
    </p:spTree>
    <p:extLst>
      <p:ext uri="{BB962C8B-B14F-4D97-AF65-F5344CB8AC3E}">
        <p14:creationId xmlns:p14="http://schemas.microsoft.com/office/powerpoint/2010/main" val="22314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5709871-842B-5EC8-C2A2-C358A908510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7CC34F5C-4DC8-335B-481E-E52B3FB5AC51}"/>
              </a:ext>
            </a:extLst>
          </p:cNvPr>
          <p:cNvSpPr>
            <a:spLocks noGrp="1"/>
          </p:cNvSpPr>
          <p:nvPr>
            <p:ph type="title"/>
          </p:nvPr>
        </p:nvSpPr>
        <p:spPr/>
        <p:txBody>
          <a:bodyPr/>
          <a:lstStyle/>
          <a:p>
            <a:r>
              <a:rPr lang="en-US" dirty="0"/>
              <a:t>On Demand Missions</a:t>
            </a:r>
          </a:p>
        </p:txBody>
      </p:sp>
      <p:pic>
        <p:nvPicPr>
          <p:cNvPr id="5" name="Picture 4" descr="A screenshot of a computer screen&#10;&#10;Description automatically generated">
            <a:extLst>
              <a:ext uri="{FF2B5EF4-FFF2-40B4-BE49-F238E27FC236}">
                <a16:creationId xmlns:a16="http://schemas.microsoft.com/office/drawing/2014/main" id="{23225879-6743-1F12-9E30-220954A786A5}"/>
              </a:ext>
            </a:extLst>
          </p:cNvPr>
          <p:cNvPicPr>
            <a:picLocks noChangeAspect="1"/>
          </p:cNvPicPr>
          <p:nvPr/>
        </p:nvPicPr>
        <p:blipFill>
          <a:blip r:embed="rId3"/>
          <a:stretch>
            <a:fillRect/>
          </a:stretch>
        </p:blipFill>
        <p:spPr>
          <a:xfrm>
            <a:off x="714300" y="1206800"/>
            <a:ext cx="7715400" cy="3395850"/>
          </a:xfrm>
          <a:prstGeom prst="rect">
            <a:avLst/>
          </a:prstGeom>
        </p:spPr>
      </p:pic>
    </p:spTree>
    <p:extLst>
      <p:ext uri="{BB962C8B-B14F-4D97-AF65-F5344CB8AC3E}">
        <p14:creationId xmlns:p14="http://schemas.microsoft.com/office/powerpoint/2010/main" val="132334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8965F6-5A34-C2A6-CF9C-05392A596834}"/>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Patrols with randomized waypoints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Vary flight paths, avoid repetitive routes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Parameters set for area, duration, speed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Mission planner optimizes route and settings</a:t>
            </a:r>
          </a:p>
          <a:p>
            <a:pPr algn="l">
              <a:lnSpc>
                <a:spcPct val="150000"/>
              </a:lnSpc>
              <a:buFont typeface="Arial" panose="020B0604020202020204" pitchFamily="34" charset="0"/>
              <a:buChar char="•"/>
            </a:pPr>
            <a:r>
              <a:rPr lang="en-US" dirty="0">
                <a:solidFill>
                  <a:srgbClr val="1C1917"/>
                </a:solidFill>
                <a:latin typeface="Montserrat" panose="00000500000000000000" pitchFamily="2" charset="0"/>
              </a:rPr>
              <a:t>Use Cases: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Irregular surveillance of recreational spaces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Randomized parking area oversight</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Varying quad and open space flights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Frequent dorm patrols at irregular times</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BE520647-503F-7228-2E89-3A988438EABC}"/>
              </a:ext>
            </a:extLst>
          </p:cNvPr>
          <p:cNvSpPr>
            <a:spLocks noGrp="1"/>
          </p:cNvSpPr>
          <p:nvPr>
            <p:ph type="title"/>
          </p:nvPr>
        </p:nvSpPr>
        <p:spPr/>
        <p:txBody>
          <a:bodyPr/>
          <a:lstStyle/>
          <a:p>
            <a:r>
              <a:rPr lang="en-US" b="0" i="0" dirty="0">
                <a:solidFill>
                  <a:srgbClr val="1C1917"/>
                </a:solidFill>
                <a:effectLst/>
                <a:latin typeface="-apple-system"/>
              </a:rPr>
              <a:t>Pre-defined Missions</a:t>
            </a:r>
            <a:endParaRPr lang="en-US" dirty="0"/>
          </a:p>
        </p:txBody>
      </p:sp>
    </p:spTree>
    <p:extLst>
      <p:ext uri="{BB962C8B-B14F-4D97-AF65-F5344CB8AC3E}">
        <p14:creationId xmlns:p14="http://schemas.microsoft.com/office/powerpoint/2010/main" val="160286623"/>
      </p:ext>
    </p:extLst>
  </p:cSld>
  <p:clrMapOvr>
    <a:masterClrMapping/>
  </p:clrMapOvr>
</p:sld>
</file>

<file path=ppt/theme/theme1.xml><?xml version="1.0" encoding="utf-8"?>
<a:theme xmlns:a="http://schemas.openxmlformats.org/drawingml/2006/main" name="Healthcare Center Website by Slidesgo">
  <a:themeElements>
    <a:clrScheme name="Simple Light">
      <a:dk1>
        <a:srgbClr val="8A3730"/>
      </a:dk1>
      <a:lt1>
        <a:srgbClr val="FFFFFF"/>
      </a:lt1>
      <a:dk2>
        <a:srgbClr val="666666"/>
      </a:dk2>
      <a:lt2>
        <a:srgbClr val="B14F48"/>
      </a:lt2>
      <a:accent1>
        <a:srgbClr val="EC817E"/>
      </a:accent1>
      <a:accent2>
        <a:srgbClr val="FBC5C3"/>
      </a:accent2>
      <a:accent3>
        <a:srgbClr val="D190B5"/>
      </a:accent3>
      <a:accent4>
        <a:srgbClr val="DDAFC4"/>
      </a:accent4>
      <a:accent5>
        <a:srgbClr val="C4F8CC"/>
      </a:accent5>
      <a:accent6>
        <a:srgbClr val="72FF89"/>
      </a:accent6>
      <a:hlink>
        <a:srgbClr val="8A37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2562</TotalTime>
  <Words>6520</Words>
  <Application>Microsoft Office PowerPoint</Application>
  <PresentationFormat>On-screen Show (16:9)</PresentationFormat>
  <Paragraphs>616</Paragraphs>
  <Slides>65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Montserrat</vt:lpstr>
      <vt:lpstr>Roboto Condensed Light</vt:lpstr>
      <vt:lpstr>Calibri</vt:lpstr>
      <vt:lpstr>Anaheim</vt:lpstr>
      <vt:lpstr>Wingdings</vt:lpstr>
      <vt:lpstr>Arial</vt:lpstr>
      <vt:lpstr>-apple-system</vt:lpstr>
      <vt:lpstr>Alata</vt:lpstr>
      <vt:lpstr>Times New Roman</vt:lpstr>
      <vt:lpstr>Symbol</vt:lpstr>
      <vt:lpstr>Healthcare Center Website by Slidesgo</vt:lpstr>
      <vt:lpstr>Service Oriented Mission Planner</vt:lpstr>
      <vt:lpstr>Mission Planner </vt:lpstr>
      <vt:lpstr>Overview</vt:lpstr>
      <vt:lpstr>Drone Missions</vt:lpstr>
      <vt:lpstr>Pre-planned missions </vt:lpstr>
      <vt:lpstr>Pre - Planned Mission</vt:lpstr>
      <vt:lpstr>On-demand missions</vt:lpstr>
      <vt:lpstr>On Demand Missions</vt:lpstr>
      <vt:lpstr>Pre-defined Missions</vt:lpstr>
      <vt:lpstr>Random Patrols</vt:lpstr>
      <vt:lpstr>Reactive missions</vt:lpstr>
      <vt:lpstr>Reactive Missions</vt:lpstr>
      <vt:lpstr>Combined Missions</vt:lpstr>
      <vt:lpstr>Way Point Actions</vt:lpstr>
      <vt:lpstr>Way Point Actions</vt:lpstr>
      <vt:lpstr>Navigation Actions </vt:lpstr>
      <vt:lpstr>Camera Actions</vt:lpstr>
      <vt:lpstr>Payload Actions</vt:lpstr>
      <vt:lpstr>Mission Control Actions </vt:lpstr>
      <vt:lpstr>Some other ideas:</vt:lpstr>
      <vt:lpstr>Modular Structure</vt:lpstr>
      <vt:lpstr>Mission Planner</vt:lpstr>
      <vt:lpstr>Workflow Diagram</vt:lpstr>
      <vt:lpstr>Drone Types</vt:lpstr>
      <vt:lpstr>PowerPoint Presentation</vt:lpstr>
      <vt:lpstr>PowerPoint Presentation</vt:lpstr>
      <vt:lpstr>PowerPoint Presentation</vt:lpstr>
      <vt:lpstr>PowerPoint Presentation</vt:lpstr>
      <vt:lpstr>PowerPoint Presentation</vt:lpstr>
      <vt:lpstr>PowerPoint Presentation</vt:lpstr>
      <vt:lpstr>Drone -Products</vt:lpstr>
      <vt:lpstr>Key Observations:</vt:lpstr>
      <vt:lpstr>Key Components - UI Sections</vt:lpstr>
      <vt:lpstr>High Level UI Design</vt:lpstr>
      <vt:lpstr>Mission Dashboard</vt:lpstr>
      <vt:lpstr>Mission Dashboard - Components</vt:lpstr>
      <vt:lpstr>Mission Dashboard - Components</vt:lpstr>
      <vt:lpstr>Mission Dashboard - Components</vt:lpstr>
      <vt:lpstr>Mission Dashboard - Components</vt:lpstr>
      <vt:lpstr>Mission Dashboard - Components</vt:lpstr>
      <vt:lpstr>Mission Planner - Components</vt:lpstr>
      <vt:lpstr>Mission Planner - Components</vt:lpstr>
      <vt:lpstr>Mission Planner - Components</vt:lpstr>
      <vt:lpstr>Mission Planner - Components</vt:lpstr>
      <vt:lpstr>Mission Planner - Components</vt:lpstr>
      <vt:lpstr>Mission Planner - Components</vt:lpstr>
      <vt:lpstr>User Management</vt:lpstr>
      <vt:lpstr>User Management - Components</vt:lpstr>
      <vt:lpstr>User Management - Components</vt:lpstr>
      <vt:lpstr>User Management - Components</vt:lpstr>
      <vt:lpstr>User Management - Components</vt:lpstr>
      <vt:lpstr>User Management - Components</vt:lpstr>
      <vt:lpstr>Account Settings</vt:lpstr>
      <vt:lpstr>Account Settings - Components</vt:lpstr>
      <vt:lpstr>Account Settings - Components</vt:lpstr>
      <vt:lpstr>Account Settings - Components</vt:lpstr>
      <vt:lpstr>Account Settings - Components</vt:lpstr>
      <vt:lpstr>Account Settings - Components</vt:lpstr>
      <vt:lpstr>Fleet Management</vt:lpstr>
      <vt:lpstr>Fleet Management - Components</vt:lpstr>
      <vt:lpstr>Fleet Management - Components</vt:lpstr>
      <vt:lpstr>Fleet Management - Components</vt:lpstr>
      <vt:lpstr>Fleet Management - Components</vt:lpstr>
      <vt:lpstr>Fleet Management - Components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ecDoctor</dc:title>
  <dc:creator>Naveen Ravipati</dc:creator>
  <cp:lastModifiedBy>Sowjanya Bheemineni</cp:lastModifiedBy>
  <cp:revision>23</cp:revision>
  <dcterms:modified xsi:type="dcterms:W3CDTF">2023-09-23T07:16:21Z</dcterms:modified>
</cp:coreProperties>
</file>