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0" r:id="rId12"/>
    <p:sldId id="266" r:id="rId13"/>
    <p:sldId id="291" r:id="rId14"/>
    <p:sldId id="267" r:id="rId15"/>
    <p:sldId id="268" r:id="rId16"/>
    <p:sldId id="270" r:id="rId17"/>
    <p:sldId id="269" r:id="rId18"/>
    <p:sldId id="271" r:id="rId19"/>
    <p:sldId id="292" r:id="rId20"/>
    <p:sldId id="272" r:id="rId21"/>
    <p:sldId id="293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1" r:id="rId30"/>
    <p:sldId id="282" r:id="rId31"/>
    <p:sldId id="283" r:id="rId32"/>
    <p:sldId id="284" r:id="rId33"/>
    <p:sldId id="280" r:id="rId34"/>
    <p:sldId id="285" r:id="rId35"/>
    <p:sldId id="286" r:id="rId36"/>
    <p:sldId id="287" r:id="rId37"/>
    <p:sldId id="288" r:id="rId38"/>
    <p:sldId id="28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48" d="100"/>
          <a:sy n="148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D58E2-6776-F54B-BD75-292ECB22EC7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5F1A8-F469-5E49-A9BA-9B369AB1FCC5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02F05D92-800F-F144-BE20-3295A8CB7ADE}" type="parTrans" cxnId="{FF876B57-8B95-F04D-B5B1-AC32F2426A9B}">
      <dgm:prSet/>
      <dgm:spPr/>
      <dgm:t>
        <a:bodyPr/>
        <a:lstStyle/>
        <a:p>
          <a:endParaRPr lang="en-US"/>
        </a:p>
      </dgm:t>
    </dgm:pt>
    <dgm:pt modelId="{FBF59255-8D41-F04C-8170-73AEDF27168C}" type="sibTrans" cxnId="{FF876B57-8B95-F04D-B5B1-AC32F2426A9B}">
      <dgm:prSet/>
      <dgm:spPr/>
      <dgm:t>
        <a:bodyPr/>
        <a:lstStyle/>
        <a:p>
          <a:endParaRPr lang="en-US"/>
        </a:p>
      </dgm:t>
    </dgm:pt>
    <dgm:pt modelId="{24A18287-E169-4D43-A9B4-609AD8B1572C}" type="asst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017023BE-9E43-3B40-9BAD-3B0751027968}" type="parTrans" cxnId="{F2E67E4F-8955-2540-8DCA-4382FADDAD58}">
      <dgm:prSet/>
      <dgm:spPr/>
      <dgm:t>
        <a:bodyPr/>
        <a:lstStyle/>
        <a:p>
          <a:endParaRPr lang="en-US"/>
        </a:p>
      </dgm:t>
    </dgm:pt>
    <dgm:pt modelId="{576D7F41-B9B9-3841-88D9-42EDC984A8BF}" type="sibTrans" cxnId="{F2E67E4F-8955-2540-8DCA-4382FADDAD58}">
      <dgm:prSet/>
      <dgm:spPr/>
      <dgm:t>
        <a:bodyPr/>
        <a:lstStyle/>
        <a:p>
          <a:endParaRPr lang="en-US"/>
        </a:p>
      </dgm:t>
    </dgm:pt>
    <dgm:pt modelId="{15E41C74-68AA-1646-A221-BF48F18F8661}" type="asst">
      <dgm:prSet/>
      <dgm:spPr/>
      <dgm:t>
        <a:bodyPr/>
        <a:lstStyle/>
        <a:p>
          <a:r>
            <a:rPr lang="en-US" dirty="0"/>
            <a:t>Quantitative</a:t>
          </a:r>
        </a:p>
      </dgm:t>
    </dgm:pt>
    <dgm:pt modelId="{34ADEF80-9BFB-0641-8AEF-8EAEAA4DF656}" type="parTrans" cxnId="{307272AC-880F-A943-AC92-E06E0980228D}">
      <dgm:prSet/>
      <dgm:spPr/>
      <dgm:t>
        <a:bodyPr/>
        <a:lstStyle/>
        <a:p>
          <a:endParaRPr lang="en-US"/>
        </a:p>
      </dgm:t>
    </dgm:pt>
    <dgm:pt modelId="{601739D5-DEA6-D446-A679-0E971DC04E00}" type="sibTrans" cxnId="{307272AC-880F-A943-AC92-E06E0980228D}">
      <dgm:prSet/>
      <dgm:spPr/>
      <dgm:t>
        <a:bodyPr/>
        <a:lstStyle/>
        <a:p>
          <a:endParaRPr lang="en-US"/>
        </a:p>
      </dgm:t>
    </dgm:pt>
    <dgm:pt modelId="{D722AA93-450E-C045-A4DA-39680E9B2D6D}" type="asst">
      <dgm:prSet/>
      <dgm:spPr/>
      <dgm:t>
        <a:bodyPr/>
        <a:lstStyle/>
        <a:p>
          <a:r>
            <a:rPr lang="en-US" dirty="0"/>
            <a:t>Discrete</a:t>
          </a:r>
        </a:p>
      </dgm:t>
    </dgm:pt>
    <dgm:pt modelId="{366DB3CF-0666-9343-8DE9-C05A18B293A7}" type="parTrans" cxnId="{87C1191D-1360-0844-9772-DCC762D9C00E}">
      <dgm:prSet/>
      <dgm:spPr/>
      <dgm:t>
        <a:bodyPr/>
        <a:lstStyle/>
        <a:p>
          <a:endParaRPr lang="en-US"/>
        </a:p>
      </dgm:t>
    </dgm:pt>
    <dgm:pt modelId="{6288D350-ABBD-EC49-8754-25413ABFE3A4}" type="sibTrans" cxnId="{87C1191D-1360-0844-9772-DCC762D9C00E}">
      <dgm:prSet/>
      <dgm:spPr/>
      <dgm:t>
        <a:bodyPr/>
        <a:lstStyle/>
        <a:p>
          <a:endParaRPr lang="en-US"/>
        </a:p>
      </dgm:t>
    </dgm:pt>
    <dgm:pt modelId="{CD75382C-79E9-FD4F-ABC2-0FFB06DADE50}" type="asst">
      <dgm:prSet/>
      <dgm:spPr/>
      <dgm:t>
        <a:bodyPr/>
        <a:lstStyle/>
        <a:p>
          <a:r>
            <a:rPr lang="en-US" dirty="0"/>
            <a:t>Continuous</a:t>
          </a:r>
        </a:p>
      </dgm:t>
    </dgm:pt>
    <dgm:pt modelId="{A68C60B3-7963-C840-ACDF-F18B80343A41}" type="parTrans" cxnId="{2A99E8E7-2ACC-CC49-A222-4D6B090BEAD3}">
      <dgm:prSet/>
      <dgm:spPr/>
      <dgm:t>
        <a:bodyPr/>
        <a:lstStyle/>
        <a:p>
          <a:endParaRPr lang="en-US"/>
        </a:p>
      </dgm:t>
    </dgm:pt>
    <dgm:pt modelId="{BA559574-30FD-BF49-9D8B-6BAD6D7AFC73}" type="sibTrans" cxnId="{2A99E8E7-2ACC-CC49-A222-4D6B090BEAD3}">
      <dgm:prSet/>
      <dgm:spPr/>
      <dgm:t>
        <a:bodyPr/>
        <a:lstStyle/>
        <a:p>
          <a:endParaRPr lang="en-US"/>
        </a:p>
      </dgm:t>
    </dgm:pt>
    <dgm:pt modelId="{39D15D87-08E8-6742-806B-2638A1035234}" type="asst">
      <dgm:prSet/>
      <dgm:spPr/>
      <dgm:t>
        <a:bodyPr/>
        <a:lstStyle/>
        <a:p>
          <a:r>
            <a:rPr lang="en-US" dirty="0"/>
            <a:t>Nominal</a:t>
          </a:r>
        </a:p>
      </dgm:t>
    </dgm:pt>
    <dgm:pt modelId="{5E3027A7-AC55-2540-B71A-5B3F3EEF7EDF}" type="parTrans" cxnId="{3C27B2F4-D88F-5A4B-9439-72A641C42B2C}">
      <dgm:prSet/>
      <dgm:spPr/>
      <dgm:t>
        <a:bodyPr/>
        <a:lstStyle/>
        <a:p>
          <a:endParaRPr lang="en-US"/>
        </a:p>
      </dgm:t>
    </dgm:pt>
    <dgm:pt modelId="{8BCCA46F-7D3D-1643-92D0-B2D071C3C573}" type="sibTrans" cxnId="{3C27B2F4-D88F-5A4B-9439-72A641C42B2C}">
      <dgm:prSet/>
      <dgm:spPr/>
      <dgm:t>
        <a:bodyPr/>
        <a:lstStyle/>
        <a:p>
          <a:endParaRPr lang="en-US"/>
        </a:p>
      </dgm:t>
    </dgm:pt>
    <dgm:pt modelId="{4736DBD3-0534-D047-9062-D4807531E649}" type="asst">
      <dgm:prSet/>
      <dgm:spPr/>
      <dgm:t>
        <a:bodyPr/>
        <a:lstStyle/>
        <a:p>
          <a:r>
            <a:rPr lang="en-US" dirty="0"/>
            <a:t>Ordinal</a:t>
          </a:r>
        </a:p>
      </dgm:t>
    </dgm:pt>
    <dgm:pt modelId="{51BBA5C3-F9D8-8442-A072-E2CE02538631}" type="parTrans" cxnId="{164D6B30-6FB6-1647-829D-255DF40E9B27}">
      <dgm:prSet/>
      <dgm:spPr/>
      <dgm:t>
        <a:bodyPr/>
        <a:lstStyle/>
        <a:p>
          <a:endParaRPr lang="en-US"/>
        </a:p>
      </dgm:t>
    </dgm:pt>
    <dgm:pt modelId="{0583A6AE-9321-D249-AEE9-70ABBB0AF022}" type="sibTrans" cxnId="{164D6B30-6FB6-1647-829D-255DF40E9B27}">
      <dgm:prSet/>
      <dgm:spPr/>
      <dgm:t>
        <a:bodyPr/>
        <a:lstStyle/>
        <a:p>
          <a:endParaRPr lang="en-US"/>
        </a:p>
      </dgm:t>
    </dgm:pt>
    <dgm:pt modelId="{A4365DCE-22AF-7941-8030-94E3581764F7}" type="pres">
      <dgm:prSet presAssocID="{E09D58E2-6776-F54B-BD75-292ECB22EC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E991D82-B607-4844-81FA-C679299F1B00}" type="pres">
      <dgm:prSet presAssocID="{4FC5F1A8-F469-5E49-A9BA-9B369AB1FCC5}" presName="hierRoot1" presStyleCnt="0">
        <dgm:presLayoutVars>
          <dgm:hierBranch val="init"/>
        </dgm:presLayoutVars>
      </dgm:prSet>
      <dgm:spPr/>
    </dgm:pt>
    <dgm:pt modelId="{855C2A67-8760-394B-A842-B77C0B1E5A5C}" type="pres">
      <dgm:prSet presAssocID="{4FC5F1A8-F469-5E49-A9BA-9B369AB1FCC5}" presName="rootComposite1" presStyleCnt="0"/>
      <dgm:spPr/>
    </dgm:pt>
    <dgm:pt modelId="{16FB5953-E813-9C4D-8BF5-89BE3EB45F57}" type="pres">
      <dgm:prSet presAssocID="{4FC5F1A8-F469-5E49-A9BA-9B369AB1FCC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11A282-C1BD-EC49-AF9E-57DBF2E2D35B}" type="pres">
      <dgm:prSet presAssocID="{4FC5F1A8-F469-5E49-A9BA-9B369AB1FCC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6DE748-CBDE-8147-B790-08ADA8B274D3}" type="pres">
      <dgm:prSet presAssocID="{4FC5F1A8-F469-5E49-A9BA-9B369AB1FCC5}" presName="hierChild2" presStyleCnt="0"/>
      <dgm:spPr/>
    </dgm:pt>
    <dgm:pt modelId="{793D8888-38AD-724E-BFF6-58672D598320}" type="pres">
      <dgm:prSet presAssocID="{4FC5F1A8-F469-5E49-A9BA-9B369AB1FCC5}" presName="hierChild3" presStyleCnt="0"/>
      <dgm:spPr/>
    </dgm:pt>
    <dgm:pt modelId="{4D9C265F-2C74-9545-B574-297580F8B3FB}" type="pres">
      <dgm:prSet presAssocID="{017023BE-9E43-3B40-9BAD-3B0751027968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1C2189CE-AB8D-EC4E-9D3D-D3CADCCDF8FB}" type="pres">
      <dgm:prSet presAssocID="{24A18287-E169-4D43-A9B4-609AD8B1572C}" presName="hierRoot3" presStyleCnt="0">
        <dgm:presLayoutVars>
          <dgm:hierBranch val="init"/>
        </dgm:presLayoutVars>
      </dgm:prSet>
      <dgm:spPr/>
    </dgm:pt>
    <dgm:pt modelId="{6ECE3CA8-CCC1-A74D-A03A-D9F2E07BCFC5}" type="pres">
      <dgm:prSet presAssocID="{24A18287-E169-4D43-A9B4-609AD8B1572C}" presName="rootComposite3" presStyleCnt="0"/>
      <dgm:spPr/>
    </dgm:pt>
    <dgm:pt modelId="{E8FDCD61-0790-014C-BAC0-73AF9B66F9B4}" type="pres">
      <dgm:prSet presAssocID="{24A18287-E169-4D43-A9B4-609AD8B1572C}" presName="rootText3" presStyleLbl="asst1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46D2E5-511C-B845-B985-53F21A88AB93}" type="pres">
      <dgm:prSet presAssocID="{24A18287-E169-4D43-A9B4-609AD8B1572C}" presName="rootConnector3" presStyleLbl="asst1" presStyleIdx="0" presStyleCnt="6"/>
      <dgm:spPr/>
      <dgm:t>
        <a:bodyPr/>
        <a:lstStyle/>
        <a:p>
          <a:endParaRPr lang="en-US"/>
        </a:p>
      </dgm:t>
    </dgm:pt>
    <dgm:pt modelId="{7F34E7BD-7C05-2D45-A243-66779D20B951}" type="pres">
      <dgm:prSet presAssocID="{24A18287-E169-4D43-A9B4-609AD8B1572C}" presName="hierChild6" presStyleCnt="0"/>
      <dgm:spPr/>
    </dgm:pt>
    <dgm:pt modelId="{9CB8F839-7204-D243-94A7-EEB37C4AE366}" type="pres">
      <dgm:prSet presAssocID="{24A18287-E169-4D43-A9B4-609AD8B1572C}" presName="hierChild7" presStyleCnt="0"/>
      <dgm:spPr/>
    </dgm:pt>
    <dgm:pt modelId="{2FE09928-6AB6-494A-B0EC-2A8014D0209D}" type="pres">
      <dgm:prSet presAssocID="{5E3027A7-AC55-2540-B71A-5B3F3EEF7EDF}" presName="Name111" presStyleLbl="parChTrans1D3" presStyleIdx="0" presStyleCnt="4"/>
      <dgm:spPr/>
      <dgm:t>
        <a:bodyPr/>
        <a:lstStyle/>
        <a:p>
          <a:endParaRPr lang="en-US"/>
        </a:p>
      </dgm:t>
    </dgm:pt>
    <dgm:pt modelId="{D45E880C-D58B-404A-A1FC-4599738F08D5}" type="pres">
      <dgm:prSet presAssocID="{39D15D87-08E8-6742-806B-2638A1035234}" presName="hierRoot3" presStyleCnt="0">
        <dgm:presLayoutVars>
          <dgm:hierBranch val="init"/>
        </dgm:presLayoutVars>
      </dgm:prSet>
      <dgm:spPr/>
    </dgm:pt>
    <dgm:pt modelId="{F4E081A5-B0E8-B747-A618-D548E764A01E}" type="pres">
      <dgm:prSet presAssocID="{39D15D87-08E8-6742-806B-2638A1035234}" presName="rootComposite3" presStyleCnt="0"/>
      <dgm:spPr/>
    </dgm:pt>
    <dgm:pt modelId="{12456601-1189-0944-AACB-37180EBF69F9}" type="pres">
      <dgm:prSet presAssocID="{39D15D87-08E8-6742-806B-2638A1035234}" presName="rootText3" presStyleLbl="asst1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8567C1-C78E-BE45-ABA2-F43CD3FE9437}" type="pres">
      <dgm:prSet presAssocID="{39D15D87-08E8-6742-806B-2638A1035234}" presName="rootConnector3" presStyleLbl="asst1" presStyleIdx="1" presStyleCnt="6"/>
      <dgm:spPr/>
      <dgm:t>
        <a:bodyPr/>
        <a:lstStyle/>
        <a:p>
          <a:endParaRPr lang="en-US"/>
        </a:p>
      </dgm:t>
    </dgm:pt>
    <dgm:pt modelId="{1831B3D3-DC1D-9841-B372-F3032402AD67}" type="pres">
      <dgm:prSet presAssocID="{39D15D87-08E8-6742-806B-2638A1035234}" presName="hierChild6" presStyleCnt="0"/>
      <dgm:spPr/>
    </dgm:pt>
    <dgm:pt modelId="{F31EB0E6-1977-0242-BC3C-A00D2BB8FE98}" type="pres">
      <dgm:prSet presAssocID="{39D15D87-08E8-6742-806B-2638A1035234}" presName="hierChild7" presStyleCnt="0"/>
      <dgm:spPr/>
    </dgm:pt>
    <dgm:pt modelId="{819A5F93-EE50-624D-A07A-E197FC04A4DD}" type="pres">
      <dgm:prSet presAssocID="{51BBA5C3-F9D8-8442-A072-E2CE02538631}" presName="Name111" presStyleLbl="parChTrans1D3" presStyleIdx="1" presStyleCnt="4"/>
      <dgm:spPr/>
      <dgm:t>
        <a:bodyPr/>
        <a:lstStyle/>
        <a:p>
          <a:endParaRPr lang="en-US"/>
        </a:p>
      </dgm:t>
    </dgm:pt>
    <dgm:pt modelId="{8373020B-B881-9548-98F0-E9C99A07D765}" type="pres">
      <dgm:prSet presAssocID="{4736DBD3-0534-D047-9062-D4807531E649}" presName="hierRoot3" presStyleCnt="0">
        <dgm:presLayoutVars>
          <dgm:hierBranch val="init"/>
        </dgm:presLayoutVars>
      </dgm:prSet>
      <dgm:spPr/>
    </dgm:pt>
    <dgm:pt modelId="{C91AA11D-16E2-AD48-A0B4-1B8A8A427C90}" type="pres">
      <dgm:prSet presAssocID="{4736DBD3-0534-D047-9062-D4807531E649}" presName="rootComposite3" presStyleCnt="0"/>
      <dgm:spPr/>
    </dgm:pt>
    <dgm:pt modelId="{D3A51D4B-D485-1948-AF05-222235033F15}" type="pres">
      <dgm:prSet presAssocID="{4736DBD3-0534-D047-9062-D4807531E649}" presName="rootText3" presStyleLbl="asst1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05BA7F-76D6-9441-BC39-A8A285F226AF}" type="pres">
      <dgm:prSet presAssocID="{4736DBD3-0534-D047-9062-D4807531E649}" presName="rootConnector3" presStyleLbl="asst1" presStyleIdx="2" presStyleCnt="6"/>
      <dgm:spPr/>
      <dgm:t>
        <a:bodyPr/>
        <a:lstStyle/>
        <a:p>
          <a:endParaRPr lang="en-US"/>
        </a:p>
      </dgm:t>
    </dgm:pt>
    <dgm:pt modelId="{99B089B5-A853-4644-809D-55C1C4F34D80}" type="pres">
      <dgm:prSet presAssocID="{4736DBD3-0534-D047-9062-D4807531E649}" presName="hierChild6" presStyleCnt="0"/>
      <dgm:spPr/>
    </dgm:pt>
    <dgm:pt modelId="{5B543E31-C9A7-7F4A-81AB-5630B5014FC5}" type="pres">
      <dgm:prSet presAssocID="{4736DBD3-0534-D047-9062-D4807531E649}" presName="hierChild7" presStyleCnt="0"/>
      <dgm:spPr/>
    </dgm:pt>
    <dgm:pt modelId="{3D62BAC7-8E10-CB48-9D00-96565FEE29F0}" type="pres">
      <dgm:prSet presAssocID="{34ADEF80-9BFB-0641-8AEF-8EAEAA4DF656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6C111E8A-7F9F-314D-9F43-B3994A85146D}" type="pres">
      <dgm:prSet presAssocID="{15E41C74-68AA-1646-A221-BF48F18F8661}" presName="hierRoot3" presStyleCnt="0">
        <dgm:presLayoutVars>
          <dgm:hierBranch val="init"/>
        </dgm:presLayoutVars>
      </dgm:prSet>
      <dgm:spPr/>
    </dgm:pt>
    <dgm:pt modelId="{76312959-86B3-5843-938C-0F1A294517CD}" type="pres">
      <dgm:prSet presAssocID="{15E41C74-68AA-1646-A221-BF48F18F8661}" presName="rootComposite3" presStyleCnt="0"/>
      <dgm:spPr/>
    </dgm:pt>
    <dgm:pt modelId="{088F863C-2CB9-5846-ABCA-68C5540719C3}" type="pres">
      <dgm:prSet presAssocID="{15E41C74-68AA-1646-A221-BF48F18F8661}" presName="rootText3" presStyleLbl="asst1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FCA800-95C8-764E-856C-3CCFC7856CE4}" type="pres">
      <dgm:prSet presAssocID="{15E41C74-68AA-1646-A221-BF48F18F8661}" presName="rootConnector3" presStyleLbl="asst1" presStyleIdx="3" presStyleCnt="6"/>
      <dgm:spPr/>
      <dgm:t>
        <a:bodyPr/>
        <a:lstStyle/>
        <a:p>
          <a:endParaRPr lang="en-US"/>
        </a:p>
      </dgm:t>
    </dgm:pt>
    <dgm:pt modelId="{7CDFD999-2DFB-F747-8F2E-0BA90E810A09}" type="pres">
      <dgm:prSet presAssocID="{15E41C74-68AA-1646-A221-BF48F18F8661}" presName="hierChild6" presStyleCnt="0"/>
      <dgm:spPr/>
    </dgm:pt>
    <dgm:pt modelId="{BBC77C61-1A89-3847-A85D-71FED1DED83D}" type="pres">
      <dgm:prSet presAssocID="{15E41C74-68AA-1646-A221-BF48F18F8661}" presName="hierChild7" presStyleCnt="0"/>
      <dgm:spPr/>
    </dgm:pt>
    <dgm:pt modelId="{18BF3C31-E014-A04E-A5D4-C608CC74CF4C}" type="pres">
      <dgm:prSet presAssocID="{366DB3CF-0666-9343-8DE9-C05A18B293A7}" presName="Name111" presStyleLbl="parChTrans1D3" presStyleIdx="2" presStyleCnt="4"/>
      <dgm:spPr/>
      <dgm:t>
        <a:bodyPr/>
        <a:lstStyle/>
        <a:p>
          <a:endParaRPr lang="en-US"/>
        </a:p>
      </dgm:t>
    </dgm:pt>
    <dgm:pt modelId="{24E6AA43-13C7-E949-ABCE-FEFA5E309BF1}" type="pres">
      <dgm:prSet presAssocID="{D722AA93-450E-C045-A4DA-39680E9B2D6D}" presName="hierRoot3" presStyleCnt="0">
        <dgm:presLayoutVars>
          <dgm:hierBranch val="init"/>
        </dgm:presLayoutVars>
      </dgm:prSet>
      <dgm:spPr/>
    </dgm:pt>
    <dgm:pt modelId="{5FDA9B30-BFFE-E944-ACBA-80D1FCBAA20D}" type="pres">
      <dgm:prSet presAssocID="{D722AA93-450E-C045-A4DA-39680E9B2D6D}" presName="rootComposite3" presStyleCnt="0"/>
      <dgm:spPr/>
    </dgm:pt>
    <dgm:pt modelId="{9D82B0ED-E6DE-5948-A550-546C5F250A5F}" type="pres">
      <dgm:prSet presAssocID="{D722AA93-450E-C045-A4DA-39680E9B2D6D}" presName="rootText3" presStyleLbl="asst1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6C5184-5D0E-544F-A7ED-BD9575F0BF60}" type="pres">
      <dgm:prSet presAssocID="{D722AA93-450E-C045-A4DA-39680E9B2D6D}" presName="rootConnector3" presStyleLbl="asst1" presStyleIdx="4" presStyleCnt="6"/>
      <dgm:spPr/>
      <dgm:t>
        <a:bodyPr/>
        <a:lstStyle/>
        <a:p>
          <a:endParaRPr lang="en-US"/>
        </a:p>
      </dgm:t>
    </dgm:pt>
    <dgm:pt modelId="{3D118352-0A66-824E-B21E-9C0DEADA77D8}" type="pres">
      <dgm:prSet presAssocID="{D722AA93-450E-C045-A4DA-39680E9B2D6D}" presName="hierChild6" presStyleCnt="0"/>
      <dgm:spPr/>
    </dgm:pt>
    <dgm:pt modelId="{3FE129ED-99C9-DD4C-9A53-C251E8101179}" type="pres">
      <dgm:prSet presAssocID="{D722AA93-450E-C045-A4DA-39680E9B2D6D}" presName="hierChild7" presStyleCnt="0"/>
      <dgm:spPr/>
    </dgm:pt>
    <dgm:pt modelId="{D7A45551-3E09-D448-9F04-8F642E0DE0B1}" type="pres">
      <dgm:prSet presAssocID="{A68C60B3-7963-C840-ACDF-F18B80343A41}" presName="Name111" presStyleLbl="parChTrans1D3" presStyleIdx="3" presStyleCnt="4"/>
      <dgm:spPr/>
      <dgm:t>
        <a:bodyPr/>
        <a:lstStyle/>
        <a:p>
          <a:endParaRPr lang="en-US"/>
        </a:p>
      </dgm:t>
    </dgm:pt>
    <dgm:pt modelId="{0DC3D7A6-F8D7-2C41-915D-42C8C5B37CA7}" type="pres">
      <dgm:prSet presAssocID="{CD75382C-79E9-FD4F-ABC2-0FFB06DADE50}" presName="hierRoot3" presStyleCnt="0">
        <dgm:presLayoutVars>
          <dgm:hierBranch val="init"/>
        </dgm:presLayoutVars>
      </dgm:prSet>
      <dgm:spPr/>
    </dgm:pt>
    <dgm:pt modelId="{67A8E846-C371-3A47-9745-5324257F607A}" type="pres">
      <dgm:prSet presAssocID="{CD75382C-79E9-FD4F-ABC2-0FFB06DADE50}" presName="rootComposite3" presStyleCnt="0"/>
      <dgm:spPr/>
    </dgm:pt>
    <dgm:pt modelId="{1A99199F-450A-CD4D-885B-988F5E0A62BC}" type="pres">
      <dgm:prSet presAssocID="{CD75382C-79E9-FD4F-ABC2-0FFB06DADE50}" presName="rootText3" presStyleLbl="asst1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4A1F1E-C38E-E44F-B623-FE7285A3452B}" type="pres">
      <dgm:prSet presAssocID="{CD75382C-79E9-FD4F-ABC2-0FFB06DADE50}" presName="rootConnector3" presStyleLbl="asst1" presStyleIdx="5" presStyleCnt="6"/>
      <dgm:spPr/>
      <dgm:t>
        <a:bodyPr/>
        <a:lstStyle/>
        <a:p>
          <a:endParaRPr lang="en-US"/>
        </a:p>
      </dgm:t>
    </dgm:pt>
    <dgm:pt modelId="{5BD3F7FC-65A6-E343-9012-C0A8EFCD222C}" type="pres">
      <dgm:prSet presAssocID="{CD75382C-79E9-FD4F-ABC2-0FFB06DADE50}" presName="hierChild6" presStyleCnt="0"/>
      <dgm:spPr/>
    </dgm:pt>
    <dgm:pt modelId="{3853D812-E41D-CB4D-9EAF-487720E3ACD2}" type="pres">
      <dgm:prSet presAssocID="{CD75382C-79E9-FD4F-ABC2-0FFB06DADE50}" presName="hierChild7" presStyleCnt="0"/>
      <dgm:spPr/>
    </dgm:pt>
  </dgm:ptLst>
  <dgm:cxnLst>
    <dgm:cxn modelId="{D8C90326-5A75-4C43-B796-74FB9C8D4CAC}" type="presOf" srcId="{D722AA93-450E-C045-A4DA-39680E9B2D6D}" destId="{926C5184-5D0E-544F-A7ED-BD9575F0BF60}" srcOrd="1" destOrd="0" presId="urn:microsoft.com/office/officeart/2005/8/layout/orgChart1"/>
    <dgm:cxn modelId="{9BCB6A70-995F-6040-943C-D6A7032EA41A}" type="presOf" srcId="{51BBA5C3-F9D8-8442-A072-E2CE02538631}" destId="{819A5F93-EE50-624D-A07A-E197FC04A4DD}" srcOrd="0" destOrd="0" presId="urn:microsoft.com/office/officeart/2005/8/layout/orgChart1"/>
    <dgm:cxn modelId="{99FBDA41-029B-FE44-AECD-9EAA8A864F75}" type="presOf" srcId="{39D15D87-08E8-6742-806B-2638A1035234}" destId="{008567C1-C78E-BE45-ABA2-F43CD3FE9437}" srcOrd="1" destOrd="0" presId="urn:microsoft.com/office/officeart/2005/8/layout/orgChart1"/>
    <dgm:cxn modelId="{7FA71F48-7B82-1D4D-9D42-80DB4BA32DDE}" type="presOf" srcId="{366DB3CF-0666-9343-8DE9-C05A18B293A7}" destId="{18BF3C31-E014-A04E-A5D4-C608CC74CF4C}" srcOrd="0" destOrd="0" presId="urn:microsoft.com/office/officeart/2005/8/layout/orgChart1"/>
    <dgm:cxn modelId="{D8DFC913-C680-B147-9212-1F00046120E5}" type="presOf" srcId="{15E41C74-68AA-1646-A221-BF48F18F8661}" destId="{01FCA800-95C8-764E-856C-3CCFC7856CE4}" srcOrd="1" destOrd="0" presId="urn:microsoft.com/office/officeart/2005/8/layout/orgChart1"/>
    <dgm:cxn modelId="{FF876B57-8B95-F04D-B5B1-AC32F2426A9B}" srcId="{E09D58E2-6776-F54B-BD75-292ECB22EC74}" destId="{4FC5F1A8-F469-5E49-A9BA-9B369AB1FCC5}" srcOrd="0" destOrd="0" parTransId="{02F05D92-800F-F144-BE20-3295A8CB7ADE}" sibTransId="{FBF59255-8D41-F04C-8170-73AEDF27168C}"/>
    <dgm:cxn modelId="{87C1191D-1360-0844-9772-DCC762D9C00E}" srcId="{15E41C74-68AA-1646-A221-BF48F18F8661}" destId="{D722AA93-450E-C045-A4DA-39680E9B2D6D}" srcOrd="0" destOrd="0" parTransId="{366DB3CF-0666-9343-8DE9-C05A18B293A7}" sibTransId="{6288D350-ABBD-EC49-8754-25413ABFE3A4}"/>
    <dgm:cxn modelId="{3054E1AA-7B31-0044-9D52-B624A401ACA4}" type="presOf" srcId="{E09D58E2-6776-F54B-BD75-292ECB22EC74}" destId="{A4365DCE-22AF-7941-8030-94E3581764F7}" srcOrd="0" destOrd="0" presId="urn:microsoft.com/office/officeart/2005/8/layout/orgChart1"/>
    <dgm:cxn modelId="{F2E67E4F-8955-2540-8DCA-4382FADDAD58}" srcId="{4FC5F1A8-F469-5E49-A9BA-9B369AB1FCC5}" destId="{24A18287-E169-4D43-A9B4-609AD8B1572C}" srcOrd="0" destOrd="0" parTransId="{017023BE-9E43-3B40-9BAD-3B0751027968}" sibTransId="{576D7F41-B9B9-3841-88D9-42EDC984A8BF}"/>
    <dgm:cxn modelId="{307272AC-880F-A943-AC92-E06E0980228D}" srcId="{4FC5F1A8-F469-5E49-A9BA-9B369AB1FCC5}" destId="{15E41C74-68AA-1646-A221-BF48F18F8661}" srcOrd="1" destOrd="0" parTransId="{34ADEF80-9BFB-0641-8AEF-8EAEAA4DF656}" sibTransId="{601739D5-DEA6-D446-A679-0E971DC04E00}"/>
    <dgm:cxn modelId="{3451566B-D0DC-0644-9762-7AFF4B242A95}" type="presOf" srcId="{CD75382C-79E9-FD4F-ABC2-0FFB06DADE50}" destId="{1A99199F-450A-CD4D-885B-988F5E0A62BC}" srcOrd="0" destOrd="0" presId="urn:microsoft.com/office/officeart/2005/8/layout/orgChart1"/>
    <dgm:cxn modelId="{BDAB7411-709D-494F-8298-FBD9F65E0A1D}" type="presOf" srcId="{4736DBD3-0534-D047-9062-D4807531E649}" destId="{D3A51D4B-D485-1948-AF05-222235033F15}" srcOrd="0" destOrd="0" presId="urn:microsoft.com/office/officeart/2005/8/layout/orgChart1"/>
    <dgm:cxn modelId="{03CA5C0D-0DD1-AE4D-8240-4CDE6E205252}" type="presOf" srcId="{4FC5F1A8-F469-5E49-A9BA-9B369AB1FCC5}" destId="{9F11A282-C1BD-EC49-AF9E-57DBF2E2D35B}" srcOrd="1" destOrd="0" presId="urn:microsoft.com/office/officeart/2005/8/layout/orgChart1"/>
    <dgm:cxn modelId="{C662FB76-B50F-B84D-85AE-2DD53B78573A}" type="presOf" srcId="{24A18287-E169-4D43-A9B4-609AD8B1572C}" destId="{EC46D2E5-511C-B845-B985-53F21A88AB93}" srcOrd="1" destOrd="0" presId="urn:microsoft.com/office/officeart/2005/8/layout/orgChart1"/>
    <dgm:cxn modelId="{9D3C52BF-4B98-2D44-B3C0-EBB115D106D0}" type="presOf" srcId="{A68C60B3-7963-C840-ACDF-F18B80343A41}" destId="{D7A45551-3E09-D448-9F04-8F642E0DE0B1}" srcOrd="0" destOrd="0" presId="urn:microsoft.com/office/officeart/2005/8/layout/orgChart1"/>
    <dgm:cxn modelId="{1C5F6D88-9219-D747-99E9-3ED60CF0838A}" type="presOf" srcId="{15E41C74-68AA-1646-A221-BF48F18F8661}" destId="{088F863C-2CB9-5846-ABCA-68C5540719C3}" srcOrd="0" destOrd="0" presId="urn:microsoft.com/office/officeart/2005/8/layout/orgChart1"/>
    <dgm:cxn modelId="{2F819DE1-786E-C64D-8B84-D977B35ECB19}" type="presOf" srcId="{34ADEF80-9BFB-0641-8AEF-8EAEAA4DF656}" destId="{3D62BAC7-8E10-CB48-9D00-96565FEE29F0}" srcOrd="0" destOrd="0" presId="urn:microsoft.com/office/officeart/2005/8/layout/orgChart1"/>
    <dgm:cxn modelId="{D31C92DF-BF46-804A-9ED2-03CCF20E35C6}" type="presOf" srcId="{D722AA93-450E-C045-A4DA-39680E9B2D6D}" destId="{9D82B0ED-E6DE-5948-A550-546C5F250A5F}" srcOrd="0" destOrd="0" presId="urn:microsoft.com/office/officeart/2005/8/layout/orgChart1"/>
    <dgm:cxn modelId="{4261EE72-2DD3-2C4B-8682-5C5AD940DA2D}" type="presOf" srcId="{5E3027A7-AC55-2540-B71A-5B3F3EEF7EDF}" destId="{2FE09928-6AB6-494A-B0EC-2A8014D0209D}" srcOrd="0" destOrd="0" presId="urn:microsoft.com/office/officeart/2005/8/layout/orgChart1"/>
    <dgm:cxn modelId="{18ED7D47-2DF9-B041-AFE7-0BBE3DF19B7F}" type="presOf" srcId="{017023BE-9E43-3B40-9BAD-3B0751027968}" destId="{4D9C265F-2C74-9545-B574-297580F8B3FB}" srcOrd="0" destOrd="0" presId="urn:microsoft.com/office/officeart/2005/8/layout/orgChart1"/>
    <dgm:cxn modelId="{3C27B2F4-D88F-5A4B-9439-72A641C42B2C}" srcId="{24A18287-E169-4D43-A9B4-609AD8B1572C}" destId="{39D15D87-08E8-6742-806B-2638A1035234}" srcOrd="0" destOrd="0" parTransId="{5E3027A7-AC55-2540-B71A-5B3F3EEF7EDF}" sibTransId="{8BCCA46F-7D3D-1643-92D0-B2D071C3C573}"/>
    <dgm:cxn modelId="{2A99E8E7-2ACC-CC49-A222-4D6B090BEAD3}" srcId="{15E41C74-68AA-1646-A221-BF48F18F8661}" destId="{CD75382C-79E9-FD4F-ABC2-0FFB06DADE50}" srcOrd="1" destOrd="0" parTransId="{A68C60B3-7963-C840-ACDF-F18B80343A41}" sibTransId="{BA559574-30FD-BF49-9D8B-6BAD6D7AFC73}"/>
    <dgm:cxn modelId="{916687B6-965E-D04F-BE94-CA36B3B9339D}" type="presOf" srcId="{4FC5F1A8-F469-5E49-A9BA-9B369AB1FCC5}" destId="{16FB5953-E813-9C4D-8BF5-89BE3EB45F57}" srcOrd="0" destOrd="0" presId="urn:microsoft.com/office/officeart/2005/8/layout/orgChart1"/>
    <dgm:cxn modelId="{2D62A6AB-06C6-F247-8C8D-F1DBB8A6B53C}" type="presOf" srcId="{24A18287-E169-4D43-A9B4-609AD8B1572C}" destId="{E8FDCD61-0790-014C-BAC0-73AF9B66F9B4}" srcOrd="0" destOrd="0" presId="urn:microsoft.com/office/officeart/2005/8/layout/orgChart1"/>
    <dgm:cxn modelId="{2334CBA8-CDBC-B649-BC3B-D4D1B3812D5D}" type="presOf" srcId="{4736DBD3-0534-D047-9062-D4807531E649}" destId="{5505BA7F-76D6-9441-BC39-A8A285F226AF}" srcOrd="1" destOrd="0" presId="urn:microsoft.com/office/officeart/2005/8/layout/orgChart1"/>
    <dgm:cxn modelId="{164D6B30-6FB6-1647-829D-255DF40E9B27}" srcId="{24A18287-E169-4D43-A9B4-609AD8B1572C}" destId="{4736DBD3-0534-D047-9062-D4807531E649}" srcOrd="1" destOrd="0" parTransId="{51BBA5C3-F9D8-8442-A072-E2CE02538631}" sibTransId="{0583A6AE-9321-D249-AEE9-70ABBB0AF022}"/>
    <dgm:cxn modelId="{5DE278BD-1A6E-7547-A907-68B53DC41A4B}" type="presOf" srcId="{39D15D87-08E8-6742-806B-2638A1035234}" destId="{12456601-1189-0944-AACB-37180EBF69F9}" srcOrd="0" destOrd="0" presId="urn:microsoft.com/office/officeart/2005/8/layout/orgChart1"/>
    <dgm:cxn modelId="{51E2908D-D6AF-7048-8906-67B4E0EB820F}" type="presOf" srcId="{CD75382C-79E9-FD4F-ABC2-0FFB06DADE50}" destId="{9A4A1F1E-C38E-E44F-B623-FE7285A3452B}" srcOrd="1" destOrd="0" presId="urn:microsoft.com/office/officeart/2005/8/layout/orgChart1"/>
    <dgm:cxn modelId="{0CCF6BEE-83E9-5447-BD46-67B06BB064DC}" type="presParOf" srcId="{A4365DCE-22AF-7941-8030-94E3581764F7}" destId="{FE991D82-B607-4844-81FA-C679299F1B00}" srcOrd="0" destOrd="0" presId="urn:microsoft.com/office/officeart/2005/8/layout/orgChart1"/>
    <dgm:cxn modelId="{4758316B-5BEF-E243-8E4A-93DA12FF9E95}" type="presParOf" srcId="{FE991D82-B607-4844-81FA-C679299F1B00}" destId="{855C2A67-8760-394B-A842-B77C0B1E5A5C}" srcOrd="0" destOrd="0" presId="urn:microsoft.com/office/officeart/2005/8/layout/orgChart1"/>
    <dgm:cxn modelId="{5E6750A5-B037-6644-BC47-32C86A344F1E}" type="presParOf" srcId="{855C2A67-8760-394B-A842-B77C0B1E5A5C}" destId="{16FB5953-E813-9C4D-8BF5-89BE3EB45F57}" srcOrd="0" destOrd="0" presId="urn:microsoft.com/office/officeart/2005/8/layout/orgChart1"/>
    <dgm:cxn modelId="{51BA0911-094B-EB4A-8BC6-2E6A1A42CE32}" type="presParOf" srcId="{855C2A67-8760-394B-A842-B77C0B1E5A5C}" destId="{9F11A282-C1BD-EC49-AF9E-57DBF2E2D35B}" srcOrd="1" destOrd="0" presId="urn:microsoft.com/office/officeart/2005/8/layout/orgChart1"/>
    <dgm:cxn modelId="{C08F7CDD-5C8D-9F4B-A60A-FBBE3BB0D56C}" type="presParOf" srcId="{FE991D82-B607-4844-81FA-C679299F1B00}" destId="{E06DE748-CBDE-8147-B790-08ADA8B274D3}" srcOrd="1" destOrd="0" presId="urn:microsoft.com/office/officeart/2005/8/layout/orgChart1"/>
    <dgm:cxn modelId="{EF664C49-1D6D-AB49-BB3F-C1D97AB4165C}" type="presParOf" srcId="{FE991D82-B607-4844-81FA-C679299F1B00}" destId="{793D8888-38AD-724E-BFF6-58672D598320}" srcOrd="2" destOrd="0" presId="urn:microsoft.com/office/officeart/2005/8/layout/orgChart1"/>
    <dgm:cxn modelId="{960BE499-F541-EA49-9C65-875560E8FD3B}" type="presParOf" srcId="{793D8888-38AD-724E-BFF6-58672D598320}" destId="{4D9C265F-2C74-9545-B574-297580F8B3FB}" srcOrd="0" destOrd="0" presId="urn:microsoft.com/office/officeart/2005/8/layout/orgChart1"/>
    <dgm:cxn modelId="{00E76F38-30CC-6D48-BAE0-4904E6AA91C0}" type="presParOf" srcId="{793D8888-38AD-724E-BFF6-58672D598320}" destId="{1C2189CE-AB8D-EC4E-9D3D-D3CADCCDF8FB}" srcOrd="1" destOrd="0" presId="urn:microsoft.com/office/officeart/2005/8/layout/orgChart1"/>
    <dgm:cxn modelId="{3F61D0FC-B566-E848-AF37-ABA2C9FE9992}" type="presParOf" srcId="{1C2189CE-AB8D-EC4E-9D3D-D3CADCCDF8FB}" destId="{6ECE3CA8-CCC1-A74D-A03A-D9F2E07BCFC5}" srcOrd="0" destOrd="0" presId="urn:microsoft.com/office/officeart/2005/8/layout/orgChart1"/>
    <dgm:cxn modelId="{1367CBAF-A970-CF40-A2DC-F89779745237}" type="presParOf" srcId="{6ECE3CA8-CCC1-A74D-A03A-D9F2E07BCFC5}" destId="{E8FDCD61-0790-014C-BAC0-73AF9B66F9B4}" srcOrd="0" destOrd="0" presId="urn:microsoft.com/office/officeart/2005/8/layout/orgChart1"/>
    <dgm:cxn modelId="{B14C65FC-E574-3043-A66E-712E50AF8DDB}" type="presParOf" srcId="{6ECE3CA8-CCC1-A74D-A03A-D9F2E07BCFC5}" destId="{EC46D2E5-511C-B845-B985-53F21A88AB93}" srcOrd="1" destOrd="0" presId="urn:microsoft.com/office/officeart/2005/8/layout/orgChart1"/>
    <dgm:cxn modelId="{442B8486-6E13-5E41-80AE-E82446D8BED8}" type="presParOf" srcId="{1C2189CE-AB8D-EC4E-9D3D-D3CADCCDF8FB}" destId="{7F34E7BD-7C05-2D45-A243-66779D20B951}" srcOrd="1" destOrd="0" presId="urn:microsoft.com/office/officeart/2005/8/layout/orgChart1"/>
    <dgm:cxn modelId="{C2C010F3-2BE5-5942-A673-B7355BEDE223}" type="presParOf" srcId="{1C2189CE-AB8D-EC4E-9D3D-D3CADCCDF8FB}" destId="{9CB8F839-7204-D243-94A7-EEB37C4AE366}" srcOrd="2" destOrd="0" presId="urn:microsoft.com/office/officeart/2005/8/layout/orgChart1"/>
    <dgm:cxn modelId="{E76991E1-7144-BF4E-9C1E-B215AC8F5E54}" type="presParOf" srcId="{9CB8F839-7204-D243-94A7-EEB37C4AE366}" destId="{2FE09928-6AB6-494A-B0EC-2A8014D0209D}" srcOrd="0" destOrd="0" presId="urn:microsoft.com/office/officeart/2005/8/layout/orgChart1"/>
    <dgm:cxn modelId="{3A0E7991-E547-3F4B-BF84-F8D3E85A7DEE}" type="presParOf" srcId="{9CB8F839-7204-D243-94A7-EEB37C4AE366}" destId="{D45E880C-D58B-404A-A1FC-4599738F08D5}" srcOrd="1" destOrd="0" presId="urn:microsoft.com/office/officeart/2005/8/layout/orgChart1"/>
    <dgm:cxn modelId="{FEA2451C-8109-A343-9BE0-279777B6B253}" type="presParOf" srcId="{D45E880C-D58B-404A-A1FC-4599738F08D5}" destId="{F4E081A5-B0E8-B747-A618-D548E764A01E}" srcOrd="0" destOrd="0" presId="urn:microsoft.com/office/officeart/2005/8/layout/orgChart1"/>
    <dgm:cxn modelId="{C2DB9FDA-11EC-4641-8B1A-5511E3734B9B}" type="presParOf" srcId="{F4E081A5-B0E8-B747-A618-D548E764A01E}" destId="{12456601-1189-0944-AACB-37180EBF69F9}" srcOrd="0" destOrd="0" presId="urn:microsoft.com/office/officeart/2005/8/layout/orgChart1"/>
    <dgm:cxn modelId="{0EDEC3D5-C701-C043-9297-D2EE69B7079C}" type="presParOf" srcId="{F4E081A5-B0E8-B747-A618-D548E764A01E}" destId="{008567C1-C78E-BE45-ABA2-F43CD3FE9437}" srcOrd="1" destOrd="0" presId="urn:microsoft.com/office/officeart/2005/8/layout/orgChart1"/>
    <dgm:cxn modelId="{C566755B-48FC-0D42-80CF-02E03D99B79C}" type="presParOf" srcId="{D45E880C-D58B-404A-A1FC-4599738F08D5}" destId="{1831B3D3-DC1D-9841-B372-F3032402AD67}" srcOrd="1" destOrd="0" presId="urn:microsoft.com/office/officeart/2005/8/layout/orgChart1"/>
    <dgm:cxn modelId="{C27D4FD6-9F15-904F-8C12-C3A770BAA9C8}" type="presParOf" srcId="{D45E880C-D58B-404A-A1FC-4599738F08D5}" destId="{F31EB0E6-1977-0242-BC3C-A00D2BB8FE98}" srcOrd="2" destOrd="0" presId="urn:microsoft.com/office/officeart/2005/8/layout/orgChart1"/>
    <dgm:cxn modelId="{DE1C0AF9-2271-F747-8FE2-96820B6E1852}" type="presParOf" srcId="{9CB8F839-7204-D243-94A7-EEB37C4AE366}" destId="{819A5F93-EE50-624D-A07A-E197FC04A4DD}" srcOrd="2" destOrd="0" presId="urn:microsoft.com/office/officeart/2005/8/layout/orgChart1"/>
    <dgm:cxn modelId="{2B88B342-A296-E54E-BB44-7CBA56A49F31}" type="presParOf" srcId="{9CB8F839-7204-D243-94A7-EEB37C4AE366}" destId="{8373020B-B881-9548-98F0-E9C99A07D765}" srcOrd="3" destOrd="0" presId="urn:microsoft.com/office/officeart/2005/8/layout/orgChart1"/>
    <dgm:cxn modelId="{B831F5B6-18EE-7A4D-AB82-BF3D81A93FF6}" type="presParOf" srcId="{8373020B-B881-9548-98F0-E9C99A07D765}" destId="{C91AA11D-16E2-AD48-A0B4-1B8A8A427C90}" srcOrd="0" destOrd="0" presId="urn:microsoft.com/office/officeart/2005/8/layout/orgChart1"/>
    <dgm:cxn modelId="{C793764D-4974-A044-A671-189FB53785EF}" type="presParOf" srcId="{C91AA11D-16E2-AD48-A0B4-1B8A8A427C90}" destId="{D3A51D4B-D485-1948-AF05-222235033F15}" srcOrd="0" destOrd="0" presId="urn:microsoft.com/office/officeart/2005/8/layout/orgChart1"/>
    <dgm:cxn modelId="{E27F4B8C-7271-C14E-B1D1-C953D7629135}" type="presParOf" srcId="{C91AA11D-16E2-AD48-A0B4-1B8A8A427C90}" destId="{5505BA7F-76D6-9441-BC39-A8A285F226AF}" srcOrd="1" destOrd="0" presId="urn:microsoft.com/office/officeart/2005/8/layout/orgChart1"/>
    <dgm:cxn modelId="{9BDB6D11-F72C-C04F-9F1F-F53432776B78}" type="presParOf" srcId="{8373020B-B881-9548-98F0-E9C99A07D765}" destId="{99B089B5-A853-4644-809D-55C1C4F34D80}" srcOrd="1" destOrd="0" presId="urn:microsoft.com/office/officeart/2005/8/layout/orgChart1"/>
    <dgm:cxn modelId="{CC768B20-7331-A04F-B526-AC5C01F90AD3}" type="presParOf" srcId="{8373020B-B881-9548-98F0-E9C99A07D765}" destId="{5B543E31-C9A7-7F4A-81AB-5630B5014FC5}" srcOrd="2" destOrd="0" presId="urn:microsoft.com/office/officeart/2005/8/layout/orgChart1"/>
    <dgm:cxn modelId="{D6433D05-F7E5-F243-ABD0-2AC73DD109C5}" type="presParOf" srcId="{793D8888-38AD-724E-BFF6-58672D598320}" destId="{3D62BAC7-8E10-CB48-9D00-96565FEE29F0}" srcOrd="2" destOrd="0" presId="urn:microsoft.com/office/officeart/2005/8/layout/orgChart1"/>
    <dgm:cxn modelId="{7FF13773-A3BF-354A-AFBC-78941D7DCC01}" type="presParOf" srcId="{793D8888-38AD-724E-BFF6-58672D598320}" destId="{6C111E8A-7F9F-314D-9F43-B3994A85146D}" srcOrd="3" destOrd="0" presId="urn:microsoft.com/office/officeart/2005/8/layout/orgChart1"/>
    <dgm:cxn modelId="{510F0470-DC5A-994C-9784-4D01575842CE}" type="presParOf" srcId="{6C111E8A-7F9F-314D-9F43-B3994A85146D}" destId="{76312959-86B3-5843-938C-0F1A294517CD}" srcOrd="0" destOrd="0" presId="urn:microsoft.com/office/officeart/2005/8/layout/orgChart1"/>
    <dgm:cxn modelId="{32CFA81A-ED11-D34C-9896-8B19D9C89B91}" type="presParOf" srcId="{76312959-86B3-5843-938C-0F1A294517CD}" destId="{088F863C-2CB9-5846-ABCA-68C5540719C3}" srcOrd="0" destOrd="0" presId="urn:microsoft.com/office/officeart/2005/8/layout/orgChart1"/>
    <dgm:cxn modelId="{02D458AE-74DC-3345-BAB3-F6AC69396D5A}" type="presParOf" srcId="{76312959-86B3-5843-938C-0F1A294517CD}" destId="{01FCA800-95C8-764E-856C-3CCFC7856CE4}" srcOrd="1" destOrd="0" presId="urn:microsoft.com/office/officeart/2005/8/layout/orgChart1"/>
    <dgm:cxn modelId="{57F083B4-76FC-3443-845C-7BA658E391B1}" type="presParOf" srcId="{6C111E8A-7F9F-314D-9F43-B3994A85146D}" destId="{7CDFD999-2DFB-F747-8F2E-0BA90E810A09}" srcOrd="1" destOrd="0" presId="urn:microsoft.com/office/officeart/2005/8/layout/orgChart1"/>
    <dgm:cxn modelId="{57D4A82F-D7D2-8C44-848A-1DBB6299E959}" type="presParOf" srcId="{6C111E8A-7F9F-314D-9F43-B3994A85146D}" destId="{BBC77C61-1A89-3847-A85D-71FED1DED83D}" srcOrd="2" destOrd="0" presId="urn:microsoft.com/office/officeart/2005/8/layout/orgChart1"/>
    <dgm:cxn modelId="{7C97FF12-7961-0544-A14D-2F0E9780B3E1}" type="presParOf" srcId="{BBC77C61-1A89-3847-A85D-71FED1DED83D}" destId="{18BF3C31-E014-A04E-A5D4-C608CC74CF4C}" srcOrd="0" destOrd="0" presId="urn:microsoft.com/office/officeart/2005/8/layout/orgChart1"/>
    <dgm:cxn modelId="{1BABC74A-73AE-FB49-AD08-6D9CDF74DBFE}" type="presParOf" srcId="{BBC77C61-1A89-3847-A85D-71FED1DED83D}" destId="{24E6AA43-13C7-E949-ABCE-FEFA5E309BF1}" srcOrd="1" destOrd="0" presId="urn:microsoft.com/office/officeart/2005/8/layout/orgChart1"/>
    <dgm:cxn modelId="{30BA157E-78E9-A94F-8248-24E2D1D762D3}" type="presParOf" srcId="{24E6AA43-13C7-E949-ABCE-FEFA5E309BF1}" destId="{5FDA9B30-BFFE-E944-ACBA-80D1FCBAA20D}" srcOrd="0" destOrd="0" presId="urn:microsoft.com/office/officeart/2005/8/layout/orgChart1"/>
    <dgm:cxn modelId="{680FC667-7609-BB46-A74D-B31E0DD786B3}" type="presParOf" srcId="{5FDA9B30-BFFE-E944-ACBA-80D1FCBAA20D}" destId="{9D82B0ED-E6DE-5948-A550-546C5F250A5F}" srcOrd="0" destOrd="0" presId="urn:microsoft.com/office/officeart/2005/8/layout/orgChart1"/>
    <dgm:cxn modelId="{FADBC838-17AD-C443-AA45-6575B3A7B6E8}" type="presParOf" srcId="{5FDA9B30-BFFE-E944-ACBA-80D1FCBAA20D}" destId="{926C5184-5D0E-544F-A7ED-BD9575F0BF60}" srcOrd="1" destOrd="0" presId="urn:microsoft.com/office/officeart/2005/8/layout/orgChart1"/>
    <dgm:cxn modelId="{E0352AD4-0C41-8240-9583-F77E8D61AA92}" type="presParOf" srcId="{24E6AA43-13C7-E949-ABCE-FEFA5E309BF1}" destId="{3D118352-0A66-824E-B21E-9C0DEADA77D8}" srcOrd="1" destOrd="0" presId="urn:microsoft.com/office/officeart/2005/8/layout/orgChart1"/>
    <dgm:cxn modelId="{02E28A46-AB26-3745-9109-F390856BD4C4}" type="presParOf" srcId="{24E6AA43-13C7-E949-ABCE-FEFA5E309BF1}" destId="{3FE129ED-99C9-DD4C-9A53-C251E8101179}" srcOrd="2" destOrd="0" presId="urn:microsoft.com/office/officeart/2005/8/layout/orgChart1"/>
    <dgm:cxn modelId="{655E8E78-29FB-BA45-85DD-8BAB0E0CC2D0}" type="presParOf" srcId="{BBC77C61-1A89-3847-A85D-71FED1DED83D}" destId="{D7A45551-3E09-D448-9F04-8F642E0DE0B1}" srcOrd="2" destOrd="0" presId="urn:microsoft.com/office/officeart/2005/8/layout/orgChart1"/>
    <dgm:cxn modelId="{B0931F33-FD68-3241-9A3F-26D7332F9F42}" type="presParOf" srcId="{BBC77C61-1A89-3847-A85D-71FED1DED83D}" destId="{0DC3D7A6-F8D7-2C41-915D-42C8C5B37CA7}" srcOrd="3" destOrd="0" presId="urn:microsoft.com/office/officeart/2005/8/layout/orgChart1"/>
    <dgm:cxn modelId="{F814CC29-9D18-BB41-9EE0-E861C80A44C2}" type="presParOf" srcId="{0DC3D7A6-F8D7-2C41-915D-42C8C5B37CA7}" destId="{67A8E846-C371-3A47-9745-5324257F607A}" srcOrd="0" destOrd="0" presId="urn:microsoft.com/office/officeart/2005/8/layout/orgChart1"/>
    <dgm:cxn modelId="{1EACF2E5-AF4F-1549-941A-656BB74AAAE6}" type="presParOf" srcId="{67A8E846-C371-3A47-9745-5324257F607A}" destId="{1A99199F-450A-CD4D-885B-988F5E0A62BC}" srcOrd="0" destOrd="0" presId="urn:microsoft.com/office/officeart/2005/8/layout/orgChart1"/>
    <dgm:cxn modelId="{EBAF3538-AD8E-D347-A834-04EDA0C27411}" type="presParOf" srcId="{67A8E846-C371-3A47-9745-5324257F607A}" destId="{9A4A1F1E-C38E-E44F-B623-FE7285A3452B}" srcOrd="1" destOrd="0" presId="urn:microsoft.com/office/officeart/2005/8/layout/orgChart1"/>
    <dgm:cxn modelId="{8FD4C949-2EFB-3D45-AB08-FB870AEDCF94}" type="presParOf" srcId="{0DC3D7A6-F8D7-2C41-915D-42C8C5B37CA7}" destId="{5BD3F7FC-65A6-E343-9012-C0A8EFCD222C}" srcOrd="1" destOrd="0" presId="urn:microsoft.com/office/officeart/2005/8/layout/orgChart1"/>
    <dgm:cxn modelId="{21AE3440-D55A-2745-AFAA-DFD1DAD72E22}" type="presParOf" srcId="{0DC3D7A6-F8D7-2C41-915D-42C8C5B37CA7}" destId="{3853D812-E41D-CB4D-9EAF-487720E3AC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45551-3E09-D448-9F04-8F642E0DE0B1}">
      <dsp:nvSpPr>
        <dsp:cNvPr id="0" name=""/>
        <dsp:cNvSpPr/>
      </dsp:nvSpPr>
      <dsp:spPr>
        <a:xfrm>
          <a:off x="5953868" y="3026943"/>
          <a:ext cx="177228" cy="776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430"/>
              </a:lnTo>
              <a:lnTo>
                <a:pt x="177228" y="7764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F3C31-E014-A04E-A5D4-C608CC74CF4C}">
      <dsp:nvSpPr>
        <dsp:cNvPr id="0" name=""/>
        <dsp:cNvSpPr/>
      </dsp:nvSpPr>
      <dsp:spPr>
        <a:xfrm>
          <a:off x="5776639" y="3026943"/>
          <a:ext cx="177228" cy="776430"/>
        </a:xfrm>
        <a:custGeom>
          <a:avLst/>
          <a:gdLst/>
          <a:ahLst/>
          <a:cxnLst/>
          <a:rect l="0" t="0" r="0" b="0"/>
          <a:pathLst>
            <a:path>
              <a:moveTo>
                <a:pt x="177228" y="0"/>
              </a:moveTo>
              <a:lnTo>
                <a:pt x="177228" y="776430"/>
              </a:lnTo>
              <a:lnTo>
                <a:pt x="0" y="7764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2BAC7-8E10-CB48-9D00-96565FEE29F0}">
      <dsp:nvSpPr>
        <dsp:cNvPr id="0" name=""/>
        <dsp:cNvSpPr/>
      </dsp:nvSpPr>
      <dsp:spPr>
        <a:xfrm>
          <a:off x="3911518" y="1828539"/>
          <a:ext cx="1198403" cy="776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430"/>
              </a:lnTo>
              <a:lnTo>
                <a:pt x="1198403" y="7764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A5F93-EE50-624D-A07A-E197FC04A4DD}">
      <dsp:nvSpPr>
        <dsp:cNvPr id="0" name=""/>
        <dsp:cNvSpPr/>
      </dsp:nvSpPr>
      <dsp:spPr>
        <a:xfrm>
          <a:off x="1869167" y="3026943"/>
          <a:ext cx="177228" cy="776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430"/>
              </a:lnTo>
              <a:lnTo>
                <a:pt x="177228" y="7764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09928-6AB6-494A-B0EC-2A8014D0209D}">
      <dsp:nvSpPr>
        <dsp:cNvPr id="0" name=""/>
        <dsp:cNvSpPr/>
      </dsp:nvSpPr>
      <dsp:spPr>
        <a:xfrm>
          <a:off x="1691939" y="3026943"/>
          <a:ext cx="177228" cy="776430"/>
        </a:xfrm>
        <a:custGeom>
          <a:avLst/>
          <a:gdLst/>
          <a:ahLst/>
          <a:cxnLst/>
          <a:rect l="0" t="0" r="0" b="0"/>
          <a:pathLst>
            <a:path>
              <a:moveTo>
                <a:pt x="177228" y="0"/>
              </a:moveTo>
              <a:lnTo>
                <a:pt x="177228" y="776430"/>
              </a:lnTo>
              <a:lnTo>
                <a:pt x="0" y="7764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C265F-2C74-9545-B574-297580F8B3FB}">
      <dsp:nvSpPr>
        <dsp:cNvPr id="0" name=""/>
        <dsp:cNvSpPr/>
      </dsp:nvSpPr>
      <dsp:spPr>
        <a:xfrm>
          <a:off x="2713114" y="1828539"/>
          <a:ext cx="1198403" cy="776430"/>
        </a:xfrm>
        <a:custGeom>
          <a:avLst/>
          <a:gdLst/>
          <a:ahLst/>
          <a:cxnLst/>
          <a:rect l="0" t="0" r="0" b="0"/>
          <a:pathLst>
            <a:path>
              <a:moveTo>
                <a:pt x="1198403" y="0"/>
              </a:moveTo>
              <a:lnTo>
                <a:pt x="1198403" y="776430"/>
              </a:lnTo>
              <a:lnTo>
                <a:pt x="0" y="7764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B5953-E813-9C4D-8BF5-89BE3EB45F57}">
      <dsp:nvSpPr>
        <dsp:cNvPr id="0" name=""/>
        <dsp:cNvSpPr/>
      </dsp:nvSpPr>
      <dsp:spPr>
        <a:xfrm>
          <a:off x="3067571" y="984593"/>
          <a:ext cx="1687892" cy="8439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Variables</a:t>
          </a:r>
        </a:p>
      </dsp:txBody>
      <dsp:txXfrm>
        <a:off x="3067571" y="984593"/>
        <a:ext cx="1687892" cy="843946"/>
      </dsp:txXfrm>
    </dsp:sp>
    <dsp:sp modelId="{E8FDCD61-0790-014C-BAC0-73AF9B66F9B4}">
      <dsp:nvSpPr>
        <dsp:cNvPr id="0" name=""/>
        <dsp:cNvSpPr/>
      </dsp:nvSpPr>
      <dsp:spPr>
        <a:xfrm>
          <a:off x="1025221" y="2182996"/>
          <a:ext cx="1687892" cy="8439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Categorical</a:t>
          </a:r>
        </a:p>
      </dsp:txBody>
      <dsp:txXfrm>
        <a:off x="1025221" y="2182996"/>
        <a:ext cx="1687892" cy="843946"/>
      </dsp:txXfrm>
    </dsp:sp>
    <dsp:sp modelId="{12456601-1189-0944-AACB-37180EBF69F9}">
      <dsp:nvSpPr>
        <dsp:cNvPr id="0" name=""/>
        <dsp:cNvSpPr/>
      </dsp:nvSpPr>
      <dsp:spPr>
        <a:xfrm>
          <a:off x="4046" y="3381400"/>
          <a:ext cx="1687892" cy="8439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Nominal</a:t>
          </a:r>
        </a:p>
      </dsp:txBody>
      <dsp:txXfrm>
        <a:off x="4046" y="3381400"/>
        <a:ext cx="1687892" cy="843946"/>
      </dsp:txXfrm>
    </dsp:sp>
    <dsp:sp modelId="{D3A51D4B-D485-1948-AF05-222235033F15}">
      <dsp:nvSpPr>
        <dsp:cNvPr id="0" name=""/>
        <dsp:cNvSpPr/>
      </dsp:nvSpPr>
      <dsp:spPr>
        <a:xfrm>
          <a:off x="2046396" y="3381400"/>
          <a:ext cx="1687892" cy="8439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Ordinal</a:t>
          </a:r>
        </a:p>
      </dsp:txBody>
      <dsp:txXfrm>
        <a:off x="2046396" y="3381400"/>
        <a:ext cx="1687892" cy="843946"/>
      </dsp:txXfrm>
    </dsp:sp>
    <dsp:sp modelId="{088F863C-2CB9-5846-ABCA-68C5540719C3}">
      <dsp:nvSpPr>
        <dsp:cNvPr id="0" name=""/>
        <dsp:cNvSpPr/>
      </dsp:nvSpPr>
      <dsp:spPr>
        <a:xfrm>
          <a:off x="5109921" y="2182996"/>
          <a:ext cx="1687892" cy="8439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Quantitative</a:t>
          </a:r>
        </a:p>
      </dsp:txBody>
      <dsp:txXfrm>
        <a:off x="5109921" y="2182996"/>
        <a:ext cx="1687892" cy="843946"/>
      </dsp:txXfrm>
    </dsp:sp>
    <dsp:sp modelId="{9D82B0ED-E6DE-5948-A550-546C5F250A5F}">
      <dsp:nvSpPr>
        <dsp:cNvPr id="0" name=""/>
        <dsp:cNvSpPr/>
      </dsp:nvSpPr>
      <dsp:spPr>
        <a:xfrm>
          <a:off x="4088746" y="3381400"/>
          <a:ext cx="1687892" cy="8439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Discrete</a:t>
          </a:r>
        </a:p>
      </dsp:txBody>
      <dsp:txXfrm>
        <a:off x="4088746" y="3381400"/>
        <a:ext cx="1687892" cy="843946"/>
      </dsp:txXfrm>
    </dsp:sp>
    <dsp:sp modelId="{1A99199F-450A-CD4D-885B-988F5E0A62BC}">
      <dsp:nvSpPr>
        <dsp:cNvPr id="0" name=""/>
        <dsp:cNvSpPr/>
      </dsp:nvSpPr>
      <dsp:spPr>
        <a:xfrm>
          <a:off x="6131096" y="3381400"/>
          <a:ext cx="1687892" cy="8439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Continuous</a:t>
          </a:r>
        </a:p>
      </dsp:txBody>
      <dsp:txXfrm>
        <a:off x="6131096" y="3381400"/>
        <a:ext cx="1687892" cy="843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7" Type="http://schemas.openxmlformats.org/officeDocument/2006/relationships/image" Target="../media/image26.emf"/><Relationship Id="rId8" Type="http://schemas.openxmlformats.org/officeDocument/2006/relationships/image" Target="../media/image27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Relationship Id="rId3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0BEB9-CCC3-B54B-9221-1ADF057662FB}" type="datetimeFigureOut">
              <a:rPr lang="en-US" smtClean="0"/>
              <a:t>5/27/19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E411C-FEB8-4B47-9CB1-1DA406677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05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6BE65-FC42-C84E-A0E6-D14DBD10827A}" type="datetimeFigureOut">
              <a:rPr lang="en-US" smtClean="0"/>
              <a:t>5/27/19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5AD83-BE2C-5B41-8486-13E486A5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383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F58-52F8-304E-AA30-DCF09D2F7104}" type="datetime1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BD9B-19B1-7048-A306-F3B33E778A72}" type="datetime1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D3A6-5C92-2C43-A75B-CD9F58134A64}" type="datetime1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32C6-B0B3-5743-AFA9-8AE52549A5BA}" type="datetime1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7EC-A5F4-7845-A530-664557244140}" type="datetime1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D7F-44AB-8A4F-B6BF-C53E5EE8FA90}" type="datetime1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26B-6E0E-4643-8DE7-8D2DB3D7ECD5}" type="datetime1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50CC-5EE0-0045-8077-9D2D238164C3}" type="datetime1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6E2B-9C3E-6A46-883D-2E0D3B39F7A7}" type="datetime1">
              <a:rPr lang="en-US" smtClean="0"/>
              <a:t>5/27/19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9136-0D7A-4A44-9D50-4241B7D2B9AF}" type="datetime1">
              <a:rPr lang="en-US" smtClean="0"/>
              <a:t>5/27/19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2835-EECF-184C-9F15-6F3CDA80C3C2}" type="datetime1">
              <a:rPr lang="en-US" smtClean="0"/>
              <a:t>5/27/19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2A0F-215D-1245-8D4F-BE87D167DA78}" type="datetime1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09729DD-A150-AB4F-A693-3AF948315779}" type="datetime1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Adriano Zambom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9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24.emf"/><Relationship Id="rId13" Type="http://schemas.openxmlformats.org/officeDocument/2006/relationships/oleObject" Target="../embeddings/oleObject15.bin"/><Relationship Id="rId14" Type="http://schemas.openxmlformats.org/officeDocument/2006/relationships/image" Target="../media/image25.emf"/><Relationship Id="rId15" Type="http://schemas.openxmlformats.org/officeDocument/2006/relationships/oleObject" Target="../embeddings/oleObject16.bin"/><Relationship Id="rId16" Type="http://schemas.openxmlformats.org/officeDocument/2006/relationships/image" Target="../media/image26.emf"/><Relationship Id="rId17" Type="http://schemas.openxmlformats.org/officeDocument/2006/relationships/oleObject" Target="../embeddings/oleObject17.bin"/><Relationship Id="rId18" Type="http://schemas.openxmlformats.org/officeDocument/2006/relationships/image" Target="../media/image2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22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2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30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31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3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One Categorical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0" y="2272415"/>
            <a:ext cx="5016500" cy="37973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9275" y="1600201"/>
            <a:ext cx="8384306" cy="280073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Suppose we ask students at Penn State which is their favorite movie genre. We find the following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21877"/>
              </p:ext>
            </p:extLst>
          </p:nvPr>
        </p:nvGraphicFramePr>
        <p:xfrm>
          <a:off x="112695" y="2732155"/>
          <a:ext cx="38617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68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70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Fic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2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One Categorical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R:</a:t>
            </a:r>
          </a:p>
          <a:p>
            <a:pPr fontAlgn="t"/>
            <a:r>
              <a:rPr lang="en-US" dirty="0"/>
              <a:t>slices &lt;- c</a:t>
            </a:r>
            <a:r>
              <a:rPr lang="en-US" dirty="0" smtClean="0"/>
              <a:t>(</a:t>
            </a:r>
            <a:r>
              <a:rPr lang="en-US" b="1" dirty="0" smtClean="0"/>
              <a:t>540,</a:t>
            </a:r>
            <a:r>
              <a:rPr lang="en-US" dirty="0" smtClean="0"/>
              <a:t>360,280,280,220,160,160) </a:t>
            </a:r>
          </a:p>
          <a:p>
            <a:pPr fontAlgn="t"/>
            <a:r>
              <a:rPr lang="en-US" dirty="0" err="1" smtClean="0"/>
              <a:t>lbls</a:t>
            </a:r>
            <a:r>
              <a:rPr lang="en-US" dirty="0" smtClean="0"/>
              <a:t> </a:t>
            </a:r>
            <a:r>
              <a:rPr lang="en-US" dirty="0"/>
              <a:t>&lt;- c</a:t>
            </a:r>
            <a:r>
              <a:rPr lang="en-US" dirty="0" smtClean="0"/>
              <a:t>(</a:t>
            </a:r>
            <a:r>
              <a:rPr lang="en-US" b="1" dirty="0"/>
              <a:t>"</a:t>
            </a:r>
            <a:r>
              <a:rPr lang="en-US" b="1" dirty="0" smtClean="0"/>
              <a:t>Comedy</a:t>
            </a:r>
            <a:r>
              <a:rPr lang="en-US" b="1" dirty="0"/>
              <a:t>"</a:t>
            </a:r>
            <a:r>
              <a:rPr lang="en-US" b="1" dirty="0" smtClean="0"/>
              <a:t>,</a:t>
            </a:r>
            <a:r>
              <a:rPr lang="en-US" b="1" dirty="0"/>
              <a:t> "</a:t>
            </a:r>
            <a:r>
              <a:rPr lang="en-US" dirty="0" smtClean="0"/>
              <a:t>Action</a:t>
            </a:r>
            <a:r>
              <a:rPr lang="en-US" b="1" dirty="0"/>
              <a:t>"</a:t>
            </a:r>
            <a:r>
              <a:rPr lang="en-US" b="1" dirty="0" smtClean="0"/>
              <a:t>, </a:t>
            </a:r>
            <a:r>
              <a:rPr lang="en-US" b="1" dirty="0"/>
              <a:t>"</a:t>
            </a:r>
            <a:r>
              <a:rPr lang="en-US" dirty="0" smtClean="0"/>
              <a:t>Romance</a:t>
            </a:r>
            <a:r>
              <a:rPr lang="en-US" b="1" dirty="0"/>
              <a:t>"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/>
              <a:t>"</a:t>
            </a:r>
            <a:r>
              <a:rPr lang="en-US" dirty="0" smtClean="0"/>
              <a:t>Drama</a:t>
            </a:r>
            <a:r>
              <a:rPr lang="en-US" b="1" dirty="0"/>
              <a:t>"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/>
              <a:t>"</a:t>
            </a:r>
            <a:r>
              <a:rPr lang="en-US" dirty="0" smtClean="0"/>
              <a:t>Horror</a:t>
            </a:r>
            <a:r>
              <a:rPr lang="en-US" b="1" dirty="0"/>
              <a:t>"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/>
              <a:t>"</a:t>
            </a:r>
            <a:r>
              <a:rPr lang="en-US" dirty="0" smtClean="0"/>
              <a:t>Foreign</a:t>
            </a:r>
            <a:r>
              <a:rPr lang="en-US" b="1" dirty="0"/>
              <a:t>"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/>
              <a:t>"</a:t>
            </a:r>
            <a:r>
              <a:rPr lang="en-US" dirty="0" smtClean="0"/>
              <a:t>Sc</a:t>
            </a:r>
            <a:r>
              <a:rPr lang="en-US" dirty="0"/>
              <a:t>. </a:t>
            </a:r>
            <a:r>
              <a:rPr lang="en-US" dirty="0" err="1"/>
              <a:t>Fic</a:t>
            </a:r>
            <a:r>
              <a:rPr lang="en-US" dirty="0" smtClean="0"/>
              <a:t>.</a:t>
            </a:r>
            <a:r>
              <a:rPr lang="en-US" b="1" dirty="0"/>
              <a:t> "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pie(slices, labels = </a:t>
            </a:r>
            <a:r>
              <a:rPr lang="en-US" dirty="0" err="1"/>
              <a:t>lbls</a:t>
            </a:r>
            <a:r>
              <a:rPr lang="en-US" dirty="0"/>
              <a:t>, main="Pie Chart of Countries")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Adriano Zambom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7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Two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94211"/>
            <a:ext cx="8042276" cy="43434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Gender and seatbelt 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8141"/>
              </p:ext>
            </p:extLst>
          </p:nvPr>
        </p:nvGraphicFramePr>
        <p:xfrm>
          <a:off x="667169" y="1733589"/>
          <a:ext cx="7924385" cy="2259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8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46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87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2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20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320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753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3193"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915</a:t>
                      </a:r>
                    </a:p>
                    <a:p>
                      <a:r>
                        <a:rPr lang="en-US" sz="1400" dirty="0"/>
                        <a:t>(62.4%)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276</a:t>
                      </a:r>
                    </a:p>
                    <a:p>
                      <a:r>
                        <a:rPr lang="en-US" sz="1400" dirty="0"/>
                        <a:t>(18.8%)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167</a:t>
                      </a:r>
                    </a:p>
                    <a:p>
                      <a:r>
                        <a:rPr lang="en-US" sz="1400" dirty="0"/>
                        <a:t>(11.4%)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84</a:t>
                      </a:r>
                    </a:p>
                    <a:p>
                      <a:r>
                        <a:rPr lang="en-US" sz="1400" dirty="0"/>
                        <a:t>(5.7%)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  <a:p>
                      <a:r>
                        <a:rPr lang="en-US" sz="1400" dirty="0"/>
                        <a:t>(1.7%)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1467</a:t>
                      </a:r>
                    </a:p>
                    <a:p>
                      <a:r>
                        <a:rPr lang="en-US" sz="1400" dirty="0"/>
                        <a:t>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3193"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771</a:t>
                      </a:r>
                    </a:p>
                    <a:p>
                      <a:r>
                        <a:rPr lang="en-US" sz="1400" dirty="0"/>
                        <a:t>(49%)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302</a:t>
                      </a:r>
                    </a:p>
                    <a:p>
                      <a:r>
                        <a:rPr lang="en-US" sz="1400" dirty="0"/>
                        <a:t>(19.2%)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247</a:t>
                      </a:r>
                    </a:p>
                    <a:p>
                      <a:r>
                        <a:rPr lang="en-US" sz="1400" dirty="0"/>
                        <a:t>(15.7%)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165</a:t>
                      </a:r>
                    </a:p>
                    <a:p>
                      <a:r>
                        <a:rPr lang="en-US" sz="1400" dirty="0"/>
                        <a:t>(10.5%)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</a:t>
                      </a:r>
                    </a:p>
                    <a:p>
                      <a:r>
                        <a:rPr lang="en-US" sz="1400" dirty="0"/>
                        <a:t>(5.7%)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1575</a:t>
                      </a:r>
                    </a:p>
                    <a:p>
                      <a:r>
                        <a:rPr lang="en-US" sz="1400" dirty="0"/>
                        <a:t>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487" y="3218336"/>
            <a:ext cx="5445472" cy="37620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2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Two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</a:t>
            </a:r>
          </a:p>
          <a:p>
            <a:r>
              <a:rPr lang="en-US" dirty="0"/>
              <a:t># Grouped Bar Plot </a:t>
            </a:r>
            <a:endParaRPr lang="en-US" dirty="0" smtClean="0"/>
          </a:p>
          <a:p>
            <a:r>
              <a:rPr lang="en-US" dirty="0" smtClean="0"/>
              <a:t>counts </a:t>
            </a:r>
            <a:r>
              <a:rPr lang="en-US" dirty="0"/>
              <a:t>&lt;- table(</a:t>
            </a:r>
            <a:r>
              <a:rPr lang="en-US" dirty="0" err="1"/>
              <a:t>mtcars$vs</a:t>
            </a:r>
            <a:r>
              <a:rPr lang="en-US" dirty="0"/>
              <a:t>, </a:t>
            </a:r>
            <a:r>
              <a:rPr lang="en-US" dirty="0" err="1"/>
              <a:t>mtcars$gear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err="1"/>
              <a:t>barplot</a:t>
            </a:r>
            <a:r>
              <a:rPr lang="en-US" dirty="0"/>
              <a:t>(counts, main="Car Distribution by Gears and VS", </a:t>
            </a:r>
            <a:r>
              <a:rPr lang="en-US" dirty="0" err="1"/>
              <a:t>xlab</a:t>
            </a:r>
            <a:r>
              <a:rPr lang="en-US" dirty="0"/>
              <a:t>="Number of Gears", col=c("</a:t>
            </a:r>
            <a:r>
              <a:rPr lang="en-US" dirty="0" err="1"/>
              <a:t>darkblue</a:t>
            </a:r>
            <a:r>
              <a:rPr lang="en-US" dirty="0"/>
              <a:t>","red"), legend = </a:t>
            </a:r>
            <a:r>
              <a:rPr lang="en-US" dirty="0" err="1"/>
              <a:t>rownames</a:t>
            </a:r>
            <a:r>
              <a:rPr lang="en-US" dirty="0"/>
              <a:t>(counts), beside=TRUE)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Adriano Zambom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4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Explanatory and Response Variables for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In some situations it is possible to identify a variable as being the </a:t>
            </a:r>
            <a:r>
              <a:rPr lang="en-US" b="1" dirty="0">
                <a:solidFill>
                  <a:srgbClr val="000000"/>
                </a:solidFill>
              </a:rPr>
              <a:t>explanatory</a:t>
            </a:r>
            <a:r>
              <a:rPr lang="en-US" dirty="0">
                <a:solidFill>
                  <a:srgbClr val="000000"/>
                </a:solidFill>
              </a:rPr>
              <a:t> and the other variable as the </a:t>
            </a:r>
            <a:r>
              <a:rPr lang="en-US" b="1" dirty="0">
                <a:solidFill>
                  <a:srgbClr val="000000"/>
                </a:solidFill>
              </a:rPr>
              <a:t>response or outcome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For example, in the previous slide, gender is the explanatory and use of seatbelt is the response.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Within each explanatory group, we are interested in knowing what percentage fell into each response or outcome category.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Features of Quantitative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Distribution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Shape</a:t>
            </a:r>
          </a:p>
          <a:p>
            <a:r>
              <a:rPr lang="en-US" dirty="0">
                <a:solidFill>
                  <a:srgbClr val="000000"/>
                </a:solidFill>
              </a:rPr>
              <a:t>Location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Mean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Median</a:t>
            </a:r>
          </a:p>
          <a:p>
            <a:r>
              <a:rPr lang="en-US" dirty="0">
                <a:solidFill>
                  <a:srgbClr val="000000"/>
                </a:solidFill>
              </a:rPr>
              <a:t>Spread(Variability)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Standard Deviation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Variance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Interquartile Range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0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the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</a:t>
            </a:r>
          </a:p>
          <a:p>
            <a:endParaRPr lang="en-US" dirty="0"/>
          </a:p>
          <a:p>
            <a:r>
              <a:rPr lang="en-US" dirty="0"/>
              <a:t>Skewed to the right/left</a:t>
            </a:r>
          </a:p>
          <a:p>
            <a:endParaRPr lang="en-US" dirty="0"/>
          </a:p>
          <a:p>
            <a:r>
              <a:rPr lang="en-US" dirty="0" err="1"/>
              <a:t>Bellhsaped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Unimodal</a:t>
            </a:r>
            <a:r>
              <a:rPr lang="en-US" dirty="0"/>
              <a:t>/bimodal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5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Distribution: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Shape</a:t>
            </a:r>
            <a:r>
              <a:rPr lang="en-US" dirty="0">
                <a:solidFill>
                  <a:srgbClr val="000000"/>
                </a:solidFill>
              </a:rPr>
              <a:t> is a measure that describes how the values are distributed. </a:t>
            </a:r>
          </a:p>
          <a:p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b="1" dirty="0">
                <a:solidFill>
                  <a:srgbClr val="000000"/>
                </a:solidFill>
              </a:rPr>
              <a:t>histogram</a:t>
            </a:r>
            <a:r>
              <a:rPr lang="en-US" dirty="0">
                <a:solidFill>
                  <a:srgbClr val="000000"/>
                </a:solidFill>
              </a:rPr>
              <a:t> is commonly used to visualize the shape of quantitative data.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Other graphical methods: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stem-and-leaf plot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dot plot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box plot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83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0913" b="10913"/>
          <a:stretch>
            <a:fillRect/>
          </a:stretch>
        </p:blipFill>
        <p:spPr>
          <a:xfrm>
            <a:off x="264458" y="1600201"/>
            <a:ext cx="4119225" cy="222467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605" y="995126"/>
            <a:ext cx="4724400" cy="326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58" y="3225961"/>
            <a:ext cx="4724400" cy="326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605" y="3376893"/>
            <a:ext cx="4724400" cy="32639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9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R:</a:t>
            </a:r>
          </a:p>
          <a:p>
            <a:pPr marL="0" indent="0">
              <a:buNone/>
            </a:pP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AirPassengers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192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Raw data is a term used for numbers and category labels that have been collected but not yet processed in any way.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Examples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Toss a coin and check heads or tails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Data: H T H H T H H T H T T T …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How many siblings do you have and do you play video games?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Data:</a:t>
            </a:r>
          </a:p>
          <a:p>
            <a:pPr lvl="2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89313"/>
              </p:ext>
            </p:extLst>
          </p:nvPr>
        </p:nvGraphicFramePr>
        <p:xfrm>
          <a:off x="2581742" y="5029200"/>
          <a:ext cx="615987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01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64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4632">
                <a:tc>
                  <a:txBody>
                    <a:bodyPr/>
                    <a:lstStyle/>
                    <a:p>
                      <a:r>
                        <a:rPr lang="en-US" dirty="0"/>
                        <a:t>Person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 Video</a:t>
                      </a:r>
                      <a:r>
                        <a:rPr lang="en-US" baseline="0" dirty="0"/>
                        <a:t> Game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03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Steam and Leaf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Data: 63, 50, 62, 71, 49, 64, 53, 56, 64, 45, 80, 53, 67, 78</a:t>
            </a:r>
          </a:p>
          <a:p>
            <a:endParaRPr lang="en-US" dirty="0"/>
          </a:p>
          <a:p>
            <a:r>
              <a:rPr lang="en-US" dirty="0"/>
              <a:t>4 | 5 9</a:t>
            </a:r>
          </a:p>
          <a:p>
            <a:r>
              <a:rPr lang="en-US" dirty="0"/>
              <a:t>5 | 0 3 3 6</a:t>
            </a:r>
          </a:p>
          <a:p>
            <a:r>
              <a:rPr lang="en-US" dirty="0"/>
              <a:t>6 | 2 3 4 4 7 </a:t>
            </a:r>
          </a:p>
          <a:p>
            <a:r>
              <a:rPr lang="en-US" dirty="0"/>
              <a:t>7 | 1 8</a:t>
            </a:r>
          </a:p>
          <a:p>
            <a:r>
              <a:rPr lang="en-US" dirty="0"/>
              <a:t>8 |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Steam and Leaf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R:</a:t>
            </a:r>
          </a:p>
          <a:p>
            <a:r>
              <a:rPr lang="en-US" dirty="0"/>
              <a:t>stem(</a:t>
            </a:r>
            <a:r>
              <a:rPr lang="en-US" dirty="0" err="1"/>
              <a:t>faithful$eruptions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</a:t>
            </a:r>
            <a:r>
              <a:rPr lang="da-DK" dirty="0"/>
              <a:t>2 2 0 5 4 2 4 2 2 3 1 2 3 4 2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Adriano Zambom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53" y="1444532"/>
            <a:ext cx="7353052" cy="507993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18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71" y="1444532"/>
            <a:ext cx="3479800" cy="378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157" y="1444532"/>
            <a:ext cx="3479800" cy="3784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94162" y="5250294"/>
            <a:ext cx="368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R: boxplot</a:t>
            </a:r>
            <a:r>
              <a:rPr lang="en-US" dirty="0"/>
              <a:t>(</a:t>
            </a:r>
            <a:r>
              <a:rPr lang="en-US" dirty="0" err="1"/>
              <a:t>faithful$eruptions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8749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Raw data: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n = number of individuals in the data set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                  represent the data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85581"/>
              </p:ext>
            </p:extLst>
          </p:nvPr>
        </p:nvGraphicFramePr>
        <p:xfrm>
          <a:off x="970078" y="4055426"/>
          <a:ext cx="1989169" cy="62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685800" imgH="215900" progId="Equation.3">
                  <p:embed/>
                </p:oleObj>
              </mc:Choice>
              <mc:Fallback>
                <p:oleObj name="Equation" r:id="rId3" imgW="685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0078" y="4055426"/>
                        <a:ext cx="1989169" cy="62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6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195261"/>
            <a:ext cx="8042276" cy="1336956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95358"/>
            <a:ext cx="8042276" cy="53312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Mean: the mean value of the sample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Median: numeric value separating the higher half of a sample from the lower half.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 is odd -&gt; M is the middle of the ordered values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 is even -&gt; M is the average of the middle two of the ordered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389258"/>
              </p:ext>
            </p:extLst>
          </p:nvPr>
        </p:nvGraphicFramePr>
        <p:xfrm>
          <a:off x="1639888" y="2022675"/>
          <a:ext cx="475297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1638300" imgH="635000" progId="Equation.3">
                  <p:embed/>
                </p:oleObj>
              </mc:Choice>
              <mc:Fallback>
                <p:oleObj name="Equation" r:id="rId3" imgW="16383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9888" y="2022675"/>
                        <a:ext cx="4752975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25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Data: 3 6 2 5 8 3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Mean: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Median: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 = 6 even!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ordered values: 2 3 3 5 6 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 =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597991"/>
              </p:ext>
            </p:extLst>
          </p:nvPr>
        </p:nvGraphicFramePr>
        <p:xfrm>
          <a:off x="1973263" y="1824038"/>
          <a:ext cx="6262687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3" imgW="2159000" imgH="635000" progId="Equation.3">
                  <p:embed/>
                </p:oleObj>
              </mc:Choice>
              <mc:Fallback>
                <p:oleObj name="Equation" r:id="rId3" imgW="21590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3263" y="1824038"/>
                        <a:ext cx="6262687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647745"/>
              </p:ext>
            </p:extLst>
          </p:nvPr>
        </p:nvGraphicFramePr>
        <p:xfrm>
          <a:off x="1973263" y="5151438"/>
          <a:ext cx="1620837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5" imgW="558800" imgH="393700" progId="Equation.3">
                  <p:embed/>
                </p:oleObj>
              </mc:Choice>
              <mc:Fallback>
                <p:oleObj name="Equation" r:id="rId5" imgW="558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3263" y="5151438"/>
                        <a:ext cx="1620837" cy="1138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08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Spread: Range and IRQ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8102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Range: the diﬀerence between the maximum value and the minimum value of the data 	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range = max (x ) − min(x )</a:t>
            </a:r>
          </a:p>
          <a:p>
            <a:pPr marL="349250" lvl="1" indent="0">
              <a:buNone/>
            </a:pPr>
            <a:r>
              <a:rPr lang="fr-FR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Q1 =  median of the lower half of the data</a:t>
            </a:r>
          </a:p>
          <a:p>
            <a:r>
              <a:rPr lang="en-US" dirty="0">
                <a:solidFill>
                  <a:srgbClr val="000000"/>
                </a:solidFill>
              </a:rPr>
              <a:t>Q2 =  median of the upper half of the data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IRQ: the diﬀerence between the upper quartile and the lower quartile of the data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IQR = Q3 − Q1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34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Data: 12 14 11 12 19 68 15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We need the ordered data: 11 12 12 14 15 19 68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Range = 68 - 11 = 57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IQR = 17 – 12 =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30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02648" cy="4343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Data: 12 14 11 12 19 68 15 89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We need the ordered data: 11 12 12 14 15 19 68 89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Range = 89 - 11 = 78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IQR = 43.5 – 12 = 31.5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2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Observations and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89782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Variable</a:t>
            </a:r>
            <a:r>
              <a:rPr lang="en-US" sz="2000" dirty="0">
                <a:solidFill>
                  <a:srgbClr val="000000"/>
                </a:solidFill>
              </a:rPr>
              <a:t> is a characteristic that can diﬀer from one individual to another.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An </a:t>
            </a:r>
            <a:r>
              <a:rPr lang="en-US" sz="2000" b="1" dirty="0">
                <a:solidFill>
                  <a:srgbClr val="000000"/>
                </a:solidFill>
              </a:rPr>
              <a:t>Observational unit </a:t>
            </a:r>
            <a:r>
              <a:rPr lang="en-US" sz="2000" dirty="0">
                <a:solidFill>
                  <a:srgbClr val="000000"/>
                </a:solidFill>
              </a:rPr>
              <a:t>is a single individual who participates in a study. 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Observation</a:t>
            </a:r>
            <a:r>
              <a:rPr lang="en-US" sz="2000" dirty="0">
                <a:solidFill>
                  <a:srgbClr val="000000"/>
                </a:solidFill>
              </a:rPr>
              <a:t> is the value of a single measurement from one observational unit. </a:t>
            </a:r>
            <a:endParaRPr lang="cs-CZ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A </a:t>
            </a:r>
            <a:r>
              <a:rPr lang="en-US" sz="2000" b="1" dirty="0">
                <a:solidFill>
                  <a:srgbClr val="000000"/>
                </a:solidFill>
              </a:rPr>
              <a:t>dataset</a:t>
            </a:r>
            <a:r>
              <a:rPr lang="en-US" sz="2000" dirty="0">
                <a:solidFill>
                  <a:srgbClr val="000000"/>
                </a:solidFill>
              </a:rPr>
              <a:t> is a complete set of raw data, for all observational units and variables in a study.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What are the variables, observational units, observations in the previous examples?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4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Example 3: Influence of outliers on Mean and 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Data: 167, 165, 168, 166, 170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Ordered data: 165 166 167 168 170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Mean = (167+ 165+ 168+ 166+ 170)/5 = 167.2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Median = 167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Data: 167, 165, 168, 166, 2, 170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Ordered data: 2 165 166 167 168 170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Mean = (167+ 165+ 168+ 166+ 2+ 170)/6 = 139.66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Median = 166.5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Resistant </a:t>
            </a:r>
            <a:r>
              <a:rPr lang="en-US" dirty="0" err="1">
                <a:solidFill>
                  <a:srgbClr val="000000"/>
                </a:solidFill>
              </a:rPr>
              <a:t>vs</a:t>
            </a:r>
            <a:r>
              <a:rPr lang="en-US" dirty="0">
                <a:solidFill>
                  <a:srgbClr val="000000"/>
                </a:solidFill>
              </a:rPr>
              <a:t> non-Resistant Statistics! Quartiles?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86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8714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Outliers</a:t>
            </a:r>
            <a:r>
              <a:rPr lang="en-US" dirty="0">
                <a:solidFill>
                  <a:srgbClr val="000000"/>
                </a:solidFill>
              </a:rPr>
              <a:t> are data points that are farther than 1.5*IQR from the Quartiles</a:t>
            </a:r>
          </a:p>
          <a:p>
            <a:r>
              <a:rPr lang="en-US" dirty="0">
                <a:solidFill>
                  <a:srgbClr val="000000"/>
                </a:solidFill>
              </a:rPr>
              <a:t>Example: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Data: 5 4 4 0 2 4 3    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ordered: </a:t>
            </a:r>
            <a:r>
              <a:rPr lang="da-DK" dirty="0">
                <a:solidFill>
                  <a:srgbClr val="000000"/>
                </a:solidFill>
              </a:rPr>
              <a:t>0 2 3 4 4 4 5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Q1 = 2.5   Q3 = 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IRQ = 4 – 2.5 = 1.5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Note that 0 &lt; Q1 – 1.5*IQR = 2.5 – 1.5*1.5 = 0.25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0 is an outlier! What do I do with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023" y="1796421"/>
            <a:ext cx="34798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77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k-</a:t>
            </a:r>
            <a:r>
              <a:rPr lang="en-US" b="1" dirty="0" err="1">
                <a:solidFill>
                  <a:srgbClr val="000000"/>
                </a:solidFill>
              </a:rPr>
              <a:t>th</a:t>
            </a:r>
            <a:r>
              <a:rPr lang="en-US" b="1" dirty="0">
                <a:solidFill>
                  <a:srgbClr val="000000"/>
                </a:solidFill>
              </a:rPr>
              <a:t> percentile</a:t>
            </a:r>
            <a:r>
              <a:rPr lang="en-US" dirty="0">
                <a:solidFill>
                  <a:srgbClr val="000000"/>
                </a:solidFill>
              </a:rPr>
              <a:t> is a number that has k% of the data values at or below it and (100-k)% of the data values above it.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Note that Q1 and Q3 are special cases of </a:t>
            </a:r>
            <a:r>
              <a:rPr lang="en-US" dirty="0" err="1">
                <a:solidFill>
                  <a:srgbClr val="000000"/>
                </a:solidFill>
              </a:rPr>
              <a:t>quantiles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Example: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Data: 2 1 5 3 4 1 2 5 5 2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Ordered data: </a:t>
            </a:r>
            <a:r>
              <a:rPr lang="da-DK" dirty="0">
                <a:solidFill>
                  <a:srgbClr val="000000"/>
                </a:solidFill>
              </a:rPr>
              <a:t>1 1 2 2 2 3 4 5 5 5</a:t>
            </a:r>
          </a:p>
          <a:p>
            <a:pPr lvl="1"/>
            <a:r>
              <a:rPr lang="da-DK" dirty="0">
                <a:solidFill>
                  <a:srgbClr val="000000"/>
                </a:solidFill>
              </a:rPr>
              <a:t>20th </a:t>
            </a:r>
            <a:r>
              <a:rPr lang="da-DK" dirty="0" err="1">
                <a:solidFill>
                  <a:srgbClr val="000000"/>
                </a:solidFill>
              </a:rPr>
              <a:t>percentile</a:t>
            </a:r>
            <a:r>
              <a:rPr lang="da-DK" dirty="0">
                <a:solidFill>
                  <a:srgbClr val="000000"/>
                </a:solidFill>
              </a:rPr>
              <a:t>: 1.5</a:t>
            </a:r>
          </a:p>
          <a:p>
            <a:pPr lvl="1"/>
            <a:r>
              <a:rPr lang="da-DK" dirty="0">
                <a:solidFill>
                  <a:srgbClr val="000000"/>
                </a:solidFill>
              </a:rPr>
              <a:t>67th </a:t>
            </a:r>
            <a:r>
              <a:rPr lang="da-DK" dirty="0" err="1">
                <a:solidFill>
                  <a:srgbClr val="000000"/>
                </a:solidFill>
              </a:rPr>
              <a:t>percentile</a:t>
            </a:r>
            <a:r>
              <a:rPr lang="da-DK" dirty="0">
                <a:solidFill>
                  <a:srgbClr val="000000"/>
                </a:solidFill>
              </a:rPr>
              <a:t>: 3.5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5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Spread: Variance and Std.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Standard deviation </a:t>
            </a:r>
            <a:r>
              <a:rPr lang="en-US" dirty="0">
                <a:solidFill>
                  <a:srgbClr val="000000"/>
                </a:solidFill>
              </a:rPr>
              <a:t>is basically the average distance that values fall from the mean.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Sample Std. </a:t>
            </a:r>
            <a:r>
              <a:rPr lang="en-US" dirty="0" err="1">
                <a:solidFill>
                  <a:srgbClr val="000000"/>
                </a:solidFill>
              </a:rPr>
              <a:t>Dev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Sample Variance: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21346"/>
              </p:ext>
            </p:extLst>
          </p:nvPr>
        </p:nvGraphicFramePr>
        <p:xfrm>
          <a:off x="4079875" y="2244725"/>
          <a:ext cx="3057525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3" imgW="1054100" imgH="673100" progId="Equation.3">
                  <p:embed/>
                </p:oleObj>
              </mc:Choice>
              <mc:Fallback>
                <p:oleObj name="Equation" r:id="rId3" imgW="10541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9875" y="2244725"/>
                        <a:ext cx="3057525" cy="194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225424"/>
              </p:ext>
            </p:extLst>
          </p:nvPr>
        </p:nvGraphicFramePr>
        <p:xfrm>
          <a:off x="4153694" y="4383088"/>
          <a:ext cx="2909888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5" imgW="1003300" imgH="635000" progId="Equation.3">
                  <p:embed/>
                </p:oleObj>
              </mc:Choice>
              <mc:Fallback>
                <p:oleObj name="Equation" r:id="rId5" imgW="10033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3694" y="4383088"/>
                        <a:ext cx="2909888" cy="183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590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Data:62, 68, 74, 76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027364"/>
              </p:ext>
            </p:extLst>
          </p:nvPr>
        </p:nvGraphicFramePr>
        <p:xfrm>
          <a:off x="1173863" y="2050714"/>
          <a:ext cx="467836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3" imgW="1612900" imgH="393700" progId="Equation.3">
                  <p:embed/>
                </p:oleObj>
              </mc:Choice>
              <mc:Fallback>
                <p:oleObj name="Equation" r:id="rId3" imgW="1612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863" y="2050714"/>
                        <a:ext cx="4678362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133224"/>
              </p:ext>
            </p:extLst>
          </p:nvPr>
        </p:nvGraphicFramePr>
        <p:xfrm>
          <a:off x="128588" y="4852988"/>
          <a:ext cx="861377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5" imgW="3606800" imgH="457200" progId="Equation.3">
                  <p:embed/>
                </p:oleObj>
              </mc:Choice>
              <mc:Fallback>
                <p:oleObj name="Equation" r:id="rId5" imgW="3606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588" y="4852988"/>
                        <a:ext cx="8613775" cy="109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160107"/>
              </p:ext>
            </p:extLst>
          </p:nvPr>
        </p:nvGraphicFramePr>
        <p:xfrm>
          <a:off x="1173863" y="3190539"/>
          <a:ext cx="2193356" cy="139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7" imgW="1054100" imgH="673100" progId="Equation.3">
                  <p:embed/>
                </p:oleObj>
              </mc:Choice>
              <mc:Fallback>
                <p:oleObj name="Equation" r:id="rId7" imgW="10541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3863" y="3190539"/>
                        <a:ext cx="2193356" cy="139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98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</a:t>
            </a:r>
            <a:r>
              <a:rPr lang="en-US" dirty="0" err="1"/>
              <a:t>vs</a:t>
            </a:r>
            <a:r>
              <a:rPr lang="en-US" dirty="0"/>
              <a:t> Sample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68375" lvl="3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Population		Sample</a:t>
            </a:r>
          </a:p>
          <a:p>
            <a:pPr lvl="1"/>
            <a:endParaRPr lang="en-US" sz="2600" dirty="0">
              <a:solidFill>
                <a:srgbClr val="000000"/>
              </a:solidFill>
            </a:endParaRPr>
          </a:p>
          <a:p>
            <a:pPr lvl="1"/>
            <a:r>
              <a:rPr lang="en-US" sz="2600" dirty="0">
                <a:solidFill>
                  <a:srgbClr val="000000"/>
                </a:solidFill>
              </a:rPr>
              <a:t>Mean	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</a:rPr>
              <a:t>		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</a:rPr>
              <a:t>Median</a:t>
            </a:r>
          </a:p>
          <a:p>
            <a:pPr lvl="1"/>
            <a:endParaRPr lang="en-US" sz="2600" dirty="0">
              <a:solidFill>
                <a:srgbClr val="000000"/>
              </a:solidFill>
            </a:endParaRPr>
          </a:p>
          <a:p>
            <a:pPr lvl="1"/>
            <a:r>
              <a:rPr lang="en-US" sz="2600" dirty="0" err="1">
                <a:solidFill>
                  <a:srgbClr val="000000"/>
                </a:solidFill>
              </a:rPr>
              <a:t>Std.Dev</a:t>
            </a:r>
            <a:r>
              <a:rPr lang="en-US" sz="2600" dirty="0">
                <a:solidFill>
                  <a:srgbClr val="000000"/>
                </a:solidFill>
              </a:rPr>
              <a:t>.</a:t>
            </a:r>
          </a:p>
          <a:p>
            <a:pPr lvl="1"/>
            <a:endParaRPr lang="en-US" sz="2600" dirty="0">
              <a:solidFill>
                <a:srgbClr val="000000"/>
              </a:solidFill>
            </a:endParaRPr>
          </a:p>
          <a:p>
            <a:pPr lvl="1"/>
            <a:r>
              <a:rPr lang="en-US" sz="2600" dirty="0">
                <a:solidFill>
                  <a:srgbClr val="000000"/>
                </a:solidFill>
              </a:rPr>
              <a:t>Variance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157958"/>
              </p:ext>
            </p:extLst>
          </p:nvPr>
        </p:nvGraphicFramePr>
        <p:xfrm>
          <a:off x="3837532" y="2310606"/>
          <a:ext cx="4048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3" imgW="139700" imgH="165100" progId="Equation.3">
                  <p:embed/>
                </p:oleObj>
              </mc:Choice>
              <mc:Fallback>
                <p:oleObj name="Equation" r:id="rId3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7532" y="2310606"/>
                        <a:ext cx="404813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0188"/>
              </p:ext>
            </p:extLst>
          </p:nvPr>
        </p:nvGraphicFramePr>
        <p:xfrm>
          <a:off x="6483924" y="2310606"/>
          <a:ext cx="4048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5" imgW="139700" imgH="165100" progId="Equation.3">
                  <p:embed/>
                </p:oleObj>
              </mc:Choice>
              <mc:Fallback>
                <p:oleObj name="Equation" r:id="rId5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83924" y="2310606"/>
                        <a:ext cx="404813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189599"/>
              </p:ext>
            </p:extLst>
          </p:nvPr>
        </p:nvGraphicFramePr>
        <p:xfrm>
          <a:off x="3970338" y="4411663"/>
          <a:ext cx="4429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Equation" r:id="rId7" imgW="152400" imgH="139700" progId="Equation.3">
                  <p:embed/>
                </p:oleObj>
              </mc:Choice>
              <mc:Fallback>
                <p:oleObj name="Equation" r:id="rId7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70338" y="4411663"/>
                        <a:ext cx="442912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552088"/>
              </p:ext>
            </p:extLst>
          </p:nvPr>
        </p:nvGraphicFramePr>
        <p:xfrm>
          <a:off x="3886200" y="5313363"/>
          <a:ext cx="5905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Equation" r:id="rId9" imgW="203200" imgH="203200" progId="Equation.3">
                  <p:embed/>
                </p:oleObj>
              </mc:Choice>
              <mc:Fallback>
                <p:oleObj name="Equation" r:id="rId9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86200" y="5313363"/>
                        <a:ext cx="590550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591152"/>
              </p:ext>
            </p:extLst>
          </p:nvPr>
        </p:nvGraphicFramePr>
        <p:xfrm>
          <a:off x="6538913" y="4411663"/>
          <a:ext cx="3317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Equation" r:id="rId11" imgW="114300" imgH="139700" progId="Equation.3">
                  <p:embed/>
                </p:oleObj>
              </mc:Choice>
              <mc:Fallback>
                <p:oleObj name="Equation" r:id="rId11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38913" y="4411663"/>
                        <a:ext cx="331787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226361"/>
              </p:ext>
            </p:extLst>
          </p:nvPr>
        </p:nvGraphicFramePr>
        <p:xfrm>
          <a:off x="6453188" y="5313363"/>
          <a:ext cx="4778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Equation" r:id="rId13" imgW="165100" imgH="203200" progId="Equation.3">
                  <p:embed/>
                </p:oleObj>
              </mc:Choice>
              <mc:Fallback>
                <p:oleObj name="Equation" r:id="rId13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53188" y="5313363"/>
                        <a:ext cx="477837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194425"/>
              </p:ext>
            </p:extLst>
          </p:nvPr>
        </p:nvGraphicFramePr>
        <p:xfrm>
          <a:off x="6465888" y="3386138"/>
          <a:ext cx="4794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Equation" r:id="rId15" imgW="165100" imgH="139700" progId="Equation.3">
                  <p:embed/>
                </p:oleObj>
              </mc:Choice>
              <mc:Fallback>
                <p:oleObj name="Equation" r:id="rId15" imgW="1651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65888" y="3386138"/>
                        <a:ext cx="479425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779196"/>
              </p:ext>
            </p:extLst>
          </p:nvPr>
        </p:nvGraphicFramePr>
        <p:xfrm>
          <a:off x="3873500" y="3349625"/>
          <a:ext cx="406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Equation" r:id="rId17" imgW="139700" imgH="165100" progId="Equation.3">
                  <p:embed/>
                </p:oleObj>
              </mc:Choice>
              <mc:Fallback>
                <p:oleObj name="Equation" r:id="rId17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73500" y="3349625"/>
                        <a:ext cx="40640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827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 Empirical Rules for Bell Shaped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68% of the values fall within 1 std. dev. of the mean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95% of the values fall within 2 std. dev. of the mean		</a:t>
            </a:r>
          </a:p>
          <a:p>
            <a:r>
              <a:rPr lang="en-US" sz="1400" dirty="0">
                <a:solidFill>
                  <a:srgbClr val="000000"/>
                </a:solidFill>
              </a:rPr>
              <a:t>99.7% of the values fall within 3 std. dev. of the mean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71" y="2843493"/>
            <a:ext cx="6523315" cy="3263193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86774"/>
              </p:ext>
            </p:extLst>
          </p:nvPr>
        </p:nvGraphicFramePr>
        <p:xfrm>
          <a:off x="6021481" y="1741488"/>
          <a:ext cx="18764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4" imgW="647700" imgH="393700" progId="Equation.3">
                  <p:embed/>
                </p:oleObj>
              </mc:Choice>
              <mc:Fallback>
                <p:oleObj name="Equation" r:id="rId4" imgW="647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21481" y="1741488"/>
                        <a:ext cx="1876425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363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z-scores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0405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It is a useful measure of the relative value of any observation in the data set.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z = (observation value – mean)/</a:t>
            </a:r>
            <a:r>
              <a:rPr lang="en-US" dirty="0" err="1">
                <a:solidFill>
                  <a:srgbClr val="000000"/>
                </a:solidFill>
              </a:rPr>
              <a:t>std.dev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Example: Suppose the mean number of goals a soccer player scores in his professional life is 455 and the standard deviation is 35. Pele scored 1281 and David </a:t>
            </a:r>
            <a:r>
              <a:rPr lang="en-US" dirty="0" err="1">
                <a:solidFill>
                  <a:srgbClr val="000000"/>
                </a:solidFill>
              </a:rPr>
              <a:t>Beckhan</a:t>
            </a:r>
            <a:r>
              <a:rPr lang="en-US" dirty="0">
                <a:solidFill>
                  <a:srgbClr val="000000"/>
                </a:solidFill>
              </a:rPr>
              <a:t> 94 and Ronaldo 400 goals.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Pele			</a:t>
            </a:r>
            <a:r>
              <a:rPr lang="en-US" dirty="0" err="1">
                <a:solidFill>
                  <a:srgbClr val="000000"/>
                </a:solidFill>
              </a:rPr>
              <a:t>Beckhan</a:t>
            </a:r>
            <a:r>
              <a:rPr lang="en-US" dirty="0">
                <a:solidFill>
                  <a:srgbClr val="000000"/>
                </a:solidFill>
              </a:rPr>
              <a:t>		Ronaldo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z = -1.57 means that Ronaldo is 1.57 </a:t>
            </a:r>
            <a:r>
              <a:rPr lang="en-US" dirty="0" err="1">
                <a:solidFill>
                  <a:srgbClr val="000000"/>
                </a:solidFill>
              </a:rPr>
              <a:t>std.dev</a:t>
            </a:r>
            <a:r>
              <a:rPr lang="en-US" dirty="0">
                <a:solidFill>
                  <a:srgbClr val="000000"/>
                </a:solidFill>
              </a:rPr>
              <a:t>. below the mean goals of a soccer player.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496332"/>
              </p:ext>
            </p:extLst>
          </p:nvPr>
        </p:nvGraphicFramePr>
        <p:xfrm>
          <a:off x="549276" y="4892190"/>
          <a:ext cx="2449636" cy="72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3" imgW="1333500" imgH="393700" progId="Equation.3">
                  <p:embed/>
                </p:oleObj>
              </mc:Choice>
              <mc:Fallback>
                <p:oleObj name="Equation" r:id="rId3" imgW="1333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276" y="4892190"/>
                        <a:ext cx="2449636" cy="72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384513"/>
              </p:ext>
            </p:extLst>
          </p:nvPr>
        </p:nvGraphicFramePr>
        <p:xfrm>
          <a:off x="3602070" y="4943289"/>
          <a:ext cx="22352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5" imgW="1308100" imgH="393700" progId="Equation.3">
                  <p:embed/>
                </p:oleObj>
              </mc:Choice>
              <mc:Fallback>
                <p:oleObj name="Equation" r:id="rId5" imgW="130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2070" y="4943289"/>
                        <a:ext cx="2235200" cy="67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738020"/>
              </p:ext>
            </p:extLst>
          </p:nvPr>
        </p:nvGraphicFramePr>
        <p:xfrm>
          <a:off x="6513513" y="4943289"/>
          <a:ext cx="22574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7" imgW="1320800" imgH="393700" progId="Equation.3">
                  <p:embed/>
                </p:oleObj>
              </mc:Choice>
              <mc:Fallback>
                <p:oleObj name="Equation" r:id="rId7" imgW="1320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3513" y="4943289"/>
                        <a:ext cx="2257425" cy="67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7447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Rule for z-scores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39231" cy="43434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68% of the values have z-scores </a:t>
            </a:r>
            <a:r>
              <a:rPr lang="en-US" dirty="0" smtClean="0">
                <a:solidFill>
                  <a:srgbClr val="000000"/>
                </a:solidFill>
              </a:rPr>
              <a:t>between </a:t>
            </a:r>
            <a:r>
              <a:rPr lang="en-US" dirty="0">
                <a:solidFill>
                  <a:srgbClr val="000000"/>
                </a:solidFill>
              </a:rPr>
              <a:t>-1 and 1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95% of the values have z-scores </a:t>
            </a:r>
            <a:r>
              <a:rPr lang="en-US" dirty="0" smtClean="0">
                <a:solidFill>
                  <a:srgbClr val="000000"/>
                </a:solidFill>
              </a:rPr>
              <a:t>between </a:t>
            </a:r>
            <a:r>
              <a:rPr lang="en-US" dirty="0">
                <a:solidFill>
                  <a:srgbClr val="000000"/>
                </a:solidFill>
              </a:rPr>
              <a:t>__ and __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99.7% of the values have z-scores </a:t>
            </a:r>
            <a:r>
              <a:rPr lang="en-US" dirty="0" smtClean="0">
                <a:solidFill>
                  <a:srgbClr val="000000"/>
                </a:solidFill>
              </a:rPr>
              <a:t>between </a:t>
            </a:r>
            <a:r>
              <a:rPr lang="en-US" dirty="0">
                <a:solidFill>
                  <a:srgbClr val="000000"/>
                </a:solidFill>
              </a:rPr>
              <a:t>__ and __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403" y="2244771"/>
            <a:ext cx="7543147" cy="3698829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00"/>
                </a:solidFill>
              </a:rPr>
              <a:t>When all individuals in a population are measured, the measurements represent </a:t>
            </a:r>
            <a:r>
              <a:rPr lang="en-US" b="1" dirty="0">
                <a:solidFill>
                  <a:srgbClr val="000000"/>
                </a:solidFill>
              </a:rPr>
              <a:t>population data</a:t>
            </a:r>
            <a:r>
              <a:rPr lang="en-US" dirty="0">
                <a:solidFill>
                  <a:srgbClr val="000000"/>
                </a:solidFill>
              </a:rPr>
              <a:t>. </a:t>
            </a:r>
          </a:p>
          <a:p>
            <a:r>
              <a:rPr lang="en-US" dirty="0">
                <a:solidFill>
                  <a:srgbClr val="000000"/>
                </a:solidFill>
              </a:rPr>
              <a:t>When measurements are taken from a subset of a population, they represent </a:t>
            </a:r>
            <a:r>
              <a:rPr lang="en-US" b="1" dirty="0">
                <a:solidFill>
                  <a:srgbClr val="000000"/>
                </a:solidFill>
              </a:rPr>
              <a:t>sample data.</a:t>
            </a:r>
          </a:p>
          <a:p>
            <a:r>
              <a:rPr lang="en-US" dirty="0">
                <a:solidFill>
                  <a:srgbClr val="000000"/>
                </a:solidFill>
              </a:rPr>
              <a:t>Examples: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 historian summarizes the ages of all past presidents of the U.S.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Which drug is better: assign 25 volunteers to each drug randomly and record the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1675" y="2599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Populations and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01675" y="2599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Parameters and Statistics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48403" y="2244771"/>
            <a:ext cx="7543147" cy="369882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 summary measure computed from sample data is called a </a:t>
            </a:r>
            <a:r>
              <a:rPr lang="en-US" b="1" dirty="0">
                <a:solidFill>
                  <a:srgbClr val="000000"/>
                </a:solidFill>
              </a:rPr>
              <a:t>statistic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 summary measure for an population is called a </a:t>
            </a:r>
            <a:r>
              <a:rPr lang="en-US" b="1" dirty="0">
                <a:solidFill>
                  <a:srgbClr val="000000"/>
                </a:solidFill>
              </a:rPr>
              <a:t>parameter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Examples: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Mean points scored by Michael Jordan in all his career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Maximum GPA for stat students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2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Categorical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Ordinal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Educational level: High-school, Bachelor, Master, PhD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Nominal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Sex: Male, Female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Opinion about a topic: Yes, No</a:t>
            </a:r>
          </a:p>
          <a:p>
            <a:r>
              <a:rPr lang="en-US" b="1" dirty="0">
                <a:solidFill>
                  <a:srgbClr val="000000"/>
                </a:solidFill>
              </a:rPr>
              <a:t>Quantitative/Numerical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Measurements or counts taken on each individual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Continuous: any value within some interval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Height, Age, Weight, Time, …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Chart: Types of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0935831"/>
              </p:ext>
            </p:extLst>
          </p:nvPr>
        </p:nvGraphicFramePr>
        <p:xfrm>
          <a:off x="768515" y="786543"/>
          <a:ext cx="7823036" cy="520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6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and Response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When studying the relationship between variables, sometimes it is important to identify which is the response and which is the explanatory variable.</a:t>
            </a:r>
          </a:p>
          <a:p>
            <a:r>
              <a:rPr lang="en-US" b="1" dirty="0">
                <a:solidFill>
                  <a:srgbClr val="000000"/>
                </a:solidFill>
              </a:rPr>
              <a:t>Explanatory variable </a:t>
            </a:r>
            <a:r>
              <a:rPr lang="en-US" dirty="0">
                <a:solidFill>
                  <a:srgbClr val="000000"/>
                </a:solidFill>
              </a:rPr>
              <a:t>is the variable that is thought to partially explain the </a:t>
            </a:r>
            <a:r>
              <a:rPr lang="en-US" b="1" dirty="0">
                <a:solidFill>
                  <a:srgbClr val="000000"/>
                </a:solidFill>
              </a:rPr>
              <a:t>Response variable</a:t>
            </a:r>
            <a:r>
              <a:rPr lang="en-US" dirty="0">
                <a:solidFill>
                  <a:srgbClr val="000000"/>
                </a:solidFill>
              </a:rPr>
              <a:t>. </a:t>
            </a:r>
          </a:p>
          <a:p>
            <a:r>
              <a:rPr lang="en-US" dirty="0">
                <a:solidFill>
                  <a:srgbClr val="000000"/>
                </a:solidFill>
              </a:rPr>
              <a:t>Examples: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We want to study the relationship between smoking and lung cancer.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We want to study the income according to educational level.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We want to study the relation between the number of goals scored by a soccer player and the level of alcohol he consumes.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83875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To summarize a categorical variable: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First count how many individuals fall in each category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Then calculate the percentage </a:t>
            </a:r>
          </a:p>
          <a:p>
            <a:r>
              <a:rPr lang="en-US" b="1" dirty="0">
                <a:solidFill>
                  <a:srgbClr val="000000"/>
                </a:solidFill>
              </a:rPr>
              <a:t>Percentages</a:t>
            </a:r>
            <a:r>
              <a:rPr lang="en-US" dirty="0">
                <a:solidFill>
                  <a:srgbClr val="000000"/>
                </a:solidFill>
              </a:rPr>
              <a:t> are usually more informative than the raw numbers</a:t>
            </a:r>
          </a:p>
          <a:p>
            <a:r>
              <a:rPr lang="en-US" b="1" dirty="0">
                <a:solidFill>
                  <a:srgbClr val="000000"/>
                </a:solidFill>
              </a:rPr>
              <a:t>Frequency</a:t>
            </a:r>
            <a:r>
              <a:rPr lang="en-US" dirty="0">
                <a:solidFill>
                  <a:srgbClr val="000000"/>
                </a:solidFill>
              </a:rPr>
              <a:t> (or count ) is the number of observations that fall into a category </a:t>
            </a:r>
          </a:p>
          <a:p>
            <a:r>
              <a:rPr lang="en-US" b="1" dirty="0">
                <a:solidFill>
                  <a:srgbClr val="000000"/>
                </a:solidFill>
              </a:rPr>
              <a:t>Relative Frequency </a:t>
            </a:r>
            <a:r>
              <a:rPr lang="en-US" dirty="0">
                <a:solidFill>
                  <a:srgbClr val="000000"/>
                </a:solidFill>
              </a:rPr>
              <a:t>is the percentage of observations in each category (i.e.: relative to the total ) </a:t>
            </a:r>
          </a:p>
          <a:p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b="1" dirty="0">
                <a:solidFill>
                  <a:srgbClr val="000000"/>
                </a:solidFill>
              </a:rPr>
              <a:t>frequency distribution </a:t>
            </a:r>
            <a:r>
              <a:rPr lang="en-US" dirty="0">
                <a:solidFill>
                  <a:srgbClr val="000000"/>
                </a:solidFill>
              </a:rPr>
              <a:t>for a categorical variable is a listing of all categories along with their frequencies </a:t>
            </a:r>
          </a:p>
          <a:p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b="1" dirty="0">
                <a:solidFill>
                  <a:srgbClr val="000000"/>
                </a:solidFill>
              </a:rPr>
              <a:t>relative frequency distribution </a:t>
            </a:r>
            <a:r>
              <a:rPr lang="en-US" dirty="0">
                <a:solidFill>
                  <a:srgbClr val="000000"/>
                </a:solidFill>
              </a:rPr>
              <a:t>is a listing of all categories along with their relative </a:t>
            </a:r>
            <a:r>
              <a:rPr lang="en-US" dirty="0" smtClean="0">
                <a:solidFill>
                  <a:srgbClr val="000000"/>
                </a:solidFill>
              </a:rPr>
              <a:t>frequencies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Adriano Zambom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1511</TotalTime>
  <Words>1839</Words>
  <Application>Microsoft Macintosh PowerPoint</Application>
  <PresentationFormat>On-screen Show (4:3)</PresentationFormat>
  <Paragraphs>397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Breeze</vt:lpstr>
      <vt:lpstr>Equation</vt:lpstr>
      <vt:lpstr>Overview of Inference</vt:lpstr>
      <vt:lpstr>Raw Data</vt:lpstr>
      <vt:lpstr>Variables Observations and Data sets</vt:lpstr>
      <vt:lpstr>PowerPoint Presentation</vt:lpstr>
      <vt:lpstr>PowerPoint Presentation</vt:lpstr>
      <vt:lpstr>Types of Variables</vt:lpstr>
      <vt:lpstr>Chart: Types of Variables</vt:lpstr>
      <vt:lpstr>Explanatory and Response Variables</vt:lpstr>
      <vt:lpstr>Summarizing Categorical Variables</vt:lpstr>
      <vt:lpstr>Example: One Categorical Variable</vt:lpstr>
      <vt:lpstr>Example: One Categorical Variable</vt:lpstr>
      <vt:lpstr>Example: Two Categorical Variables</vt:lpstr>
      <vt:lpstr>Example: Two Categorical Variables</vt:lpstr>
      <vt:lpstr>Explanatory and Response Variables for Categorical Variables</vt:lpstr>
      <vt:lpstr>Summary Features of Quantitative Variables</vt:lpstr>
      <vt:lpstr>Describing the Shape</vt:lpstr>
      <vt:lpstr>Distribution: Shape</vt:lpstr>
      <vt:lpstr>Histogram</vt:lpstr>
      <vt:lpstr>Histogram</vt:lpstr>
      <vt:lpstr>Steam and Leaf</vt:lpstr>
      <vt:lpstr>Steam and Leaf</vt:lpstr>
      <vt:lpstr>Dot Plot</vt:lpstr>
      <vt:lpstr>Box Plot</vt:lpstr>
      <vt:lpstr>Notation</vt:lpstr>
      <vt:lpstr>Location</vt:lpstr>
      <vt:lpstr>Example</vt:lpstr>
      <vt:lpstr>Spread: Range and IRQ</vt:lpstr>
      <vt:lpstr>Example 1</vt:lpstr>
      <vt:lpstr>Example 2</vt:lpstr>
      <vt:lpstr>Example 3: Influence of outliers on Mean and Median</vt:lpstr>
      <vt:lpstr>Identifying Outliers</vt:lpstr>
      <vt:lpstr>Percentiles</vt:lpstr>
      <vt:lpstr>Spread: Variance and Std. Deviation</vt:lpstr>
      <vt:lpstr>Example</vt:lpstr>
      <vt:lpstr>Population vs Sample parameters</vt:lpstr>
      <vt:lpstr>Std: Empirical Rules for Bell Shaped Curves</vt:lpstr>
      <vt:lpstr>Standardized z-scores</vt:lpstr>
      <vt:lpstr>Empirical Rule for z-scores</vt:lpstr>
    </vt:vector>
  </TitlesOfParts>
  <Company>Penn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Adriano Zambom</dc:creator>
  <cp:lastModifiedBy>Monique Bastidas</cp:lastModifiedBy>
  <cp:revision>55</cp:revision>
  <dcterms:created xsi:type="dcterms:W3CDTF">2011-04-15T18:57:27Z</dcterms:created>
  <dcterms:modified xsi:type="dcterms:W3CDTF">2019-05-28T03:57:50Z</dcterms:modified>
</cp:coreProperties>
</file>