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74" r:id="rId16"/>
    <p:sldId id="294" r:id="rId17"/>
    <p:sldId id="269" r:id="rId18"/>
    <p:sldId id="270" r:id="rId19"/>
    <p:sldId id="271" r:id="rId20"/>
    <p:sldId id="272"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2" r:id="rId38"/>
    <p:sldId id="291"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4DE9B-D0A1-A74B-BEF4-7BF30BF780AA}" type="datetimeFigureOut">
              <a:rPr lang="en-US" smtClean="0"/>
              <a:t>5/23/19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6B89B-2A3F-6749-A1CE-B809F675C614}" type="slidenum">
              <a:rPr lang="en-US" smtClean="0"/>
              <a:t>‹#›</a:t>
            </a:fld>
            <a:endParaRPr lang="en-US"/>
          </a:p>
        </p:txBody>
      </p:sp>
    </p:spTree>
    <p:extLst>
      <p:ext uri="{BB962C8B-B14F-4D97-AF65-F5344CB8AC3E}">
        <p14:creationId xmlns:p14="http://schemas.microsoft.com/office/powerpoint/2010/main" val="114860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6B89B-2A3F-6749-A1CE-B809F675C614}" type="slidenum">
              <a:rPr lang="en-US" smtClean="0"/>
              <a:t>7</a:t>
            </a:fld>
            <a:endParaRPr lang="en-US"/>
          </a:p>
        </p:txBody>
      </p:sp>
    </p:spTree>
    <p:extLst>
      <p:ext uri="{BB962C8B-B14F-4D97-AF65-F5344CB8AC3E}">
        <p14:creationId xmlns:p14="http://schemas.microsoft.com/office/powerpoint/2010/main" val="1658984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5/23/19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web.crmda.ku.edu/cran/bin/macosx/R-3.6.0.pk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user/marinstatlectures/videos" TargetMode="External"/><Relationship Id="rId2" Type="http://schemas.openxmlformats.org/officeDocument/2006/relationships/hyperlink" Target="https://www.youtube.com/watch?v=32o0DnuRjfg" TargetMode="External"/><Relationship Id="rId1" Type="http://schemas.openxmlformats.org/officeDocument/2006/relationships/slideLayout" Target="../slideLayouts/slideLayout2.xml"/><Relationship Id="rId4" Type="http://schemas.openxmlformats.org/officeDocument/2006/relationships/hyperlink" Target="https://www.youtube.com/watch?v=s3FozVfd7q4"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r-exercises.com/2016/11/15/vector-exercises-vol-2/" TargetMode="External"/><Relationship Id="rId2" Type="http://schemas.openxmlformats.org/officeDocument/2006/relationships/hyperlink" Target="https://www.r-exercises.com/2018/03/30/loops-in-r-exercises/" TargetMode="External"/><Relationship Id="rId1" Type="http://schemas.openxmlformats.org/officeDocument/2006/relationships/slideLayout" Target="../slideLayouts/slideLayout2.xml"/><Relationship Id="rId6" Type="http://schemas.openxmlformats.org/officeDocument/2006/relationships/hyperlink" Target="https://www.r-exercises.com/2016/11/22/if-else-sequences-exercises-vol-2/" TargetMode="External"/><Relationship Id="rId5" Type="http://schemas.openxmlformats.org/officeDocument/2006/relationships/hyperlink" Target="https://www.r-exercises.com/2016/12/08/matrix-vol-2-exercises/" TargetMode="External"/><Relationship Id="rId4" Type="http://schemas.openxmlformats.org/officeDocument/2006/relationships/hyperlink" Target="https://www.r-exercises.com/2016/08/22/matrix-oper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Science</a:t>
            </a:r>
            <a:br>
              <a:rPr lang="en-US" dirty="0"/>
            </a:br>
            <a:br>
              <a:rPr lang="en-US" dirty="0"/>
            </a:br>
            <a:r>
              <a:rPr lang="en-US" dirty="0"/>
              <a:t>Introduction to Programming in R</a:t>
            </a:r>
          </a:p>
        </p:txBody>
      </p:sp>
      <p:sp>
        <p:nvSpPr>
          <p:cNvPr id="3" name="Subtitle 2"/>
          <p:cNvSpPr>
            <a:spLocks noGrp="1"/>
          </p:cNvSpPr>
          <p:nvPr>
            <p:ph type="subTitle" idx="1"/>
          </p:nvPr>
        </p:nvSpPr>
        <p:spPr/>
        <p:txBody>
          <a:bodyPr/>
          <a:lstStyle/>
          <a:p>
            <a:r>
              <a:rPr lang="en-US" dirty="0"/>
              <a:t>Adriano </a:t>
            </a:r>
            <a:r>
              <a:rPr lang="en-US" dirty="0" err="1"/>
              <a:t>zambom</a:t>
            </a:r>
            <a:endParaRPr lang="en-US" dirty="0"/>
          </a:p>
        </p:txBody>
      </p:sp>
    </p:spTree>
    <p:extLst>
      <p:ext uri="{BB962C8B-B14F-4D97-AF65-F5344CB8AC3E}">
        <p14:creationId xmlns:p14="http://schemas.microsoft.com/office/powerpoint/2010/main" val="69060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a:t>
            </a:r>
          </a:p>
        </p:txBody>
      </p:sp>
      <p:sp>
        <p:nvSpPr>
          <p:cNvPr id="3" name="Content Placeholder 2"/>
          <p:cNvSpPr>
            <a:spLocks noGrp="1"/>
          </p:cNvSpPr>
          <p:nvPr>
            <p:ph idx="1"/>
          </p:nvPr>
        </p:nvSpPr>
        <p:spPr>
          <a:xfrm>
            <a:off x="685801" y="2142067"/>
            <a:ext cx="10131425" cy="4715933"/>
          </a:xfrm>
        </p:spPr>
        <p:txBody>
          <a:bodyPr>
            <a:normAutofit fontScale="92500" lnSpcReduction="20000"/>
          </a:bodyPr>
          <a:lstStyle/>
          <a:p>
            <a:r>
              <a:rPr lang="en-US" sz="2200" dirty="0"/>
              <a:t>Numbers, vectors and matrices in R</a:t>
            </a:r>
          </a:p>
          <a:p>
            <a:endParaRPr lang="en-US" sz="2200" dirty="0"/>
          </a:p>
          <a:p>
            <a:r>
              <a:rPr lang="en-US" sz="2200" dirty="0"/>
              <a:t>Operations + - * /</a:t>
            </a:r>
          </a:p>
          <a:p>
            <a:endParaRPr lang="en-US" sz="2200" dirty="0"/>
          </a:p>
          <a:p>
            <a:r>
              <a:rPr lang="en-US" sz="2200" dirty="0"/>
              <a:t>Simple with numbers: ratio = 3/5 or z = 2 - 7*5 + 670/8</a:t>
            </a:r>
          </a:p>
          <a:p>
            <a:endParaRPr lang="en-US" sz="2200" dirty="0"/>
          </a:p>
          <a:p>
            <a:r>
              <a:rPr lang="en-US" sz="2200" dirty="0"/>
              <a:t>Operations with vectors are for EACH element:</a:t>
            </a:r>
          </a:p>
          <a:p>
            <a:r>
              <a:rPr lang="en-US" sz="2200" dirty="0"/>
              <a:t>x = c(1.2,3.4,6.1, 0, 1, 7.8, 2.5, 4)</a:t>
            </a:r>
          </a:p>
          <a:p>
            <a:r>
              <a:rPr lang="en-US" sz="2200" dirty="0"/>
              <a:t>s = x^2</a:t>
            </a:r>
          </a:p>
          <a:p>
            <a:endParaRPr lang="en-US" sz="2200" dirty="0"/>
          </a:p>
          <a:p>
            <a:r>
              <a:rPr lang="en-US" sz="2200" dirty="0"/>
              <a:t>You can use an operation with a number and a vector (EACH element of vector)</a:t>
            </a:r>
          </a:p>
          <a:p>
            <a:r>
              <a:rPr lang="en-US" sz="2200" dirty="0"/>
              <a:t>y = 3*x + 5</a:t>
            </a:r>
          </a:p>
          <a:p>
            <a:endParaRPr lang="en-US" sz="2200" dirty="0"/>
          </a:p>
          <a:p>
            <a:endParaRPr lang="en-US" sz="2200" dirty="0"/>
          </a:p>
        </p:txBody>
      </p:sp>
    </p:spTree>
    <p:extLst>
      <p:ext uri="{BB962C8B-B14F-4D97-AF65-F5344CB8AC3E}">
        <p14:creationId xmlns:p14="http://schemas.microsoft.com/office/powerpoint/2010/main" val="13932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linds(horizontal)">
                                      <p:cBhvr>
                                        <p:cTn id="29" dur="500"/>
                                        <p:tgtEl>
                                          <p:spTgt spid="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1698171"/>
            <a:ext cx="10131425" cy="5721533"/>
          </a:xfrm>
        </p:spPr>
        <p:txBody>
          <a:bodyPr>
            <a:normAutofit/>
          </a:bodyPr>
          <a:lstStyle/>
          <a:p>
            <a:r>
              <a:rPr lang="en-US" sz="2200" dirty="0"/>
              <a:t>Numbers, vectors and matrices in R</a:t>
            </a:r>
          </a:p>
          <a:p>
            <a:endParaRPr lang="en-US" sz="2200" dirty="0"/>
          </a:p>
          <a:p>
            <a:r>
              <a:rPr lang="en-US" sz="2200" dirty="0"/>
              <a:t>Operations with 2 or more vectors:</a:t>
            </a:r>
          </a:p>
          <a:p>
            <a:endParaRPr lang="en-US" sz="2200" dirty="0"/>
          </a:p>
          <a:p>
            <a:r>
              <a:rPr lang="en-US" sz="2200" dirty="0"/>
              <a:t>x = c(1,2,3,4)</a:t>
            </a:r>
          </a:p>
          <a:p>
            <a:r>
              <a:rPr lang="en-US" sz="2200" dirty="0"/>
              <a:t>y = c(-4, 2.3, 8, 1)</a:t>
            </a:r>
          </a:p>
          <a:p>
            <a:r>
              <a:rPr lang="en-US" sz="2200" dirty="0"/>
              <a:t>z  = c(9, 19, 29, 39)</a:t>
            </a:r>
          </a:p>
          <a:p>
            <a:r>
              <a:rPr lang="en-US" sz="2200" dirty="0"/>
              <a:t>x*y</a:t>
            </a:r>
          </a:p>
          <a:p>
            <a:endParaRPr lang="en-US" sz="2200" dirty="0"/>
          </a:p>
          <a:p>
            <a:r>
              <a:rPr lang="en-US" sz="2200" dirty="0"/>
              <a:t>x*y + z</a:t>
            </a:r>
          </a:p>
          <a:p>
            <a:endParaRPr lang="en-US" sz="2200" dirty="0"/>
          </a:p>
          <a:p>
            <a:r>
              <a:rPr lang="en-US" sz="2200" dirty="0"/>
              <a:t>Try using the operations / and ^2</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187374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 calcmode="lin" valueType="num">
                                      <p:cBhvr additive="base">
                                        <p:cTn id="1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 calcmode="lin" valueType="num">
                                      <p:cBhvr additive="base">
                                        <p:cTn id="1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1698171"/>
            <a:ext cx="10131425" cy="5721533"/>
          </a:xfrm>
        </p:spPr>
        <p:txBody>
          <a:bodyPr>
            <a:normAutofit/>
          </a:bodyPr>
          <a:lstStyle/>
          <a:p>
            <a:r>
              <a:rPr lang="en-US" sz="2200" dirty="0"/>
              <a:t>Numbers, vectors and matrices in R</a:t>
            </a:r>
          </a:p>
          <a:p>
            <a:endParaRPr lang="en-US" sz="2200" dirty="0"/>
          </a:p>
          <a:p>
            <a:r>
              <a:rPr lang="en-US" sz="2200" dirty="0"/>
              <a:t>Matrix notation in R: type ?matrix</a:t>
            </a:r>
          </a:p>
          <a:p>
            <a:endParaRPr lang="en-US" sz="2200" dirty="0"/>
          </a:p>
          <a:p>
            <a:r>
              <a:rPr lang="it-IT" sz="2200" dirty="0"/>
              <a:t>M = </a:t>
            </a:r>
            <a:r>
              <a:rPr lang="it-IT" sz="2200" dirty="0" err="1"/>
              <a:t>matrix</a:t>
            </a:r>
            <a:r>
              <a:rPr lang="it-IT" sz="2200" dirty="0"/>
              <a:t>(c(1,2,3, 11,12,13), </a:t>
            </a:r>
            <a:r>
              <a:rPr lang="it-IT" sz="2200" dirty="0" err="1"/>
              <a:t>nrow</a:t>
            </a:r>
            <a:r>
              <a:rPr lang="it-IT" sz="2200" dirty="0"/>
              <a:t> = 2, </a:t>
            </a:r>
            <a:r>
              <a:rPr lang="it-IT" sz="2200" dirty="0" err="1"/>
              <a:t>ncol</a:t>
            </a:r>
            <a:r>
              <a:rPr lang="it-IT" sz="2200" dirty="0"/>
              <a:t> = 3)</a:t>
            </a:r>
          </a:p>
          <a:p>
            <a:r>
              <a:rPr lang="it-IT" sz="2200" dirty="0"/>
              <a:t>X = </a:t>
            </a:r>
            <a:r>
              <a:rPr lang="it-IT" sz="2200" dirty="0" err="1"/>
              <a:t>matrix</a:t>
            </a:r>
            <a:r>
              <a:rPr lang="it-IT" sz="2200" dirty="0"/>
              <a:t>(c(1,2,3, 11,12,13,12,18,23), </a:t>
            </a:r>
            <a:r>
              <a:rPr lang="it-IT" sz="2200" dirty="0" err="1"/>
              <a:t>nrow</a:t>
            </a:r>
            <a:r>
              <a:rPr lang="it-IT" sz="2200" dirty="0"/>
              <a:t> = 3, </a:t>
            </a:r>
            <a:r>
              <a:rPr lang="it-IT" sz="2200" dirty="0" err="1"/>
              <a:t>ncol</a:t>
            </a:r>
            <a:r>
              <a:rPr lang="it-IT" sz="2200" dirty="0"/>
              <a:t> = 3)</a:t>
            </a:r>
          </a:p>
          <a:p>
            <a:endParaRPr lang="en-US" sz="2200" dirty="0"/>
          </a:p>
          <a:p>
            <a:r>
              <a:rPr lang="en-US" sz="2200" dirty="0"/>
              <a:t>Extract the diagonal:</a:t>
            </a:r>
          </a:p>
          <a:p>
            <a:r>
              <a:rPr lang="en-US" sz="2200" dirty="0" err="1"/>
              <a:t>diag</a:t>
            </a:r>
            <a:r>
              <a:rPr lang="en-US" sz="2200" dirty="0"/>
              <a:t>(X)</a:t>
            </a:r>
          </a:p>
          <a:p>
            <a:endParaRPr lang="en-US" sz="2200" dirty="0"/>
          </a:p>
          <a:p>
            <a:endParaRPr lang="en-US" sz="2200" dirty="0"/>
          </a:p>
        </p:txBody>
      </p:sp>
    </p:spTree>
    <p:extLst>
      <p:ext uri="{BB962C8B-B14F-4D97-AF65-F5344CB8AC3E}">
        <p14:creationId xmlns:p14="http://schemas.microsoft.com/office/powerpoint/2010/main" val="1351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1698171"/>
            <a:ext cx="10131425" cy="5721533"/>
          </a:xfrm>
        </p:spPr>
        <p:txBody>
          <a:bodyPr>
            <a:normAutofit/>
          </a:bodyPr>
          <a:lstStyle/>
          <a:p>
            <a:r>
              <a:rPr lang="en-US" sz="2200" dirty="0"/>
              <a:t>Numbers, vectors and matrices in R</a:t>
            </a:r>
          </a:p>
          <a:p>
            <a:endParaRPr lang="en-US" sz="2200" dirty="0"/>
          </a:p>
          <a:p>
            <a:r>
              <a:rPr lang="en-US" sz="2200" dirty="0"/>
              <a:t>Matrix operations:</a:t>
            </a:r>
          </a:p>
          <a:p>
            <a:endParaRPr lang="en-US" sz="2200" dirty="0"/>
          </a:p>
          <a:p>
            <a:r>
              <a:rPr lang="en-US" sz="2200" dirty="0"/>
              <a:t>Transpose:</a:t>
            </a:r>
          </a:p>
          <a:p>
            <a:r>
              <a:rPr lang="en-US" sz="2200" dirty="0"/>
              <a:t>t(X)</a:t>
            </a:r>
          </a:p>
          <a:p>
            <a:r>
              <a:rPr lang="en-US" sz="2200" dirty="0"/>
              <a:t>t(M)</a:t>
            </a:r>
          </a:p>
          <a:p>
            <a:endParaRPr lang="en-US" sz="2200" dirty="0"/>
          </a:p>
          <a:p>
            <a:r>
              <a:rPr lang="it-IT" sz="2200" dirty="0"/>
              <a:t>Matrix </a:t>
            </a:r>
            <a:r>
              <a:rPr lang="it-IT" sz="2200" dirty="0" err="1"/>
              <a:t>times</a:t>
            </a:r>
            <a:r>
              <a:rPr lang="it-IT" sz="2200" dirty="0"/>
              <a:t> </a:t>
            </a:r>
            <a:r>
              <a:rPr lang="it-IT" sz="2200" dirty="0" err="1"/>
              <a:t>vector</a:t>
            </a:r>
            <a:r>
              <a:rPr lang="it-IT" sz="2200" dirty="0"/>
              <a:t>:</a:t>
            </a:r>
          </a:p>
          <a:p>
            <a:r>
              <a:rPr lang="it-IT" sz="2200" dirty="0"/>
              <a:t>X = </a:t>
            </a:r>
            <a:r>
              <a:rPr lang="it-IT" sz="2200" dirty="0" err="1"/>
              <a:t>matrix</a:t>
            </a:r>
            <a:r>
              <a:rPr lang="it-IT" sz="2200" dirty="0"/>
              <a:t>(c(1,2,3, 11,12,13,12,18,23), </a:t>
            </a:r>
            <a:r>
              <a:rPr lang="it-IT" sz="2200" dirty="0" err="1"/>
              <a:t>nrow</a:t>
            </a:r>
            <a:r>
              <a:rPr lang="it-IT" sz="2200" dirty="0"/>
              <a:t> = 3, </a:t>
            </a:r>
            <a:r>
              <a:rPr lang="it-IT" sz="2200" dirty="0" err="1"/>
              <a:t>ncol</a:t>
            </a:r>
            <a:r>
              <a:rPr lang="it-IT" sz="2200" dirty="0"/>
              <a:t> = 3)</a:t>
            </a:r>
          </a:p>
          <a:p>
            <a:r>
              <a:rPr lang="it-IT" sz="2200" dirty="0" err="1"/>
              <a:t>Vec</a:t>
            </a:r>
            <a:r>
              <a:rPr lang="it-IT" sz="2200" dirty="0"/>
              <a:t> = c(4,7,9)</a:t>
            </a:r>
          </a:p>
          <a:p>
            <a:r>
              <a:rPr lang="it-IT" sz="2200" dirty="0"/>
              <a:t>X%*%</a:t>
            </a:r>
            <a:r>
              <a:rPr lang="it-IT" sz="2200" dirty="0" err="1"/>
              <a:t>Vec</a:t>
            </a:r>
            <a:endParaRPr lang="it-IT"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1451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heel(1)">
                                      <p:cBhvr>
                                        <p:cTn id="7" dur="2000"/>
                                        <p:tgtEl>
                                          <p:spTgt spid="3">
                                            <p:txEl>
                                              <p:pRg st="8" end="8"/>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wheel(1)">
                                      <p:cBhvr>
                                        <p:cTn id="10" dur="2000"/>
                                        <p:tgtEl>
                                          <p:spTgt spid="3">
                                            <p:txEl>
                                              <p:pRg st="9" end="9"/>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heel(1)">
                                      <p:cBhvr>
                                        <p:cTn id="13" dur="2000"/>
                                        <p:tgtEl>
                                          <p:spTgt spid="3">
                                            <p:txEl>
                                              <p:pRg st="10" end="1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wheel(1)">
                                      <p:cBhvr>
                                        <p:cTn id="16"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1698171"/>
            <a:ext cx="10131425" cy="5721533"/>
          </a:xfrm>
        </p:spPr>
        <p:txBody>
          <a:bodyPr>
            <a:normAutofit/>
          </a:bodyPr>
          <a:lstStyle/>
          <a:p>
            <a:r>
              <a:rPr lang="en-US" sz="2200" dirty="0"/>
              <a:t>Numbers, vectors and matrices in R</a:t>
            </a:r>
          </a:p>
          <a:p>
            <a:endParaRPr lang="en-US" sz="2200" dirty="0"/>
          </a:p>
          <a:p>
            <a:r>
              <a:rPr lang="en-US" sz="2200" dirty="0"/>
              <a:t>Matrix operations:</a:t>
            </a:r>
          </a:p>
          <a:p>
            <a:endParaRPr lang="en-US" sz="2200" dirty="0"/>
          </a:p>
          <a:p>
            <a:r>
              <a:rPr lang="en-US" sz="2200" dirty="0"/>
              <a:t>Matrix times matrix:</a:t>
            </a:r>
          </a:p>
          <a:p>
            <a:r>
              <a:rPr lang="en-US" sz="2200" dirty="0"/>
              <a:t>X%*%M</a:t>
            </a:r>
          </a:p>
          <a:p>
            <a:r>
              <a:rPr lang="en-US" sz="2200" dirty="0"/>
              <a:t>Error because the matrices have sizes that cannot be multiplied</a:t>
            </a:r>
          </a:p>
          <a:p>
            <a:endParaRPr lang="en-US" sz="2200" dirty="0"/>
          </a:p>
          <a:p>
            <a:r>
              <a:rPr lang="en-US" sz="2200" dirty="0"/>
              <a:t>Transpose M</a:t>
            </a:r>
          </a:p>
          <a:p>
            <a:r>
              <a:rPr lang="mr-IN" sz="2200" dirty="0"/>
              <a:t>X%*%</a:t>
            </a:r>
            <a:r>
              <a:rPr lang="mr-IN" sz="2200" dirty="0" err="1"/>
              <a:t>t</a:t>
            </a:r>
            <a:r>
              <a:rPr lang="mr-IN" sz="2200" dirty="0"/>
              <a:t>(M)</a:t>
            </a:r>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11227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heel(1)">
                                      <p:cBhvr>
                                        <p:cTn id="7" dur="2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edge">
                                      <p:cBhvr>
                                        <p:cTn id="12" dur="2000"/>
                                        <p:tgtEl>
                                          <p:spTgt spid="3">
                                            <p:txEl>
                                              <p:pRg st="8" end="8"/>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edge">
                                      <p:cBhvr>
                                        <p:cTn id="15"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1698171"/>
            <a:ext cx="10131425" cy="5721533"/>
          </a:xfrm>
        </p:spPr>
        <p:txBody>
          <a:bodyPr>
            <a:normAutofit/>
          </a:bodyPr>
          <a:lstStyle/>
          <a:p>
            <a:r>
              <a:rPr lang="en-US" sz="2200" dirty="0"/>
              <a:t>Numbers, vectors and matrices in R</a:t>
            </a:r>
          </a:p>
          <a:p>
            <a:endParaRPr lang="en-US" sz="2200" dirty="0"/>
          </a:p>
          <a:p>
            <a:r>
              <a:rPr lang="en-US" sz="2200" dirty="0"/>
              <a:t>Access matrix items:</a:t>
            </a:r>
          </a:p>
          <a:p>
            <a:endParaRPr lang="en-US" sz="2200" dirty="0"/>
          </a:p>
          <a:p>
            <a:r>
              <a:rPr lang="en-US" sz="2200" dirty="0"/>
              <a:t>M[1,2]</a:t>
            </a:r>
          </a:p>
          <a:p>
            <a:r>
              <a:rPr lang="en-US" sz="2200" dirty="0"/>
              <a:t>M[2,]</a:t>
            </a:r>
          </a:p>
          <a:p>
            <a:endParaRPr lang="en-US" sz="2200" dirty="0"/>
          </a:p>
          <a:p>
            <a:r>
              <a:rPr lang="en-US" sz="2200" dirty="0"/>
              <a:t>Exercise: Sum 1 to all elements of the second column of M</a:t>
            </a:r>
          </a:p>
          <a:p>
            <a:endParaRPr lang="en-US" sz="2200" dirty="0"/>
          </a:p>
          <a:p>
            <a:endParaRPr lang="en-US" sz="2200" dirty="0"/>
          </a:p>
        </p:txBody>
      </p:sp>
    </p:spTree>
    <p:extLst>
      <p:ext uri="{BB962C8B-B14F-4D97-AF65-F5344CB8AC3E}">
        <p14:creationId xmlns:p14="http://schemas.microsoft.com/office/powerpoint/2010/main" val="21051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9DA7-62E1-0F41-B88D-A034C175EAB9}"/>
              </a:ext>
            </a:extLst>
          </p:cNvPr>
          <p:cNvSpPr>
            <a:spLocks noGrp="1"/>
          </p:cNvSpPr>
          <p:nvPr>
            <p:ph type="title"/>
          </p:nvPr>
        </p:nvSpPr>
        <p:spPr/>
        <p:txBody>
          <a:bodyPr/>
          <a:lstStyle/>
          <a:p>
            <a:r>
              <a:rPr lang="en-US" dirty="0"/>
              <a:t>Using R</a:t>
            </a:r>
          </a:p>
        </p:txBody>
      </p:sp>
      <p:sp>
        <p:nvSpPr>
          <p:cNvPr id="3" name="Content Placeholder 2">
            <a:extLst>
              <a:ext uri="{FF2B5EF4-FFF2-40B4-BE49-F238E27FC236}">
                <a16:creationId xmlns:a16="http://schemas.microsoft.com/office/drawing/2014/main" id="{1E511A1C-FF83-BC47-BC83-33CD84093FFC}"/>
              </a:ext>
            </a:extLst>
          </p:cNvPr>
          <p:cNvSpPr>
            <a:spLocks noGrp="1"/>
          </p:cNvSpPr>
          <p:nvPr>
            <p:ph idx="1"/>
          </p:nvPr>
        </p:nvSpPr>
        <p:spPr/>
        <p:txBody>
          <a:bodyPr/>
          <a:lstStyle/>
          <a:p>
            <a:r>
              <a:rPr lang="en-US" dirty="0"/>
              <a:t>Exercise: find how to extract the spectral decomposition of a matrix in R, that is, extract the eigen values and eigen vectors of a matrix.</a:t>
            </a:r>
          </a:p>
        </p:txBody>
      </p:sp>
    </p:spTree>
    <p:extLst>
      <p:ext uri="{BB962C8B-B14F-4D97-AF65-F5344CB8AC3E}">
        <p14:creationId xmlns:p14="http://schemas.microsoft.com/office/powerpoint/2010/main" val="51073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1698171"/>
            <a:ext cx="10131425" cy="5721533"/>
          </a:xfrm>
        </p:spPr>
        <p:txBody>
          <a:bodyPr>
            <a:normAutofit/>
          </a:bodyPr>
          <a:lstStyle/>
          <a:p>
            <a:r>
              <a:rPr lang="en-US" sz="2200" dirty="0"/>
              <a:t>Sequences and repetitions:</a:t>
            </a:r>
          </a:p>
          <a:p>
            <a:endParaRPr lang="en-US" sz="2200" dirty="0"/>
          </a:p>
          <a:p>
            <a:r>
              <a:rPr lang="en-US" sz="2200" dirty="0"/>
              <a:t>?</a:t>
            </a:r>
            <a:r>
              <a:rPr lang="en-US" sz="2200" dirty="0" err="1"/>
              <a:t>seq</a:t>
            </a:r>
            <a:endParaRPr lang="en-US" sz="2200" dirty="0"/>
          </a:p>
          <a:p>
            <a:r>
              <a:rPr lang="en-US" sz="2200" dirty="0"/>
              <a:t>Ex: </a:t>
            </a:r>
            <a:r>
              <a:rPr lang="en-US" sz="2400" dirty="0" err="1"/>
              <a:t>seq</a:t>
            </a:r>
            <a:r>
              <a:rPr lang="en-US" sz="2400" dirty="0"/>
              <a:t>(0, 1, </a:t>
            </a:r>
            <a:r>
              <a:rPr lang="en-US" sz="2400" dirty="0" err="1"/>
              <a:t>length.out</a:t>
            </a:r>
            <a:r>
              <a:rPr lang="en-US" sz="2400" dirty="0"/>
              <a:t> = 11)</a:t>
            </a:r>
            <a:endParaRPr lang="en-US" sz="2200" dirty="0"/>
          </a:p>
          <a:p>
            <a:endParaRPr lang="en-US" sz="2200" dirty="0"/>
          </a:p>
          <a:p>
            <a:r>
              <a:rPr lang="en-US" sz="2200" dirty="0"/>
              <a:t>?rep</a:t>
            </a:r>
          </a:p>
          <a:p>
            <a:r>
              <a:rPr lang="en-US" sz="2200" dirty="0"/>
              <a:t>Ex: </a:t>
            </a:r>
            <a:r>
              <a:rPr lang="mr-IN" sz="2400" dirty="0" err="1"/>
              <a:t>rep</a:t>
            </a:r>
            <a:r>
              <a:rPr lang="mr-IN" sz="2400" dirty="0"/>
              <a:t>(1:4, 2)</a:t>
            </a:r>
            <a:endParaRPr lang="en-US" sz="2200" dirty="0"/>
          </a:p>
        </p:txBody>
      </p:sp>
    </p:spTree>
    <p:extLst>
      <p:ext uri="{BB962C8B-B14F-4D97-AF65-F5344CB8AC3E}">
        <p14:creationId xmlns:p14="http://schemas.microsoft.com/office/powerpoint/2010/main" val="172033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heel(1)">
                                      <p:cBhvr>
                                        <p:cTn id="7" dur="2000"/>
                                        <p:tgtEl>
                                          <p:spTgt spid="3">
                                            <p:txEl>
                                              <p:pRg st="5" end="5"/>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heel(1)">
                                      <p:cBhvr>
                                        <p:cTn id="10"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0080"/>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Missing values: NA</a:t>
            </a:r>
          </a:p>
          <a:p>
            <a:endParaRPr lang="en-US" sz="2200" dirty="0"/>
          </a:p>
          <a:p>
            <a:r>
              <a:rPr lang="en-US" sz="2200" dirty="0"/>
              <a:t>The value NA is assigned to objects when they are missing.</a:t>
            </a:r>
          </a:p>
          <a:p>
            <a:r>
              <a:rPr lang="en-US" sz="2200" dirty="0"/>
              <a:t>Sometimes reading a table may give us missing values.</a:t>
            </a:r>
          </a:p>
          <a:p>
            <a:endParaRPr lang="en-US" sz="2200" dirty="0"/>
          </a:p>
          <a:p>
            <a:r>
              <a:rPr lang="en-US" sz="2200" dirty="0"/>
              <a:t>Ex: x = c(1, 5, 7, NA, 4)</a:t>
            </a:r>
          </a:p>
          <a:p>
            <a:endParaRPr lang="en-US" sz="2200" dirty="0"/>
          </a:p>
          <a:p>
            <a:r>
              <a:rPr lang="en-US" sz="2200" dirty="0"/>
              <a:t>Check for missing values:</a:t>
            </a:r>
          </a:p>
          <a:p>
            <a:r>
              <a:rPr lang="en-US" sz="2200" dirty="0" err="1"/>
              <a:t>is.na</a:t>
            </a:r>
            <a:r>
              <a:rPr lang="en-US" sz="2200" dirty="0"/>
              <a:t>(x)</a:t>
            </a:r>
          </a:p>
        </p:txBody>
      </p:sp>
    </p:spTree>
    <p:extLst>
      <p:ext uri="{BB962C8B-B14F-4D97-AF65-F5344CB8AC3E}">
        <p14:creationId xmlns:p14="http://schemas.microsoft.com/office/powerpoint/2010/main" val="107613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0080"/>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This brings us to logical values TRUE or FALSE</a:t>
            </a:r>
          </a:p>
          <a:p>
            <a:endParaRPr lang="en-US" sz="2200" dirty="0"/>
          </a:p>
          <a:p>
            <a:r>
              <a:rPr lang="en-US" sz="2200" dirty="0"/>
              <a:t>Examples:</a:t>
            </a:r>
          </a:p>
          <a:p>
            <a:r>
              <a:rPr lang="en-US" sz="2200" dirty="0"/>
              <a:t> (2 == 3)</a:t>
            </a:r>
          </a:p>
          <a:p>
            <a:r>
              <a:rPr lang="en-US" sz="2200" dirty="0"/>
              <a:t>(2 &gt; 3)</a:t>
            </a:r>
          </a:p>
          <a:p>
            <a:r>
              <a:rPr lang="en-US" sz="2200" dirty="0"/>
              <a:t>(4.7 &lt; 10.2)</a:t>
            </a:r>
          </a:p>
          <a:p>
            <a:endParaRPr lang="en-US" sz="2200" dirty="0"/>
          </a:p>
          <a:p>
            <a:r>
              <a:rPr lang="en-US" sz="2200" dirty="0"/>
              <a:t>x = 8</a:t>
            </a:r>
          </a:p>
          <a:p>
            <a:r>
              <a:rPr lang="en-US" sz="2200" dirty="0"/>
              <a:t>(x != 6)</a:t>
            </a:r>
          </a:p>
        </p:txBody>
      </p:sp>
    </p:spTree>
    <p:extLst>
      <p:ext uri="{BB962C8B-B14F-4D97-AF65-F5344CB8AC3E}">
        <p14:creationId xmlns:p14="http://schemas.microsoft.com/office/powerpoint/2010/main" val="131006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edge">
                                      <p:cBhvr>
                                        <p:cTn id="7" dur="2000"/>
                                        <p:tgtEl>
                                          <p:spTgt spid="3">
                                            <p:txEl>
                                              <p:pRg st="7" end="7"/>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wedge">
                                      <p:cBhvr>
                                        <p:cTn id="1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a:xfrm>
            <a:off x="685801" y="1777429"/>
            <a:ext cx="10131425" cy="5080571"/>
          </a:xfrm>
        </p:spPr>
        <p:txBody>
          <a:bodyPr>
            <a:normAutofit lnSpcReduction="10000"/>
          </a:bodyPr>
          <a:lstStyle/>
          <a:p>
            <a:r>
              <a:rPr lang="en-US" sz="2400" dirty="0"/>
              <a:t>From https://</a:t>
            </a:r>
            <a:r>
              <a:rPr lang="en-US" sz="2400" dirty="0" err="1"/>
              <a:t>cran.r-project.org</a:t>
            </a:r>
            <a:r>
              <a:rPr lang="en-US" sz="2400" dirty="0"/>
              <a:t>/doc/manuals/r-release/R-</a:t>
            </a:r>
            <a:r>
              <a:rPr lang="en-US" sz="2400" dirty="0" err="1"/>
              <a:t>intro.pdf</a:t>
            </a:r>
            <a:endParaRPr lang="en-US" sz="2400" dirty="0"/>
          </a:p>
          <a:p>
            <a:r>
              <a:rPr lang="en-US" sz="2400" dirty="0"/>
              <a:t>R is an integrated suite of software facilities for data manipulation, calculation and graphical display. </a:t>
            </a:r>
          </a:p>
          <a:p>
            <a:r>
              <a:rPr lang="en-US" sz="2400" dirty="0"/>
              <a:t>Among other things it has </a:t>
            </a:r>
          </a:p>
          <a:p>
            <a:pPr lvl="1"/>
            <a:r>
              <a:rPr lang="en-US" sz="2200" dirty="0"/>
              <a:t> an effective data handling and storage facility, </a:t>
            </a:r>
          </a:p>
          <a:p>
            <a:pPr lvl="1"/>
            <a:r>
              <a:rPr lang="en-US" sz="2200" dirty="0"/>
              <a:t> a suite of operators for calculations on arrays, in particular matrices, </a:t>
            </a:r>
          </a:p>
          <a:p>
            <a:pPr lvl="1"/>
            <a:r>
              <a:rPr lang="en-US" sz="2200" dirty="0"/>
              <a:t> a large, coherent, integrated collection of intermediate tools for data analysis, </a:t>
            </a:r>
          </a:p>
          <a:p>
            <a:pPr lvl="1"/>
            <a:r>
              <a:rPr lang="en-US" sz="2200" dirty="0"/>
              <a:t> graphical facilities for data analysis and display either directly at the computer or on hardcopy, and </a:t>
            </a:r>
          </a:p>
          <a:p>
            <a:pPr lvl="1"/>
            <a:r>
              <a:rPr lang="en-US" sz="2200" dirty="0"/>
              <a:t> a well developed, simple and effective programming language (called ‘S’) which includes conditionals, loops, user defined recursive functions and input and output facilities. (Indeed most of the system supplied functions are themselves written in the S language.)</a:t>
            </a:r>
            <a:endParaRPr lang="en-US" sz="2000" dirty="0"/>
          </a:p>
        </p:txBody>
      </p:sp>
    </p:spTree>
    <p:extLst>
      <p:ext uri="{BB962C8B-B14F-4D97-AF65-F5344CB8AC3E}">
        <p14:creationId xmlns:p14="http://schemas.microsoft.com/office/powerpoint/2010/main" val="106396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0080"/>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Characters</a:t>
            </a:r>
          </a:p>
          <a:p>
            <a:endParaRPr lang="en-US" sz="2200" dirty="0"/>
          </a:p>
          <a:p>
            <a:r>
              <a:rPr lang="en-US" sz="2200" dirty="0"/>
              <a:t>z = </a:t>
            </a:r>
            <a:r>
              <a:rPr lang="mr-IN" sz="2400" dirty="0" err="1"/>
              <a:t>c</a:t>
            </a:r>
            <a:r>
              <a:rPr lang="mr-IN" sz="2400" dirty="0"/>
              <a:t>("</a:t>
            </a:r>
            <a:r>
              <a:rPr lang="en-US" sz="2400" dirty="0"/>
              <a:t>12CivicCar</a:t>
            </a:r>
            <a:r>
              <a:rPr lang="mr-IN" sz="2400" dirty="0"/>
              <a:t>")</a:t>
            </a:r>
            <a:endParaRPr lang="en-US" sz="2400" dirty="0"/>
          </a:p>
          <a:p>
            <a:r>
              <a:rPr lang="en-US" sz="2400" dirty="0" err="1"/>
              <a:t>is.character</a:t>
            </a:r>
            <a:r>
              <a:rPr lang="en-US" sz="2400" dirty="0"/>
              <a:t>(z)</a:t>
            </a:r>
          </a:p>
          <a:p>
            <a:r>
              <a:rPr lang="en-US" sz="2400" dirty="0" err="1"/>
              <a:t>substr</a:t>
            </a:r>
            <a:r>
              <a:rPr lang="en-US" sz="2400" dirty="0"/>
              <a:t>(z, 2, 3)</a:t>
            </a:r>
          </a:p>
          <a:p>
            <a:r>
              <a:rPr lang="en-US" sz="2400" dirty="0" err="1"/>
              <a:t>strsplit</a:t>
            </a:r>
            <a:r>
              <a:rPr lang="en-US" sz="2400" dirty="0"/>
              <a:t>(</a:t>
            </a:r>
            <a:r>
              <a:rPr lang="en-US" sz="2400" dirty="0" err="1"/>
              <a:t>z,"v</a:t>
            </a:r>
            <a:r>
              <a:rPr lang="en-US" sz="2400" dirty="0"/>
              <a:t>")</a:t>
            </a:r>
          </a:p>
          <a:p>
            <a:r>
              <a:rPr lang="en-US" sz="2400" dirty="0" err="1"/>
              <a:t>nchar</a:t>
            </a:r>
            <a:r>
              <a:rPr lang="en-US" sz="2400" dirty="0"/>
              <a:t>(z)</a:t>
            </a:r>
          </a:p>
          <a:p>
            <a:r>
              <a:rPr lang="en-US" sz="2400" dirty="0"/>
              <a:t>paste(z, "</a:t>
            </a:r>
            <a:r>
              <a:rPr lang="en-US" sz="2400" dirty="0" err="1"/>
              <a:t>asasas</a:t>
            </a:r>
            <a:r>
              <a:rPr lang="en-US" sz="2400" dirty="0"/>
              <a:t>", </a:t>
            </a:r>
            <a:r>
              <a:rPr lang="en-US" sz="2400" dirty="0" err="1"/>
              <a:t>sep</a:t>
            </a:r>
            <a:r>
              <a:rPr lang="en-US" sz="2400" dirty="0"/>
              <a:t>="")</a:t>
            </a:r>
          </a:p>
        </p:txBody>
      </p:sp>
    </p:spTree>
    <p:extLst>
      <p:ext uri="{BB962C8B-B14F-4D97-AF65-F5344CB8AC3E}">
        <p14:creationId xmlns:p14="http://schemas.microsoft.com/office/powerpoint/2010/main" val="7368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edge">
                                      <p:cBhvr>
                                        <p:cTn id="7" dur="2000"/>
                                        <p:tgtEl>
                                          <p:spTgt spid="3">
                                            <p:txEl>
                                              <p:pRg st="2" end="2"/>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edge">
                                      <p:cBhvr>
                                        <p:cTn id="10" dur="2000"/>
                                        <p:tgtEl>
                                          <p:spTgt spid="3">
                                            <p:txEl>
                                              <p:pRg st="3" end="3"/>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edge">
                                      <p:cBhvr>
                                        <p:cTn id="13" dur="2000"/>
                                        <p:tgtEl>
                                          <p:spTgt spid="3">
                                            <p:txEl>
                                              <p:pRg st="4" end="4"/>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edge">
                                      <p:cBhvr>
                                        <p:cTn id="16" dur="2000"/>
                                        <p:tgtEl>
                                          <p:spTgt spid="3">
                                            <p:txEl>
                                              <p:pRg st="5" end="5"/>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edge">
                                      <p:cBhvr>
                                        <p:cTn id="19" dur="2000"/>
                                        <p:tgtEl>
                                          <p:spTgt spid="3">
                                            <p:txEl>
                                              <p:pRg st="6" end="6"/>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edge">
                                      <p:cBhvr>
                                        <p:cTn id="2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0080"/>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Some statistics functions:</a:t>
            </a:r>
          </a:p>
          <a:p>
            <a:endParaRPr lang="en-US" sz="2200" dirty="0"/>
          </a:p>
          <a:p>
            <a:r>
              <a:rPr lang="en-US" sz="2200" dirty="0"/>
              <a:t>Read the data: </a:t>
            </a:r>
            <a:r>
              <a:rPr lang="en-US" sz="2200" dirty="0" err="1"/>
              <a:t>my_dataset</a:t>
            </a:r>
            <a:r>
              <a:rPr lang="en-US" sz="2200" dirty="0"/>
              <a:t> = </a:t>
            </a:r>
            <a:r>
              <a:rPr lang="en-US" sz="2200" dirty="0" err="1"/>
              <a:t>read.table</a:t>
            </a:r>
            <a:r>
              <a:rPr lang="en-US" sz="2200" dirty="0"/>
              <a:t>("data_ex2.txt", header = TRUE)</a:t>
            </a:r>
          </a:p>
          <a:p>
            <a:endParaRPr lang="en-US" sz="2200" dirty="0"/>
          </a:p>
          <a:p>
            <a:r>
              <a:rPr lang="en-US" sz="2200" dirty="0"/>
              <a:t>mean(</a:t>
            </a:r>
            <a:r>
              <a:rPr lang="en-US" sz="2200" dirty="0" err="1"/>
              <a:t>my_dataset$Age</a:t>
            </a:r>
            <a:r>
              <a:rPr lang="en-US" sz="2200" dirty="0"/>
              <a:t>)</a:t>
            </a:r>
          </a:p>
          <a:p>
            <a:r>
              <a:rPr lang="en-US" sz="2200" dirty="0" err="1"/>
              <a:t>sd</a:t>
            </a:r>
            <a:r>
              <a:rPr lang="en-US" sz="2200" dirty="0"/>
              <a:t>(</a:t>
            </a:r>
            <a:r>
              <a:rPr lang="en-US" sz="2200" dirty="0" err="1"/>
              <a:t>my_dataset$Age</a:t>
            </a:r>
            <a:r>
              <a:rPr lang="en-US" sz="2200" dirty="0"/>
              <a:t>)</a:t>
            </a:r>
          </a:p>
          <a:p>
            <a:r>
              <a:rPr lang="en-US" sz="2200" dirty="0"/>
              <a:t>summary(</a:t>
            </a:r>
            <a:r>
              <a:rPr lang="en-US" sz="2200" dirty="0" err="1"/>
              <a:t>my_dataset$Age</a:t>
            </a:r>
            <a:r>
              <a:rPr lang="en-US" sz="2200" dirty="0"/>
              <a:t>)</a:t>
            </a:r>
          </a:p>
          <a:p>
            <a:endParaRPr lang="en-US" sz="2400" dirty="0"/>
          </a:p>
        </p:txBody>
      </p:sp>
    </p:spTree>
    <p:extLst>
      <p:ext uri="{BB962C8B-B14F-4D97-AF65-F5344CB8AC3E}">
        <p14:creationId xmlns:p14="http://schemas.microsoft.com/office/powerpoint/2010/main" val="73977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Some statistics functions:</a:t>
            </a:r>
          </a:p>
          <a:p>
            <a:r>
              <a:rPr lang="en-US" sz="2200" dirty="0"/>
              <a:t>Correlation: We can compute the correlation between 2 variables</a:t>
            </a:r>
          </a:p>
          <a:p>
            <a:r>
              <a:rPr lang="en-US" sz="2200" dirty="0"/>
              <a:t>For example, correlation between age and weight</a:t>
            </a:r>
          </a:p>
          <a:p>
            <a:endParaRPr lang="en-US" sz="2200" dirty="0"/>
          </a:p>
          <a:p>
            <a:r>
              <a:rPr lang="en-US" sz="2200" dirty="0"/>
              <a:t>Properties of correlation</a:t>
            </a:r>
          </a:p>
          <a:p>
            <a:r>
              <a:rPr lang="en-US" sz="2200" dirty="0"/>
              <a:t>A) Between -1 and 1</a:t>
            </a:r>
          </a:p>
          <a:p>
            <a:r>
              <a:rPr lang="en-US" sz="2200" dirty="0"/>
              <a:t>B) 0 means uncorrelated</a:t>
            </a:r>
          </a:p>
          <a:p>
            <a:r>
              <a:rPr lang="en-US" sz="2200" dirty="0"/>
              <a:t>C) 1 means perfectly correlated positively</a:t>
            </a:r>
          </a:p>
          <a:p>
            <a:r>
              <a:rPr lang="en-US" sz="2200" dirty="0"/>
              <a:t>D) -1 means perfectly correlated positively</a:t>
            </a:r>
          </a:p>
          <a:p>
            <a:endParaRPr lang="en-US" sz="2200" dirty="0"/>
          </a:p>
          <a:p>
            <a:r>
              <a:rPr lang="en-US" sz="2200" dirty="0" err="1"/>
              <a:t>cor</a:t>
            </a:r>
            <a:r>
              <a:rPr lang="en-US" sz="2200" dirty="0"/>
              <a:t>(</a:t>
            </a:r>
            <a:r>
              <a:rPr lang="en-US" sz="2200" dirty="0" err="1"/>
              <a:t>my_dataset$Age</a:t>
            </a:r>
            <a:r>
              <a:rPr lang="en-US" sz="2200" dirty="0"/>
              <a:t>, </a:t>
            </a:r>
            <a:r>
              <a:rPr lang="en-US" sz="2200" dirty="0" err="1"/>
              <a:t>my_dataset$weight</a:t>
            </a:r>
            <a:r>
              <a:rPr lang="en-US" sz="2200" dirty="0"/>
              <a:t>)</a:t>
            </a:r>
          </a:p>
          <a:p>
            <a:r>
              <a:rPr lang="en-US" sz="2200" dirty="0"/>
              <a:t>plot(</a:t>
            </a:r>
            <a:r>
              <a:rPr lang="en-US" sz="2200" dirty="0" err="1"/>
              <a:t>my_dataset$Age</a:t>
            </a:r>
            <a:r>
              <a:rPr lang="en-US" sz="2200" dirty="0"/>
              <a:t>, </a:t>
            </a:r>
            <a:r>
              <a:rPr lang="en-US" sz="2200" dirty="0" err="1"/>
              <a:t>my_dataset$weight</a:t>
            </a:r>
            <a:r>
              <a:rPr lang="en-US" sz="2200" dirty="0"/>
              <a:t>)</a:t>
            </a:r>
          </a:p>
          <a:p>
            <a:endParaRPr lang="en-US" sz="2200" dirty="0"/>
          </a:p>
        </p:txBody>
      </p:sp>
    </p:spTree>
    <p:extLst>
      <p:ext uri="{BB962C8B-B14F-4D97-AF65-F5344CB8AC3E}">
        <p14:creationId xmlns:p14="http://schemas.microsoft.com/office/powerpoint/2010/main" val="187311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p:cTn id="1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5" end="5"/>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p:cTn id="1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6" end="6"/>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p:cTn id="1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7" end="7"/>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p:cTn id="2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p:cTn id="2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31"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32" dur="500"/>
                                        <p:tgtEl>
                                          <p:spTgt spid="3">
                                            <p:txEl>
                                              <p:pRg st="10" end="10"/>
                                            </p:txEl>
                                          </p:spTgt>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p:cTn id="35"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37" dur="500" fill="hold"/>
                                        <p:tgtEl>
                                          <p:spTgt spid="3">
                                            <p:txEl>
                                              <p:pRg st="11" end="11"/>
                                            </p:txEl>
                                          </p:spTgt>
                                        </p:tgtEl>
                                        <p:attrNameLst>
                                          <p:attrName>style.rotation</p:attrName>
                                        </p:attrNameLst>
                                      </p:cBhvr>
                                      <p:tavLst>
                                        <p:tav tm="0">
                                          <p:val>
                                            <p:fltVal val="360"/>
                                          </p:val>
                                        </p:tav>
                                        <p:tav tm="100000">
                                          <p:val>
                                            <p:fltVal val="0"/>
                                          </p:val>
                                        </p:tav>
                                      </p:tavLst>
                                    </p:anim>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Let’s loot at some plots</a:t>
            </a:r>
          </a:p>
          <a:p>
            <a:endParaRPr lang="en-US" sz="2200" dirty="0"/>
          </a:p>
          <a:p>
            <a:r>
              <a:rPr lang="en-US" sz="2200" dirty="0"/>
              <a:t>Dot Plot: Shows all the observations of one variable stacked</a:t>
            </a:r>
          </a:p>
          <a:p>
            <a:endParaRPr lang="en-US" sz="2200" dirty="0"/>
          </a:p>
          <a:p>
            <a:r>
              <a:rPr lang="en-US" sz="2200" dirty="0"/>
              <a:t>Each dot is an observation</a:t>
            </a:r>
          </a:p>
          <a:p>
            <a:endParaRPr lang="en-US" sz="2200" dirty="0"/>
          </a:p>
          <a:p>
            <a:r>
              <a:rPr lang="en-US" sz="2200" dirty="0"/>
              <a:t>Let’s use the data already included in R: faithful. Check ?faithful</a:t>
            </a:r>
          </a:p>
          <a:p>
            <a:endParaRPr lang="en-US" sz="2200" dirty="0"/>
          </a:p>
          <a:p>
            <a:r>
              <a:rPr lang="en-US" sz="2400" dirty="0" err="1"/>
              <a:t>stripchart</a:t>
            </a:r>
            <a:r>
              <a:rPr lang="en-US" sz="2400" dirty="0"/>
              <a:t>(</a:t>
            </a:r>
            <a:r>
              <a:rPr lang="en-US" sz="2400" dirty="0" err="1"/>
              <a:t>faithful$waiting</a:t>
            </a:r>
            <a:r>
              <a:rPr lang="en-US" sz="2400" dirty="0"/>
              <a:t>, method="stack", offset=0.5, </a:t>
            </a:r>
            <a:r>
              <a:rPr lang="en-US" sz="2400" dirty="0" err="1"/>
              <a:t>pch</a:t>
            </a:r>
            <a:r>
              <a:rPr lang="en-US" sz="2400" dirty="0"/>
              <a:t>=1)</a:t>
            </a:r>
          </a:p>
          <a:p>
            <a:endParaRPr lang="en-US" sz="2400" dirty="0"/>
          </a:p>
          <a:p>
            <a:r>
              <a:rPr lang="en-US" sz="2400" dirty="0"/>
              <a:t>Exercise: Create a dot plot for the weight of people in our dataset</a:t>
            </a:r>
            <a:endParaRPr lang="en-US" sz="2200" dirty="0"/>
          </a:p>
        </p:txBody>
      </p:sp>
    </p:spTree>
    <p:extLst>
      <p:ext uri="{BB962C8B-B14F-4D97-AF65-F5344CB8AC3E}">
        <p14:creationId xmlns:p14="http://schemas.microsoft.com/office/powerpoint/2010/main" val="94388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A similar plot is the Histogram.</a:t>
            </a:r>
          </a:p>
          <a:p>
            <a:endParaRPr lang="en-US" sz="2200" dirty="0"/>
          </a:p>
          <a:p>
            <a:r>
              <a:rPr lang="en-US" sz="2200" dirty="0"/>
              <a:t>The histogram, as the dot plot, shows the distribution of the data.</a:t>
            </a:r>
          </a:p>
          <a:p>
            <a:endParaRPr lang="en-US" sz="2200" dirty="0"/>
          </a:p>
          <a:p>
            <a:r>
              <a:rPr lang="en-US" sz="2200" dirty="0"/>
              <a:t>We can see the mean (center of the data), symmetry or not, </a:t>
            </a:r>
            <a:r>
              <a:rPr lang="en-US" sz="2200" dirty="0" err="1"/>
              <a:t>etc</a:t>
            </a:r>
            <a:endParaRPr lang="en-US" sz="2200" dirty="0"/>
          </a:p>
          <a:p>
            <a:endParaRPr lang="en-US" sz="2200" dirty="0"/>
          </a:p>
          <a:p>
            <a:r>
              <a:rPr lang="en-US" sz="2200" dirty="0" err="1"/>
              <a:t>hist</a:t>
            </a:r>
            <a:r>
              <a:rPr lang="en-US" sz="2200" dirty="0"/>
              <a:t>(</a:t>
            </a:r>
            <a:r>
              <a:rPr lang="en-US" sz="2200" dirty="0" err="1"/>
              <a:t>faithful$waiting</a:t>
            </a:r>
            <a:r>
              <a:rPr lang="en-US" sz="2200" dirty="0"/>
              <a:t>)</a:t>
            </a:r>
          </a:p>
        </p:txBody>
      </p:sp>
    </p:spTree>
    <p:extLst>
      <p:ext uri="{BB962C8B-B14F-4D97-AF65-F5344CB8AC3E}">
        <p14:creationId xmlns:p14="http://schemas.microsoft.com/office/powerpoint/2010/main" val="195792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6851469" cy="5721533"/>
          </a:xfrm>
        </p:spPr>
        <p:txBody>
          <a:bodyPr>
            <a:normAutofit fontScale="92500" lnSpcReduction="20000"/>
          </a:bodyPr>
          <a:lstStyle/>
          <a:p>
            <a:r>
              <a:rPr lang="en-US" sz="2200" dirty="0"/>
              <a:t>Boxplot</a:t>
            </a:r>
          </a:p>
          <a:p>
            <a:endParaRPr lang="en-US" sz="2200" dirty="0"/>
          </a:p>
          <a:p>
            <a:r>
              <a:rPr lang="en-US" sz="2200" dirty="0"/>
              <a:t>Shows where the data is</a:t>
            </a:r>
          </a:p>
          <a:p>
            <a:endParaRPr lang="en-US" sz="2200" dirty="0"/>
          </a:p>
          <a:p>
            <a:r>
              <a:rPr lang="en-US" sz="2200" dirty="0"/>
              <a:t>The “box” determines the 1</a:t>
            </a:r>
            <a:r>
              <a:rPr lang="en-US" sz="2200" baseline="30000" dirty="0"/>
              <a:t>st</a:t>
            </a:r>
            <a:r>
              <a:rPr lang="en-US" sz="2200" dirty="0"/>
              <a:t> quartile, median and 3</a:t>
            </a:r>
            <a:r>
              <a:rPr lang="en-US" sz="2200" baseline="30000" dirty="0"/>
              <a:t>rd</a:t>
            </a:r>
            <a:r>
              <a:rPr lang="en-US" sz="2200" dirty="0"/>
              <a:t> quartile</a:t>
            </a:r>
          </a:p>
          <a:p>
            <a:endParaRPr lang="en-US" sz="2200" dirty="0"/>
          </a:p>
          <a:p>
            <a:r>
              <a:rPr lang="en-US" sz="2200" dirty="0"/>
              <a:t>1</a:t>
            </a:r>
            <a:r>
              <a:rPr lang="en-US" sz="2200" baseline="30000" dirty="0"/>
              <a:t>st</a:t>
            </a:r>
            <a:r>
              <a:rPr lang="en-US" sz="2200" dirty="0"/>
              <a:t> quartile: 25% of the data is below it</a:t>
            </a:r>
          </a:p>
          <a:p>
            <a:r>
              <a:rPr lang="en-US" sz="2200" dirty="0"/>
              <a:t>Median: ½ of the data is below it</a:t>
            </a:r>
          </a:p>
          <a:p>
            <a:r>
              <a:rPr lang="en-US" sz="2200" dirty="0"/>
              <a:t>3</a:t>
            </a:r>
            <a:r>
              <a:rPr lang="en-US" sz="2200" baseline="30000" dirty="0"/>
              <a:t>rd</a:t>
            </a:r>
            <a:r>
              <a:rPr lang="en-US" sz="2200" dirty="0"/>
              <a:t> quartile: 75% of the data is below is</a:t>
            </a:r>
          </a:p>
          <a:p>
            <a:endParaRPr lang="en-US" sz="2200" dirty="0"/>
          </a:p>
          <a:p>
            <a:r>
              <a:rPr lang="en-US" sz="2200" dirty="0"/>
              <a:t>boxplot(</a:t>
            </a:r>
            <a:r>
              <a:rPr lang="en-US" sz="2200" dirty="0" err="1"/>
              <a:t>faithful$waiting</a:t>
            </a:r>
            <a:r>
              <a:rPr lang="en-US" sz="2200" dirty="0"/>
              <a:t>)</a:t>
            </a:r>
          </a:p>
          <a:p>
            <a:endParaRPr lang="en-US" sz="2200" dirty="0"/>
          </a:p>
          <a:p>
            <a:r>
              <a:rPr lang="en-US" sz="2200" dirty="0"/>
              <a:t>Boxplot by another variable:</a:t>
            </a:r>
          </a:p>
          <a:p>
            <a:r>
              <a:rPr lang="en-US" sz="2200" dirty="0"/>
              <a:t>boxplot(</a:t>
            </a:r>
            <a:r>
              <a:rPr lang="en-US" sz="2200" dirty="0" err="1"/>
              <a:t>my_dataset$Age</a:t>
            </a:r>
            <a:r>
              <a:rPr lang="en-US" sz="2200" dirty="0"/>
              <a:t> ~ </a:t>
            </a:r>
            <a:r>
              <a:rPr lang="en-US" sz="2200" dirty="0" err="1"/>
              <a:t>my_dataset$region</a:t>
            </a:r>
            <a:r>
              <a:rPr lang="en-US" sz="2200" dirty="0"/>
              <a:t>)</a:t>
            </a:r>
          </a:p>
          <a:p>
            <a:endParaRPr lang="en-US" sz="2200" dirty="0"/>
          </a:p>
        </p:txBody>
      </p:sp>
      <p:sp>
        <p:nvSpPr>
          <p:cNvPr id="4" name="Rectangle 3"/>
          <p:cNvSpPr/>
          <p:nvPr/>
        </p:nvSpPr>
        <p:spPr>
          <a:xfrm>
            <a:off x="6326778" y="4228979"/>
            <a:ext cx="6096000" cy="646331"/>
          </a:xfrm>
          <a:prstGeom prst="rect">
            <a:avLst/>
          </a:prstGeom>
        </p:spPr>
        <p:txBody>
          <a:bodyPr>
            <a:spAutoFit/>
          </a:bodyPr>
          <a:lstStyle/>
          <a:p>
            <a:r>
              <a:rPr lang="en-US" dirty="0"/>
              <a:t>Exercise: Create a boxplot for the weight of people in our dataset</a:t>
            </a:r>
          </a:p>
        </p:txBody>
      </p:sp>
    </p:spTree>
    <p:extLst>
      <p:ext uri="{BB962C8B-B14F-4D97-AF65-F5344CB8AC3E}">
        <p14:creationId xmlns:p14="http://schemas.microsoft.com/office/powerpoint/2010/main" val="172409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10" end="10"/>
                                            </p:txEl>
                                          </p:spTgt>
                                        </p:tgtEl>
                                        <p:attrNameLst>
                                          <p:attrName>style.visibility</p:attrName>
                                        </p:attrNameLst>
                                      </p:cBhvr>
                                      <p:to>
                                        <p:strVal val="visible"/>
                                      </p:to>
                                    </p:set>
                                    <p:set>
                                      <p:cBhvr>
                                        <p:cTn id="7" dur="455" fill="hold">
                                          <p:stCondLst>
                                            <p:cond delay="0"/>
                                          </p:stCondLst>
                                        </p:cTn>
                                        <p:tgtEl>
                                          <p:spTgt spid="3">
                                            <p:txEl>
                                              <p:pRg st="10" end="10"/>
                                            </p:txEl>
                                          </p:spTgt>
                                        </p:tgtEl>
                                        <p:attrNameLst>
                                          <p:attrName>style.rotation</p:attrName>
                                        </p:attrNameLst>
                                      </p:cBhvr>
                                      <p:to>
                                        <p:strVal val="-45.0"/>
                                      </p:to>
                                    </p:set>
                                    <p:anim calcmode="lin" valueType="num">
                                      <p:cBhvr>
                                        <p:cTn id="8" dur="455" fill="hold">
                                          <p:stCondLst>
                                            <p:cond delay="455"/>
                                          </p:stCondLst>
                                        </p:cTn>
                                        <p:tgtEl>
                                          <p:spTgt spid="3">
                                            <p:txEl>
                                              <p:pRg st="10" end="1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10" end="1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10" end="1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10" end="1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nodeType="clickEffect">
                                  <p:stCondLst>
                                    <p:cond delay="0"/>
                                  </p:stCondLst>
                                  <p:iterate type="lt">
                                    <p:tmPct val="10000"/>
                                  </p:iterate>
                                  <p:childTnLst>
                                    <p:set>
                                      <p:cBhvr>
                                        <p:cTn id="15" dur="1" fill="hold">
                                          <p:stCondLst>
                                            <p:cond delay="0"/>
                                          </p:stCondLst>
                                        </p:cTn>
                                        <p:tgtEl>
                                          <p:spTgt spid="3">
                                            <p:txEl>
                                              <p:pRg st="12" end="12"/>
                                            </p:txEl>
                                          </p:spTgt>
                                        </p:tgtEl>
                                        <p:attrNameLst>
                                          <p:attrName>style.visibility</p:attrName>
                                        </p:attrNameLst>
                                      </p:cBhvr>
                                      <p:to>
                                        <p:strVal val="visible"/>
                                      </p:to>
                                    </p:set>
                                    <p:anim by="(-#ppt_w*2)" calcmode="lin" valueType="num">
                                      <p:cBhvr rctx="PPT">
                                        <p:cTn id="16" dur="500" autoRev="1" fill="hold">
                                          <p:stCondLst>
                                            <p:cond delay="0"/>
                                          </p:stCondLst>
                                        </p:cTn>
                                        <p:tgtEl>
                                          <p:spTgt spid="3">
                                            <p:txEl>
                                              <p:pRg st="12" end="12"/>
                                            </p:txEl>
                                          </p:spTgt>
                                        </p:tgtEl>
                                        <p:attrNameLst>
                                          <p:attrName>ppt_w</p:attrName>
                                        </p:attrNameLst>
                                      </p:cBhvr>
                                    </p:anim>
                                    <p:anim by="(#ppt_w*0.50)" calcmode="lin" valueType="num">
                                      <p:cBhvr>
                                        <p:cTn id="17" dur="500" decel="50000" autoRev="1" fill="hold">
                                          <p:stCondLst>
                                            <p:cond delay="0"/>
                                          </p:stCondLst>
                                        </p:cTn>
                                        <p:tgtEl>
                                          <p:spTgt spid="3">
                                            <p:txEl>
                                              <p:pRg st="12" end="12"/>
                                            </p:txEl>
                                          </p:spTgt>
                                        </p:tgtEl>
                                        <p:attrNameLst>
                                          <p:attrName>ppt_x</p:attrName>
                                        </p:attrNameLst>
                                      </p:cBhvr>
                                    </p:anim>
                                    <p:anim from="(-#ppt_h/2)" to="(#ppt_y)" calcmode="lin" valueType="num">
                                      <p:cBhvr>
                                        <p:cTn id="18" dur="1000" fill="hold">
                                          <p:stCondLst>
                                            <p:cond delay="0"/>
                                          </p:stCondLst>
                                        </p:cTn>
                                        <p:tgtEl>
                                          <p:spTgt spid="3">
                                            <p:txEl>
                                              <p:pRg st="12" end="12"/>
                                            </p:txEl>
                                          </p:spTgt>
                                        </p:tgtEl>
                                        <p:attrNameLst>
                                          <p:attrName>ppt_y</p:attrName>
                                        </p:attrNameLst>
                                      </p:cBhvr>
                                    </p:anim>
                                    <p:animRot by="21600000">
                                      <p:cBhvr>
                                        <p:cTn id="19" dur="1000" fill="hold">
                                          <p:stCondLst>
                                            <p:cond delay="0"/>
                                          </p:stCondLst>
                                        </p:cTn>
                                        <p:tgtEl>
                                          <p:spTgt spid="3">
                                            <p:txEl>
                                              <p:pRg st="12" end="12"/>
                                            </p:txEl>
                                          </p:spTgt>
                                        </p:tgtEl>
                                        <p:attrNameLst>
                                          <p:attrName>r</p:attrName>
                                        </p:attrNameLst>
                                      </p:cBhvr>
                                    </p:animRot>
                                  </p:childTnLst>
                                </p:cTn>
                              </p:par>
                              <p:par>
                                <p:cTn id="20" presetID="56" presetClass="entr" presetSubtype="0" fill="hold" nodeType="withEffect">
                                  <p:stCondLst>
                                    <p:cond delay="0"/>
                                  </p:stCondLst>
                                  <p:iterate type="lt">
                                    <p:tmPct val="10000"/>
                                  </p:iterate>
                                  <p:childTnLst>
                                    <p:set>
                                      <p:cBhvr>
                                        <p:cTn id="21" dur="1" fill="hold">
                                          <p:stCondLst>
                                            <p:cond delay="0"/>
                                          </p:stCondLst>
                                        </p:cTn>
                                        <p:tgtEl>
                                          <p:spTgt spid="3">
                                            <p:txEl>
                                              <p:pRg st="13" end="13"/>
                                            </p:txEl>
                                          </p:spTgt>
                                        </p:tgtEl>
                                        <p:attrNameLst>
                                          <p:attrName>style.visibility</p:attrName>
                                        </p:attrNameLst>
                                      </p:cBhvr>
                                      <p:to>
                                        <p:strVal val="visible"/>
                                      </p:to>
                                    </p:set>
                                    <p:anim by="(-#ppt_w*2)" calcmode="lin" valueType="num">
                                      <p:cBhvr rctx="PPT">
                                        <p:cTn id="22" dur="500" autoRev="1" fill="hold">
                                          <p:stCondLst>
                                            <p:cond delay="0"/>
                                          </p:stCondLst>
                                        </p:cTn>
                                        <p:tgtEl>
                                          <p:spTgt spid="3">
                                            <p:txEl>
                                              <p:pRg st="13" end="13"/>
                                            </p:txEl>
                                          </p:spTgt>
                                        </p:tgtEl>
                                        <p:attrNameLst>
                                          <p:attrName>ppt_w</p:attrName>
                                        </p:attrNameLst>
                                      </p:cBhvr>
                                    </p:anim>
                                    <p:anim by="(#ppt_w*0.50)" calcmode="lin" valueType="num">
                                      <p:cBhvr>
                                        <p:cTn id="23" dur="500" decel="50000" autoRev="1" fill="hold">
                                          <p:stCondLst>
                                            <p:cond delay="0"/>
                                          </p:stCondLst>
                                        </p:cTn>
                                        <p:tgtEl>
                                          <p:spTgt spid="3">
                                            <p:txEl>
                                              <p:pRg st="13" end="13"/>
                                            </p:txEl>
                                          </p:spTgt>
                                        </p:tgtEl>
                                        <p:attrNameLst>
                                          <p:attrName>ppt_x</p:attrName>
                                        </p:attrNameLst>
                                      </p:cBhvr>
                                    </p:anim>
                                    <p:anim from="(-#ppt_h/2)" to="(#ppt_y)" calcmode="lin" valueType="num">
                                      <p:cBhvr>
                                        <p:cTn id="24" dur="1000" fill="hold">
                                          <p:stCondLst>
                                            <p:cond delay="0"/>
                                          </p:stCondLst>
                                        </p:cTn>
                                        <p:tgtEl>
                                          <p:spTgt spid="3">
                                            <p:txEl>
                                              <p:pRg st="13" end="13"/>
                                            </p:txEl>
                                          </p:spTgt>
                                        </p:tgtEl>
                                        <p:attrNameLst>
                                          <p:attrName>ppt_y</p:attrName>
                                        </p:attrNameLst>
                                      </p:cBhvr>
                                    </p:anim>
                                    <p:animRot by="21600000">
                                      <p:cBhvr>
                                        <p:cTn id="25" dur="1000" fill="hold">
                                          <p:stCondLst>
                                            <p:cond delay="0"/>
                                          </p:stCondLst>
                                        </p:cTn>
                                        <p:tgtEl>
                                          <p:spTgt spid="3">
                                            <p:txEl>
                                              <p:pRg st="13" end="13"/>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10" end="10"/>
                                            </p:txEl>
                                          </p:spTgt>
                                        </p:tgtEl>
                                        <p:attrNameLst>
                                          <p:attrName>style.visibility</p:attrName>
                                        </p:attrNameLst>
                                      </p:cBhvr>
                                      <p:to>
                                        <p:strVal val="visible"/>
                                      </p:to>
                                    </p:set>
                                    <p:anim calcmode="lin" valueType="num">
                                      <p:cBhvr>
                                        <p:cTn id="30"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wipe(down)">
                                      <p:cBhvr>
                                        <p:cTn id="39" dur="580">
                                          <p:stCondLst>
                                            <p:cond delay="0"/>
                                          </p:stCondLst>
                                        </p:cTn>
                                        <p:tgtEl>
                                          <p:spTgt spid="4">
                                            <p:txEl>
                                              <p:pRg st="0" end="0"/>
                                            </p:txEl>
                                          </p:spTgt>
                                        </p:tgtEl>
                                      </p:cBhvr>
                                    </p:animEffect>
                                    <p:anim calcmode="lin" valueType="num">
                                      <p:cBhvr>
                                        <p:cTn id="40"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0" end="0"/>
                                            </p:txEl>
                                          </p:spTgt>
                                        </p:tgtEl>
                                      </p:cBhvr>
                                      <p:to x="100000" y="60000"/>
                                    </p:animScale>
                                    <p:animScale>
                                      <p:cBhvr>
                                        <p:cTn id="46" dur="166" decel="50000">
                                          <p:stCondLst>
                                            <p:cond delay="676"/>
                                          </p:stCondLst>
                                        </p:cTn>
                                        <p:tgtEl>
                                          <p:spTgt spid="4">
                                            <p:txEl>
                                              <p:pRg st="0" end="0"/>
                                            </p:txEl>
                                          </p:spTgt>
                                        </p:tgtEl>
                                      </p:cBhvr>
                                      <p:to x="100000" y="100000"/>
                                    </p:animScale>
                                    <p:animScale>
                                      <p:cBhvr>
                                        <p:cTn id="47" dur="26">
                                          <p:stCondLst>
                                            <p:cond delay="1312"/>
                                          </p:stCondLst>
                                        </p:cTn>
                                        <p:tgtEl>
                                          <p:spTgt spid="4">
                                            <p:txEl>
                                              <p:pRg st="0" end="0"/>
                                            </p:txEl>
                                          </p:spTgt>
                                        </p:tgtEl>
                                      </p:cBhvr>
                                      <p:to x="100000" y="80000"/>
                                    </p:animScale>
                                    <p:animScale>
                                      <p:cBhvr>
                                        <p:cTn id="48" dur="166" decel="50000">
                                          <p:stCondLst>
                                            <p:cond delay="1338"/>
                                          </p:stCondLst>
                                        </p:cTn>
                                        <p:tgtEl>
                                          <p:spTgt spid="4">
                                            <p:txEl>
                                              <p:pRg st="0" end="0"/>
                                            </p:txEl>
                                          </p:spTgt>
                                        </p:tgtEl>
                                      </p:cBhvr>
                                      <p:to x="100000" y="100000"/>
                                    </p:animScale>
                                    <p:animScale>
                                      <p:cBhvr>
                                        <p:cTn id="49" dur="26">
                                          <p:stCondLst>
                                            <p:cond delay="1642"/>
                                          </p:stCondLst>
                                        </p:cTn>
                                        <p:tgtEl>
                                          <p:spTgt spid="4">
                                            <p:txEl>
                                              <p:pRg st="0" end="0"/>
                                            </p:txEl>
                                          </p:spTgt>
                                        </p:tgtEl>
                                      </p:cBhvr>
                                      <p:to x="100000" y="90000"/>
                                    </p:animScale>
                                    <p:animScale>
                                      <p:cBhvr>
                                        <p:cTn id="50" dur="166" decel="50000">
                                          <p:stCondLst>
                                            <p:cond delay="1668"/>
                                          </p:stCondLst>
                                        </p:cTn>
                                        <p:tgtEl>
                                          <p:spTgt spid="4">
                                            <p:txEl>
                                              <p:pRg st="0" end="0"/>
                                            </p:txEl>
                                          </p:spTgt>
                                        </p:tgtEl>
                                      </p:cBhvr>
                                      <p:to x="100000" y="100000"/>
                                    </p:animScale>
                                    <p:animScale>
                                      <p:cBhvr>
                                        <p:cTn id="51" dur="26">
                                          <p:stCondLst>
                                            <p:cond delay="1808"/>
                                          </p:stCondLst>
                                        </p:cTn>
                                        <p:tgtEl>
                                          <p:spTgt spid="4">
                                            <p:txEl>
                                              <p:pRg st="0" end="0"/>
                                            </p:txEl>
                                          </p:spTgt>
                                        </p:tgtEl>
                                      </p:cBhvr>
                                      <p:to x="100000" y="95000"/>
                                    </p:animScale>
                                    <p:animScale>
                                      <p:cBhvr>
                                        <p:cTn id="52"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Loops</a:t>
            </a:r>
          </a:p>
          <a:p>
            <a:endParaRPr lang="en-US" sz="2200" dirty="0"/>
          </a:p>
          <a:p>
            <a:r>
              <a:rPr lang="en-US" sz="2200" dirty="0"/>
              <a:t>for</a:t>
            </a:r>
          </a:p>
          <a:p>
            <a:endParaRPr lang="en-US" sz="2200" dirty="0"/>
          </a:p>
          <a:p>
            <a:r>
              <a:rPr lang="en-US" sz="2200" dirty="0"/>
              <a:t>To create a loop use the command “for”</a:t>
            </a:r>
          </a:p>
          <a:p>
            <a:r>
              <a:rPr lang="en-US" sz="2200" dirty="0"/>
              <a:t>Example:</a:t>
            </a:r>
          </a:p>
          <a:p>
            <a:r>
              <a:rPr lang="en-US" sz="2200" dirty="0"/>
              <a:t>x = 1</a:t>
            </a:r>
          </a:p>
          <a:p>
            <a:r>
              <a:rPr lang="en-US" sz="2200" dirty="0"/>
              <a:t>for (</a:t>
            </a:r>
            <a:r>
              <a:rPr lang="en-US" sz="2200" dirty="0" err="1"/>
              <a:t>i</a:t>
            </a:r>
            <a:r>
              <a:rPr lang="en-US" sz="2200" dirty="0"/>
              <a:t> in 1:10)</a:t>
            </a:r>
          </a:p>
          <a:p>
            <a:r>
              <a:rPr lang="en-US" sz="2200" dirty="0"/>
              <a:t>{</a:t>
            </a:r>
          </a:p>
          <a:p>
            <a:r>
              <a:rPr lang="en-US" sz="2200" dirty="0"/>
              <a:t>x = x + 1</a:t>
            </a:r>
          </a:p>
          <a:p>
            <a:r>
              <a:rPr lang="en-US" sz="2200" dirty="0"/>
              <a:t>}</a:t>
            </a:r>
          </a:p>
        </p:txBody>
      </p:sp>
      <p:sp>
        <p:nvSpPr>
          <p:cNvPr id="4" name="Rectangle 3"/>
          <p:cNvSpPr/>
          <p:nvPr/>
        </p:nvSpPr>
        <p:spPr>
          <a:xfrm>
            <a:off x="5490755" y="4764818"/>
            <a:ext cx="6096000" cy="369332"/>
          </a:xfrm>
          <a:prstGeom prst="rect">
            <a:avLst/>
          </a:prstGeom>
        </p:spPr>
        <p:txBody>
          <a:bodyPr>
            <a:spAutoFit/>
          </a:bodyPr>
          <a:lstStyle/>
          <a:p>
            <a:r>
              <a:rPr lang="en-US" dirty="0"/>
              <a:t>Exercise: Create loop to compute 5 factorial = 5*4*3*2*1</a:t>
            </a:r>
          </a:p>
        </p:txBody>
      </p:sp>
    </p:spTree>
    <p:extLst>
      <p:ext uri="{BB962C8B-B14F-4D97-AF65-F5344CB8AC3E}">
        <p14:creationId xmlns:p14="http://schemas.microsoft.com/office/powerpoint/2010/main" val="26793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 by="(-#ppt_w*2)" calcmode="lin" valueType="num">
                                      <p:cBhvr rctx="PPT">
                                        <p:cTn id="13" dur="500" autoRev="1" fill="hold">
                                          <p:stCondLst>
                                            <p:cond delay="0"/>
                                          </p:stCondLst>
                                        </p:cTn>
                                        <p:tgtEl>
                                          <p:spTgt spid="3">
                                            <p:txEl>
                                              <p:pRg st="2" end="2"/>
                                            </p:txEl>
                                          </p:spTgt>
                                        </p:tgtEl>
                                        <p:attrNameLst>
                                          <p:attrName>ppt_w</p:attrName>
                                        </p:attrNameLst>
                                      </p:cBhvr>
                                    </p:anim>
                                    <p:anim by="(#ppt_w*0.50)" calcmode="lin" valueType="num">
                                      <p:cBhvr>
                                        <p:cTn id="14" dur="500" decel="50000" autoRev="1" fill="hold">
                                          <p:stCondLst>
                                            <p:cond delay="0"/>
                                          </p:stCondLst>
                                        </p:cTn>
                                        <p:tgtEl>
                                          <p:spTgt spid="3">
                                            <p:txEl>
                                              <p:pRg st="2" end="2"/>
                                            </p:txEl>
                                          </p:spTgt>
                                        </p:tgtEl>
                                        <p:attrNameLst>
                                          <p:attrName>ppt_x</p:attrName>
                                        </p:attrNameLst>
                                      </p:cBhvr>
                                    </p:anim>
                                    <p:anim from="(-#ppt_h/2)" to="(#ppt_y)" calcmode="lin" valueType="num">
                                      <p:cBhvr>
                                        <p:cTn id="15" dur="1000" fill="hold">
                                          <p:stCondLst>
                                            <p:cond delay="0"/>
                                          </p:stCondLst>
                                        </p:cTn>
                                        <p:tgtEl>
                                          <p:spTgt spid="3">
                                            <p:txEl>
                                              <p:pRg st="2" end="2"/>
                                            </p:txEl>
                                          </p:spTgt>
                                        </p:tgtEl>
                                        <p:attrNameLst>
                                          <p:attrName>ppt_y</p:attrName>
                                        </p:attrNameLst>
                                      </p:cBhvr>
                                    </p:anim>
                                    <p:animRot by="21600000">
                                      <p:cBhvr>
                                        <p:cTn id="16" dur="1000" fill="hold">
                                          <p:stCondLst>
                                            <p:cond delay="0"/>
                                          </p:stCondLst>
                                        </p:cTn>
                                        <p:tgtEl>
                                          <p:spTgt spid="3">
                                            <p:txEl>
                                              <p:pRg st="2" end="2"/>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3">
                                            <p:txEl>
                                              <p:pRg st="4" end="4"/>
                                            </p:txEl>
                                          </p:spTgt>
                                        </p:tgtEl>
                                        <p:attrNameLst>
                                          <p:attrName>style.visibility</p:attrName>
                                        </p:attrNameLst>
                                      </p:cBhvr>
                                      <p:to>
                                        <p:strVal val="visible"/>
                                      </p:to>
                                    </p:set>
                                    <p:anim by="(-#ppt_w*2)" calcmode="lin" valueType="num">
                                      <p:cBhvr rctx="PPT">
                                        <p:cTn id="19" dur="500" autoRev="1" fill="hold">
                                          <p:stCondLst>
                                            <p:cond delay="0"/>
                                          </p:stCondLst>
                                        </p:cTn>
                                        <p:tgtEl>
                                          <p:spTgt spid="3">
                                            <p:txEl>
                                              <p:pRg st="4" end="4"/>
                                            </p:txEl>
                                          </p:spTgt>
                                        </p:tgtEl>
                                        <p:attrNameLst>
                                          <p:attrName>ppt_w</p:attrName>
                                        </p:attrNameLst>
                                      </p:cBhvr>
                                    </p:anim>
                                    <p:anim by="(#ppt_w*0.50)" calcmode="lin" valueType="num">
                                      <p:cBhvr>
                                        <p:cTn id="20" dur="500" decel="50000" autoRev="1" fill="hold">
                                          <p:stCondLst>
                                            <p:cond delay="0"/>
                                          </p:stCondLst>
                                        </p:cTn>
                                        <p:tgtEl>
                                          <p:spTgt spid="3">
                                            <p:txEl>
                                              <p:pRg st="4" end="4"/>
                                            </p:txEl>
                                          </p:spTgt>
                                        </p:tgtEl>
                                        <p:attrNameLst>
                                          <p:attrName>ppt_x</p:attrName>
                                        </p:attrNameLst>
                                      </p:cBhvr>
                                    </p:anim>
                                    <p:anim from="(-#ppt_h/2)" to="(#ppt_y)" calcmode="lin" valueType="num">
                                      <p:cBhvr>
                                        <p:cTn id="21" dur="1000" fill="hold">
                                          <p:stCondLst>
                                            <p:cond delay="0"/>
                                          </p:stCondLst>
                                        </p:cTn>
                                        <p:tgtEl>
                                          <p:spTgt spid="3">
                                            <p:txEl>
                                              <p:pRg st="4" end="4"/>
                                            </p:txEl>
                                          </p:spTgt>
                                        </p:tgtEl>
                                        <p:attrNameLst>
                                          <p:attrName>ppt_y</p:attrName>
                                        </p:attrNameLst>
                                      </p:cBhvr>
                                    </p:anim>
                                    <p:animRot by="21600000">
                                      <p:cBhvr>
                                        <p:cTn id="22" dur="1000" fill="hold">
                                          <p:stCondLst>
                                            <p:cond delay="0"/>
                                          </p:stCondLst>
                                        </p:cTn>
                                        <p:tgtEl>
                                          <p:spTgt spid="3">
                                            <p:txEl>
                                              <p:pRg st="4" end="4"/>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5" end="5"/>
                                            </p:txEl>
                                          </p:spTgt>
                                        </p:tgtEl>
                                        <p:attrNameLst>
                                          <p:attrName>ppt_w</p:attrName>
                                        </p:attrNameLst>
                                      </p:cBhvr>
                                    </p:anim>
                                    <p:anim by="(#ppt_w*0.50)" calcmode="lin" valueType="num">
                                      <p:cBhvr>
                                        <p:cTn id="26" dur="500" decel="50000" autoRev="1" fill="hold">
                                          <p:stCondLst>
                                            <p:cond delay="0"/>
                                          </p:stCondLst>
                                        </p:cTn>
                                        <p:tgtEl>
                                          <p:spTgt spid="3">
                                            <p:txEl>
                                              <p:pRg st="5" end="5"/>
                                            </p:txEl>
                                          </p:spTgt>
                                        </p:tgtEl>
                                        <p:attrNameLst>
                                          <p:attrName>ppt_x</p:attrName>
                                        </p:attrNameLst>
                                      </p:cBhvr>
                                    </p:anim>
                                    <p:anim from="(-#ppt_h/2)" to="(#ppt_y)" calcmode="lin" valueType="num">
                                      <p:cBhvr>
                                        <p:cTn id="27" dur="1000" fill="hold">
                                          <p:stCondLst>
                                            <p:cond delay="0"/>
                                          </p:stCondLst>
                                        </p:cTn>
                                        <p:tgtEl>
                                          <p:spTgt spid="3">
                                            <p:txEl>
                                              <p:pRg st="5" end="5"/>
                                            </p:txEl>
                                          </p:spTgt>
                                        </p:tgtEl>
                                        <p:attrNameLst>
                                          <p:attrName>ppt_y</p:attrName>
                                        </p:attrNameLst>
                                      </p:cBhvr>
                                    </p:anim>
                                    <p:animRot by="21600000">
                                      <p:cBhvr>
                                        <p:cTn id="28" dur="1000" fill="hold">
                                          <p:stCondLst>
                                            <p:cond delay="0"/>
                                          </p:stCondLst>
                                        </p:cTn>
                                        <p:tgtEl>
                                          <p:spTgt spid="3">
                                            <p:txEl>
                                              <p:pRg st="5" end="5"/>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3">
                                            <p:txEl>
                                              <p:pRg st="6" end="6"/>
                                            </p:txEl>
                                          </p:spTgt>
                                        </p:tgtEl>
                                        <p:attrNameLst>
                                          <p:attrName>style.visibility</p:attrName>
                                        </p:attrNameLst>
                                      </p:cBhvr>
                                      <p:to>
                                        <p:strVal val="visible"/>
                                      </p:to>
                                    </p:set>
                                    <p:anim by="(-#ppt_w*2)" calcmode="lin" valueType="num">
                                      <p:cBhvr rctx="PPT">
                                        <p:cTn id="31" dur="500" autoRev="1" fill="hold">
                                          <p:stCondLst>
                                            <p:cond delay="0"/>
                                          </p:stCondLst>
                                        </p:cTn>
                                        <p:tgtEl>
                                          <p:spTgt spid="3">
                                            <p:txEl>
                                              <p:pRg st="6" end="6"/>
                                            </p:txEl>
                                          </p:spTgt>
                                        </p:tgtEl>
                                        <p:attrNameLst>
                                          <p:attrName>ppt_w</p:attrName>
                                        </p:attrNameLst>
                                      </p:cBhvr>
                                    </p:anim>
                                    <p:anim by="(#ppt_w*0.50)" calcmode="lin" valueType="num">
                                      <p:cBhvr>
                                        <p:cTn id="32" dur="500" decel="50000" autoRev="1" fill="hold">
                                          <p:stCondLst>
                                            <p:cond delay="0"/>
                                          </p:stCondLst>
                                        </p:cTn>
                                        <p:tgtEl>
                                          <p:spTgt spid="3">
                                            <p:txEl>
                                              <p:pRg st="6" end="6"/>
                                            </p:txEl>
                                          </p:spTgt>
                                        </p:tgtEl>
                                        <p:attrNameLst>
                                          <p:attrName>ppt_x</p:attrName>
                                        </p:attrNameLst>
                                      </p:cBhvr>
                                    </p:anim>
                                    <p:anim from="(-#ppt_h/2)" to="(#ppt_y)" calcmode="lin" valueType="num">
                                      <p:cBhvr>
                                        <p:cTn id="33" dur="1000" fill="hold">
                                          <p:stCondLst>
                                            <p:cond delay="0"/>
                                          </p:stCondLst>
                                        </p:cTn>
                                        <p:tgtEl>
                                          <p:spTgt spid="3">
                                            <p:txEl>
                                              <p:pRg st="6" end="6"/>
                                            </p:txEl>
                                          </p:spTgt>
                                        </p:tgtEl>
                                        <p:attrNameLst>
                                          <p:attrName>ppt_y</p:attrName>
                                        </p:attrNameLst>
                                      </p:cBhvr>
                                    </p:anim>
                                    <p:animRot by="21600000">
                                      <p:cBhvr>
                                        <p:cTn id="34" dur="1000" fill="hold">
                                          <p:stCondLst>
                                            <p:cond delay="0"/>
                                          </p:stCondLst>
                                        </p:cTn>
                                        <p:tgtEl>
                                          <p:spTgt spid="3">
                                            <p:txEl>
                                              <p:pRg st="6" end="6"/>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3">
                                            <p:txEl>
                                              <p:pRg st="7" end="7"/>
                                            </p:txEl>
                                          </p:spTgt>
                                        </p:tgtEl>
                                        <p:attrNameLst>
                                          <p:attrName>style.visibility</p:attrName>
                                        </p:attrNameLst>
                                      </p:cBhvr>
                                      <p:to>
                                        <p:strVal val="visible"/>
                                      </p:to>
                                    </p:set>
                                    <p:anim by="(-#ppt_w*2)" calcmode="lin" valueType="num">
                                      <p:cBhvr rctx="PPT">
                                        <p:cTn id="37" dur="500" autoRev="1" fill="hold">
                                          <p:stCondLst>
                                            <p:cond delay="0"/>
                                          </p:stCondLst>
                                        </p:cTn>
                                        <p:tgtEl>
                                          <p:spTgt spid="3">
                                            <p:txEl>
                                              <p:pRg st="7" end="7"/>
                                            </p:txEl>
                                          </p:spTgt>
                                        </p:tgtEl>
                                        <p:attrNameLst>
                                          <p:attrName>ppt_w</p:attrName>
                                        </p:attrNameLst>
                                      </p:cBhvr>
                                    </p:anim>
                                    <p:anim by="(#ppt_w*0.50)" calcmode="lin" valueType="num">
                                      <p:cBhvr>
                                        <p:cTn id="38" dur="500" decel="50000" autoRev="1" fill="hold">
                                          <p:stCondLst>
                                            <p:cond delay="0"/>
                                          </p:stCondLst>
                                        </p:cTn>
                                        <p:tgtEl>
                                          <p:spTgt spid="3">
                                            <p:txEl>
                                              <p:pRg st="7" end="7"/>
                                            </p:txEl>
                                          </p:spTgt>
                                        </p:tgtEl>
                                        <p:attrNameLst>
                                          <p:attrName>ppt_x</p:attrName>
                                        </p:attrNameLst>
                                      </p:cBhvr>
                                    </p:anim>
                                    <p:anim from="(-#ppt_h/2)" to="(#ppt_y)" calcmode="lin" valueType="num">
                                      <p:cBhvr>
                                        <p:cTn id="39" dur="1000" fill="hold">
                                          <p:stCondLst>
                                            <p:cond delay="0"/>
                                          </p:stCondLst>
                                        </p:cTn>
                                        <p:tgtEl>
                                          <p:spTgt spid="3">
                                            <p:txEl>
                                              <p:pRg st="7" end="7"/>
                                            </p:txEl>
                                          </p:spTgt>
                                        </p:tgtEl>
                                        <p:attrNameLst>
                                          <p:attrName>ppt_y</p:attrName>
                                        </p:attrNameLst>
                                      </p:cBhvr>
                                    </p:anim>
                                    <p:animRot by="21600000">
                                      <p:cBhvr>
                                        <p:cTn id="40" dur="1000" fill="hold">
                                          <p:stCondLst>
                                            <p:cond delay="0"/>
                                          </p:stCondLst>
                                        </p:cTn>
                                        <p:tgtEl>
                                          <p:spTgt spid="3">
                                            <p:txEl>
                                              <p:pRg st="7" end="7"/>
                                            </p:txEl>
                                          </p:spTgt>
                                        </p:tgtEl>
                                        <p:attrNameLst>
                                          <p:attrName>r</p:attrName>
                                        </p:attrNameLst>
                                      </p:cBhvr>
                                    </p:animRot>
                                  </p:childTnLst>
                                </p:cTn>
                              </p:par>
                              <p:par>
                                <p:cTn id="41" presetID="56" presetClass="entr" presetSubtype="0" fill="hold" nodeType="withEffect">
                                  <p:stCondLst>
                                    <p:cond delay="0"/>
                                  </p:stCondLst>
                                  <p:iterate type="lt">
                                    <p:tmPct val="10000"/>
                                  </p:iterate>
                                  <p:childTnLst>
                                    <p:set>
                                      <p:cBhvr>
                                        <p:cTn id="42" dur="1" fill="hold">
                                          <p:stCondLst>
                                            <p:cond delay="0"/>
                                          </p:stCondLst>
                                        </p:cTn>
                                        <p:tgtEl>
                                          <p:spTgt spid="3">
                                            <p:txEl>
                                              <p:pRg st="8" end="8"/>
                                            </p:txEl>
                                          </p:spTgt>
                                        </p:tgtEl>
                                        <p:attrNameLst>
                                          <p:attrName>style.visibility</p:attrName>
                                        </p:attrNameLst>
                                      </p:cBhvr>
                                      <p:to>
                                        <p:strVal val="visible"/>
                                      </p:to>
                                    </p:set>
                                    <p:anim by="(-#ppt_w*2)" calcmode="lin" valueType="num">
                                      <p:cBhvr rctx="PPT">
                                        <p:cTn id="43" dur="500" autoRev="1" fill="hold">
                                          <p:stCondLst>
                                            <p:cond delay="0"/>
                                          </p:stCondLst>
                                        </p:cTn>
                                        <p:tgtEl>
                                          <p:spTgt spid="3">
                                            <p:txEl>
                                              <p:pRg st="8" end="8"/>
                                            </p:txEl>
                                          </p:spTgt>
                                        </p:tgtEl>
                                        <p:attrNameLst>
                                          <p:attrName>ppt_w</p:attrName>
                                        </p:attrNameLst>
                                      </p:cBhvr>
                                    </p:anim>
                                    <p:anim by="(#ppt_w*0.50)" calcmode="lin" valueType="num">
                                      <p:cBhvr>
                                        <p:cTn id="44" dur="500" decel="50000" autoRev="1" fill="hold">
                                          <p:stCondLst>
                                            <p:cond delay="0"/>
                                          </p:stCondLst>
                                        </p:cTn>
                                        <p:tgtEl>
                                          <p:spTgt spid="3">
                                            <p:txEl>
                                              <p:pRg st="8" end="8"/>
                                            </p:txEl>
                                          </p:spTgt>
                                        </p:tgtEl>
                                        <p:attrNameLst>
                                          <p:attrName>ppt_x</p:attrName>
                                        </p:attrNameLst>
                                      </p:cBhvr>
                                    </p:anim>
                                    <p:anim from="(-#ppt_h/2)" to="(#ppt_y)" calcmode="lin" valueType="num">
                                      <p:cBhvr>
                                        <p:cTn id="45" dur="1000" fill="hold">
                                          <p:stCondLst>
                                            <p:cond delay="0"/>
                                          </p:stCondLst>
                                        </p:cTn>
                                        <p:tgtEl>
                                          <p:spTgt spid="3">
                                            <p:txEl>
                                              <p:pRg st="8" end="8"/>
                                            </p:txEl>
                                          </p:spTgt>
                                        </p:tgtEl>
                                        <p:attrNameLst>
                                          <p:attrName>ppt_y</p:attrName>
                                        </p:attrNameLst>
                                      </p:cBhvr>
                                    </p:anim>
                                    <p:animRot by="21600000">
                                      <p:cBhvr>
                                        <p:cTn id="46" dur="1000" fill="hold">
                                          <p:stCondLst>
                                            <p:cond delay="0"/>
                                          </p:stCondLst>
                                        </p:cTn>
                                        <p:tgtEl>
                                          <p:spTgt spid="3">
                                            <p:txEl>
                                              <p:pRg st="8" end="8"/>
                                            </p:txEl>
                                          </p:spTgt>
                                        </p:tgtEl>
                                        <p:attrNameLst>
                                          <p:attrName>r</p:attrName>
                                        </p:attrNameLst>
                                      </p:cBhvr>
                                    </p:animRot>
                                  </p:childTnLst>
                                </p:cTn>
                              </p:par>
                              <p:par>
                                <p:cTn id="47" presetID="56" presetClass="entr" presetSubtype="0" fill="hold" nodeType="withEffect">
                                  <p:stCondLst>
                                    <p:cond delay="0"/>
                                  </p:stCondLst>
                                  <p:iterate type="lt">
                                    <p:tmPct val="10000"/>
                                  </p:iterate>
                                  <p:childTnLst>
                                    <p:set>
                                      <p:cBhvr>
                                        <p:cTn id="48" dur="1" fill="hold">
                                          <p:stCondLst>
                                            <p:cond delay="0"/>
                                          </p:stCondLst>
                                        </p:cTn>
                                        <p:tgtEl>
                                          <p:spTgt spid="3">
                                            <p:txEl>
                                              <p:pRg st="9" end="9"/>
                                            </p:txEl>
                                          </p:spTgt>
                                        </p:tgtEl>
                                        <p:attrNameLst>
                                          <p:attrName>style.visibility</p:attrName>
                                        </p:attrNameLst>
                                      </p:cBhvr>
                                      <p:to>
                                        <p:strVal val="visible"/>
                                      </p:to>
                                    </p:set>
                                    <p:anim by="(-#ppt_w*2)" calcmode="lin" valueType="num">
                                      <p:cBhvr rctx="PPT">
                                        <p:cTn id="49" dur="500" autoRev="1" fill="hold">
                                          <p:stCondLst>
                                            <p:cond delay="0"/>
                                          </p:stCondLst>
                                        </p:cTn>
                                        <p:tgtEl>
                                          <p:spTgt spid="3">
                                            <p:txEl>
                                              <p:pRg st="9" end="9"/>
                                            </p:txEl>
                                          </p:spTgt>
                                        </p:tgtEl>
                                        <p:attrNameLst>
                                          <p:attrName>ppt_w</p:attrName>
                                        </p:attrNameLst>
                                      </p:cBhvr>
                                    </p:anim>
                                    <p:anim by="(#ppt_w*0.50)" calcmode="lin" valueType="num">
                                      <p:cBhvr>
                                        <p:cTn id="50" dur="500" decel="50000" autoRev="1" fill="hold">
                                          <p:stCondLst>
                                            <p:cond delay="0"/>
                                          </p:stCondLst>
                                        </p:cTn>
                                        <p:tgtEl>
                                          <p:spTgt spid="3">
                                            <p:txEl>
                                              <p:pRg st="9" end="9"/>
                                            </p:txEl>
                                          </p:spTgt>
                                        </p:tgtEl>
                                        <p:attrNameLst>
                                          <p:attrName>ppt_x</p:attrName>
                                        </p:attrNameLst>
                                      </p:cBhvr>
                                    </p:anim>
                                    <p:anim from="(-#ppt_h/2)" to="(#ppt_y)" calcmode="lin" valueType="num">
                                      <p:cBhvr>
                                        <p:cTn id="51" dur="1000" fill="hold">
                                          <p:stCondLst>
                                            <p:cond delay="0"/>
                                          </p:stCondLst>
                                        </p:cTn>
                                        <p:tgtEl>
                                          <p:spTgt spid="3">
                                            <p:txEl>
                                              <p:pRg st="9" end="9"/>
                                            </p:txEl>
                                          </p:spTgt>
                                        </p:tgtEl>
                                        <p:attrNameLst>
                                          <p:attrName>ppt_y</p:attrName>
                                        </p:attrNameLst>
                                      </p:cBhvr>
                                    </p:anim>
                                    <p:animRot by="21600000">
                                      <p:cBhvr>
                                        <p:cTn id="52" dur="1000" fill="hold">
                                          <p:stCondLst>
                                            <p:cond delay="0"/>
                                          </p:stCondLst>
                                        </p:cTn>
                                        <p:tgtEl>
                                          <p:spTgt spid="3">
                                            <p:txEl>
                                              <p:pRg st="9" end="9"/>
                                            </p:txEl>
                                          </p:spTgt>
                                        </p:tgtEl>
                                        <p:attrNameLst>
                                          <p:attrName>r</p:attrName>
                                        </p:attrNameLst>
                                      </p:cBhvr>
                                    </p:animRot>
                                  </p:childTnLst>
                                </p:cTn>
                              </p:par>
                              <p:par>
                                <p:cTn id="53" presetID="56" presetClass="entr" presetSubtype="0" fill="hold" nodeType="withEffect">
                                  <p:stCondLst>
                                    <p:cond delay="0"/>
                                  </p:stCondLst>
                                  <p:iterate type="lt">
                                    <p:tmPct val="10000"/>
                                  </p:iterate>
                                  <p:childTnLst>
                                    <p:set>
                                      <p:cBhvr>
                                        <p:cTn id="54" dur="1" fill="hold">
                                          <p:stCondLst>
                                            <p:cond delay="0"/>
                                          </p:stCondLst>
                                        </p:cTn>
                                        <p:tgtEl>
                                          <p:spTgt spid="3">
                                            <p:txEl>
                                              <p:pRg st="10" end="10"/>
                                            </p:txEl>
                                          </p:spTgt>
                                        </p:tgtEl>
                                        <p:attrNameLst>
                                          <p:attrName>style.visibility</p:attrName>
                                        </p:attrNameLst>
                                      </p:cBhvr>
                                      <p:to>
                                        <p:strVal val="visible"/>
                                      </p:to>
                                    </p:set>
                                    <p:anim by="(-#ppt_w*2)" calcmode="lin" valueType="num">
                                      <p:cBhvr rctx="PPT">
                                        <p:cTn id="55" dur="500" autoRev="1" fill="hold">
                                          <p:stCondLst>
                                            <p:cond delay="0"/>
                                          </p:stCondLst>
                                        </p:cTn>
                                        <p:tgtEl>
                                          <p:spTgt spid="3">
                                            <p:txEl>
                                              <p:pRg st="10" end="10"/>
                                            </p:txEl>
                                          </p:spTgt>
                                        </p:tgtEl>
                                        <p:attrNameLst>
                                          <p:attrName>ppt_w</p:attrName>
                                        </p:attrNameLst>
                                      </p:cBhvr>
                                    </p:anim>
                                    <p:anim by="(#ppt_w*0.50)" calcmode="lin" valueType="num">
                                      <p:cBhvr>
                                        <p:cTn id="56" dur="500" decel="50000" autoRev="1" fill="hold">
                                          <p:stCondLst>
                                            <p:cond delay="0"/>
                                          </p:stCondLst>
                                        </p:cTn>
                                        <p:tgtEl>
                                          <p:spTgt spid="3">
                                            <p:txEl>
                                              <p:pRg st="10" end="10"/>
                                            </p:txEl>
                                          </p:spTgt>
                                        </p:tgtEl>
                                        <p:attrNameLst>
                                          <p:attrName>ppt_x</p:attrName>
                                        </p:attrNameLst>
                                      </p:cBhvr>
                                    </p:anim>
                                    <p:anim from="(-#ppt_h/2)" to="(#ppt_y)" calcmode="lin" valueType="num">
                                      <p:cBhvr>
                                        <p:cTn id="57" dur="1000" fill="hold">
                                          <p:stCondLst>
                                            <p:cond delay="0"/>
                                          </p:stCondLst>
                                        </p:cTn>
                                        <p:tgtEl>
                                          <p:spTgt spid="3">
                                            <p:txEl>
                                              <p:pRg st="10" end="10"/>
                                            </p:txEl>
                                          </p:spTgt>
                                        </p:tgtEl>
                                        <p:attrNameLst>
                                          <p:attrName>ppt_y</p:attrName>
                                        </p:attrNameLst>
                                      </p:cBhvr>
                                    </p:anim>
                                    <p:animRot by="21600000">
                                      <p:cBhvr>
                                        <p:cTn id="58" dur="1000" fill="hold">
                                          <p:stCondLst>
                                            <p:cond delay="0"/>
                                          </p:stCondLst>
                                        </p:cTn>
                                        <p:tgtEl>
                                          <p:spTgt spid="3">
                                            <p:txEl>
                                              <p:pRg st="10" end="10"/>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5" presetClass="entr" presetSubtype="0"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2000"/>
                                        <p:tgtEl>
                                          <p:spTgt spid="4">
                                            <p:txEl>
                                              <p:pRg st="0" end="0"/>
                                            </p:txEl>
                                          </p:spTgt>
                                        </p:tgtEl>
                                      </p:cBhvr>
                                    </p:animEffect>
                                    <p:anim calcmode="lin" valueType="num">
                                      <p:cBhvr>
                                        <p:cTn id="64"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65"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66" dur="2000" fill="hold"/>
                                        <p:tgtEl>
                                          <p:spTgt spid="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Loops</a:t>
            </a:r>
          </a:p>
          <a:p>
            <a:endParaRPr lang="en-US" sz="2200" dirty="0"/>
          </a:p>
          <a:p>
            <a:r>
              <a:rPr lang="en-US" sz="2200" dirty="0"/>
              <a:t>Use “for” to access positions of a vector:</a:t>
            </a:r>
          </a:p>
          <a:p>
            <a:endParaRPr lang="en-US" sz="2200" dirty="0"/>
          </a:p>
          <a:p>
            <a:r>
              <a:rPr lang="en-US" sz="2200" dirty="0"/>
              <a:t>x = c(4,12,56,23,78)</a:t>
            </a:r>
          </a:p>
          <a:p>
            <a:r>
              <a:rPr lang="en-US" sz="2200" dirty="0"/>
              <a:t>for (</a:t>
            </a:r>
            <a:r>
              <a:rPr lang="en-US" sz="2200" dirty="0" err="1"/>
              <a:t>i</a:t>
            </a:r>
            <a:r>
              <a:rPr lang="en-US" sz="2200" dirty="0"/>
              <a:t> in 1:length(x))</a:t>
            </a:r>
          </a:p>
          <a:p>
            <a:r>
              <a:rPr lang="en-US" sz="2200" dirty="0"/>
              <a:t>{</a:t>
            </a:r>
          </a:p>
          <a:p>
            <a:r>
              <a:rPr lang="en-US" sz="2200" dirty="0"/>
              <a:t>x[</a:t>
            </a:r>
            <a:r>
              <a:rPr lang="en-US" sz="2200" dirty="0" err="1"/>
              <a:t>i</a:t>
            </a:r>
            <a:r>
              <a:rPr lang="en-US" sz="2200" dirty="0"/>
              <a:t>] = x[</a:t>
            </a:r>
            <a:r>
              <a:rPr lang="en-US" sz="2200" dirty="0" err="1"/>
              <a:t>i</a:t>
            </a:r>
            <a:r>
              <a:rPr lang="en-US" sz="2200" dirty="0"/>
              <a:t>]/2</a:t>
            </a:r>
          </a:p>
          <a:p>
            <a:r>
              <a:rPr lang="en-US" sz="2200" dirty="0"/>
              <a:t>}</a:t>
            </a:r>
          </a:p>
        </p:txBody>
      </p:sp>
    </p:spTree>
    <p:extLst>
      <p:ext uri="{BB962C8B-B14F-4D97-AF65-F5344CB8AC3E}">
        <p14:creationId xmlns:p14="http://schemas.microsoft.com/office/powerpoint/2010/main" val="6595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 by="(-#ppt_w*2)" calcmode="lin" valueType="num">
                                      <p:cBhvr rctx="PPT">
                                        <p:cTn id="13" dur="500" autoRev="1" fill="hold">
                                          <p:stCondLst>
                                            <p:cond delay="0"/>
                                          </p:stCondLst>
                                        </p:cTn>
                                        <p:tgtEl>
                                          <p:spTgt spid="3">
                                            <p:txEl>
                                              <p:pRg st="2" end="2"/>
                                            </p:txEl>
                                          </p:spTgt>
                                        </p:tgtEl>
                                        <p:attrNameLst>
                                          <p:attrName>ppt_w</p:attrName>
                                        </p:attrNameLst>
                                      </p:cBhvr>
                                    </p:anim>
                                    <p:anim by="(#ppt_w*0.50)" calcmode="lin" valueType="num">
                                      <p:cBhvr>
                                        <p:cTn id="14" dur="500" decel="50000" autoRev="1" fill="hold">
                                          <p:stCondLst>
                                            <p:cond delay="0"/>
                                          </p:stCondLst>
                                        </p:cTn>
                                        <p:tgtEl>
                                          <p:spTgt spid="3">
                                            <p:txEl>
                                              <p:pRg st="2" end="2"/>
                                            </p:txEl>
                                          </p:spTgt>
                                        </p:tgtEl>
                                        <p:attrNameLst>
                                          <p:attrName>ppt_x</p:attrName>
                                        </p:attrNameLst>
                                      </p:cBhvr>
                                    </p:anim>
                                    <p:anim from="(-#ppt_h/2)" to="(#ppt_y)" calcmode="lin" valueType="num">
                                      <p:cBhvr>
                                        <p:cTn id="15" dur="1000" fill="hold">
                                          <p:stCondLst>
                                            <p:cond delay="0"/>
                                          </p:stCondLst>
                                        </p:cTn>
                                        <p:tgtEl>
                                          <p:spTgt spid="3">
                                            <p:txEl>
                                              <p:pRg st="2" end="2"/>
                                            </p:txEl>
                                          </p:spTgt>
                                        </p:tgtEl>
                                        <p:attrNameLst>
                                          <p:attrName>ppt_y</p:attrName>
                                        </p:attrNameLst>
                                      </p:cBhvr>
                                    </p:anim>
                                    <p:animRot by="21600000">
                                      <p:cBhvr>
                                        <p:cTn id="16" dur="1000" fill="hold">
                                          <p:stCondLst>
                                            <p:cond delay="0"/>
                                          </p:stCondLst>
                                        </p:cTn>
                                        <p:tgtEl>
                                          <p:spTgt spid="3">
                                            <p:txEl>
                                              <p:pRg st="2" end="2"/>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3">
                                            <p:txEl>
                                              <p:pRg st="4" end="4"/>
                                            </p:txEl>
                                          </p:spTgt>
                                        </p:tgtEl>
                                        <p:attrNameLst>
                                          <p:attrName>style.visibility</p:attrName>
                                        </p:attrNameLst>
                                      </p:cBhvr>
                                      <p:to>
                                        <p:strVal val="visible"/>
                                      </p:to>
                                    </p:set>
                                    <p:anim by="(-#ppt_w*2)" calcmode="lin" valueType="num">
                                      <p:cBhvr rctx="PPT">
                                        <p:cTn id="19" dur="500" autoRev="1" fill="hold">
                                          <p:stCondLst>
                                            <p:cond delay="0"/>
                                          </p:stCondLst>
                                        </p:cTn>
                                        <p:tgtEl>
                                          <p:spTgt spid="3">
                                            <p:txEl>
                                              <p:pRg st="4" end="4"/>
                                            </p:txEl>
                                          </p:spTgt>
                                        </p:tgtEl>
                                        <p:attrNameLst>
                                          <p:attrName>ppt_w</p:attrName>
                                        </p:attrNameLst>
                                      </p:cBhvr>
                                    </p:anim>
                                    <p:anim by="(#ppt_w*0.50)" calcmode="lin" valueType="num">
                                      <p:cBhvr>
                                        <p:cTn id="20" dur="500" decel="50000" autoRev="1" fill="hold">
                                          <p:stCondLst>
                                            <p:cond delay="0"/>
                                          </p:stCondLst>
                                        </p:cTn>
                                        <p:tgtEl>
                                          <p:spTgt spid="3">
                                            <p:txEl>
                                              <p:pRg st="4" end="4"/>
                                            </p:txEl>
                                          </p:spTgt>
                                        </p:tgtEl>
                                        <p:attrNameLst>
                                          <p:attrName>ppt_x</p:attrName>
                                        </p:attrNameLst>
                                      </p:cBhvr>
                                    </p:anim>
                                    <p:anim from="(-#ppt_h/2)" to="(#ppt_y)" calcmode="lin" valueType="num">
                                      <p:cBhvr>
                                        <p:cTn id="21" dur="1000" fill="hold">
                                          <p:stCondLst>
                                            <p:cond delay="0"/>
                                          </p:stCondLst>
                                        </p:cTn>
                                        <p:tgtEl>
                                          <p:spTgt spid="3">
                                            <p:txEl>
                                              <p:pRg st="4" end="4"/>
                                            </p:txEl>
                                          </p:spTgt>
                                        </p:tgtEl>
                                        <p:attrNameLst>
                                          <p:attrName>ppt_y</p:attrName>
                                        </p:attrNameLst>
                                      </p:cBhvr>
                                    </p:anim>
                                    <p:animRot by="21600000">
                                      <p:cBhvr>
                                        <p:cTn id="22" dur="1000" fill="hold">
                                          <p:stCondLst>
                                            <p:cond delay="0"/>
                                          </p:stCondLst>
                                        </p:cTn>
                                        <p:tgtEl>
                                          <p:spTgt spid="3">
                                            <p:txEl>
                                              <p:pRg st="4" end="4"/>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5" end="5"/>
                                            </p:txEl>
                                          </p:spTgt>
                                        </p:tgtEl>
                                        <p:attrNameLst>
                                          <p:attrName>ppt_w</p:attrName>
                                        </p:attrNameLst>
                                      </p:cBhvr>
                                    </p:anim>
                                    <p:anim by="(#ppt_w*0.50)" calcmode="lin" valueType="num">
                                      <p:cBhvr>
                                        <p:cTn id="26" dur="500" decel="50000" autoRev="1" fill="hold">
                                          <p:stCondLst>
                                            <p:cond delay="0"/>
                                          </p:stCondLst>
                                        </p:cTn>
                                        <p:tgtEl>
                                          <p:spTgt spid="3">
                                            <p:txEl>
                                              <p:pRg st="5" end="5"/>
                                            </p:txEl>
                                          </p:spTgt>
                                        </p:tgtEl>
                                        <p:attrNameLst>
                                          <p:attrName>ppt_x</p:attrName>
                                        </p:attrNameLst>
                                      </p:cBhvr>
                                    </p:anim>
                                    <p:anim from="(-#ppt_h/2)" to="(#ppt_y)" calcmode="lin" valueType="num">
                                      <p:cBhvr>
                                        <p:cTn id="27" dur="1000" fill="hold">
                                          <p:stCondLst>
                                            <p:cond delay="0"/>
                                          </p:stCondLst>
                                        </p:cTn>
                                        <p:tgtEl>
                                          <p:spTgt spid="3">
                                            <p:txEl>
                                              <p:pRg st="5" end="5"/>
                                            </p:txEl>
                                          </p:spTgt>
                                        </p:tgtEl>
                                        <p:attrNameLst>
                                          <p:attrName>ppt_y</p:attrName>
                                        </p:attrNameLst>
                                      </p:cBhvr>
                                    </p:anim>
                                    <p:animRot by="21600000">
                                      <p:cBhvr>
                                        <p:cTn id="28" dur="1000" fill="hold">
                                          <p:stCondLst>
                                            <p:cond delay="0"/>
                                          </p:stCondLst>
                                        </p:cTn>
                                        <p:tgtEl>
                                          <p:spTgt spid="3">
                                            <p:txEl>
                                              <p:pRg st="5" end="5"/>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3">
                                            <p:txEl>
                                              <p:pRg st="6" end="6"/>
                                            </p:txEl>
                                          </p:spTgt>
                                        </p:tgtEl>
                                        <p:attrNameLst>
                                          <p:attrName>style.visibility</p:attrName>
                                        </p:attrNameLst>
                                      </p:cBhvr>
                                      <p:to>
                                        <p:strVal val="visible"/>
                                      </p:to>
                                    </p:set>
                                    <p:anim by="(-#ppt_w*2)" calcmode="lin" valueType="num">
                                      <p:cBhvr rctx="PPT">
                                        <p:cTn id="31" dur="500" autoRev="1" fill="hold">
                                          <p:stCondLst>
                                            <p:cond delay="0"/>
                                          </p:stCondLst>
                                        </p:cTn>
                                        <p:tgtEl>
                                          <p:spTgt spid="3">
                                            <p:txEl>
                                              <p:pRg st="6" end="6"/>
                                            </p:txEl>
                                          </p:spTgt>
                                        </p:tgtEl>
                                        <p:attrNameLst>
                                          <p:attrName>ppt_w</p:attrName>
                                        </p:attrNameLst>
                                      </p:cBhvr>
                                    </p:anim>
                                    <p:anim by="(#ppt_w*0.50)" calcmode="lin" valueType="num">
                                      <p:cBhvr>
                                        <p:cTn id="32" dur="500" decel="50000" autoRev="1" fill="hold">
                                          <p:stCondLst>
                                            <p:cond delay="0"/>
                                          </p:stCondLst>
                                        </p:cTn>
                                        <p:tgtEl>
                                          <p:spTgt spid="3">
                                            <p:txEl>
                                              <p:pRg st="6" end="6"/>
                                            </p:txEl>
                                          </p:spTgt>
                                        </p:tgtEl>
                                        <p:attrNameLst>
                                          <p:attrName>ppt_x</p:attrName>
                                        </p:attrNameLst>
                                      </p:cBhvr>
                                    </p:anim>
                                    <p:anim from="(-#ppt_h/2)" to="(#ppt_y)" calcmode="lin" valueType="num">
                                      <p:cBhvr>
                                        <p:cTn id="33" dur="1000" fill="hold">
                                          <p:stCondLst>
                                            <p:cond delay="0"/>
                                          </p:stCondLst>
                                        </p:cTn>
                                        <p:tgtEl>
                                          <p:spTgt spid="3">
                                            <p:txEl>
                                              <p:pRg st="6" end="6"/>
                                            </p:txEl>
                                          </p:spTgt>
                                        </p:tgtEl>
                                        <p:attrNameLst>
                                          <p:attrName>ppt_y</p:attrName>
                                        </p:attrNameLst>
                                      </p:cBhvr>
                                    </p:anim>
                                    <p:animRot by="21600000">
                                      <p:cBhvr>
                                        <p:cTn id="34" dur="1000" fill="hold">
                                          <p:stCondLst>
                                            <p:cond delay="0"/>
                                          </p:stCondLst>
                                        </p:cTn>
                                        <p:tgtEl>
                                          <p:spTgt spid="3">
                                            <p:txEl>
                                              <p:pRg st="6" end="6"/>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3">
                                            <p:txEl>
                                              <p:pRg st="7" end="7"/>
                                            </p:txEl>
                                          </p:spTgt>
                                        </p:tgtEl>
                                        <p:attrNameLst>
                                          <p:attrName>style.visibility</p:attrName>
                                        </p:attrNameLst>
                                      </p:cBhvr>
                                      <p:to>
                                        <p:strVal val="visible"/>
                                      </p:to>
                                    </p:set>
                                    <p:anim by="(-#ppt_w*2)" calcmode="lin" valueType="num">
                                      <p:cBhvr rctx="PPT">
                                        <p:cTn id="37" dur="500" autoRev="1" fill="hold">
                                          <p:stCondLst>
                                            <p:cond delay="0"/>
                                          </p:stCondLst>
                                        </p:cTn>
                                        <p:tgtEl>
                                          <p:spTgt spid="3">
                                            <p:txEl>
                                              <p:pRg st="7" end="7"/>
                                            </p:txEl>
                                          </p:spTgt>
                                        </p:tgtEl>
                                        <p:attrNameLst>
                                          <p:attrName>ppt_w</p:attrName>
                                        </p:attrNameLst>
                                      </p:cBhvr>
                                    </p:anim>
                                    <p:anim by="(#ppt_w*0.50)" calcmode="lin" valueType="num">
                                      <p:cBhvr>
                                        <p:cTn id="38" dur="500" decel="50000" autoRev="1" fill="hold">
                                          <p:stCondLst>
                                            <p:cond delay="0"/>
                                          </p:stCondLst>
                                        </p:cTn>
                                        <p:tgtEl>
                                          <p:spTgt spid="3">
                                            <p:txEl>
                                              <p:pRg st="7" end="7"/>
                                            </p:txEl>
                                          </p:spTgt>
                                        </p:tgtEl>
                                        <p:attrNameLst>
                                          <p:attrName>ppt_x</p:attrName>
                                        </p:attrNameLst>
                                      </p:cBhvr>
                                    </p:anim>
                                    <p:anim from="(-#ppt_h/2)" to="(#ppt_y)" calcmode="lin" valueType="num">
                                      <p:cBhvr>
                                        <p:cTn id="39" dur="1000" fill="hold">
                                          <p:stCondLst>
                                            <p:cond delay="0"/>
                                          </p:stCondLst>
                                        </p:cTn>
                                        <p:tgtEl>
                                          <p:spTgt spid="3">
                                            <p:txEl>
                                              <p:pRg st="7" end="7"/>
                                            </p:txEl>
                                          </p:spTgt>
                                        </p:tgtEl>
                                        <p:attrNameLst>
                                          <p:attrName>ppt_y</p:attrName>
                                        </p:attrNameLst>
                                      </p:cBhvr>
                                    </p:anim>
                                    <p:animRot by="21600000">
                                      <p:cBhvr>
                                        <p:cTn id="40" dur="1000" fill="hold">
                                          <p:stCondLst>
                                            <p:cond delay="0"/>
                                          </p:stCondLst>
                                        </p:cTn>
                                        <p:tgtEl>
                                          <p:spTgt spid="3">
                                            <p:txEl>
                                              <p:pRg st="7" end="7"/>
                                            </p:txEl>
                                          </p:spTgt>
                                        </p:tgtEl>
                                        <p:attrNameLst>
                                          <p:attrName>r</p:attrName>
                                        </p:attrNameLst>
                                      </p:cBhvr>
                                    </p:animRot>
                                  </p:childTnLst>
                                </p:cTn>
                              </p:par>
                              <p:par>
                                <p:cTn id="41" presetID="56" presetClass="entr" presetSubtype="0" fill="hold" nodeType="withEffect">
                                  <p:stCondLst>
                                    <p:cond delay="0"/>
                                  </p:stCondLst>
                                  <p:iterate type="lt">
                                    <p:tmPct val="10000"/>
                                  </p:iterate>
                                  <p:childTnLst>
                                    <p:set>
                                      <p:cBhvr>
                                        <p:cTn id="42" dur="1" fill="hold">
                                          <p:stCondLst>
                                            <p:cond delay="0"/>
                                          </p:stCondLst>
                                        </p:cTn>
                                        <p:tgtEl>
                                          <p:spTgt spid="3">
                                            <p:txEl>
                                              <p:pRg st="8" end="8"/>
                                            </p:txEl>
                                          </p:spTgt>
                                        </p:tgtEl>
                                        <p:attrNameLst>
                                          <p:attrName>style.visibility</p:attrName>
                                        </p:attrNameLst>
                                      </p:cBhvr>
                                      <p:to>
                                        <p:strVal val="visible"/>
                                      </p:to>
                                    </p:set>
                                    <p:anim by="(-#ppt_w*2)" calcmode="lin" valueType="num">
                                      <p:cBhvr rctx="PPT">
                                        <p:cTn id="43" dur="500" autoRev="1" fill="hold">
                                          <p:stCondLst>
                                            <p:cond delay="0"/>
                                          </p:stCondLst>
                                        </p:cTn>
                                        <p:tgtEl>
                                          <p:spTgt spid="3">
                                            <p:txEl>
                                              <p:pRg st="8" end="8"/>
                                            </p:txEl>
                                          </p:spTgt>
                                        </p:tgtEl>
                                        <p:attrNameLst>
                                          <p:attrName>ppt_w</p:attrName>
                                        </p:attrNameLst>
                                      </p:cBhvr>
                                    </p:anim>
                                    <p:anim by="(#ppt_w*0.50)" calcmode="lin" valueType="num">
                                      <p:cBhvr>
                                        <p:cTn id="44" dur="500" decel="50000" autoRev="1" fill="hold">
                                          <p:stCondLst>
                                            <p:cond delay="0"/>
                                          </p:stCondLst>
                                        </p:cTn>
                                        <p:tgtEl>
                                          <p:spTgt spid="3">
                                            <p:txEl>
                                              <p:pRg st="8" end="8"/>
                                            </p:txEl>
                                          </p:spTgt>
                                        </p:tgtEl>
                                        <p:attrNameLst>
                                          <p:attrName>ppt_x</p:attrName>
                                        </p:attrNameLst>
                                      </p:cBhvr>
                                    </p:anim>
                                    <p:anim from="(-#ppt_h/2)" to="(#ppt_y)" calcmode="lin" valueType="num">
                                      <p:cBhvr>
                                        <p:cTn id="45" dur="1000" fill="hold">
                                          <p:stCondLst>
                                            <p:cond delay="0"/>
                                          </p:stCondLst>
                                        </p:cTn>
                                        <p:tgtEl>
                                          <p:spTgt spid="3">
                                            <p:txEl>
                                              <p:pRg st="8" end="8"/>
                                            </p:txEl>
                                          </p:spTgt>
                                        </p:tgtEl>
                                        <p:attrNameLst>
                                          <p:attrName>ppt_y</p:attrName>
                                        </p:attrNameLst>
                                      </p:cBhvr>
                                    </p:anim>
                                    <p:animRot by="21600000">
                                      <p:cBhvr>
                                        <p:cTn id="46" dur="1000" fill="hold">
                                          <p:stCondLst>
                                            <p:cond delay="0"/>
                                          </p:stCondLst>
                                        </p:cTn>
                                        <p:tgtEl>
                                          <p:spTgt spid="3">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943"/>
            <a:ext cx="10131425" cy="1456267"/>
          </a:xfrm>
        </p:spPr>
        <p:txBody>
          <a:bodyPr/>
          <a:lstStyle/>
          <a:p>
            <a:r>
              <a:rPr lang="en-US" dirty="0"/>
              <a:t>Using R</a:t>
            </a:r>
          </a:p>
        </p:txBody>
      </p:sp>
      <p:sp>
        <p:nvSpPr>
          <p:cNvPr id="3" name="Content Placeholder 2"/>
          <p:cNvSpPr>
            <a:spLocks noGrp="1"/>
          </p:cNvSpPr>
          <p:nvPr>
            <p:ph idx="1"/>
          </p:nvPr>
        </p:nvSpPr>
        <p:spPr>
          <a:xfrm>
            <a:off x="685800" y="1368213"/>
            <a:ext cx="10131425" cy="5721533"/>
          </a:xfrm>
        </p:spPr>
        <p:txBody>
          <a:bodyPr>
            <a:normAutofit/>
          </a:bodyPr>
          <a:lstStyle/>
          <a:p>
            <a:r>
              <a:rPr lang="en-US" sz="2200" dirty="0"/>
              <a:t>Loops</a:t>
            </a:r>
          </a:p>
          <a:p>
            <a:endParaRPr lang="en-US" sz="2200" dirty="0"/>
          </a:p>
          <a:p>
            <a:r>
              <a:rPr lang="en-US" sz="2200" dirty="0"/>
              <a:t>Use “for” to access positions of a vector:</a:t>
            </a:r>
          </a:p>
          <a:p>
            <a:endParaRPr lang="en-US" sz="2200" dirty="0"/>
          </a:p>
          <a:p>
            <a:r>
              <a:rPr lang="en-US" sz="2200" dirty="0"/>
              <a:t>x = c(4,12,56,23,78)</a:t>
            </a:r>
          </a:p>
          <a:p>
            <a:r>
              <a:rPr lang="en-US" sz="2200" dirty="0"/>
              <a:t>y = 0</a:t>
            </a:r>
          </a:p>
          <a:p>
            <a:r>
              <a:rPr lang="en-US" sz="2200" dirty="0"/>
              <a:t>for (</a:t>
            </a:r>
            <a:r>
              <a:rPr lang="en-US" sz="2200" dirty="0" err="1"/>
              <a:t>i</a:t>
            </a:r>
            <a:r>
              <a:rPr lang="en-US" sz="2200" dirty="0"/>
              <a:t> in 1:length(x))</a:t>
            </a:r>
          </a:p>
          <a:p>
            <a:r>
              <a:rPr lang="en-US" sz="2200" dirty="0"/>
              <a:t>{</a:t>
            </a:r>
          </a:p>
          <a:p>
            <a:r>
              <a:rPr lang="en-US" sz="2200" dirty="0"/>
              <a:t>if (x[</a:t>
            </a:r>
            <a:r>
              <a:rPr lang="en-US" sz="2200" dirty="0" err="1"/>
              <a:t>i</a:t>
            </a:r>
            <a:r>
              <a:rPr lang="en-US" sz="2200" dirty="0"/>
              <a:t>] &gt; 20)</a:t>
            </a:r>
          </a:p>
          <a:p>
            <a:r>
              <a:rPr lang="en-US" sz="2200" dirty="0"/>
              <a:t>y = y + 1</a:t>
            </a:r>
          </a:p>
          <a:p>
            <a:r>
              <a:rPr lang="en-US" sz="2200" dirty="0"/>
              <a:t>}</a:t>
            </a:r>
          </a:p>
        </p:txBody>
      </p:sp>
    </p:spTree>
    <p:extLst>
      <p:ext uri="{BB962C8B-B14F-4D97-AF65-F5344CB8AC3E}">
        <p14:creationId xmlns:p14="http://schemas.microsoft.com/office/powerpoint/2010/main" val="187947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 by="(-#ppt_w*2)" calcmode="lin" valueType="num">
                                      <p:cBhvr rctx="PPT">
                                        <p:cTn id="13" dur="500" autoRev="1" fill="hold">
                                          <p:stCondLst>
                                            <p:cond delay="0"/>
                                          </p:stCondLst>
                                        </p:cTn>
                                        <p:tgtEl>
                                          <p:spTgt spid="3">
                                            <p:txEl>
                                              <p:pRg st="2" end="2"/>
                                            </p:txEl>
                                          </p:spTgt>
                                        </p:tgtEl>
                                        <p:attrNameLst>
                                          <p:attrName>ppt_w</p:attrName>
                                        </p:attrNameLst>
                                      </p:cBhvr>
                                    </p:anim>
                                    <p:anim by="(#ppt_w*0.50)" calcmode="lin" valueType="num">
                                      <p:cBhvr>
                                        <p:cTn id="14" dur="500" decel="50000" autoRev="1" fill="hold">
                                          <p:stCondLst>
                                            <p:cond delay="0"/>
                                          </p:stCondLst>
                                        </p:cTn>
                                        <p:tgtEl>
                                          <p:spTgt spid="3">
                                            <p:txEl>
                                              <p:pRg st="2" end="2"/>
                                            </p:txEl>
                                          </p:spTgt>
                                        </p:tgtEl>
                                        <p:attrNameLst>
                                          <p:attrName>ppt_x</p:attrName>
                                        </p:attrNameLst>
                                      </p:cBhvr>
                                    </p:anim>
                                    <p:anim from="(-#ppt_h/2)" to="(#ppt_y)" calcmode="lin" valueType="num">
                                      <p:cBhvr>
                                        <p:cTn id="15" dur="1000" fill="hold">
                                          <p:stCondLst>
                                            <p:cond delay="0"/>
                                          </p:stCondLst>
                                        </p:cTn>
                                        <p:tgtEl>
                                          <p:spTgt spid="3">
                                            <p:txEl>
                                              <p:pRg st="2" end="2"/>
                                            </p:txEl>
                                          </p:spTgt>
                                        </p:tgtEl>
                                        <p:attrNameLst>
                                          <p:attrName>ppt_y</p:attrName>
                                        </p:attrNameLst>
                                      </p:cBhvr>
                                    </p:anim>
                                    <p:animRot by="21600000">
                                      <p:cBhvr>
                                        <p:cTn id="16" dur="1000" fill="hold">
                                          <p:stCondLst>
                                            <p:cond delay="0"/>
                                          </p:stCondLst>
                                        </p:cTn>
                                        <p:tgtEl>
                                          <p:spTgt spid="3">
                                            <p:txEl>
                                              <p:pRg st="2" end="2"/>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3">
                                            <p:txEl>
                                              <p:pRg st="4" end="4"/>
                                            </p:txEl>
                                          </p:spTgt>
                                        </p:tgtEl>
                                        <p:attrNameLst>
                                          <p:attrName>style.visibility</p:attrName>
                                        </p:attrNameLst>
                                      </p:cBhvr>
                                      <p:to>
                                        <p:strVal val="visible"/>
                                      </p:to>
                                    </p:set>
                                    <p:anim by="(-#ppt_w*2)" calcmode="lin" valueType="num">
                                      <p:cBhvr rctx="PPT">
                                        <p:cTn id="19" dur="500" autoRev="1" fill="hold">
                                          <p:stCondLst>
                                            <p:cond delay="0"/>
                                          </p:stCondLst>
                                        </p:cTn>
                                        <p:tgtEl>
                                          <p:spTgt spid="3">
                                            <p:txEl>
                                              <p:pRg st="4" end="4"/>
                                            </p:txEl>
                                          </p:spTgt>
                                        </p:tgtEl>
                                        <p:attrNameLst>
                                          <p:attrName>ppt_w</p:attrName>
                                        </p:attrNameLst>
                                      </p:cBhvr>
                                    </p:anim>
                                    <p:anim by="(#ppt_w*0.50)" calcmode="lin" valueType="num">
                                      <p:cBhvr>
                                        <p:cTn id="20" dur="500" decel="50000" autoRev="1" fill="hold">
                                          <p:stCondLst>
                                            <p:cond delay="0"/>
                                          </p:stCondLst>
                                        </p:cTn>
                                        <p:tgtEl>
                                          <p:spTgt spid="3">
                                            <p:txEl>
                                              <p:pRg st="4" end="4"/>
                                            </p:txEl>
                                          </p:spTgt>
                                        </p:tgtEl>
                                        <p:attrNameLst>
                                          <p:attrName>ppt_x</p:attrName>
                                        </p:attrNameLst>
                                      </p:cBhvr>
                                    </p:anim>
                                    <p:anim from="(-#ppt_h/2)" to="(#ppt_y)" calcmode="lin" valueType="num">
                                      <p:cBhvr>
                                        <p:cTn id="21" dur="1000" fill="hold">
                                          <p:stCondLst>
                                            <p:cond delay="0"/>
                                          </p:stCondLst>
                                        </p:cTn>
                                        <p:tgtEl>
                                          <p:spTgt spid="3">
                                            <p:txEl>
                                              <p:pRg st="4" end="4"/>
                                            </p:txEl>
                                          </p:spTgt>
                                        </p:tgtEl>
                                        <p:attrNameLst>
                                          <p:attrName>ppt_y</p:attrName>
                                        </p:attrNameLst>
                                      </p:cBhvr>
                                    </p:anim>
                                    <p:animRot by="21600000">
                                      <p:cBhvr>
                                        <p:cTn id="22" dur="1000" fill="hold">
                                          <p:stCondLst>
                                            <p:cond delay="0"/>
                                          </p:stCondLst>
                                        </p:cTn>
                                        <p:tgtEl>
                                          <p:spTgt spid="3">
                                            <p:txEl>
                                              <p:pRg st="4" end="4"/>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5" end="5"/>
                                            </p:txEl>
                                          </p:spTgt>
                                        </p:tgtEl>
                                        <p:attrNameLst>
                                          <p:attrName>ppt_w</p:attrName>
                                        </p:attrNameLst>
                                      </p:cBhvr>
                                    </p:anim>
                                    <p:anim by="(#ppt_w*0.50)" calcmode="lin" valueType="num">
                                      <p:cBhvr>
                                        <p:cTn id="26" dur="500" decel="50000" autoRev="1" fill="hold">
                                          <p:stCondLst>
                                            <p:cond delay="0"/>
                                          </p:stCondLst>
                                        </p:cTn>
                                        <p:tgtEl>
                                          <p:spTgt spid="3">
                                            <p:txEl>
                                              <p:pRg st="5" end="5"/>
                                            </p:txEl>
                                          </p:spTgt>
                                        </p:tgtEl>
                                        <p:attrNameLst>
                                          <p:attrName>ppt_x</p:attrName>
                                        </p:attrNameLst>
                                      </p:cBhvr>
                                    </p:anim>
                                    <p:anim from="(-#ppt_h/2)" to="(#ppt_y)" calcmode="lin" valueType="num">
                                      <p:cBhvr>
                                        <p:cTn id="27" dur="1000" fill="hold">
                                          <p:stCondLst>
                                            <p:cond delay="0"/>
                                          </p:stCondLst>
                                        </p:cTn>
                                        <p:tgtEl>
                                          <p:spTgt spid="3">
                                            <p:txEl>
                                              <p:pRg st="5" end="5"/>
                                            </p:txEl>
                                          </p:spTgt>
                                        </p:tgtEl>
                                        <p:attrNameLst>
                                          <p:attrName>ppt_y</p:attrName>
                                        </p:attrNameLst>
                                      </p:cBhvr>
                                    </p:anim>
                                    <p:animRot by="21600000">
                                      <p:cBhvr>
                                        <p:cTn id="28" dur="1000" fill="hold">
                                          <p:stCondLst>
                                            <p:cond delay="0"/>
                                          </p:stCondLst>
                                        </p:cTn>
                                        <p:tgtEl>
                                          <p:spTgt spid="3">
                                            <p:txEl>
                                              <p:pRg st="5" end="5"/>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3">
                                            <p:txEl>
                                              <p:pRg st="6" end="6"/>
                                            </p:txEl>
                                          </p:spTgt>
                                        </p:tgtEl>
                                        <p:attrNameLst>
                                          <p:attrName>style.visibility</p:attrName>
                                        </p:attrNameLst>
                                      </p:cBhvr>
                                      <p:to>
                                        <p:strVal val="visible"/>
                                      </p:to>
                                    </p:set>
                                    <p:anim by="(-#ppt_w*2)" calcmode="lin" valueType="num">
                                      <p:cBhvr rctx="PPT">
                                        <p:cTn id="31" dur="500" autoRev="1" fill="hold">
                                          <p:stCondLst>
                                            <p:cond delay="0"/>
                                          </p:stCondLst>
                                        </p:cTn>
                                        <p:tgtEl>
                                          <p:spTgt spid="3">
                                            <p:txEl>
                                              <p:pRg st="6" end="6"/>
                                            </p:txEl>
                                          </p:spTgt>
                                        </p:tgtEl>
                                        <p:attrNameLst>
                                          <p:attrName>ppt_w</p:attrName>
                                        </p:attrNameLst>
                                      </p:cBhvr>
                                    </p:anim>
                                    <p:anim by="(#ppt_w*0.50)" calcmode="lin" valueType="num">
                                      <p:cBhvr>
                                        <p:cTn id="32" dur="500" decel="50000" autoRev="1" fill="hold">
                                          <p:stCondLst>
                                            <p:cond delay="0"/>
                                          </p:stCondLst>
                                        </p:cTn>
                                        <p:tgtEl>
                                          <p:spTgt spid="3">
                                            <p:txEl>
                                              <p:pRg st="6" end="6"/>
                                            </p:txEl>
                                          </p:spTgt>
                                        </p:tgtEl>
                                        <p:attrNameLst>
                                          <p:attrName>ppt_x</p:attrName>
                                        </p:attrNameLst>
                                      </p:cBhvr>
                                    </p:anim>
                                    <p:anim from="(-#ppt_h/2)" to="(#ppt_y)" calcmode="lin" valueType="num">
                                      <p:cBhvr>
                                        <p:cTn id="33" dur="1000" fill="hold">
                                          <p:stCondLst>
                                            <p:cond delay="0"/>
                                          </p:stCondLst>
                                        </p:cTn>
                                        <p:tgtEl>
                                          <p:spTgt spid="3">
                                            <p:txEl>
                                              <p:pRg st="6" end="6"/>
                                            </p:txEl>
                                          </p:spTgt>
                                        </p:tgtEl>
                                        <p:attrNameLst>
                                          <p:attrName>ppt_y</p:attrName>
                                        </p:attrNameLst>
                                      </p:cBhvr>
                                    </p:anim>
                                    <p:animRot by="21600000">
                                      <p:cBhvr>
                                        <p:cTn id="34" dur="1000" fill="hold">
                                          <p:stCondLst>
                                            <p:cond delay="0"/>
                                          </p:stCondLst>
                                        </p:cTn>
                                        <p:tgtEl>
                                          <p:spTgt spid="3">
                                            <p:txEl>
                                              <p:pRg st="6" end="6"/>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3">
                                            <p:txEl>
                                              <p:pRg st="7" end="7"/>
                                            </p:txEl>
                                          </p:spTgt>
                                        </p:tgtEl>
                                        <p:attrNameLst>
                                          <p:attrName>style.visibility</p:attrName>
                                        </p:attrNameLst>
                                      </p:cBhvr>
                                      <p:to>
                                        <p:strVal val="visible"/>
                                      </p:to>
                                    </p:set>
                                    <p:anim by="(-#ppt_w*2)" calcmode="lin" valueType="num">
                                      <p:cBhvr rctx="PPT">
                                        <p:cTn id="37" dur="500" autoRev="1" fill="hold">
                                          <p:stCondLst>
                                            <p:cond delay="0"/>
                                          </p:stCondLst>
                                        </p:cTn>
                                        <p:tgtEl>
                                          <p:spTgt spid="3">
                                            <p:txEl>
                                              <p:pRg st="7" end="7"/>
                                            </p:txEl>
                                          </p:spTgt>
                                        </p:tgtEl>
                                        <p:attrNameLst>
                                          <p:attrName>ppt_w</p:attrName>
                                        </p:attrNameLst>
                                      </p:cBhvr>
                                    </p:anim>
                                    <p:anim by="(#ppt_w*0.50)" calcmode="lin" valueType="num">
                                      <p:cBhvr>
                                        <p:cTn id="38" dur="500" decel="50000" autoRev="1" fill="hold">
                                          <p:stCondLst>
                                            <p:cond delay="0"/>
                                          </p:stCondLst>
                                        </p:cTn>
                                        <p:tgtEl>
                                          <p:spTgt spid="3">
                                            <p:txEl>
                                              <p:pRg st="7" end="7"/>
                                            </p:txEl>
                                          </p:spTgt>
                                        </p:tgtEl>
                                        <p:attrNameLst>
                                          <p:attrName>ppt_x</p:attrName>
                                        </p:attrNameLst>
                                      </p:cBhvr>
                                    </p:anim>
                                    <p:anim from="(-#ppt_h/2)" to="(#ppt_y)" calcmode="lin" valueType="num">
                                      <p:cBhvr>
                                        <p:cTn id="39" dur="1000" fill="hold">
                                          <p:stCondLst>
                                            <p:cond delay="0"/>
                                          </p:stCondLst>
                                        </p:cTn>
                                        <p:tgtEl>
                                          <p:spTgt spid="3">
                                            <p:txEl>
                                              <p:pRg st="7" end="7"/>
                                            </p:txEl>
                                          </p:spTgt>
                                        </p:tgtEl>
                                        <p:attrNameLst>
                                          <p:attrName>ppt_y</p:attrName>
                                        </p:attrNameLst>
                                      </p:cBhvr>
                                    </p:anim>
                                    <p:animRot by="21600000">
                                      <p:cBhvr>
                                        <p:cTn id="40" dur="1000" fill="hold">
                                          <p:stCondLst>
                                            <p:cond delay="0"/>
                                          </p:stCondLst>
                                        </p:cTn>
                                        <p:tgtEl>
                                          <p:spTgt spid="3">
                                            <p:txEl>
                                              <p:pRg st="7" end="7"/>
                                            </p:txEl>
                                          </p:spTgt>
                                        </p:tgtEl>
                                        <p:attrNameLst>
                                          <p:attrName>r</p:attrName>
                                        </p:attrNameLst>
                                      </p:cBhvr>
                                    </p:animRot>
                                  </p:childTnLst>
                                </p:cTn>
                              </p:par>
                              <p:par>
                                <p:cTn id="41" presetID="56" presetClass="entr" presetSubtype="0" fill="hold" nodeType="withEffect">
                                  <p:stCondLst>
                                    <p:cond delay="0"/>
                                  </p:stCondLst>
                                  <p:iterate type="lt">
                                    <p:tmPct val="10000"/>
                                  </p:iterate>
                                  <p:childTnLst>
                                    <p:set>
                                      <p:cBhvr>
                                        <p:cTn id="42" dur="1" fill="hold">
                                          <p:stCondLst>
                                            <p:cond delay="0"/>
                                          </p:stCondLst>
                                        </p:cTn>
                                        <p:tgtEl>
                                          <p:spTgt spid="3">
                                            <p:txEl>
                                              <p:pRg st="8" end="8"/>
                                            </p:txEl>
                                          </p:spTgt>
                                        </p:tgtEl>
                                        <p:attrNameLst>
                                          <p:attrName>style.visibility</p:attrName>
                                        </p:attrNameLst>
                                      </p:cBhvr>
                                      <p:to>
                                        <p:strVal val="visible"/>
                                      </p:to>
                                    </p:set>
                                    <p:anim by="(-#ppt_w*2)" calcmode="lin" valueType="num">
                                      <p:cBhvr rctx="PPT">
                                        <p:cTn id="43" dur="500" autoRev="1" fill="hold">
                                          <p:stCondLst>
                                            <p:cond delay="0"/>
                                          </p:stCondLst>
                                        </p:cTn>
                                        <p:tgtEl>
                                          <p:spTgt spid="3">
                                            <p:txEl>
                                              <p:pRg st="8" end="8"/>
                                            </p:txEl>
                                          </p:spTgt>
                                        </p:tgtEl>
                                        <p:attrNameLst>
                                          <p:attrName>ppt_w</p:attrName>
                                        </p:attrNameLst>
                                      </p:cBhvr>
                                    </p:anim>
                                    <p:anim by="(#ppt_w*0.50)" calcmode="lin" valueType="num">
                                      <p:cBhvr>
                                        <p:cTn id="44" dur="500" decel="50000" autoRev="1" fill="hold">
                                          <p:stCondLst>
                                            <p:cond delay="0"/>
                                          </p:stCondLst>
                                        </p:cTn>
                                        <p:tgtEl>
                                          <p:spTgt spid="3">
                                            <p:txEl>
                                              <p:pRg st="8" end="8"/>
                                            </p:txEl>
                                          </p:spTgt>
                                        </p:tgtEl>
                                        <p:attrNameLst>
                                          <p:attrName>ppt_x</p:attrName>
                                        </p:attrNameLst>
                                      </p:cBhvr>
                                    </p:anim>
                                    <p:anim from="(-#ppt_h/2)" to="(#ppt_y)" calcmode="lin" valueType="num">
                                      <p:cBhvr>
                                        <p:cTn id="45" dur="1000" fill="hold">
                                          <p:stCondLst>
                                            <p:cond delay="0"/>
                                          </p:stCondLst>
                                        </p:cTn>
                                        <p:tgtEl>
                                          <p:spTgt spid="3">
                                            <p:txEl>
                                              <p:pRg st="8" end="8"/>
                                            </p:txEl>
                                          </p:spTgt>
                                        </p:tgtEl>
                                        <p:attrNameLst>
                                          <p:attrName>ppt_y</p:attrName>
                                        </p:attrNameLst>
                                      </p:cBhvr>
                                    </p:anim>
                                    <p:animRot by="21600000">
                                      <p:cBhvr>
                                        <p:cTn id="46" dur="1000" fill="hold">
                                          <p:stCondLst>
                                            <p:cond delay="0"/>
                                          </p:stCondLst>
                                        </p:cTn>
                                        <p:tgtEl>
                                          <p:spTgt spid="3">
                                            <p:txEl>
                                              <p:pRg st="8" end="8"/>
                                            </p:txEl>
                                          </p:spTgt>
                                        </p:tgtEl>
                                        <p:attrNameLst>
                                          <p:attrName>r</p:attrName>
                                        </p:attrNameLst>
                                      </p:cBhvr>
                                    </p:animRot>
                                  </p:childTnLst>
                                </p:cTn>
                              </p:par>
                              <p:par>
                                <p:cTn id="47" presetID="56" presetClass="entr" presetSubtype="0" fill="hold" nodeType="withEffect">
                                  <p:stCondLst>
                                    <p:cond delay="0"/>
                                  </p:stCondLst>
                                  <p:iterate type="lt">
                                    <p:tmPct val="10000"/>
                                  </p:iterate>
                                  <p:childTnLst>
                                    <p:set>
                                      <p:cBhvr>
                                        <p:cTn id="48" dur="1" fill="hold">
                                          <p:stCondLst>
                                            <p:cond delay="0"/>
                                          </p:stCondLst>
                                        </p:cTn>
                                        <p:tgtEl>
                                          <p:spTgt spid="3">
                                            <p:txEl>
                                              <p:pRg st="9" end="9"/>
                                            </p:txEl>
                                          </p:spTgt>
                                        </p:tgtEl>
                                        <p:attrNameLst>
                                          <p:attrName>style.visibility</p:attrName>
                                        </p:attrNameLst>
                                      </p:cBhvr>
                                      <p:to>
                                        <p:strVal val="visible"/>
                                      </p:to>
                                    </p:set>
                                    <p:anim by="(-#ppt_w*2)" calcmode="lin" valueType="num">
                                      <p:cBhvr rctx="PPT">
                                        <p:cTn id="49" dur="500" autoRev="1" fill="hold">
                                          <p:stCondLst>
                                            <p:cond delay="0"/>
                                          </p:stCondLst>
                                        </p:cTn>
                                        <p:tgtEl>
                                          <p:spTgt spid="3">
                                            <p:txEl>
                                              <p:pRg st="9" end="9"/>
                                            </p:txEl>
                                          </p:spTgt>
                                        </p:tgtEl>
                                        <p:attrNameLst>
                                          <p:attrName>ppt_w</p:attrName>
                                        </p:attrNameLst>
                                      </p:cBhvr>
                                    </p:anim>
                                    <p:anim by="(#ppt_w*0.50)" calcmode="lin" valueType="num">
                                      <p:cBhvr>
                                        <p:cTn id="50" dur="500" decel="50000" autoRev="1" fill="hold">
                                          <p:stCondLst>
                                            <p:cond delay="0"/>
                                          </p:stCondLst>
                                        </p:cTn>
                                        <p:tgtEl>
                                          <p:spTgt spid="3">
                                            <p:txEl>
                                              <p:pRg st="9" end="9"/>
                                            </p:txEl>
                                          </p:spTgt>
                                        </p:tgtEl>
                                        <p:attrNameLst>
                                          <p:attrName>ppt_x</p:attrName>
                                        </p:attrNameLst>
                                      </p:cBhvr>
                                    </p:anim>
                                    <p:anim from="(-#ppt_h/2)" to="(#ppt_y)" calcmode="lin" valueType="num">
                                      <p:cBhvr>
                                        <p:cTn id="51" dur="1000" fill="hold">
                                          <p:stCondLst>
                                            <p:cond delay="0"/>
                                          </p:stCondLst>
                                        </p:cTn>
                                        <p:tgtEl>
                                          <p:spTgt spid="3">
                                            <p:txEl>
                                              <p:pRg st="9" end="9"/>
                                            </p:txEl>
                                          </p:spTgt>
                                        </p:tgtEl>
                                        <p:attrNameLst>
                                          <p:attrName>ppt_y</p:attrName>
                                        </p:attrNameLst>
                                      </p:cBhvr>
                                    </p:anim>
                                    <p:animRot by="21600000">
                                      <p:cBhvr>
                                        <p:cTn id="52" dur="1000" fill="hold">
                                          <p:stCondLst>
                                            <p:cond delay="0"/>
                                          </p:stCondLst>
                                        </p:cTn>
                                        <p:tgtEl>
                                          <p:spTgt spid="3">
                                            <p:txEl>
                                              <p:pRg st="9" end="9"/>
                                            </p:txEl>
                                          </p:spTgt>
                                        </p:tgtEl>
                                        <p:attrNameLst>
                                          <p:attrName>r</p:attrName>
                                        </p:attrNameLst>
                                      </p:cBhvr>
                                    </p:animRot>
                                  </p:childTnLst>
                                </p:cTn>
                              </p:par>
                              <p:par>
                                <p:cTn id="53" presetID="56" presetClass="entr" presetSubtype="0" fill="hold" nodeType="withEffect">
                                  <p:stCondLst>
                                    <p:cond delay="0"/>
                                  </p:stCondLst>
                                  <p:iterate type="lt">
                                    <p:tmPct val="10000"/>
                                  </p:iterate>
                                  <p:childTnLst>
                                    <p:set>
                                      <p:cBhvr>
                                        <p:cTn id="54" dur="1" fill="hold">
                                          <p:stCondLst>
                                            <p:cond delay="0"/>
                                          </p:stCondLst>
                                        </p:cTn>
                                        <p:tgtEl>
                                          <p:spTgt spid="3">
                                            <p:txEl>
                                              <p:pRg st="10" end="10"/>
                                            </p:txEl>
                                          </p:spTgt>
                                        </p:tgtEl>
                                        <p:attrNameLst>
                                          <p:attrName>style.visibility</p:attrName>
                                        </p:attrNameLst>
                                      </p:cBhvr>
                                      <p:to>
                                        <p:strVal val="visible"/>
                                      </p:to>
                                    </p:set>
                                    <p:anim by="(-#ppt_w*2)" calcmode="lin" valueType="num">
                                      <p:cBhvr rctx="PPT">
                                        <p:cTn id="55" dur="500" autoRev="1" fill="hold">
                                          <p:stCondLst>
                                            <p:cond delay="0"/>
                                          </p:stCondLst>
                                        </p:cTn>
                                        <p:tgtEl>
                                          <p:spTgt spid="3">
                                            <p:txEl>
                                              <p:pRg st="10" end="10"/>
                                            </p:txEl>
                                          </p:spTgt>
                                        </p:tgtEl>
                                        <p:attrNameLst>
                                          <p:attrName>ppt_w</p:attrName>
                                        </p:attrNameLst>
                                      </p:cBhvr>
                                    </p:anim>
                                    <p:anim by="(#ppt_w*0.50)" calcmode="lin" valueType="num">
                                      <p:cBhvr>
                                        <p:cTn id="56" dur="500" decel="50000" autoRev="1" fill="hold">
                                          <p:stCondLst>
                                            <p:cond delay="0"/>
                                          </p:stCondLst>
                                        </p:cTn>
                                        <p:tgtEl>
                                          <p:spTgt spid="3">
                                            <p:txEl>
                                              <p:pRg st="10" end="10"/>
                                            </p:txEl>
                                          </p:spTgt>
                                        </p:tgtEl>
                                        <p:attrNameLst>
                                          <p:attrName>ppt_x</p:attrName>
                                        </p:attrNameLst>
                                      </p:cBhvr>
                                    </p:anim>
                                    <p:anim from="(-#ppt_h/2)" to="(#ppt_y)" calcmode="lin" valueType="num">
                                      <p:cBhvr>
                                        <p:cTn id="57" dur="1000" fill="hold">
                                          <p:stCondLst>
                                            <p:cond delay="0"/>
                                          </p:stCondLst>
                                        </p:cTn>
                                        <p:tgtEl>
                                          <p:spTgt spid="3">
                                            <p:txEl>
                                              <p:pRg st="10" end="10"/>
                                            </p:txEl>
                                          </p:spTgt>
                                        </p:tgtEl>
                                        <p:attrNameLst>
                                          <p:attrName>ppt_y</p:attrName>
                                        </p:attrNameLst>
                                      </p:cBhvr>
                                    </p:anim>
                                    <p:animRot by="21600000">
                                      <p:cBhvr>
                                        <p:cTn id="58" dur="1000" fill="hold">
                                          <p:stCondLst>
                                            <p:cond delay="0"/>
                                          </p:stCondLst>
                                        </p:cTn>
                                        <p:tgtEl>
                                          <p:spTgt spid="3">
                                            <p:txEl>
                                              <p:pRg st="10" end="1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r>
              <a:rPr lang="en-US" sz="2200" dirty="0"/>
              <a:t>Loops</a:t>
            </a:r>
          </a:p>
          <a:p>
            <a:endParaRPr lang="en-US" sz="2200" dirty="0"/>
          </a:p>
          <a:p>
            <a:r>
              <a:rPr lang="en-US" sz="2200" dirty="0"/>
              <a:t>The loop function “while” is very similar</a:t>
            </a:r>
          </a:p>
          <a:p>
            <a:endParaRPr lang="en-US" sz="2200" dirty="0"/>
          </a:p>
          <a:p>
            <a:r>
              <a:rPr lang="en-US" sz="2200" dirty="0"/>
              <a:t>x = c(4,12,56,23,78)</a:t>
            </a:r>
          </a:p>
          <a:p>
            <a:r>
              <a:rPr lang="en-US" sz="2200" dirty="0"/>
              <a:t>y = 0</a:t>
            </a:r>
          </a:p>
          <a:p>
            <a:r>
              <a:rPr lang="en-US" sz="2200" dirty="0" err="1"/>
              <a:t>i</a:t>
            </a:r>
            <a:r>
              <a:rPr lang="en-US" sz="2200" dirty="0"/>
              <a:t> = 1</a:t>
            </a:r>
          </a:p>
          <a:p>
            <a:r>
              <a:rPr lang="en-US" sz="2200" dirty="0"/>
              <a:t>while (</a:t>
            </a:r>
            <a:r>
              <a:rPr lang="en-US" sz="2200" dirty="0" err="1"/>
              <a:t>i</a:t>
            </a:r>
            <a:r>
              <a:rPr lang="en-US" sz="2200" dirty="0"/>
              <a:t> &lt;= length(x))</a:t>
            </a:r>
          </a:p>
          <a:p>
            <a:r>
              <a:rPr lang="en-US" sz="2200" dirty="0"/>
              <a:t>{</a:t>
            </a:r>
          </a:p>
          <a:p>
            <a:r>
              <a:rPr lang="en-US" sz="2200" dirty="0"/>
              <a:t>if (x[</a:t>
            </a:r>
            <a:r>
              <a:rPr lang="en-US" sz="2200" dirty="0" err="1"/>
              <a:t>i</a:t>
            </a:r>
            <a:r>
              <a:rPr lang="en-US" sz="2200" dirty="0"/>
              <a:t>] &gt; 20)</a:t>
            </a:r>
          </a:p>
          <a:p>
            <a:r>
              <a:rPr lang="en-US" sz="2200" dirty="0"/>
              <a:t>y = y + 1</a:t>
            </a:r>
          </a:p>
          <a:p>
            <a:r>
              <a:rPr lang="en-US" sz="2200" dirty="0"/>
              <a:t>}</a:t>
            </a:r>
          </a:p>
        </p:txBody>
      </p:sp>
    </p:spTree>
    <p:extLst>
      <p:ext uri="{BB962C8B-B14F-4D97-AF65-F5344CB8AC3E}">
        <p14:creationId xmlns:p14="http://schemas.microsoft.com/office/powerpoint/2010/main" val="84256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 by="(-#ppt_w*2)" calcmode="lin" valueType="num">
                                      <p:cBhvr rctx="PPT">
                                        <p:cTn id="13" dur="500" autoRev="1" fill="hold">
                                          <p:stCondLst>
                                            <p:cond delay="0"/>
                                          </p:stCondLst>
                                        </p:cTn>
                                        <p:tgtEl>
                                          <p:spTgt spid="3">
                                            <p:txEl>
                                              <p:pRg st="2" end="2"/>
                                            </p:txEl>
                                          </p:spTgt>
                                        </p:tgtEl>
                                        <p:attrNameLst>
                                          <p:attrName>ppt_w</p:attrName>
                                        </p:attrNameLst>
                                      </p:cBhvr>
                                    </p:anim>
                                    <p:anim by="(#ppt_w*0.50)" calcmode="lin" valueType="num">
                                      <p:cBhvr>
                                        <p:cTn id="14" dur="500" decel="50000" autoRev="1" fill="hold">
                                          <p:stCondLst>
                                            <p:cond delay="0"/>
                                          </p:stCondLst>
                                        </p:cTn>
                                        <p:tgtEl>
                                          <p:spTgt spid="3">
                                            <p:txEl>
                                              <p:pRg st="2" end="2"/>
                                            </p:txEl>
                                          </p:spTgt>
                                        </p:tgtEl>
                                        <p:attrNameLst>
                                          <p:attrName>ppt_x</p:attrName>
                                        </p:attrNameLst>
                                      </p:cBhvr>
                                    </p:anim>
                                    <p:anim from="(-#ppt_h/2)" to="(#ppt_y)" calcmode="lin" valueType="num">
                                      <p:cBhvr>
                                        <p:cTn id="15" dur="1000" fill="hold">
                                          <p:stCondLst>
                                            <p:cond delay="0"/>
                                          </p:stCondLst>
                                        </p:cTn>
                                        <p:tgtEl>
                                          <p:spTgt spid="3">
                                            <p:txEl>
                                              <p:pRg st="2" end="2"/>
                                            </p:txEl>
                                          </p:spTgt>
                                        </p:tgtEl>
                                        <p:attrNameLst>
                                          <p:attrName>ppt_y</p:attrName>
                                        </p:attrNameLst>
                                      </p:cBhvr>
                                    </p:anim>
                                    <p:animRot by="21600000">
                                      <p:cBhvr>
                                        <p:cTn id="16" dur="1000" fill="hold">
                                          <p:stCondLst>
                                            <p:cond delay="0"/>
                                          </p:stCondLst>
                                        </p:cTn>
                                        <p:tgtEl>
                                          <p:spTgt spid="3">
                                            <p:txEl>
                                              <p:pRg st="2" end="2"/>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3">
                                            <p:txEl>
                                              <p:pRg st="4" end="4"/>
                                            </p:txEl>
                                          </p:spTgt>
                                        </p:tgtEl>
                                        <p:attrNameLst>
                                          <p:attrName>style.visibility</p:attrName>
                                        </p:attrNameLst>
                                      </p:cBhvr>
                                      <p:to>
                                        <p:strVal val="visible"/>
                                      </p:to>
                                    </p:set>
                                    <p:anim by="(-#ppt_w*2)" calcmode="lin" valueType="num">
                                      <p:cBhvr rctx="PPT">
                                        <p:cTn id="19" dur="500" autoRev="1" fill="hold">
                                          <p:stCondLst>
                                            <p:cond delay="0"/>
                                          </p:stCondLst>
                                        </p:cTn>
                                        <p:tgtEl>
                                          <p:spTgt spid="3">
                                            <p:txEl>
                                              <p:pRg st="4" end="4"/>
                                            </p:txEl>
                                          </p:spTgt>
                                        </p:tgtEl>
                                        <p:attrNameLst>
                                          <p:attrName>ppt_w</p:attrName>
                                        </p:attrNameLst>
                                      </p:cBhvr>
                                    </p:anim>
                                    <p:anim by="(#ppt_w*0.50)" calcmode="lin" valueType="num">
                                      <p:cBhvr>
                                        <p:cTn id="20" dur="500" decel="50000" autoRev="1" fill="hold">
                                          <p:stCondLst>
                                            <p:cond delay="0"/>
                                          </p:stCondLst>
                                        </p:cTn>
                                        <p:tgtEl>
                                          <p:spTgt spid="3">
                                            <p:txEl>
                                              <p:pRg st="4" end="4"/>
                                            </p:txEl>
                                          </p:spTgt>
                                        </p:tgtEl>
                                        <p:attrNameLst>
                                          <p:attrName>ppt_x</p:attrName>
                                        </p:attrNameLst>
                                      </p:cBhvr>
                                    </p:anim>
                                    <p:anim from="(-#ppt_h/2)" to="(#ppt_y)" calcmode="lin" valueType="num">
                                      <p:cBhvr>
                                        <p:cTn id="21" dur="1000" fill="hold">
                                          <p:stCondLst>
                                            <p:cond delay="0"/>
                                          </p:stCondLst>
                                        </p:cTn>
                                        <p:tgtEl>
                                          <p:spTgt spid="3">
                                            <p:txEl>
                                              <p:pRg st="4" end="4"/>
                                            </p:txEl>
                                          </p:spTgt>
                                        </p:tgtEl>
                                        <p:attrNameLst>
                                          <p:attrName>ppt_y</p:attrName>
                                        </p:attrNameLst>
                                      </p:cBhvr>
                                    </p:anim>
                                    <p:animRot by="21600000">
                                      <p:cBhvr>
                                        <p:cTn id="22" dur="1000" fill="hold">
                                          <p:stCondLst>
                                            <p:cond delay="0"/>
                                          </p:stCondLst>
                                        </p:cTn>
                                        <p:tgtEl>
                                          <p:spTgt spid="3">
                                            <p:txEl>
                                              <p:pRg st="4" end="4"/>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5" end="5"/>
                                            </p:txEl>
                                          </p:spTgt>
                                        </p:tgtEl>
                                        <p:attrNameLst>
                                          <p:attrName>ppt_w</p:attrName>
                                        </p:attrNameLst>
                                      </p:cBhvr>
                                    </p:anim>
                                    <p:anim by="(#ppt_w*0.50)" calcmode="lin" valueType="num">
                                      <p:cBhvr>
                                        <p:cTn id="26" dur="500" decel="50000" autoRev="1" fill="hold">
                                          <p:stCondLst>
                                            <p:cond delay="0"/>
                                          </p:stCondLst>
                                        </p:cTn>
                                        <p:tgtEl>
                                          <p:spTgt spid="3">
                                            <p:txEl>
                                              <p:pRg st="5" end="5"/>
                                            </p:txEl>
                                          </p:spTgt>
                                        </p:tgtEl>
                                        <p:attrNameLst>
                                          <p:attrName>ppt_x</p:attrName>
                                        </p:attrNameLst>
                                      </p:cBhvr>
                                    </p:anim>
                                    <p:anim from="(-#ppt_h/2)" to="(#ppt_y)" calcmode="lin" valueType="num">
                                      <p:cBhvr>
                                        <p:cTn id="27" dur="1000" fill="hold">
                                          <p:stCondLst>
                                            <p:cond delay="0"/>
                                          </p:stCondLst>
                                        </p:cTn>
                                        <p:tgtEl>
                                          <p:spTgt spid="3">
                                            <p:txEl>
                                              <p:pRg st="5" end="5"/>
                                            </p:txEl>
                                          </p:spTgt>
                                        </p:tgtEl>
                                        <p:attrNameLst>
                                          <p:attrName>ppt_y</p:attrName>
                                        </p:attrNameLst>
                                      </p:cBhvr>
                                    </p:anim>
                                    <p:animRot by="21600000">
                                      <p:cBhvr>
                                        <p:cTn id="28" dur="1000" fill="hold">
                                          <p:stCondLst>
                                            <p:cond delay="0"/>
                                          </p:stCondLst>
                                        </p:cTn>
                                        <p:tgtEl>
                                          <p:spTgt spid="3">
                                            <p:txEl>
                                              <p:pRg st="5" end="5"/>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3">
                                            <p:txEl>
                                              <p:pRg st="6" end="6"/>
                                            </p:txEl>
                                          </p:spTgt>
                                        </p:tgtEl>
                                        <p:attrNameLst>
                                          <p:attrName>style.visibility</p:attrName>
                                        </p:attrNameLst>
                                      </p:cBhvr>
                                      <p:to>
                                        <p:strVal val="visible"/>
                                      </p:to>
                                    </p:set>
                                    <p:anim by="(-#ppt_w*2)" calcmode="lin" valueType="num">
                                      <p:cBhvr rctx="PPT">
                                        <p:cTn id="31" dur="500" autoRev="1" fill="hold">
                                          <p:stCondLst>
                                            <p:cond delay="0"/>
                                          </p:stCondLst>
                                        </p:cTn>
                                        <p:tgtEl>
                                          <p:spTgt spid="3">
                                            <p:txEl>
                                              <p:pRg st="6" end="6"/>
                                            </p:txEl>
                                          </p:spTgt>
                                        </p:tgtEl>
                                        <p:attrNameLst>
                                          <p:attrName>ppt_w</p:attrName>
                                        </p:attrNameLst>
                                      </p:cBhvr>
                                    </p:anim>
                                    <p:anim by="(#ppt_w*0.50)" calcmode="lin" valueType="num">
                                      <p:cBhvr>
                                        <p:cTn id="32" dur="500" decel="50000" autoRev="1" fill="hold">
                                          <p:stCondLst>
                                            <p:cond delay="0"/>
                                          </p:stCondLst>
                                        </p:cTn>
                                        <p:tgtEl>
                                          <p:spTgt spid="3">
                                            <p:txEl>
                                              <p:pRg st="6" end="6"/>
                                            </p:txEl>
                                          </p:spTgt>
                                        </p:tgtEl>
                                        <p:attrNameLst>
                                          <p:attrName>ppt_x</p:attrName>
                                        </p:attrNameLst>
                                      </p:cBhvr>
                                    </p:anim>
                                    <p:anim from="(-#ppt_h/2)" to="(#ppt_y)" calcmode="lin" valueType="num">
                                      <p:cBhvr>
                                        <p:cTn id="33" dur="1000" fill="hold">
                                          <p:stCondLst>
                                            <p:cond delay="0"/>
                                          </p:stCondLst>
                                        </p:cTn>
                                        <p:tgtEl>
                                          <p:spTgt spid="3">
                                            <p:txEl>
                                              <p:pRg st="6" end="6"/>
                                            </p:txEl>
                                          </p:spTgt>
                                        </p:tgtEl>
                                        <p:attrNameLst>
                                          <p:attrName>ppt_y</p:attrName>
                                        </p:attrNameLst>
                                      </p:cBhvr>
                                    </p:anim>
                                    <p:animRot by="21600000">
                                      <p:cBhvr>
                                        <p:cTn id="34" dur="1000" fill="hold">
                                          <p:stCondLst>
                                            <p:cond delay="0"/>
                                          </p:stCondLst>
                                        </p:cTn>
                                        <p:tgtEl>
                                          <p:spTgt spid="3">
                                            <p:txEl>
                                              <p:pRg st="6" end="6"/>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3">
                                            <p:txEl>
                                              <p:pRg st="7" end="7"/>
                                            </p:txEl>
                                          </p:spTgt>
                                        </p:tgtEl>
                                        <p:attrNameLst>
                                          <p:attrName>style.visibility</p:attrName>
                                        </p:attrNameLst>
                                      </p:cBhvr>
                                      <p:to>
                                        <p:strVal val="visible"/>
                                      </p:to>
                                    </p:set>
                                    <p:anim by="(-#ppt_w*2)" calcmode="lin" valueType="num">
                                      <p:cBhvr rctx="PPT">
                                        <p:cTn id="37" dur="500" autoRev="1" fill="hold">
                                          <p:stCondLst>
                                            <p:cond delay="0"/>
                                          </p:stCondLst>
                                        </p:cTn>
                                        <p:tgtEl>
                                          <p:spTgt spid="3">
                                            <p:txEl>
                                              <p:pRg st="7" end="7"/>
                                            </p:txEl>
                                          </p:spTgt>
                                        </p:tgtEl>
                                        <p:attrNameLst>
                                          <p:attrName>ppt_w</p:attrName>
                                        </p:attrNameLst>
                                      </p:cBhvr>
                                    </p:anim>
                                    <p:anim by="(#ppt_w*0.50)" calcmode="lin" valueType="num">
                                      <p:cBhvr>
                                        <p:cTn id="38" dur="500" decel="50000" autoRev="1" fill="hold">
                                          <p:stCondLst>
                                            <p:cond delay="0"/>
                                          </p:stCondLst>
                                        </p:cTn>
                                        <p:tgtEl>
                                          <p:spTgt spid="3">
                                            <p:txEl>
                                              <p:pRg st="7" end="7"/>
                                            </p:txEl>
                                          </p:spTgt>
                                        </p:tgtEl>
                                        <p:attrNameLst>
                                          <p:attrName>ppt_x</p:attrName>
                                        </p:attrNameLst>
                                      </p:cBhvr>
                                    </p:anim>
                                    <p:anim from="(-#ppt_h/2)" to="(#ppt_y)" calcmode="lin" valueType="num">
                                      <p:cBhvr>
                                        <p:cTn id="39" dur="1000" fill="hold">
                                          <p:stCondLst>
                                            <p:cond delay="0"/>
                                          </p:stCondLst>
                                        </p:cTn>
                                        <p:tgtEl>
                                          <p:spTgt spid="3">
                                            <p:txEl>
                                              <p:pRg st="7" end="7"/>
                                            </p:txEl>
                                          </p:spTgt>
                                        </p:tgtEl>
                                        <p:attrNameLst>
                                          <p:attrName>ppt_y</p:attrName>
                                        </p:attrNameLst>
                                      </p:cBhvr>
                                    </p:anim>
                                    <p:animRot by="21600000">
                                      <p:cBhvr>
                                        <p:cTn id="40" dur="1000" fill="hold">
                                          <p:stCondLst>
                                            <p:cond delay="0"/>
                                          </p:stCondLst>
                                        </p:cTn>
                                        <p:tgtEl>
                                          <p:spTgt spid="3">
                                            <p:txEl>
                                              <p:pRg st="7" end="7"/>
                                            </p:txEl>
                                          </p:spTgt>
                                        </p:tgtEl>
                                        <p:attrNameLst>
                                          <p:attrName>r</p:attrName>
                                        </p:attrNameLst>
                                      </p:cBhvr>
                                    </p:animRot>
                                  </p:childTnLst>
                                </p:cTn>
                              </p:par>
                              <p:par>
                                <p:cTn id="41" presetID="56" presetClass="entr" presetSubtype="0" fill="hold" nodeType="withEffect">
                                  <p:stCondLst>
                                    <p:cond delay="0"/>
                                  </p:stCondLst>
                                  <p:iterate type="lt">
                                    <p:tmPct val="10000"/>
                                  </p:iterate>
                                  <p:childTnLst>
                                    <p:set>
                                      <p:cBhvr>
                                        <p:cTn id="42" dur="1" fill="hold">
                                          <p:stCondLst>
                                            <p:cond delay="0"/>
                                          </p:stCondLst>
                                        </p:cTn>
                                        <p:tgtEl>
                                          <p:spTgt spid="3">
                                            <p:txEl>
                                              <p:pRg st="8" end="8"/>
                                            </p:txEl>
                                          </p:spTgt>
                                        </p:tgtEl>
                                        <p:attrNameLst>
                                          <p:attrName>style.visibility</p:attrName>
                                        </p:attrNameLst>
                                      </p:cBhvr>
                                      <p:to>
                                        <p:strVal val="visible"/>
                                      </p:to>
                                    </p:set>
                                    <p:anim by="(-#ppt_w*2)" calcmode="lin" valueType="num">
                                      <p:cBhvr rctx="PPT">
                                        <p:cTn id="43" dur="500" autoRev="1" fill="hold">
                                          <p:stCondLst>
                                            <p:cond delay="0"/>
                                          </p:stCondLst>
                                        </p:cTn>
                                        <p:tgtEl>
                                          <p:spTgt spid="3">
                                            <p:txEl>
                                              <p:pRg st="8" end="8"/>
                                            </p:txEl>
                                          </p:spTgt>
                                        </p:tgtEl>
                                        <p:attrNameLst>
                                          <p:attrName>ppt_w</p:attrName>
                                        </p:attrNameLst>
                                      </p:cBhvr>
                                    </p:anim>
                                    <p:anim by="(#ppt_w*0.50)" calcmode="lin" valueType="num">
                                      <p:cBhvr>
                                        <p:cTn id="44" dur="500" decel="50000" autoRev="1" fill="hold">
                                          <p:stCondLst>
                                            <p:cond delay="0"/>
                                          </p:stCondLst>
                                        </p:cTn>
                                        <p:tgtEl>
                                          <p:spTgt spid="3">
                                            <p:txEl>
                                              <p:pRg st="8" end="8"/>
                                            </p:txEl>
                                          </p:spTgt>
                                        </p:tgtEl>
                                        <p:attrNameLst>
                                          <p:attrName>ppt_x</p:attrName>
                                        </p:attrNameLst>
                                      </p:cBhvr>
                                    </p:anim>
                                    <p:anim from="(-#ppt_h/2)" to="(#ppt_y)" calcmode="lin" valueType="num">
                                      <p:cBhvr>
                                        <p:cTn id="45" dur="1000" fill="hold">
                                          <p:stCondLst>
                                            <p:cond delay="0"/>
                                          </p:stCondLst>
                                        </p:cTn>
                                        <p:tgtEl>
                                          <p:spTgt spid="3">
                                            <p:txEl>
                                              <p:pRg st="8" end="8"/>
                                            </p:txEl>
                                          </p:spTgt>
                                        </p:tgtEl>
                                        <p:attrNameLst>
                                          <p:attrName>ppt_y</p:attrName>
                                        </p:attrNameLst>
                                      </p:cBhvr>
                                    </p:anim>
                                    <p:animRot by="21600000">
                                      <p:cBhvr>
                                        <p:cTn id="46" dur="1000" fill="hold">
                                          <p:stCondLst>
                                            <p:cond delay="0"/>
                                          </p:stCondLst>
                                        </p:cTn>
                                        <p:tgtEl>
                                          <p:spTgt spid="3">
                                            <p:txEl>
                                              <p:pRg st="8" end="8"/>
                                            </p:txEl>
                                          </p:spTgt>
                                        </p:tgtEl>
                                        <p:attrNameLst>
                                          <p:attrName>r</p:attrName>
                                        </p:attrNameLst>
                                      </p:cBhvr>
                                    </p:animRot>
                                  </p:childTnLst>
                                </p:cTn>
                              </p:par>
                              <p:par>
                                <p:cTn id="47" presetID="56" presetClass="entr" presetSubtype="0" fill="hold" nodeType="withEffect">
                                  <p:stCondLst>
                                    <p:cond delay="0"/>
                                  </p:stCondLst>
                                  <p:iterate type="lt">
                                    <p:tmPct val="10000"/>
                                  </p:iterate>
                                  <p:childTnLst>
                                    <p:set>
                                      <p:cBhvr>
                                        <p:cTn id="48" dur="1" fill="hold">
                                          <p:stCondLst>
                                            <p:cond delay="0"/>
                                          </p:stCondLst>
                                        </p:cTn>
                                        <p:tgtEl>
                                          <p:spTgt spid="3">
                                            <p:txEl>
                                              <p:pRg st="9" end="9"/>
                                            </p:txEl>
                                          </p:spTgt>
                                        </p:tgtEl>
                                        <p:attrNameLst>
                                          <p:attrName>style.visibility</p:attrName>
                                        </p:attrNameLst>
                                      </p:cBhvr>
                                      <p:to>
                                        <p:strVal val="visible"/>
                                      </p:to>
                                    </p:set>
                                    <p:anim by="(-#ppt_w*2)" calcmode="lin" valueType="num">
                                      <p:cBhvr rctx="PPT">
                                        <p:cTn id="49" dur="500" autoRev="1" fill="hold">
                                          <p:stCondLst>
                                            <p:cond delay="0"/>
                                          </p:stCondLst>
                                        </p:cTn>
                                        <p:tgtEl>
                                          <p:spTgt spid="3">
                                            <p:txEl>
                                              <p:pRg st="9" end="9"/>
                                            </p:txEl>
                                          </p:spTgt>
                                        </p:tgtEl>
                                        <p:attrNameLst>
                                          <p:attrName>ppt_w</p:attrName>
                                        </p:attrNameLst>
                                      </p:cBhvr>
                                    </p:anim>
                                    <p:anim by="(#ppt_w*0.50)" calcmode="lin" valueType="num">
                                      <p:cBhvr>
                                        <p:cTn id="50" dur="500" decel="50000" autoRev="1" fill="hold">
                                          <p:stCondLst>
                                            <p:cond delay="0"/>
                                          </p:stCondLst>
                                        </p:cTn>
                                        <p:tgtEl>
                                          <p:spTgt spid="3">
                                            <p:txEl>
                                              <p:pRg st="9" end="9"/>
                                            </p:txEl>
                                          </p:spTgt>
                                        </p:tgtEl>
                                        <p:attrNameLst>
                                          <p:attrName>ppt_x</p:attrName>
                                        </p:attrNameLst>
                                      </p:cBhvr>
                                    </p:anim>
                                    <p:anim from="(-#ppt_h/2)" to="(#ppt_y)" calcmode="lin" valueType="num">
                                      <p:cBhvr>
                                        <p:cTn id="51" dur="1000" fill="hold">
                                          <p:stCondLst>
                                            <p:cond delay="0"/>
                                          </p:stCondLst>
                                        </p:cTn>
                                        <p:tgtEl>
                                          <p:spTgt spid="3">
                                            <p:txEl>
                                              <p:pRg st="9" end="9"/>
                                            </p:txEl>
                                          </p:spTgt>
                                        </p:tgtEl>
                                        <p:attrNameLst>
                                          <p:attrName>ppt_y</p:attrName>
                                        </p:attrNameLst>
                                      </p:cBhvr>
                                    </p:anim>
                                    <p:animRot by="21600000">
                                      <p:cBhvr>
                                        <p:cTn id="52" dur="1000" fill="hold">
                                          <p:stCondLst>
                                            <p:cond delay="0"/>
                                          </p:stCondLst>
                                        </p:cTn>
                                        <p:tgtEl>
                                          <p:spTgt spid="3">
                                            <p:txEl>
                                              <p:pRg st="9" end="9"/>
                                            </p:txEl>
                                          </p:spTgt>
                                        </p:tgtEl>
                                        <p:attrNameLst>
                                          <p:attrName>r</p:attrName>
                                        </p:attrNameLst>
                                      </p:cBhvr>
                                    </p:animRot>
                                  </p:childTnLst>
                                </p:cTn>
                              </p:par>
                              <p:par>
                                <p:cTn id="53" presetID="56" presetClass="entr" presetSubtype="0" fill="hold" nodeType="withEffect">
                                  <p:stCondLst>
                                    <p:cond delay="0"/>
                                  </p:stCondLst>
                                  <p:iterate type="lt">
                                    <p:tmPct val="10000"/>
                                  </p:iterate>
                                  <p:childTnLst>
                                    <p:set>
                                      <p:cBhvr>
                                        <p:cTn id="54" dur="1" fill="hold">
                                          <p:stCondLst>
                                            <p:cond delay="0"/>
                                          </p:stCondLst>
                                        </p:cTn>
                                        <p:tgtEl>
                                          <p:spTgt spid="3">
                                            <p:txEl>
                                              <p:pRg st="10" end="10"/>
                                            </p:txEl>
                                          </p:spTgt>
                                        </p:tgtEl>
                                        <p:attrNameLst>
                                          <p:attrName>style.visibility</p:attrName>
                                        </p:attrNameLst>
                                      </p:cBhvr>
                                      <p:to>
                                        <p:strVal val="visible"/>
                                      </p:to>
                                    </p:set>
                                    <p:anim by="(-#ppt_w*2)" calcmode="lin" valueType="num">
                                      <p:cBhvr rctx="PPT">
                                        <p:cTn id="55" dur="500" autoRev="1" fill="hold">
                                          <p:stCondLst>
                                            <p:cond delay="0"/>
                                          </p:stCondLst>
                                        </p:cTn>
                                        <p:tgtEl>
                                          <p:spTgt spid="3">
                                            <p:txEl>
                                              <p:pRg st="10" end="10"/>
                                            </p:txEl>
                                          </p:spTgt>
                                        </p:tgtEl>
                                        <p:attrNameLst>
                                          <p:attrName>ppt_w</p:attrName>
                                        </p:attrNameLst>
                                      </p:cBhvr>
                                    </p:anim>
                                    <p:anim by="(#ppt_w*0.50)" calcmode="lin" valueType="num">
                                      <p:cBhvr>
                                        <p:cTn id="56" dur="500" decel="50000" autoRev="1" fill="hold">
                                          <p:stCondLst>
                                            <p:cond delay="0"/>
                                          </p:stCondLst>
                                        </p:cTn>
                                        <p:tgtEl>
                                          <p:spTgt spid="3">
                                            <p:txEl>
                                              <p:pRg st="10" end="10"/>
                                            </p:txEl>
                                          </p:spTgt>
                                        </p:tgtEl>
                                        <p:attrNameLst>
                                          <p:attrName>ppt_x</p:attrName>
                                        </p:attrNameLst>
                                      </p:cBhvr>
                                    </p:anim>
                                    <p:anim from="(-#ppt_h/2)" to="(#ppt_y)" calcmode="lin" valueType="num">
                                      <p:cBhvr>
                                        <p:cTn id="57" dur="1000" fill="hold">
                                          <p:stCondLst>
                                            <p:cond delay="0"/>
                                          </p:stCondLst>
                                        </p:cTn>
                                        <p:tgtEl>
                                          <p:spTgt spid="3">
                                            <p:txEl>
                                              <p:pRg st="10" end="10"/>
                                            </p:txEl>
                                          </p:spTgt>
                                        </p:tgtEl>
                                        <p:attrNameLst>
                                          <p:attrName>ppt_y</p:attrName>
                                        </p:attrNameLst>
                                      </p:cBhvr>
                                    </p:anim>
                                    <p:animRot by="21600000">
                                      <p:cBhvr>
                                        <p:cTn id="58" dur="1000" fill="hold">
                                          <p:stCondLst>
                                            <p:cond delay="0"/>
                                          </p:stCondLst>
                                        </p:cTn>
                                        <p:tgtEl>
                                          <p:spTgt spid="3">
                                            <p:txEl>
                                              <p:pRg st="10" end="10"/>
                                            </p:txEl>
                                          </p:spTgt>
                                        </p:tgtEl>
                                        <p:attrNameLst>
                                          <p:attrName>r</p:attrName>
                                        </p:attrNameLst>
                                      </p:cBhvr>
                                    </p:animRot>
                                  </p:childTnLst>
                                </p:cTn>
                              </p:par>
                              <p:par>
                                <p:cTn id="59" presetID="56" presetClass="entr" presetSubtype="0" fill="hold" nodeType="withEffect">
                                  <p:stCondLst>
                                    <p:cond delay="0"/>
                                  </p:stCondLst>
                                  <p:iterate type="lt">
                                    <p:tmPct val="10000"/>
                                  </p:iterate>
                                  <p:childTnLst>
                                    <p:set>
                                      <p:cBhvr>
                                        <p:cTn id="60" dur="1" fill="hold">
                                          <p:stCondLst>
                                            <p:cond delay="0"/>
                                          </p:stCondLst>
                                        </p:cTn>
                                        <p:tgtEl>
                                          <p:spTgt spid="3">
                                            <p:txEl>
                                              <p:pRg st="11" end="11"/>
                                            </p:txEl>
                                          </p:spTgt>
                                        </p:tgtEl>
                                        <p:attrNameLst>
                                          <p:attrName>style.visibility</p:attrName>
                                        </p:attrNameLst>
                                      </p:cBhvr>
                                      <p:to>
                                        <p:strVal val="visible"/>
                                      </p:to>
                                    </p:set>
                                    <p:anim by="(-#ppt_w*2)" calcmode="lin" valueType="num">
                                      <p:cBhvr rctx="PPT">
                                        <p:cTn id="61" dur="500" autoRev="1" fill="hold">
                                          <p:stCondLst>
                                            <p:cond delay="0"/>
                                          </p:stCondLst>
                                        </p:cTn>
                                        <p:tgtEl>
                                          <p:spTgt spid="3">
                                            <p:txEl>
                                              <p:pRg st="11" end="11"/>
                                            </p:txEl>
                                          </p:spTgt>
                                        </p:tgtEl>
                                        <p:attrNameLst>
                                          <p:attrName>ppt_w</p:attrName>
                                        </p:attrNameLst>
                                      </p:cBhvr>
                                    </p:anim>
                                    <p:anim by="(#ppt_w*0.50)" calcmode="lin" valueType="num">
                                      <p:cBhvr>
                                        <p:cTn id="62" dur="500" decel="50000" autoRev="1" fill="hold">
                                          <p:stCondLst>
                                            <p:cond delay="0"/>
                                          </p:stCondLst>
                                        </p:cTn>
                                        <p:tgtEl>
                                          <p:spTgt spid="3">
                                            <p:txEl>
                                              <p:pRg st="11" end="11"/>
                                            </p:txEl>
                                          </p:spTgt>
                                        </p:tgtEl>
                                        <p:attrNameLst>
                                          <p:attrName>ppt_x</p:attrName>
                                        </p:attrNameLst>
                                      </p:cBhvr>
                                    </p:anim>
                                    <p:anim from="(-#ppt_h/2)" to="(#ppt_y)" calcmode="lin" valueType="num">
                                      <p:cBhvr>
                                        <p:cTn id="63" dur="1000" fill="hold">
                                          <p:stCondLst>
                                            <p:cond delay="0"/>
                                          </p:stCondLst>
                                        </p:cTn>
                                        <p:tgtEl>
                                          <p:spTgt spid="3">
                                            <p:txEl>
                                              <p:pRg st="11" end="11"/>
                                            </p:txEl>
                                          </p:spTgt>
                                        </p:tgtEl>
                                        <p:attrNameLst>
                                          <p:attrName>ppt_y</p:attrName>
                                        </p:attrNameLst>
                                      </p:cBhvr>
                                    </p:anim>
                                    <p:animRot by="21600000">
                                      <p:cBhvr>
                                        <p:cTn id="64" dur="1000" fill="hold">
                                          <p:stCondLst>
                                            <p:cond delay="0"/>
                                          </p:stCondLst>
                                        </p:cTn>
                                        <p:tgtEl>
                                          <p:spTgt spid="3">
                                            <p:txEl>
                                              <p:pRg st="11" end="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and Running R</a:t>
            </a:r>
          </a:p>
        </p:txBody>
      </p:sp>
      <p:sp>
        <p:nvSpPr>
          <p:cNvPr id="3" name="Content Placeholder 2"/>
          <p:cNvSpPr>
            <a:spLocks noGrp="1"/>
          </p:cNvSpPr>
          <p:nvPr>
            <p:ph idx="1"/>
          </p:nvPr>
        </p:nvSpPr>
        <p:spPr/>
        <p:txBody>
          <a:bodyPr/>
          <a:lstStyle/>
          <a:p>
            <a:r>
              <a:rPr lang="en-US" dirty="0"/>
              <a:t>Go to </a:t>
            </a:r>
            <a:r>
              <a:rPr lang="en-US" dirty="0" err="1"/>
              <a:t>www.r-project.org</a:t>
            </a:r>
            <a:r>
              <a:rPr lang="en-US" dirty="0"/>
              <a:t> </a:t>
            </a:r>
          </a:p>
          <a:p>
            <a:r>
              <a:rPr lang="en-US" dirty="0"/>
              <a:t>Click on CRAN</a:t>
            </a:r>
          </a:p>
          <a:p>
            <a:r>
              <a:rPr lang="en-US" dirty="0"/>
              <a:t>Choose a location to download from</a:t>
            </a:r>
          </a:p>
          <a:p>
            <a:r>
              <a:rPr lang="en-US" dirty="0"/>
              <a:t>Choose your system (Windows, Mac, Linux)</a:t>
            </a:r>
          </a:p>
          <a:p>
            <a:r>
              <a:rPr lang="en-US" dirty="0"/>
              <a:t>Click on the latest release package. For example: </a:t>
            </a:r>
            <a:r>
              <a:rPr lang="mr-IN" dirty="0">
                <a:hlinkClick r:id="rId2"/>
              </a:rPr>
              <a:t>R-3.</a:t>
            </a:r>
            <a:r>
              <a:rPr lang="en-US" dirty="0">
                <a:hlinkClick r:id="rId2"/>
              </a:rPr>
              <a:t>6</a:t>
            </a:r>
            <a:r>
              <a:rPr lang="mr-IN" dirty="0">
                <a:hlinkClick r:id="rId2"/>
              </a:rPr>
              <a:t>.0.pkg</a:t>
            </a:r>
            <a:endParaRPr lang="en-US" dirty="0"/>
          </a:p>
          <a:p>
            <a:endParaRPr lang="en-US" dirty="0"/>
          </a:p>
          <a:p>
            <a:r>
              <a:rPr lang="en-US"/>
              <a:t>R Studio</a:t>
            </a:r>
            <a:endParaRPr lang="en-US" dirty="0"/>
          </a:p>
        </p:txBody>
      </p:sp>
    </p:spTree>
    <p:extLst>
      <p:ext uri="{BB962C8B-B14F-4D97-AF65-F5344CB8AC3E}">
        <p14:creationId xmlns:p14="http://schemas.microsoft.com/office/powerpoint/2010/main" val="362452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Consider the vector</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x = c(1, -2, 3, -4, 5, -6, 7, -8)</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Exercise: Suppose I want to change the items in my vector. If they are negative, I want to make them positive. </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for (</a:t>
            </a:r>
            <a:r>
              <a:rPr lang="en-US" sz="2200" dirty="0" err="1"/>
              <a:t>i</a:t>
            </a:r>
            <a:r>
              <a:rPr lang="en-US" sz="2200" dirty="0"/>
              <a:t> in 1: length(x))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if (x[</a:t>
            </a:r>
            <a:r>
              <a:rPr lang="en-US" sz="2200" dirty="0" err="1"/>
              <a:t>i</a:t>
            </a:r>
            <a:r>
              <a:rPr lang="en-US" sz="2200" dirty="0"/>
              <a:t>] &lt; 0)</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x[</a:t>
            </a:r>
            <a:r>
              <a:rPr lang="en-US" sz="2200" dirty="0" err="1"/>
              <a:t>i</a:t>
            </a:r>
            <a:r>
              <a:rPr lang="en-US" sz="2200" dirty="0"/>
              <a:t>] = -x[</a:t>
            </a:r>
            <a:r>
              <a:rPr lang="en-US" sz="2200" dirty="0" err="1"/>
              <a:t>i</a:t>
            </a: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p:txBody>
      </p:sp>
    </p:spTree>
    <p:extLst>
      <p:ext uri="{BB962C8B-B14F-4D97-AF65-F5344CB8AC3E}">
        <p14:creationId xmlns:p14="http://schemas.microsoft.com/office/powerpoint/2010/main" val="77419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6" end="6"/>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6" end="6"/>
                                            </p:txEl>
                                          </p:spTgt>
                                        </p:tgtEl>
                                        <p:attrNameLst>
                                          <p:attrName>ppt_w</p:attrName>
                                        </p:attrNameLst>
                                      </p:cBhvr>
                                    </p:anim>
                                    <p:anim by="(#ppt_w*0.50)" calcmode="lin" valueType="num">
                                      <p:cBhvr>
                                        <p:cTn id="8" dur="500" decel="50000" autoRev="1" fill="hold">
                                          <p:stCondLst>
                                            <p:cond delay="0"/>
                                          </p:stCondLst>
                                        </p:cTn>
                                        <p:tgtEl>
                                          <p:spTgt spid="3">
                                            <p:txEl>
                                              <p:pRg st="6" end="6"/>
                                            </p:txEl>
                                          </p:spTgt>
                                        </p:tgtEl>
                                        <p:attrNameLst>
                                          <p:attrName>ppt_x</p:attrName>
                                        </p:attrNameLst>
                                      </p:cBhvr>
                                    </p:anim>
                                    <p:anim from="(-#ppt_h/2)" to="(#ppt_y)" calcmode="lin" valueType="num">
                                      <p:cBhvr>
                                        <p:cTn id="9" dur="1000" fill="hold">
                                          <p:stCondLst>
                                            <p:cond delay="0"/>
                                          </p:stCondLst>
                                        </p:cTn>
                                        <p:tgtEl>
                                          <p:spTgt spid="3">
                                            <p:txEl>
                                              <p:pRg st="6" end="6"/>
                                            </p:txEl>
                                          </p:spTgt>
                                        </p:tgtEl>
                                        <p:attrNameLst>
                                          <p:attrName>ppt_y</p:attrName>
                                        </p:attrNameLst>
                                      </p:cBhvr>
                                    </p:anim>
                                    <p:animRot by="21600000">
                                      <p:cBhvr>
                                        <p:cTn id="10" dur="1000" fill="hold">
                                          <p:stCondLst>
                                            <p:cond delay="0"/>
                                          </p:stCondLst>
                                        </p:cTn>
                                        <p:tgtEl>
                                          <p:spTgt spid="3">
                                            <p:txEl>
                                              <p:pRg st="6" end="6"/>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3">
                                            <p:txEl>
                                              <p:pRg st="7" end="7"/>
                                            </p:txEl>
                                          </p:spTgt>
                                        </p:tgtEl>
                                        <p:attrNameLst>
                                          <p:attrName>style.visibility</p:attrName>
                                        </p:attrNameLst>
                                      </p:cBhvr>
                                      <p:to>
                                        <p:strVal val="visible"/>
                                      </p:to>
                                    </p:set>
                                    <p:anim by="(-#ppt_w*2)" calcmode="lin" valueType="num">
                                      <p:cBhvr rctx="PPT">
                                        <p:cTn id="13" dur="500" autoRev="1" fill="hold">
                                          <p:stCondLst>
                                            <p:cond delay="0"/>
                                          </p:stCondLst>
                                        </p:cTn>
                                        <p:tgtEl>
                                          <p:spTgt spid="3">
                                            <p:txEl>
                                              <p:pRg st="7" end="7"/>
                                            </p:txEl>
                                          </p:spTgt>
                                        </p:tgtEl>
                                        <p:attrNameLst>
                                          <p:attrName>ppt_w</p:attrName>
                                        </p:attrNameLst>
                                      </p:cBhvr>
                                    </p:anim>
                                    <p:anim by="(#ppt_w*0.50)" calcmode="lin" valueType="num">
                                      <p:cBhvr>
                                        <p:cTn id="14" dur="500" decel="50000" autoRev="1" fill="hold">
                                          <p:stCondLst>
                                            <p:cond delay="0"/>
                                          </p:stCondLst>
                                        </p:cTn>
                                        <p:tgtEl>
                                          <p:spTgt spid="3">
                                            <p:txEl>
                                              <p:pRg st="7" end="7"/>
                                            </p:txEl>
                                          </p:spTgt>
                                        </p:tgtEl>
                                        <p:attrNameLst>
                                          <p:attrName>ppt_x</p:attrName>
                                        </p:attrNameLst>
                                      </p:cBhvr>
                                    </p:anim>
                                    <p:anim from="(-#ppt_h/2)" to="(#ppt_y)" calcmode="lin" valueType="num">
                                      <p:cBhvr>
                                        <p:cTn id="15" dur="1000" fill="hold">
                                          <p:stCondLst>
                                            <p:cond delay="0"/>
                                          </p:stCondLst>
                                        </p:cTn>
                                        <p:tgtEl>
                                          <p:spTgt spid="3">
                                            <p:txEl>
                                              <p:pRg st="7" end="7"/>
                                            </p:txEl>
                                          </p:spTgt>
                                        </p:tgtEl>
                                        <p:attrNameLst>
                                          <p:attrName>ppt_y</p:attrName>
                                        </p:attrNameLst>
                                      </p:cBhvr>
                                    </p:anim>
                                    <p:animRot by="21600000">
                                      <p:cBhvr>
                                        <p:cTn id="16" dur="1000" fill="hold">
                                          <p:stCondLst>
                                            <p:cond delay="0"/>
                                          </p:stCondLst>
                                        </p:cTn>
                                        <p:tgtEl>
                                          <p:spTgt spid="3">
                                            <p:txEl>
                                              <p:pRg st="7" end="7"/>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3">
                                            <p:txEl>
                                              <p:pRg st="8" end="8"/>
                                            </p:txEl>
                                          </p:spTgt>
                                        </p:tgtEl>
                                        <p:attrNameLst>
                                          <p:attrName>style.visibility</p:attrName>
                                        </p:attrNameLst>
                                      </p:cBhvr>
                                      <p:to>
                                        <p:strVal val="visible"/>
                                      </p:to>
                                    </p:set>
                                    <p:anim by="(-#ppt_w*2)" calcmode="lin" valueType="num">
                                      <p:cBhvr rctx="PPT">
                                        <p:cTn id="19" dur="500" autoRev="1" fill="hold">
                                          <p:stCondLst>
                                            <p:cond delay="0"/>
                                          </p:stCondLst>
                                        </p:cTn>
                                        <p:tgtEl>
                                          <p:spTgt spid="3">
                                            <p:txEl>
                                              <p:pRg st="8" end="8"/>
                                            </p:txEl>
                                          </p:spTgt>
                                        </p:tgtEl>
                                        <p:attrNameLst>
                                          <p:attrName>ppt_w</p:attrName>
                                        </p:attrNameLst>
                                      </p:cBhvr>
                                    </p:anim>
                                    <p:anim by="(#ppt_w*0.50)" calcmode="lin" valueType="num">
                                      <p:cBhvr>
                                        <p:cTn id="20" dur="500" decel="50000" autoRev="1" fill="hold">
                                          <p:stCondLst>
                                            <p:cond delay="0"/>
                                          </p:stCondLst>
                                        </p:cTn>
                                        <p:tgtEl>
                                          <p:spTgt spid="3">
                                            <p:txEl>
                                              <p:pRg st="8" end="8"/>
                                            </p:txEl>
                                          </p:spTgt>
                                        </p:tgtEl>
                                        <p:attrNameLst>
                                          <p:attrName>ppt_x</p:attrName>
                                        </p:attrNameLst>
                                      </p:cBhvr>
                                    </p:anim>
                                    <p:anim from="(-#ppt_h/2)" to="(#ppt_y)" calcmode="lin" valueType="num">
                                      <p:cBhvr>
                                        <p:cTn id="21" dur="1000" fill="hold">
                                          <p:stCondLst>
                                            <p:cond delay="0"/>
                                          </p:stCondLst>
                                        </p:cTn>
                                        <p:tgtEl>
                                          <p:spTgt spid="3">
                                            <p:txEl>
                                              <p:pRg st="8" end="8"/>
                                            </p:txEl>
                                          </p:spTgt>
                                        </p:tgtEl>
                                        <p:attrNameLst>
                                          <p:attrName>ppt_y</p:attrName>
                                        </p:attrNameLst>
                                      </p:cBhvr>
                                    </p:anim>
                                    <p:animRot by="21600000">
                                      <p:cBhvr>
                                        <p:cTn id="22" dur="1000" fill="hold">
                                          <p:stCondLst>
                                            <p:cond delay="0"/>
                                          </p:stCondLst>
                                        </p:cTn>
                                        <p:tgtEl>
                                          <p:spTgt spid="3">
                                            <p:txEl>
                                              <p:pRg st="8" end="8"/>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3">
                                            <p:txEl>
                                              <p:pRg st="9" end="9"/>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9" end="9"/>
                                            </p:txEl>
                                          </p:spTgt>
                                        </p:tgtEl>
                                        <p:attrNameLst>
                                          <p:attrName>ppt_w</p:attrName>
                                        </p:attrNameLst>
                                      </p:cBhvr>
                                    </p:anim>
                                    <p:anim by="(#ppt_w*0.50)" calcmode="lin" valueType="num">
                                      <p:cBhvr>
                                        <p:cTn id="26" dur="500" decel="50000" autoRev="1" fill="hold">
                                          <p:stCondLst>
                                            <p:cond delay="0"/>
                                          </p:stCondLst>
                                        </p:cTn>
                                        <p:tgtEl>
                                          <p:spTgt spid="3">
                                            <p:txEl>
                                              <p:pRg st="9" end="9"/>
                                            </p:txEl>
                                          </p:spTgt>
                                        </p:tgtEl>
                                        <p:attrNameLst>
                                          <p:attrName>ppt_x</p:attrName>
                                        </p:attrNameLst>
                                      </p:cBhvr>
                                    </p:anim>
                                    <p:anim from="(-#ppt_h/2)" to="(#ppt_y)" calcmode="lin" valueType="num">
                                      <p:cBhvr>
                                        <p:cTn id="27" dur="1000" fill="hold">
                                          <p:stCondLst>
                                            <p:cond delay="0"/>
                                          </p:stCondLst>
                                        </p:cTn>
                                        <p:tgtEl>
                                          <p:spTgt spid="3">
                                            <p:txEl>
                                              <p:pRg st="9" end="9"/>
                                            </p:txEl>
                                          </p:spTgt>
                                        </p:tgtEl>
                                        <p:attrNameLst>
                                          <p:attrName>ppt_y</p:attrName>
                                        </p:attrNameLst>
                                      </p:cBhvr>
                                    </p:anim>
                                    <p:animRot by="21600000">
                                      <p:cBhvr>
                                        <p:cTn id="28" dur="1000" fill="hold">
                                          <p:stCondLst>
                                            <p:cond delay="0"/>
                                          </p:stCondLst>
                                        </p:cTn>
                                        <p:tgtEl>
                                          <p:spTgt spid="3">
                                            <p:txEl>
                                              <p:pRg st="9" end="9"/>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3">
                                            <p:txEl>
                                              <p:pRg st="10" end="10"/>
                                            </p:txEl>
                                          </p:spTgt>
                                        </p:tgtEl>
                                        <p:attrNameLst>
                                          <p:attrName>style.visibility</p:attrName>
                                        </p:attrNameLst>
                                      </p:cBhvr>
                                      <p:to>
                                        <p:strVal val="visible"/>
                                      </p:to>
                                    </p:set>
                                    <p:anim by="(-#ppt_w*2)" calcmode="lin" valueType="num">
                                      <p:cBhvr rctx="PPT">
                                        <p:cTn id="31" dur="500" autoRev="1" fill="hold">
                                          <p:stCondLst>
                                            <p:cond delay="0"/>
                                          </p:stCondLst>
                                        </p:cTn>
                                        <p:tgtEl>
                                          <p:spTgt spid="3">
                                            <p:txEl>
                                              <p:pRg st="10" end="10"/>
                                            </p:txEl>
                                          </p:spTgt>
                                        </p:tgtEl>
                                        <p:attrNameLst>
                                          <p:attrName>ppt_w</p:attrName>
                                        </p:attrNameLst>
                                      </p:cBhvr>
                                    </p:anim>
                                    <p:anim by="(#ppt_w*0.50)" calcmode="lin" valueType="num">
                                      <p:cBhvr>
                                        <p:cTn id="32" dur="500" decel="50000" autoRev="1" fill="hold">
                                          <p:stCondLst>
                                            <p:cond delay="0"/>
                                          </p:stCondLst>
                                        </p:cTn>
                                        <p:tgtEl>
                                          <p:spTgt spid="3">
                                            <p:txEl>
                                              <p:pRg st="10" end="10"/>
                                            </p:txEl>
                                          </p:spTgt>
                                        </p:tgtEl>
                                        <p:attrNameLst>
                                          <p:attrName>ppt_x</p:attrName>
                                        </p:attrNameLst>
                                      </p:cBhvr>
                                    </p:anim>
                                    <p:anim from="(-#ppt_h/2)" to="(#ppt_y)" calcmode="lin" valueType="num">
                                      <p:cBhvr>
                                        <p:cTn id="33" dur="1000" fill="hold">
                                          <p:stCondLst>
                                            <p:cond delay="0"/>
                                          </p:stCondLst>
                                        </p:cTn>
                                        <p:tgtEl>
                                          <p:spTgt spid="3">
                                            <p:txEl>
                                              <p:pRg st="10" end="10"/>
                                            </p:txEl>
                                          </p:spTgt>
                                        </p:tgtEl>
                                        <p:attrNameLst>
                                          <p:attrName>ppt_y</p:attrName>
                                        </p:attrNameLst>
                                      </p:cBhvr>
                                    </p:anim>
                                    <p:animRot by="21600000">
                                      <p:cBhvr>
                                        <p:cTn id="34" dur="1000" fill="hold">
                                          <p:stCondLst>
                                            <p:cond delay="0"/>
                                          </p:stCondLst>
                                        </p:cTn>
                                        <p:tgtEl>
                                          <p:spTgt spid="3">
                                            <p:txEl>
                                              <p:pRg st="10" end="1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For the condition function “if”, you can include “else”</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Example:</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indent="0" defTabSz="914400">
              <a:spcAft>
                <a:spcPts val="0"/>
              </a:spcAft>
              <a:buClrTx/>
              <a:buSzTx/>
              <a:buNone/>
            </a:pPr>
            <a:r>
              <a:rPr lang="en-US" sz="2200" dirty="0"/>
              <a:t>x = c(1, -2, 3, -4, 5, -6, 7, -8)</a:t>
            </a:r>
          </a:p>
          <a:p>
            <a:pPr marL="0" indent="0" defTabSz="914400">
              <a:spcAft>
                <a:spcPts val="0"/>
              </a:spcAft>
              <a:buClrTx/>
              <a:buSzTx/>
              <a:buNone/>
            </a:pPr>
            <a:endParaRPr lang="en-US" sz="2200" dirty="0"/>
          </a:p>
          <a:p>
            <a:pPr marL="0" lvl="0" indent="0" defTabSz="914400">
              <a:spcAft>
                <a:spcPts val="0"/>
              </a:spcAft>
              <a:buClrTx/>
              <a:buSzTx/>
              <a:buNone/>
              <a:defRPr/>
            </a:pPr>
            <a:r>
              <a:rPr lang="en-US" sz="2200" dirty="0"/>
              <a:t>for (</a:t>
            </a:r>
            <a:r>
              <a:rPr lang="en-US" sz="2200" dirty="0" err="1"/>
              <a:t>i</a:t>
            </a:r>
            <a:r>
              <a:rPr lang="en-US" sz="2200" dirty="0"/>
              <a:t> in 1: length(x))</a:t>
            </a:r>
          </a:p>
          <a:p>
            <a:pPr marL="0" lvl="0" indent="0" defTabSz="914400">
              <a:spcAft>
                <a:spcPts val="0"/>
              </a:spcAft>
              <a:buClrTx/>
              <a:buSzTx/>
              <a:buNone/>
              <a:defRPr/>
            </a:pPr>
            <a:r>
              <a:rPr lang="en-US" sz="2200" dirty="0"/>
              <a:t>{</a:t>
            </a:r>
          </a:p>
          <a:p>
            <a:pPr marL="0" lvl="0" indent="0" defTabSz="914400">
              <a:spcAft>
                <a:spcPts val="0"/>
              </a:spcAft>
              <a:buClrTx/>
              <a:buSzTx/>
              <a:buNone/>
              <a:defRPr/>
            </a:pPr>
            <a:r>
              <a:rPr lang="en-US" sz="2200" dirty="0"/>
              <a:t>if (x[</a:t>
            </a:r>
            <a:r>
              <a:rPr lang="en-US" sz="2200" dirty="0" err="1"/>
              <a:t>i</a:t>
            </a:r>
            <a:r>
              <a:rPr lang="en-US" sz="2200" dirty="0"/>
              <a:t>] &lt; 0)</a:t>
            </a:r>
          </a:p>
          <a:p>
            <a:pPr marL="0" lvl="0" indent="0" defTabSz="914400">
              <a:spcAft>
                <a:spcPts val="0"/>
              </a:spcAft>
              <a:buClrTx/>
              <a:buSzTx/>
              <a:buNone/>
              <a:defRPr/>
            </a:pPr>
            <a:r>
              <a:rPr lang="en-US" sz="2200" dirty="0"/>
              <a:t>x[</a:t>
            </a:r>
            <a:r>
              <a:rPr lang="en-US" sz="2200" dirty="0" err="1"/>
              <a:t>i</a:t>
            </a:r>
            <a:r>
              <a:rPr lang="en-US" sz="2200" dirty="0"/>
              <a:t>] = -x[</a:t>
            </a:r>
            <a:r>
              <a:rPr lang="en-US" sz="2200" dirty="0" err="1"/>
              <a:t>i</a:t>
            </a:r>
            <a:r>
              <a:rPr lang="en-US" sz="2200" dirty="0"/>
              <a:t>]</a:t>
            </a:r>
          </a:p>
          <a:p>
            <a:pPr marL="0" lvl="0" indent="0" defTabSz="914400">
              <a:spcAft>
                <a:spcPts val="0"/>
              </a:spcAft>
              <a:buClrTx/>
              <a:buSzTx/>
              <a:buNone/>
              <a:defRPr/>
            </a:pPr>
            <a:r>
              <a:rPr lang="en-US" sz="2200" dirty="0"/>
              <a:t>else</a:t>
            </a:r>
          </a:p>
          <a:p>
            <a:pPr marL="0" lvl="0" indent="0" defTabSz="914400">
              <a:spcAft>
                <a:spcPts val="0"/>
              </a:spcAft>
              <a:buClrTx/>
              <a:buSzTx/>
              <a:buNone/>
              <a:defRPr/>
            </a:pPr>
            <a:r>
              <a:rPr lang="en-US" sz="2200" dirty="0"/>
              <a:t>x[</a:t>
            </a:r>
            <a:r>
              <a:rPr lang="en-US" sz="2200" dirty="0" err="1"/>
              <a:t>i</a:t>
            </a:r>
            <a:r>
              <a:rPr lang="en-US" sz="2200" dirty="0"/>
              <a:t>] = 0</a:t>
            </a:r>
          </a:p>
          <a:p>
            <a:pPr marL="0" lvl="0" indent="0" defTabSz="914400">
              <a:spcAft>
                <a:spcPts val="0"/>
              </a:spcAft>
              <a:buClrTx/>
              <a:buSzTx/>
              <a:buNone/>
              <a:defRPr/>
            </a:pPr>
            <a:r>
              <a:rPr lang="en-US" sz="2200" dirty="0"/>
              <a:t>}</a:t>
            </a:r>
          </a:p>
          <a:p>
            <a:pPr marL="0" indent="0" defTabSz="914400">
              <a:spcAft>
                <a:spcPts val="0"/>
              </a:spcAft>
              <a:buClrTx/>
              <a:buSzTx/>
              <a:buNone/>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155894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You can write your own function!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err="1"/>
              <a:t>my_func_call_whatever_I_want</a:t>
            </a:r>
            <a:r>
              <a:rPr lang="en-US" sz="2200" dirty="0"/>
              <a:t> &lt;- function(x)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y = 2*x + 3</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return(y)</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indent="0" defTabSz="914400">
              <a:spcAft>
                <a:spcPts val="0"/>
              </a:spcAft>
              <a:buClrTx/>
              <a:buSzTx/>
              <a:buNone/>
            </a:pPr>
            <a:endParaRPr lang="en-US" sz="2200" dirty="0"/>
          </a:p>
          <a:p>
            <a:pPr marL="0" lvl="0" indent="0" defTabSz="914400">
              <a:spcAft>
                <a:spcPts val="0"/>
              </a:spcAft>
              <a:buClrTx/>
              <a:buSzTx/>
              <a:buNone/>
            </a:pPr>
            <a:r>
              <a:rPr lang="en-US" sz="2200" dirty="0"/>
              <a:t>Call it: </a:t>
            </a:r>
          </a:p>
          <a:p>
            <a:pPr marL="0" lvl="0" indent="0" defTabSz="914400">
              <a:spcAft>
                <a:spcPts val="0"/>
              </a:spcAft>
              <a:buClrTx/>
              <a:buSzTx/>
              <a:buNone/>
            </a:pPr>
            <a:r>
              <a:rPr lang="en-US" sz="2200" dirty="0" err="1"/>
              <a:t>my_func_call_whatever_I_want</a:t>
            </a:r>
            <a:r>
              <a:rPr lang="en-US" sz="2200" dirty="0"/>
              <a:t>(5)</a:t>
            </a:r>
          </a:p>
          <a:p>
            <a:pPr marL="0" lvl="0" indent="0" defTabSz="914400">
              <a:spcAft>
                <a:spcPts val="0"/>
              </a:spcAft>
              <a:buClrTx/>
              <a:buSzTx/>
              <a:buNone/>
            </a:pPr>
            <a:endParaRPr lang="en-US" sz="2200" dirty="0"/>
          </a:p>
          <a:p>
            <a:pPr marL="0" lvl="0" indent="0" defTabSz="914400">
              <a:spcAft>
                <a:spcPts val="0"/>
              </a:spcAft>
              <a:buClrTx/>
              <a:buSzTx/>
              <a:buNone/>
            </a:pPr>
            <a:r>
              <a:rPr lang="en-US" sz="2200" dirty="0"/>
              <a:t>Have another variable receive the result:</a:t>
            </a:r>
          </a:p>
          <a:p>
            <a:pPr marL="0" lvl="0" indent="0" defTabSz="914400">
              <a:spcAft>
                <a:spcPts val="0"/>
              </a:spcAft>
              <a:buClrTx/>
              <a:buSzTx/>
              <a:buNone/>
            </a:pPr>
            <a:r>
              <a:rPr lang="en-US" sz="2200" dirty="0"/>
              <a:t>a = 20</a:t>
            </a:r>
          </a:p>
          <a:p>
            <a:pPr marL="0" lvl="0" indent="0" defTabSz="914400">
              <a:spcAft>
                <a:spcPts val="0"/>
              </a:spcAft>
              <a:buClrTx/>
              <a:buSzTx/>
              <a:buNone/>
            </a:pPr>
            <a:r>
              <a:rPr lang="en-US" sz="2200" dirty="0"/>
              <a:t>z = </a:t>
            </a:r>
            <a:r>
              <a:rPr lang="en-US" sz="2200" dirty="0" err="1"/>
              <a:t>my_func_call_whatever_I_want</a:t>
            </a:r>
            <a:r>
              <a:rPr lang="en-US" sz="2200" dirty="0"/>
              <a:t>(a)</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192735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wipe(down)">
                                      <p:cBhvr>
                                        <p:cTn id="7" dur="580">
                                          <p:stCondLst>
                                            <p:cond delay="0"/>
                                          </p:stCondLst>
                                        </p:cTn>
                                        <p:tgtEl>
                                          <p:spTgt spid="3">
                                            <p:txEl>
                                              <p:pRg st="12" end="12"/>
                                            </p:txEl>
                                          </p:spTgt>
                                        </p:tgtEl>
                                      </p:cBhvr>
                                    </p:animEffect>
                                    <p:anim calcmode="lin" valueType="num">
                                      <p:cBhvr>
                                        <p:cTn id="8"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2" end="12"/>
                                            </p:txEl>
                                          </p:spTgt>
                                        </p:tgtEl>
                                      </p:cBhvr>
                                      <p:to x="100000" y="60000"/>
                                    </p:animScale>
                                    <p:animScale>
                                      <p:cBhvr>
                                        <p:cTn id="14" dur="166" decel="50000">
                                          <p:stCondLst>
                                            <p:cond delay="676"/>
                                          </p:stCondLst>
                                        </p:cTn>
                                        <p:tgtEl>
                                          <p:spTgt spid="3">
                                            <p:txEl>
                                              <p:pRg st="12" end="12"/>
                                            </p:txEl>
                                          </p:spTgt>
                                        </p:tgtEl>
                                      </p:cBhvr>
                                      <p:to x="100000" y="100000"/>
                                    </p:animScale>
                                    <p:animScale>
                                      <p:cBhvr>
                                        <p:cTn id="15" dur="26">
                                          <p:stCondLst>
                                            <p:cond delay="1312"/>
                                          </p:stCondLst>
                                        </p:cTn>
                                        <p:tgtEl>
                                          <p:spTgt spid="3">
                                            <p:txEl>
                                              <p:pRg st="12" end="12"/>
                                            </p:txEl>
                                          </p:spTgt>
                                        </p:tgtEl>
                                      </p:cBhvr>
                                      <p:to x="100000" y="80000"/>
                                    </p:animScale>
                                    <p:animScale>
                                      <p:cBhvr>
                                        <p:cTn id="16" dur="166" decel="50000">
                                          <p:stCondLst>
                                            <p:cond delay="1338"/>
                                          </p:stCondLst>
                                        </p:cTn>
                                        <p:tgtEl>
                                          <p:spTgt spid="3">
                                            <p:txEl>
                                              <p:pRg st="12" end="12"/>
                                            </p:txEl>
                                          </p:spTgt>
                                        </p:tgtEl>
                                      </p:cBhvr>
                                      <p:to x="100000" y="100000"/>
                                    </p:animScale>
                                    <p:animScale>
                                      <p:cBhvr>
                                        <p:cTn id="17" dur="26">
                                          <p:stCondLst>
                                            <p:cond delay="1642"/>
                                          </p:stCondLst>
                                        </p:cTn>
                                        <p:tgtEl>
                                          <p:spTgt spid="3">
                                            <p:txEl>
                                              <p:pRg st="12" end="12"/>
                                            </p:txEl>
                                          </p:spTgt>
                                        </p:tgtEl>
                                      </p:cBhvr>
                                      <p:to x="100000" y="90000"/>
                                    </p:animScale>
                                    <p:animScale>
                                      <p:cBhvr>
                                        <p:cTn id="18" dur="166" decel="50000">
                                          <p:stCondLst>
                                            <p:cond delay="1668"/>
                                          </p:stCondLst>
                                        </p:cTn>
                                        <p:tgtEl>
                                          <p:spTgt spid="3">
                                            <p:txEl>
                                              <p:pRg st="12" end="12"/>
                                            </p:txEl>
                                          </p:spTgt>
                                        </p:tgtEl>
                                      </p:cBhvr>
                                      <p:to x="100000" y="100000"/>
                                    </p:animScale>
                                    <p:animScale>
                                      <p:cBhvr>
                                        <p:cTn id="19" dur="26">
                                          <p:stCondLst>
                                            <p:cond delay="1808"/>
                                          </p:stCondLst>
                                        </p:cTn>
                                        <p:tgtEl>
                                          <p:spTgt spid="3">
                                            <p:txEl>
                                              <p:pRg st="12" end="12"/>
                                            </p:txEl>
                                          </p:spTgt>
                                        </p:tgtEl>
                                      </p:cBhvr>
                                      <p:to x="100000" y="95000"/>
                                    </p:animScale>
                                    <p:animScale>
                                      <p:cBhvr>
                                        <p:cTn id="20" dur="166" decel="50000">
                                          <p:stCondLst>
                                            <p:cond delay="1834"/>
                                          </p:stCondLst>
                                        </p:cTn>
                                        <p:tgtEl>
                                          <p:spTgt spid="3">
                                            <p:txEl>
                                              <p:pRg st="12" end="1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Effect transition="in" filter="wipe(down)">
                                      <p:cBhvr>
                                        <p:cTn id="23" dur="580">
                                          <p:stCondLst>
                                            <p:cond delay="0"/>
                                          </p:stCondLst>
                                        </p:cTn>
                                        <p:tgtEl>
                                          <p:spTgt spid="3">
                                            <p:txEl>
                                              <p:pRg st="13" end="13"/>
                                            </p:txEl>
                                          </p:spTgt>
                                        </p:tgtEl>
                                      </p:cBhvr>
                                    </p:animEffect>
                                    <p:anim calcmode="lin" valueType="num">
                                      <p:cBhvr>
                                        <p:cTn id="24"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3" end="13"/>
                                            </p:txEl>
                                          </p:spTgt>
                                        </p:tgtEl>
                                      </p:cBhvr>
                                      <p:to x="100000" y="60000"/>
                                    </p:animScale>
                                    <p:animScale>
                                      <p:cBhvr>
                                        <p:cTn id="30" dur="166" decel="50000">
                                          <p:stCondLst>
                                            <p:cond delay="676"/>
                                          </p:stCondLst>
                                        </p:cTn>
                                        <p:tgtEl>
                                          <p:spTgt spid="3">
                                            <p:txEl>
                                              <p:pRg st="13" end="13"/>
                                            </p:txEl>
                                          </p:spTgt>
                                        </p:tgtEl>
                                      </p:cBhvr>
                                      <p:to x="100000" y="100000"/>
                                    </p:animScale>
                                    <p:animScale>
                                      <p:cBhvr>
                                        <p:cTn id="31" dur="26">
                                          <p:stCondLst>
                                            <p:cond delay="1312"/>
                                          </p:stCondLst>
                                        </p:cTn>
                                        <p:tgtEl>
                                          <p:spTgt spid="3">
                                            <p:txEl>
                                              <p:pRg st="13" end="13"/>
                                            </p:txEl>
                                          </p:spTgt>
                                        </p:tgtEl>
                                      </p:cBhvr>
                                      <p:to x="100000" y="80000"/>
                                    </p:animScale>
                                    <p:animScale>
                                      <p:cBhvr>
                                        <p:cTn id="32" dur="166" decel="50000">
                                          <p:stCondLst>
                                            <p:cond delay="1338"/>
                                          </p:stCondLst>
                                        </p:cTn>
                                        <p:tgtEl>
                                          <p:spTgt spid="3">
                                            <p:txEl>
                                              <p:pRg st="13" end="13"/>
                                            </p:txEl>
                                          </p:spTgt>
                                        </p:tgtEl>
                                      </p:cBhvr>
                                      <p:to x="100000" y="100000"/>
                                    </p:animScale>
                                    <p:animScale>
                                      <p:cBhvr>
                                        <p:cTn id="33" dur="26">
                                          <p:stCondLst>
                                            <p:cond delay="1642"/>
                                          </p:stCondLst>
                                        </p:cTn>
                                        <p:tgtEl>
                                          <p:spTgt spid="3">
                                            <p:txEl>
                                              <p:pRg st="13" end="13"/>
                                            </p:txEl>
                                          </p:spTgt>
                                        </p:tgtEl>
                                      </p:cBhvr>
                                      <p:to x="100000" y="90000"/>
                                    </p:animScale>
                                    <p:animScale>
                                      <p:cBhvr>
                                        <p:cTn id="34" dur="166" decel="50000">
                                          <p:stCondLst>
                                            <p:cond delay="1668"/>
                                          </p:stCondLst>
                                        </p:cTn>
                                        <p:tgtEl>
                                          <p:spTgt spid="3">
                                            <p:txEl>
                                              <p:pRg st="13" end="13"/>
                                            </p:txEl>
                                          </p:spTgt>
                                        </p:tgtEl>
                                      </p:cBhvr>
                                      <p:to x="100000" y="100000"/>
                                    </p:animScale>
                                    <p:animScale>
                                      <p:cBhvr>
                                        <p:cTn id="35" dur="26">
                                          <p:stCondLst>
                                            <p:cond delay="1808"/>
                                          </p:stCondLst>
                                        </p:cTn>
                                        <p:tgtEl>
                                          <p:spTgt spid="3">
                                            <p:txEl>
                                              <p:pRg st="13" end="13"/>
                                            </p:txEl>
                                          </p:spTgt>
                                        </p:tgtEl>
                                      </p:cBhvr>
                                      <p:to x="100000" y="95000"/>
                                    </p:animScale>
                                    <p:animScale>
                                      <p:cBhvr>
                                        <p:cTn id="36" dur="166" decel="50000">
                                          <p:stCondLst>
                                            <p:cond delay="1834"/>
                                          </p:stCondLst>
                                        </p:cTn>
                                        <p:tgtEl>
                                          <p:spTgt spid="3">
                                            <p:txEl>
                                              <p:pRg st="13" end="1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wipe(down)">
                                      <p:cBhvr>
                                        <p:cTn id="39" dur="580">
                                          <p:stCondLst>
                                            <p:cond delay="0"/>
                                          </p:stCondLst>
                                        </p:cTn>
                                        <p:tgtEl>
                                          <p:spTgt spid="3">
                                            <p:txEl>
                                              <p:pRg st="14" end="14"/>
                                            </p:txEl>
                                          </p:spTgt>
                                        </p:tgtEl>
                                      </p:cBhvr>
                                    </p:animEffect>
                                    <p:anim calcmode="lin" valueType="num">
                                      <p:cBhvr>
                                        <p:cTn id="40"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14" end="14"/>
                                            </p:txEl>
                                          </p:spTgt>
                                        </p:tgtEl>
                                      </p:cBhvr>
                                      <p:to x="100000" y="60000"/>
                                    </p:animScale>
                                    <p:animScale>
                                      <p:cBhvr>
                                        <p:cTn id="46" dur="166" decel="50000">
                                          <p:stCondLst>
                                            <p:cond delay="676"/>
                                          </p:stCondLst>
                                        </p:cTn>
                                        <p:tgtEl>
                                          <p:spTgt spid="3">
                                            <p:txEl>
                                              <p:pRg st="14" end="14"/>
                                            </p:txEl>
                                          </p:spTgt>
                                        </p:tgtEl>
                                      </p:cBhvr>
                                      <p:to x="100000" y="100000"/>
                                    </p:animScale>
                                    <p:animScale>
                                      <p:cBhvr>
                                        <p:cTn id="47" dur="26">
                                          <p:stCondLst>
                                            <p:cond delay="1312"/>
                                          </p:stCondLst>
                                        </p:cTn>
                                        <p:tgtEl>
                                          <p:spTgt spid="3">
                                            <p:txEl>
                                              <p:pRg st="14" end="14"/>
                                            </p:txEl>
                                          </p:spTgt>
                                        </p:tgtEl>
                                      </p:cBhvr>
                                      <p:to x="100000" y="80000"/>
                                    </p:animScale>
                                    <p:animScale>
                                      <p:cBhvr>
                                        <p:cTn id="48" dur="166" decel="50000">
                                          <p:stCondLst>
                                            <p:cond delay="1338"/>
                                          </p:stCondLst>
                                        </p:cTn>
                                        <p:tgtEl>
                                          <p:spTgt spid="3">
                                            <p:txEl>
                                              <p:pRg st="14" end="14"/>
                                            </p:txEl>
                                          </p:spTgt>
                                        </p:tgtEl>
                                      </p:cBhvr>
                                      <p:to x="100000" y="100000"/>
                                    </p:animScale>
                                    <p:animScale>
                                      <p:cBhvr>
                                        <p:cTn id="49" dur="26">
                                          <p:stCondLst>
                                            <p:cond delay="1642"/>
                                          </p:stCondLst>
                                        </p:cTn>
                                        <p:tgtEl>
                                          <p:spTgt spid="3">
                                            <p:txEl>
                                              <p:pRg st="14" end="14"/>
                                            </p:txEl>
                                          </p:spTgt>
                                        </p:tgtEl>
                                      </p:cBhvr>
                                      <p:to x="100000" y="90000"/>
                                    </p:animScale>
                                    <p:animScale>
                                      <p:cBhvr>
                                        <p:cTn id="50" dur="166" decel="50000">
                                          <p:stCondLst>
                                            <p:cond delay="1668"/>
                                          </p:stCondLst>
                                        </p:cTn>
                                        <p:tgtEl>
                                          <p:spTgt spid="3">
                                            <p:txEl>
                                              <p:pRg st="14" end="14"/>
                                            </p:txEl>
                                          </p:spTgt>
                                        </p:tgtEl>
                                      </p:cBhvr>
                                      <p:to x="100000" y="100000"/>
                                    </p:animScale>
                                    <p:animScale>
                                      <p:cBhvr>
                                        <p:cTn id="51" dur="26">
                                          <p:stCondLst>
                                            <p:cond delay="1808"/>
                                          </p:stCondLst>
                                        </p:cTn>
                                        <p:tgtEl>
                                          <p:spTgt spid="3">
                                            <p:txEl>
                                              <p:pRg st="14" end="14"/>
                                            </p:txEl>
                                          </p:spTgt>
                                        </p:tgtEl>
                                      </p:cBhvr>
                                      <p:to x="100000" y="95000"/>
                                    </p:animScale>
                                    <p:animScale>
                                      <p:cBhvr>
                                        <p:cTn id="52"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You can send more than 1 item to your function: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err="1"/>
              <a:t>my_func_call_whatever_I_want</a:t>
            </a:r>
            <a:r>
              <a:rPr lang="en-US" sz="2200" dirty="0"/>
              <a:t> &lt;- function(</a:t>
            </a:r>
            <a:r>
              <a:rPr lang="en-US" sz="2200" dirty="0" err="1"/>
              <a:t>x,y</a:t>
            </a: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result = 2*x -1/y</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return(result)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indent="0" defTabSz="914400">
              <a:spcAft>
                <a:spcPts val="0"/>
              </a:spcAft>
              <a:buClrTx/>
              <a:buSzTx/>
              <a:buNone/>
            </a:pPr>
            <a:endParaRPr lang="en-US" sz="2200" dirty="0"/>
          </a:p>
          <a:p>
            <a:pPr marL="0" lvl="0" indent="0" defTabSz="914400">
              <a:spcAft>
                <a:spcPts val="0"/>
              </a:spcAft>
              <a:buClrTx/>
              <a:buSzTx/>
              <a:buNone/>
            </a:pPr>
            <a:r>
              <a:rPr lang="en-US" sz="2200" dirty="0"/>
              <a:t>Call it: </a:t>
            </a:r>
          </a:p>
          <a:p>
            <a:pPr marL="0" lvl="0" indent="0" defTabSz="914400">
              <a:spcAft>
                <a:spcPts val="0"/>
              </a:spcAft>
              <a:buClrTx/>
              <a:buSzTx/>
              <a:buNone/>
            </a:pPr>
            <a:r>
              <a:rPr lang="en-US" sz="2200" dirty="0" err="1"/>
              <a:t>my_func_call_whatever_I_want</a:t>
            </a:r>
            <a:r>
              <a:rPr lang="en-US" sz="2200" dirty="0"/>
              <a:t>(5,3)</a:t>
            </a:r>
          </a:p>
          <a:p>
            <a:pPr marL="0" lvl="0" indent="0" defTabSz="914400">
              <a:spcAft>
                <a:spcPts val="0"/>
              </a:spcAft>
              <a:buClrTx/>
              <a:buSzTx/>
              <a:buNone/>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1896627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You can send a vector to your function: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err="1"/>
              <a:t>my_func_call_whatever_I_want</a:t>
            </a:r>
            <a:r>
              <a:rPr lang="en-US" sz="2200" dirty="0"/>
              <a:t> &lt;- function(x)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result = 1</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for (</a:t>
            </a:r>
            <a:r>
              <a:rPr lang="en-US" sz="2200" dirty="0" err="1"/>
              <a:t>i</a:t>
            </a:r>
            <a:r>
              <a:rPr lang="en-US" sz="2200" dirty="0"/>
              <a:t> in 1:length(x))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result = result*x[</a:t>
            </a:r>
            <a:r>
              <a:rPr lang="en-US" sz="2200" dirty="0" err="1"/>
              <a:t>i</a:t>
            </a:r>
            <a:r>
              <a:rPr lang="en-US" sz="22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return(result)</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a:t>}</a:t>
            </a:r>
          </a:p>
          <a:p>
            <a:pPr marL="0" indent="0" defTabSz="914400">
              <a:spcAft>
                <a:spcPts val="0"/>
              </a:spcAft>
              <a:buClrTx/>
              <a:buSzTx/>
              <a:buNone/>
            </a:pPr>
            <a:endParaRPr lang="en-US" sz="2200" dirty="0"/>
          </a:p>
          <a:p>
            <a:pPr marL="0" lvl="0" indent="0" defTabSz="914400">
              <a:spcAft>
                <a:spcPts val="0"/>
              </a:spcAft>
              <a:buClrTx/>
              <a:buSzTx/>
              <a:buNone/>
            </a:pPr>
            <a:r>
              <a:rPr lang="en-US" sz="2200" dirty="0"/>
              <a:t>Call it: </a:t>
            </a:r>
          </a:p>
          <a:p>
            <a:pPr marL="0" lvl="0" indent="0" defTabSz="914400">
              <a:spcAft>
                <a:spcPts val="0"/>
              </a:spcAft>
              <a:buClrTx/>
              <a:buSzTx/>
              <a:buNone/>
            </a:pPr>
            <a:r>
              <a:rPr lang="en-US" sz="2200" dirty="0"/>
              <a:t>y = c(1,2,3,4)</a:t>
            </a:r>
          </a:p>
          <a:p>
            <a:pPr marL="0" lvl="0" indent="0" defTabSz="914400">
              <a:spcAft>
                <a:spcPts val="0"/>
              </a:spcAft>
              <a:buClrTx/>
              <a:buSzTx/>
              <a:buNone/>
            </a:pPr>
            <a:r>
              <a:rPr lang="en-US" sz="2200" dirty="0" err="1"/>
              <a:t>my_func_call_whatever_I_want</a:t>
            </a:r>
            <a:r>
              <a:rPr lang="en-US" sz="2200" dirty="0"/>
              <a:t>(y)</a:t>
            </a:r>
          </a:p>
          <a:p>
            <a:pPr marL="0" lvl="0" indent="0" defTabSz="914400">
              <a:spcAft>
                <a:spcPts val="0"/>
              </a:spcAft>
              <a:buClrTx/>
              <a:buSzTx/>
              <a:buNone/>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106751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13" end="13"/>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13" end="13"/>
                                            </p:txEl>
                                          </p:spTgt>
                                        </p:tgtEl>
                                        <p:attrNameLst>
                                          <p:attrName>ppt_w</p:attrName>
                                        </p:attrNameLst>
                                      </p:cBhvr>
                                    </p:anim>
                                    <p:anim by="(#ppt_w*0.50)" calcmode="lin" valueType="num">
                                      <p:cBhvr>
                                        <p:cTn id="8" dur="500" decel="50000" autoRev="1" fill="hold">
                                          <p:stCondLst>
                                            <p:cond delay="0"/>
                                          </p:stCondLst>
                                        </p:cTn>
                                        <p:tgtEl>
                                          <p:spTgt spid="3">
                                            <p:txEl>
                                              <p:pRg st="13" end="13"/>
                                            </p:txEl>
                                          </p:spTgt>
                                        </p:tgtEl>
                                        <p:attrNameLst>
                                          <p:attrName>ppt_x</p:attrName>
                                        </p:attrNameLst>
                                      </p:cBhvr>
                                    </p:anim>
                                    <p:anim from="(-#ppt_h/2)" to="(#ppt_y)" calcmode="lin" valueType="num">
                                      <p:cBhvr>
                                        <p:cTn id="9" dur="1000" fill="hold">
                                          <p:stCondLst>
                                            <p:cond delay="0"/>
                                          </p:stCondLst>
                                        </p:cTn>
                                        <p:tgtEl>
                                          <p:spTgt spid="3">
                                            <p:txEl>
                                              <p:pRg st="13" end="13"/>
                                            </p:txEl>
                                          </p:spTgt>
                                        </p:tgtEl>
                                        <p:attrNameLst>
                                          <p:attrName>ppt_y</p:attrName>
                                        </p:attrNameLst>
                                      </p:cBhvr>
                                    </p:anim>
                                    <p:animRot by="21600000">
                                      <p:cBhvr>
                                        <p:cTn id="10" dur="1000" fill="hold">
                                          <p:stCondLst>
                                            <p:cond delay="0"/>
                                          </p:stCondLst>
                                        </p:cTn>
                                        <p:tgtEl>
                                          <p:spTgt spid="3">
                                            <p:txEl>
                                              <p:pRg st="13" end="13"/>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3">
                                            <p:txEl>
                                              <p:pRg st="14" end="14"/>
                                            </p:txEl>
                                          </p:spTgt>
                                        </p:tgtEl>
                                        <p:attrNameLst>
                                          <p:attrName>style.visibility</p:attrName>
                                        </p:attrNameLst>
                                      </p:cBhvr>
                                      <p:to>
                                        <p:strVal val="visible"/>
                                      </p:to>
                                    </p:set>
                                    <p:anim by="(-#ppt_w*2)" calcmode="lin" valueType="num">
                                      <p:cBhvr rctx="PPT">
                                        <p:cTn id="13" dur="500" autoRev="1" fill="hold">
                                          <p:stCondLst>
                                            <p:cond delay="0"/>
                                          </p:stCondLst>
                                        </p:cTn>
                                        <p:tgtEl>
                                          <p:spTgt spid="3">
                                            <p:txEl>
                                              <p:pRg st="14" end="14"/>
                                            </p:txEl>
                                          </p:spTgt>
                                        </p:tgtEl>
                                        <p:attrNameLst>
                                          <p:attrName>ppt_w</p:attrName>
                                        </p:attrNameLst>
                                      </p:cBhvr>
                                    </p:anim>
                                    <p:anim by="(#ppt_w*0.50)" calcmode="lin" valueType="num">
                                      <p:cBhvr>
                                        <p:cTn id="14" dur="500" decel="50000" autoRev="1" fill="hold">
                                          <p:stCondLst>
                                            <p:cond delay="0"/>
                                          </p:stCondLst>
                                        </p:cTn>
                                        <p:tgtEl>
                                          <p:spTgt spid="3">
                                            <p:txEl>
                                              <p:pRg st="14" end="14"/>
                                            </p:txEl>
                                          </p:spTgt>
                                        </p:tgtEl>
                                        <p:attrNameLst>
                                          <p:attrName>ppt_x</p:attrName>
                                        </p:attrNameLst>
                                      </p:cBhvr>
                                    </p:anim>
                                    <p:anim from="(-#ppt_h/2)" to="(#ppt_y)" calcmode="lin" valueType="num">
                                      <p:cBhvr>
                                        <p:cTn id="15" dur="1000" fill="hold">
                                          <p:stCondLst>
                                            <p:cond delay="0"/>
                                          </p:stCondLst>
                                        </p:cTn>
                                        <p:tgtEl>
                                          <p:spTgt spid="3">
                                            <p:txEl>
                                              <p:pRg st="14" end="14"/>
                                            </p:txEl>
                                          </p:spTgt>
                                        </p:tgtEl>
                                        <p:attrNameLst>
                                          <p:attrName>ppt_y</p:attrName>
                                        </p:attrNameLst>
                                      </p:cBhvr>
                                    </p:anim>
                                    <p:animRot by="21600000">
                                      <p:cBhvr>
                                        <p:cTn id="16" dur="1000" fill="hold">
                                          <p:stCondLst>
                                            <p:cond delay="0"/>
                                          </p:stCondLst>
                                        </p:cTn>
                                        <p:tgtEl>
                                          <p:spTgt spid="3">
                                            <p:txEl>
                                              <p:pRg st="14" end="14"/>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3">
                                            <p:txEl>
                                              <p:pRg st="15" end="15"/>
                                            </p:txEl>
                                          </p:spTgt>
                                        </p:tgtEl>
                                        <p:attrNameLst>
                                          <p:attrName>style.visibility</p:attrName>
                                        </p:attrNameLst>
                                      </p:cBhvr>
                                      <p:to>
                                        <p:strVal val="visible"/>
                                      </p:to>
                                    </p:set>
                                    <p:anim by="(-#ppt_w*2)" calcmode="lin" valueType="num">
                                      <p:cBhvr rctx="PPT">
                                        <p:cTn id="19" dur="500" autoRev="1" fill="hold">
                                          <p:stCondLst>
                                            <p:cond delay="0"/>
                                          </p:stCondLst>
                                        </p:cTn>
                                        <p:tgtEl>
                                          <p:spTgt spid="3">
                                            <p:txEl>
                                              <p:pRg st="15" end="15"/>
                                            </p:txEl>
                                          </p:spTgt>
                                        </p:tgtEl>
                                        <p:attrNameLst>
                                          <p:attrName>ppt_w</p:attrName>
                                        </p:attrNameLst>
                                      </p:cBhvr>
                                    </p:anim>
                                    <p:anim by="(#ppt_w*0.50)" calcmode="lin" valueType="num">
                                      <p:cBhvr>
                                        <p:cTn id="20" dur="500" decel="50000" autoRev="1" fill="hold">
                                          <p:stCondLst>
                                            <p:cond delay="0"/>
                                          </p:stCondLst>
                                        </p:cTn>
                                        <p:tgtEl>
                                          <p:spTgt spid="3">
                                            <p:txEl>
                                              <p:pRg st="15" end="15"/>
                                            </p:txEl>
                                          </p:spTgt>
                                        </p:tgtEl>
                                        <p:attrNameLst>
                                          <p:attrName>ppt_x</p:attrName>
                                        </p:attrNameLst>
                                      </p:cBhvr>
                                    </p:anim>
                                    <p:anim from="(-#ppt_h/2)" to="(#ppt_y)" calcmode="lin" valueType="num">
                                      <p:cBhvr>
                                        <p:cTn id="21" dur="1000" fill="hold">
                                          <p:stCondLst>
                                            <p:cond delay="0"/>
                                          </p:stCondLst>
                                        </p:cTn>
                                        <p:tgtEl>
                                          <p:spTgt spid="3">
                                            <p:txEl>
                                              <p:pRg st="15" end="15"/>
                                            </p:txEl>
                                          </p:spTgt>
                                        </p:tgtEl>
                                        <p:attrNameLst>
                                          <p:attrName>ppt_y</p:attrName>
                                        </p:attrNameLst>
                                      </p:cBhvr>
                                    </p:anim>
                                    <p:animRot by="21600000">
                                      <p:cBhvr>
                                        <p:cTn id="22" dur="1000" fill="hold">
                                          <p:stCondLst>
                                            <p:cond delay="0"/>
                                          </p:stCondLst>
                                        </p:cTn>
                                        <p:tgtEl>
                                          <p:spTgt spid="3">
                                            <p:txEl>
                                              <p:pRg st="15" end="1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Exercise: Write your own function that returns the determinant of a matrix</a:t>
            </a:r>
          </a:p>
          <a:p>
            <a:pPr marL="0" lvl="0" indent="0" defTabSz="914400">
              <a:spcAft>
                <a:spcPts val="0"/>
              </a:spcAft>
              <a:buClrTx/>
              <a:buSzTx/>
              <a:buNone/>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168617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Packages</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In R, you can create your own package and submit to the repository.</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I have 2 packages: </a:t>
            </a:r>
            <a:r>
              <a:rPr lang="en-US" sz="2200" dirty="0" err="1"/>
              <a:t>NonpModelCheck</a:t>
            </a:r>
            <a:r>
              <a:rPr lang="en-US" sz="2200" dirty="0"/>
              <a:t> and </a:t>
            </a:r>
            <a:r>
              <a:rPr lang="en-US" sz="2200" dirty="0" err="1"/>
              <a:t>SignifReg</a:t>
            </a: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a:t>You can download any package you need. </a:t>
            </a:r>
            <a:r>
              <a:rPr lang="en-US" sz="2200"/>
              <a:t>Google their help files to see their functions</a:t>
            </a:r>
            <a:endParaRPr lang="en-US" sz="2200" dirty="0"/>
          </a:p>
          <a:p>
            <a:pPr marL="0" lvl="0" indent="0" defTabSz="914400">
              <a:spcAft>
                <a:spcPts val="0"/>
              </a:spcAft>
              <a:buClrTx/>
              <a:buSzTx/>
              <a:buNone/>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1797015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R Studio</a:t>
            </a:r>
          </a:p>
          <a:p>
            <a:pPr marL="0" lvl="0" indent="0" defTabSz="914400">
              <a:spcAft>
                <a:spcPts val="0"/>
              </a:spcAft>
              <a:buClrTx/>
              <a:buSzTx/>
              <a:buNone/>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p:txBody>
      </p:sp>
    </p:spTree>
    <p:extLst>
      <p:ext uri="{BB962C8B-B14F-4D97-AF65-F5344CB8AC3E}">
        <p14:creationId xmlns:p14="http://schemas.microsoft.com/office/powerpoint/2010/main" val="2087588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0629"/>
            <a:ext cx="10131425" cy="1456267"/>
          </a:xfrm>
        </p:spPr>
        <p:txBody>
          <a:bodyPr/>
          <a:lstStyle/>
          <a:p>
            <a:r>
              <a:rPr lang="en-US" dirty="0"/>
              <a:t>Using R</a:t>
            </a:r>
          </a:p>
        </p:txBody>
      </p:sp>
      <p:sp>
        <p:nvSpPr>
          <p:cNvPr id="3" name="Content Placeholder 2"/>
          <p:cNvSpPr>
            <a:spLocks noGrp="1"/>
          </p:cNvSpPr>
          <p:nvPr>
            <p:ph idx="1"/>
          </p:nvPr>
        </p:nvSpPr>
        <p:spPr>
          <a:xfrm>
            <a:off x="685799" y="924076"/>
            <a:ext cx="10131425" cy="5721533"/>
          </a:xfrm>
        </p:spPr>
        <p:txBody>
          <a:bodyPr>
            <a:normAutofit/>
          </a:bodyPr>
          <a:lstStyle/>
          <a:p>
            <a:pPr marL="0" lvl="0" indent="0" defTabSz="914400">
              <a:spcAft>
                <a:spcPts val="0"/>
              </a:spcAft>
              <a:buClrTx/>
              <a:buSzTx/>
              <a:buNone/>
              <a:defRPr/>
            </a:pPr>
            <a:r>
              <a:rPr lang="en-US" sz="2200" dirty="0"/>
              <a:t>Tutorials:</a:t>
            </a:r>
          </a:p>
          <a:p>
            <a:pPr marL="0" lvl="0" indent="0" defTabSz="914400">
              <a:spcAft>
                <a:spcPts val="0"/>
              </a:spcAft>
              <a:buClrTx/>
              <a:buSzTx/>
              <a:buNone/>
              <a:defRPr/>
            </a:pPr>
            <a:endParaRPr lang="en-US" sz="2200" dirty="0"/>
          </a:p>
          <a:p>
            <a:pPr marL="0" lvl="0" indent="0" defTabSz="914400">
              <a:spcAft>
                <a:spcPts val="0"/>
              </a:spcAft>
              <a:buClrTx/>
              <a:buSzTx/>
              <a:buNone/>
              <a:defRPr/>
            </a:pPr>
            <a:r>
              <a:rPr lang="en-US" sz="2200" dirty="0">
                <a:hlinkClick r:id="rId2"/>
              </a:rPr>
              <a:t>https://www.youtube.com/watch?v=32o0DnuRjfg</a:t>
            </a:r>
            <a:endParaRPr lang="en-US" sz="2200" dirty="0"/>
          </a:p>
          <a:p>
            <a:pPr marL="0" lvl="0" indent="0" defTabSz="914400">
              <a:spcAft>
                <a:spcPts val="0"/>
              </a:spcAft>
              <a:buClrTx/>
              <a:buSzTx/>
              <a:buNone/>
              <a:defRPr/>
            </a:pPr>
            <a:endParaRPr lang="en-US" sz="2200" dirty="0"/>
          </a:p>
          <a:p>
            <a:pPr marL="0" lvl="0" indent="0" defTabSz="914400">
              <a:spcAft>
                <a:spcPts val="0"/>
              </a:spcAft>
              <a:buClrTx/>
              <a:buSzTx/>
              <a:buNone/>
              <a:defRPr/>
            </a:pPr>
            <a:r>
              <a:rPr lang="en-US" sz="2200" dirty="0">
                <a:hlinkClick r:id="rId3"/>
              </a:rPr>
              <a:t>https://www.youtube.com/user/marinstatlectures/videos</a:t>
            </a:r>
            <a:endParaRPr lang="en-US" sz="2200" dirty="0"/>
          </a:p>
          <a:p>
            <a:pPr marL="0" lvl="0" indent="0" defTabSz="914400">
              <a:spcAft>
                <a:spcPts val="0"/>
              </a:spcAft>
              <a:buClrTx/>
              <a:buSzTx/>
              <a:buNone/>
              <a:defRPr/>
            </a:pPr>
            <a:endParaRPr lang="en-US" sz="2200" dirty="0"/>
          </a:p>
          <a:p>
            <a:pPr marL="0" lvl="0" indent="0" defTabSz="914400">
              <a:spcAft>
                <a:spcPts val="0"/>
              </a:spcAft>
              <a:buClrTx/>
              <a:buSzTx/>
              <a:buNone/>
              <a:defRPr/>
            </a:pPr>
            <a:r>
              <a:rPr lang="en-US" sz="2200" dirty="0">
                <a:hlinkClick r:id="rId4"/>
              </a:rPr>
              <a:t>https://www.youtube.com/watch?v=s3FozVfd7q4</a:t>
            </a:r>
            <a:endParaRPr lang="en-US" sz="2200" dirty="0"/>
          </a:p>
          <a:p>
            <a:pPr marL="0" lvl="0" indent="0" defTabSz="914400">
              <a:spcAft>
                <a:spcPts val="0"/>
              </a:spcAft>
              <a:buClrTx/>
              <a:buSzTx/>
              <a:buNone/>
              <a:defRPr/>
            </a:pPr>
            <a:endParaRPr lang="en-US" sz="2200" dirty="0"/>
          </a:p>
          <a:p>
            <a:pPr marL="0" lvl="0" indent="0" defTabSz="914400">
              <a:spcAft>
                <a:spcPts val="0"/>
              </a:spcAft>
              <a:buClrTx/>
              <a:buSzTx/>
              <a:buNone/>
              <a:defRPr/>
            </a:pPr>
            <a:r>
              <a:rPr lang="en-US" sz="2200" dirty="0"/>
              <a:t>And tons more</a:t>
            </a:r>
            <a:r>
              <a:rPr lang="mr-IN" sz="2200" dirty="0"/>
              <a:t>…</a:t>
            </a:r>
            <a:r>
              <a:rPr lang="en-US" sz="2200" dirty="0"/>
              <a:t> Several </a:t>
            </a:r>
            <a:r>
              <a:rPr lang="en-US" sz="2200" dirty="0" err="1"/>
              <a:t>ebooks</a:t>
            </a:r>
            <a:r>
              <a:rPr lang="en-US" sz="2200" dirty="0"/>
              <a:t> free online</a:t>
            </a:r>
          </a:p>
          <a:p>
            <a:pPr marL="0" lvl="0" indent="0" defTabSz="914400">
              <a:spcAft>
                <a:spcPts val="0"/>
              </a:spcAft>
              <a:buClrTx/>
              <a:buSzTx/>
              <a:buNone/>
              <a:defRPr/>
            </a:pPr>
            <a:endParaRPr lang="en-US" sz="2200" dirty="0"/>
          </a:p>
          <a:p>
            <a:pPr marL="0" lvl="0" indent="0" defTabSz="914400">
              <a:spcAft>
                <a:spcPts val="0"/>
              </a:spcAft>
              <a:buClrTx/>
              <a:buSzTx/>
              <a:buNone/>
              <a:defRPr/>
            </a:pPr>
            <a:endParaRPr lang="en-US" sz="2200" dirty="0"/>
          </a:p>
        </p:txBody>
      </p:sp>
    </p:spTree>
    <p:extLst>
      <p:ext uri="{BB962C8B-B14F-4D97-AF65-F5344CB8AC3E}">
        <p14:creationId xmlns:p14="http://schemas.microsoft.com/office/powerpoint/2010/main" val="192421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normAutofit lnSpcReduction="10000"/>
          </a:bodyPr>
          <a:lstStyle/>
          <a:p>
            <a:pPr lvl="0"/>
            <a:r>
              <a:rPr lang="en-US" dirty="0">
                <a:hlinkClick r:id="rId2"/>
              </a:rPr>
              <a:t>http://web.math.ku.dk/~pdq668/SmB/material/exercises.pdf</a:t>
            </a:r>
          </a:p>
          <a:p>
            <a:pPr lvl="0"/>
            <a:r>
              <a:rPr lang="en-US" dirty="0">
                <a:hlinkClick r:id="rId2"/>
              </a:rPr>
              <a:t>https://www.r-exercises.com/2018/03/30/loops-in-r-exercises/</a:t>
            </a:r>
            <a:endParaRPr lang="en-US" dirty="0"/>
          </a:p>
          <a:p>
            <a:pPr lvl="0"/>
            <a:r>
              <a:rPr lang="en-US" dirty="0"/>
              <a:t>https://</a:t>
            </a:r>
            <a:r>
              <a:rPr lang="en-US" dirty="0" err="1"/>
              <a:t>www.r-exercises.com</a:t>
            </a:r>
            <a:r>
              <a:rPr lang="en-US" dirty="0"/>
              <a:t>/2015/12/21/index-vectors/</a:t>
            </a:r>
          </a:p>
          <a:p>
            <a:pPr lvl="0"/>
            <a:r>
              <a:rPr lang="en-US" dirty="0">
                <a:hlinkClick r:id="rId3"/>
              </a:rPr>
              <a:t>https://www.r-exercises.com/2016/11/15/vector-exercises-vol-2/</a:t>
            </a:r>
            <a:endParaRPr lang="en-US" dirty="0"/>
          </a:p>
          <a:p>
            <a:pPr lvl="0"/>
            <a:r>
              <a:rPr lang="en-US" dirty="0">
                <a:hlinkClick r:id="rId4"/>
              </a:rPr>
              <a:t>https://www.r-exercises.com/2016/08/22/matrix-operations/</a:t>
            </a:r>
            <a:endParaRPr lang="en-US" dirty="0"/>
          </a:p>
          <a:p>
            <a:pPr lvl="0"/>
            <a:r>
              <a:rPr lang="en-US" dirty="0">
                <a:hlinkClick r:id="rId5"/>
              </a:rPr>
              <a:t>https://www.r-exercises.com/2016/12/08/matrix-vol-2-exercises/</a:t>
            </a:r>
            <a:endParaRPr lang="en-US" dirty="0"/>
          </a:p>
          <a:p>
            <a:pPr lvl="0"/>
            <a:r>
              <a:rPr lang="en-US" dirty="0">
                <a:hlinkClick r:id="rId6"/>
              </a:rPr>
              <a:t>https://www.r-exercises.com/2016/11/22/if-else-sequences-exercises-vol-2/</a:t>
            </a:r>
            <a:endParaRPr lang="en-US" dirty="0"/>
          </a:p>
          <a:p>
            <a:pPr lvl="0"/>
            <a:r>
              <a:rPr lang="en-US" dirty="0"/>
              <a:t>https://</a:t>
            </a:r>
            <a:r>
              <a:rPr lang="en-US" dirty="0" err="1"/>
              <a:t>www.r-exercises.com</a:t>
            </a:r>
            <a:r>
              <a:rPr lang="en-US" dirty="0"/>
              <a:t>/2017/02/05/data-science-for-doctors-part-2-descriptive-statistics/</a:t>
            </a:r>
          </a:p>
          <a:p>
            <a:pPr lvl="0"/>
            <a:r>
              <a:rPr lang="en-US" dirty="0"/>
              <a:t>https://</a:t>
            </a:r>
            <a:r>
              <a:rPr lang="en-US" dirty="0" err="1"/>
              <a:t>www.datacamp.com</a:t>
            </a:r>
            <a:r>
              <a:rPr lang="en-US" dirty="0"/>
              <a:t>/courses/free-introduction-to-r</a:t>
            </a:r>
          </a:p>
          <a:p>
            <a:endParaRPr lang="en-US" dirty="0"/>
          </a:p>
        </p:txBody>
      </p:sp>
    </p:spTree>
    <p:extLst>
      <p:ext uri="{BB962C8B-B14F-4D97-AF65-F5344CB8AC3E}">
        <p14:creationId xmlns:p14="http://schemas.microsoft.com/office/powerpoint/2010/main" val="82307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Manual</a:t>
            </a:r>
          </a:p>
        </p:txBody>
      </p:sp>
      <p:sp>
        <p:nvSpPr>
          <p:cNvPr id="3" name="Content Placeholder 2"/>
          <p:cNvSpPr>
            <a:spLocks noGrp="1"/>
          </p:cNvSpPr>
          <p:nvPr>
            <p:ph idx="1"/>
          </p:nvPr>
        </p:nvSpPr>
        <p:spPr/>
        <p:txBody>
          <a:bodyPr/>
          <a:lstStyle/>
          <a:p>
            <a:r>
              <a:rPr lang="en-US" dirty="0"/>
              <a:t>This manual contains most of the basic tools in R</a:t>
            </a:r>
          </a:p>
          <a:p>
            <a:endParaRPr lang="en-US" dirty="0"/>
          </a:p>
          <a:p>
            <a:r>
              <a:rPr lang="en-US" dirty="0"/>
              <a:t>https://</a:t>
            </a:r>
            <a:r>
              <a:rPr lang="en-US" dirty="0" err="1"/>
              <a:t>cran.r-project.org</a:t>
            </a:r>
            <a:r>
              <a:rPr lang="en-US" dirty="0"/>
              <a:t>/doc/manuals/r-release/R-</a:t>
            </a:r>
            <a:r>
              <a:rPr lang="en-US" dirty="0" err="1"/>
              <a:t>intro.pdf</a:t>
            </a:r>
            <a:endParaRPr lang="en-US" dirty="0"/>
          </a:p>
        </p:txBody>
      </p:sp>
    </p:spTree>
    <p:extLst>
      <p:ext uri="{BB962C8B-B14F-4D97-AF65-F5344CB8AC3E}">
        <p14:creationId xmlns:p14="http://schemas.microsoft.com/office/powerpoint/2010/main" val="99840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R Manual</a:t>
            </a:r>
          </a:p>
        </p:txBody>
      </p:sp>
      <p:sp>
        <p:nvSpPr>
          <p:cNvPr id="3" name="Content Placeholder 2"/>
          <p:cNvSpPr>
            <a:spLocks noGrp="1"/>
          </p:cNvSpPr>
          <p:nvPr>
            <p:ph idx="1"/>
          </p:nvPr>
        </p:nvSpPr>
        <p:spPr>
          <a:xfrm>
            <a:off x="685801" y="1606731"/>
            <a:ext cx="10131425" cy="5159829"/>
          </a:xfrm>
        </p:spPr>
        <p:txBody>
          <a:bodyPr>
            <a:noAutofit/>
          </a:bodyPr>
          <a:lstStyle/>
          <a:p>
            <a:r>
              <a:rPr lang="en-US" sz="2000" dirty="0"/>
              <a:t>In using R under UNIX the suggested procedure for the first occasion is as follows: </a:t>
            </a:r>
          </a:p>
          <a:p>
            <a:endParaRPr lang="en-US" sz="2000" dirty="0"/>
          </a:p>
          <a:p>
            <a:r>
              <a:rPr lang="en-US" sz="2000" dirty="0"/>
              <a:t>1. Create a separate sub-directory, say work, to hold data files on which you will use R for this problem. This will be the working directory whenever you use R for this particular problem. </a:t>
            </a:r>
          </a:p>
          <a:p>
            <a:r>
              <a:rPr lang="en-US" sz="2000" dirty="0"/>
              <a:t>$ </a:t>
            </a:r>
            <a:r>
              <a:rPr lang="en-US" sz="2000" dirty="0" err="1"/>
              <a:t>mkdir</a:t>
            </a:r>
            <a:r>
              <a:rPr lang="en-US" sz="2000" dirty="0"/>
              <a:t> work </a:t>
            </a:r>
          </a:p>
          <a:p>
            <a:r>
              <a:rPr lang="en-US" sz="2000" dirty="0"/>
              <a:t>$ cd work </a:t>
            </a:r>
          </a:p>
          <a:p>
            <a:endParaRPr lang="en-US" sz="2000" dirty="0"/>
          </a:p>
          <a:p>
            <a:r>
              <a:rPr lang="en-US" sz="2000" dirty="0"/>
              <a:t>2. Start the R program with the command </a:t>
            </a:r>
          </a:p>
          <a:p>
            <a:r>
              <a:rPr lang="en-US" sz="2000" dirty="0"/>
              <a:t>$ R </a:t>
            </a:r>
          </a:p>
          <a:p>
            <a:endParaRPr lang="en-US" sz="2000" dirty="0"/>
          </a:p>
          <a:p>
            <a:r>
              <a:rPr lang="en-US" sz="2000" dirty="0"/>
              <a:t>3. At this point R commands may be issued (see later). </a:t>
            </a:r>
          </a:p>
          <a:p>
            <a:r>
              <a:rPr lang="en-US" sz="2000" dirty="0"/>
              <a:t>4. To quit the R program the command is </a:t>
            </a:r>
          </a:p>
          <a:p>
            <a:r>
              <a:rPr lang="en-US" sz="2000" dirty="0"/>
              <a:t>&gt; q()</a:t>
            </a:r>
          </a:p>
        </p:txBody>
      </p:sp>
    </p:spTree>
    <p:extLst>
      <p:ext uri="{BB962C8B-B14F-4D97-AF65-F5344CB8AC3E}">
        <p14:creationId xmlns:p14="http://schemas.microsoft.com/office/powerpoint/2010/main" val="160376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a:t>
            </a:r>
          </a:p>
        </p:txBody>
      </p:sp>
      <p:sp>
        <p:nvSpPr>
          <p:cNvPr id="3" name="Content Placeholder 2"/>
          <p:cNvSpPr>
            <a:spLocks noGrp="1"/>
          </p:cNvSpPr>
          <p:nvPr>
            <p:ph idx="1"/>
          </p:nvPr>
        </p:nvSpPr>
        <p:spPr/>
        <p:txBody>
          <a:bodyPr>
            <a:noAutofit/>
          </a:bodyPr>
          <a:lstStyle/>
          <a:p>
            <a:r>
              <a:rPr lang="en-US" sz="2200" dirty="0"/>
              <a:t>Commands are </a:t>
            </a:r>
            <a:r>
              <a:rPr lang="en-US" sz="2200" dirty="0" err="1"/>
              <a:t>CaSe</a:t>
            </a:r>
            <a:r>
              <a:rPr lang="en-US" sz="2200" dirty="0"/>
              <a:t> </a:t>
            </a:r>
            <a:r>
              <a:rPr lang="en-US" sz="2200" dirty="0" err="1"/>
              <a:t>SeNsItIvE</a:t>
            </a:r>
            <a:r>
              <a:rPr lang="en-US" sz="2200" dirty="0"/>
              <a:t>!</a:t>
            </a:r>
          </a:p>
          <a:p>
            <a:endParaRPr lang="en-US" sz="2200" dirty="0"/>
          </a:p>
          <a:p>
            <a:r>
              <a:rPr lang="en-US" sz="2200" dirty="0"/>
              <a:t>Obtaining help:</a:t>
            </a:r>
          </a:p>
          <a:p>
            <a:r>
              <a:rPr lang="en-US" sz="2200" dirty="0"/>
              <a:t>1. Google</a:t>
            </a:r>
          </a:p>
          <a:p>
            <a:r>
              <a:rPr lang="en-US" sz="2200" dirty="0"/>
              <a:t>2. Know function, don</a:t>
            </a:r>
            <a:r>
              <a:rPr lang="mr-IN" sz="2200" dirty="0"/>
              <a:t>’</a:t>
            </a:r>
            <a:r>
              <a:rPr lang="en-US" sz="2200" dirty="0"/>
              <a:t>t know how to use it: help() or ?</a:t>
            </a:r>
          </a:p>
          <a:p>
            <a:endParaRPr lang="en-US" sz="2200" dirty="0"/>
          </a:p>
          <a:p>
            <a:r>
              <a:rPr lang="en-US" sz="2200" dirty="0"/>
              <a:t>For example:</a:t>
            </a:r>
          </a:p>
          <a:p>
            <a:r>
              <a:rPr lang="en-US" sz="2200" dirty="0"/>
              <a:t>help(rep)</a:t>
            </a:r>
          </a:p>
          <a:p>
            <a:r>
              <a:rPr lang="en-US" sz="2200" dirty="0"/>
              <a:t>?rep</a:t>
            </a:r>
          </a:p>
        </p:txBody>
      </p:sp>
    </p:spTree>
    <p:extLst>
      <p:ext uri="{BB962C8B-B14F-4D97-AF65-F5344CB8AC3E}">
        <p14:creationId xmlns:p14="http://schemas.microsoft.com/office/powerpoint/2010/main" val="1244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heel(1)">
                                      <p:cBhvr>
                                        <p:cTn id="21" dur="2000"/>
                                        <p:tgtEl>
                                          <p:spTgt spid="3">
                                            <p:txEl>
                                              <p:pRg st="6" end="6"/>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heel(1)">
                                      <p:cBhvr>
                                        <p:cTn id="24" dur="2000"/>
                                        <p:tgtEl>
                                          <p:spTgt spid="3">
                                            <p:txEl>
                                              <p:pRg st="7" end="7"/>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heel(1)">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2142067"/>
            <a:ext cx="10131425" cy="4232607"/>
          </a:xfrm>
        </p:spPr>
        <p:txBody>
          <a:bodyPr>
            <a:noAutofit/>
          </a:bodyPr>
          <a:lstStyle/>
          <a:p>
            <a:r>
              <a:rPr lang="en-US" sz="2200" dirty="0"/>
              <a:t>Inputting Datasets</a:t>
            </a:r>
          </a:p>
          <a:p>
            <a:endParaRPr lang="en-US" sz="2200" dirty="0"/>
          </a:p>
          <a:p>
            <a:r>
              <a:rPr lang="en-US" sz="2200" dirty="0"/>
              <a:t>For datasets like this: </a:t>
            </a:r>
          </a:p>
          <a:p>
            <a:r>
              <a:rPr lang="en-US" sz="2200" dirty="0"/>
              <a:t>You should use this command: </a:t>
            </a:r>
            <a:r>
              <a:rPr lang="en-US" sz="2200" dirty="0" err="1"/>
              <a:t>my_dataset</a:t>
            </a:r>
            <a:r>
              <a:rPr lang="en-US" sz="2200" dirty="0"/>
              <a:t> = </a:t>
            </a:r>
            <a:r>
              <a:rPr lang="en-US" sz="2200" dirty="0" err="1"/>
              <a:t>read.csv</a:t>
            </a:r>
            <a:r>
              <a:rPr lang="en-US" sz="2200" dirty="0"/>
              <a:t>("data_ex1.csv",header=TRUE, </a:t>
            </a:r>
            <a:r>
              <a:rPr lang="en-US" sz="2200" dirty="0" err="1"/>
              <a:t>sep</a:t>
            </a:r>
            <a:r>
              <a:rPr lang="en-US" sz="2200" dirty="0"/>
              <a:t>=" ")</a:t>
            </a:r>
          </a:p>
          <a:p>
            <a:endParaRPr lang="en-US" sz="2200" dirty="0"/>
          </a:p>
          <a:p>
            <a:r>
              <a:rPr lang="en-US" sz="2200" dirty="0"/>
              <a:t>For .txt data files use</a:t>
            </a:r>
          </a:p>
          <a:p>
            <a:r>
              <a:rPr lang="en-US" sz="2200" dirty="0" err="1"/>
              <a:t>my_dataset</a:t>
            </a:r>
            <a:r>
              <a:rPr lang="en-US" sz="2200" dirty="0"/>
              <a:t> = </a:t>
            </a:r>
            <a:r>
              <a:rPr lang="en-US" sz="2200" dirty="0" err="1"/>
              <a:t>read.table</a:t>
            </a:r>
            <a:r>
              <a:rPr lang="en-US" sz="2200" dirty="0"/>
              <a:t>("data_ex2.txt", header = TRUE)</a:t>
            </a:r>
          </a:p>
          <a:p>
            <a:endParaRPr lang="en-US" sz="2200" dirty="0"/>
          </a:p>
          <a:p>
            <a:r>
              <a:rPr lang="en-US" sz="2200" dirty="0"/>
              <a:t>Try it on your computers!</a:t>
            </a:r>
          </a:p>
          <a:p>
            <a:endParaRPr lang="en-US" sz="2200" dirty="0"/>
          </a:p>
          <a:p>
            <a:r>
              <a:rPr lang="en-US" sz="2200" dirty="0"/>
              <a:t>Also possible to use the function: scan (please see help file)</a:t>
            </a:r>
          </a:p>
          <a:p>
            <a:endParaRPr lang="en-US" sz="2200" dirty="0"/>
          </a:p>
          <a:p>
            <a:endParaRPr lang="en-US" sz="2200" dirty="0"/>
          </a:p>
        </p:txBody>
      </p:sp>
    </p:spTree>
    <p:extLst>
      <p:ext uri="{BB962C8B-B14F-4D97-AF65-F5344CB8AC3E}">
        <p14:creationId xmlns:p14="http://schemas.microsoft.com/office/powerpoint/2010/main" val="119047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wipe(down)">
                                      <p:cBhvr>
                                        <p:cTn id="7" dur="580">
                                          <p:stCondLst>
                                            <p:cond delay="0"/>
                                          </p:stCondLst>
                                        </p:cTn>
                                        <p:tgtEl>
                                          <p:spTgt spid="3">
                                            <p:txEl>
                                              <p:pRg st="10" end="10"/>
                                            </p:txEl>
                                          </p:spTgt>
                                        </p:tgtEl>
                                      </p:cBhvr>
                                    </p:animEffect>
                                    <p:anim calcmode="lin" valueType="num">
                                      <p:cBhvr>
                                        <p:cTn id="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0" end="10"/>
                                            </p:txEl>
                                          </p:spTgt>
                                        </p:tgtEl>
                                      </p:cBhvr>
                                      <p:to x="100000" y="60000"/>
                                    </p:animScale>
                                    <p:animScale>
                                      <p:cBhvr>
                                        <p:cTn id="14" dur="166" decel="50000">
                                          <p:stCondLst>
                                            <p:cond delay="676"/>
                                          </p:stCondLst>
                                        </p:cTn>
                                        <p:tgtEl>
                                          <p:spTgt spid="3">
                                            <p:txEl>
                                              <p:pRg st="10" end="10"/>
                                            </p:txEl>
                                          </p:spTgt>
                                        </p:tgtEl>
                                      </p:cBhvr>
                                      <p:to x="100000" y="100000"/>
                                    </p:animScale>
                                    <p:animScale>
                                      <p:cBhvr>
                                        <p:cTn id="15" dur="26">
                                          <p:stCondLst>
                                            <p:cond delay="1312"/>
                                          </p:stCondLst>
                                        </p:cTn>
                                        <p:tgtEl>
                                          <p:spTgt spid="3">
                                            <p:txEl>
                                              <p:pRg st="10" end="10"/>
                                            </p:txEl>
                                          </p:spTgt>
                                        </p:tgtEl>
                                      </p:cBhvr>
                                      <p:to x="100000" y="80000"/>
                                    </p:animScale>
                                    <p:animScale>
                                      <p:cBhvr>
                                        <p:cTn id="16" dur="166" decel="50000">
                                          <p:stCondLst>
                                            <p:cond delay="1338"/>
                                          </p:stCondLst>
                                        </p:cTn>
                                        <p:tgtEl>
                                          <p:spTgt spid="3">
                                            <p:txEl>
                                              <p:pRg st="10" end="10"/>
                                            </p:txEl>
                                          </p:spTgt>
                                        </p:tgtEl>
                                      </p:cBhvr>
                                      <p:to x="100000" y="100000"/>
                                    </p:animScale>
                                    <p:animScale>
                                      <p:cBhvr>
                                        <p:cTn id="17" dur="26">
                                          <p:stCondLst>
                                            <p:cond delay="1642"/>
                                          </p:stCondLst>
                                        </p:cTn>
                                        <p:tgtEl>
                                          <p:spTgt spid="3">
                                            <p:txEl>
                                              <p:pRg st="10" end="10"/>
                                            </p:txEl>
                                          </p:spTgt>
                                        </p:tgtEl>
                                      </p:cBhvr>
                                      <p:to x="100000" y="90000"/>
                                    </p:animScale>
                                    <p:animScale>
                                      <p:cBhvr>
                                        <p:cTn id="18" dur="166" decel="50000">
                                          <p:stCondLst>
                                            <p:cond delay="1668"/>
                                          </p:stCondLst>
                                        </p:cTn>
                                        <p:tgtEl>
                                          <p:spTgt spid="3">
                                            <p:txEl>
                                              <p:pRg st="10" end="10"/>
                                            </p:txEl>
                                          </p:spTgt>
                                        </p:tgtEl>
                                      </p:cBhvr>
                                      <p:to x="100000" y="100000"/>
                                    </p:animScale>
                                    <p:animScale>
                                      <p:cBhvr>
                                        <p:cTn id="19" dur="26">
                                          <p:stCondLst>
                                            <p:cond delay="1808"/>
                                          </p:stCondLst>
                                        </p:cTn>
                                        <p:tgtEl>
                                          <p:spTgt spid="3">
                                            <p:txEl>
                                              <p:pRg st="10" end="10"/>
                                            </p:txEl>
                                          </p:spTgt>
                                        </p:tgtEl>
                                      </p:cBhvr>
                                      <p:to x="100000" y="95000"/>
                                    </p:animScale>
                                    <p:animScale>
                                      <p:cBhvr>
                                        <p:cTn id="20"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2142067"/>
            <a:ext cx="10131425" cy="4480802"/>
          </a:xfrm>
        </p:spPr>
        <p:txBody>
          <a:bodyPr>
            <a:noAutofit/>
          </a:bodyPr>
          <a:lstStyle/>
          <a:p>
            <a:r>
              <a:rPr lang="en-US" sz="2200" dirty="0"/>
              <a:t>Numbers, vectors and matrices in R</a:t>
            </a:r>
          </a:p>
          <a:p>
            <a:endParaRPr lang="en-US" sz="2200" dirty="0"/>
          </a:p>
          <a:p>
            <a:r>
              <a:rPr lang="en-US" sz="2200" dirty="0"/>
              <a:t>A vector of numbers is created like this:</a:t>
            </a:r>
          </a:p>
          <a:p>
            <a:endParaRPr lang="en-US" sz="2200" dirty="0"/>
          </a:p>
          <a:p>
            <a:r>
              <a:rPr lang="en-US" sz="2200" dirty="0"/>
              <a:t>vector = c(1.2,3.4,6.1, 0, 1, 7.8, 2.5, 4)</a:t>
            </a:r>
          </a:p>
          <a:p>
            <a:r>
              <a:rPr lang="en-US" sz="2200" dirty="0"/>
              <a:t>You can call this whatever name you want:</a:t>
            </a:r>
          </a:p>
          <a:p>
            <a:r>
              <a:rPr lang="en-US" sz="2200" dirty="0"/>
              <a:t>x = c(1.2,3.4,6.1, 0, 1, 7.8, 2.5, 4)</a:t>
            </a:r>
          </a:p>
          <a:p>
            <a:endParaRPr lang="en-US" sz="2200" dirty="0"/>
          </a:p>
          <a:p>
            <a:r>
              <a:rPr lang="en-US" sz="2200" dirty="0"/>
              <a:t>If only a number, you just write:</a:t>
            </a:r>
          </a:p>
          <a:p>
            <a:r>
              <a:rPr lang="en-US" sz="2200" dirty="0"/>
              <a:t>y = 23</a:t>
            </a:r>
          </a:p>
          <a:p>
            <a:endParaRPr lang="en-US" sz="2200" dirty="0"/>
          </a:p>
          <a:p>
            <a:r>
              <a:rPr lang="en-US" sz="2200" dirty="0"/>
              <a:t>Length of a vector: length(x)</a:t>
            </a:r>
          </a:p>
          <a:p>
            <a:endParaRPr lang="en-US" sz="2200" dirty="0"/>
          </a:p>
          <a:p>
            <a:endParaRPr lang="en-US" sz="2200" dirty="0"/>
          </a:p>
        </p:txBody>
      </p:sp>
    </p:spTree>
    <p:extLst>
      <p:ext uri="{BB962C8B-B14F-4D97-AF65-F5344CB8AC3E}">
        <p14:creationId xmlns:p14="http://schemas.microsoft.com/office/powerpoint/2010/main" val="65586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blinds(horizontal)">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Using R</a:t>
            </a:r>
          </a:p>
        </p:txBody>
      </p:sp>
      <p:sp>
        <p:nvSpPr>
          <p:cNvPr id="3" name="Content Placeholder 2"/>
          <p:cNvSpPr>
            <a:spLocks noGrp="1"/>
          </p:cNvSpPr>
          <p:nvPr>
            <p:ph idx="1"/>
          </p:nvPr>
        </p:nvSpPr>
        <p:spPr>
          <a:xfrm>
            <a:off x="685801" y="2168193"/>
            <a:ext cx="10131425" cy="4480802"/>
          </a:xfrm>
        </p:spPr>
        <p:txBody>
          <a:bodyPr>
            <a:noAutofit/>
          </a:bodyPr>
          <a:lstStyle/>
          <a:p>
            <a:r>
              <a:rPr lang="en-US" sz="2200" dirty="0"/>
              <a:t>Numbers, vectors and matrices in R</a:t>
            </a:r>
          </a:p>
          <a:p>
            <a:endParaRPr lang="en-US" sz="2200" dirty="0"/>
          </a:p>
          <a:p>
            <a:r>
              <a:rPr lang="en-US" sz="2200" dirty="0"/>
              <a:t>How to access an item in the vector:</a:t>
            </a:r>
          </a:p>
          <a:p>
            <a:endParaRPr lang="en-US" sz="2200" dirty="0"/>
          </a:p>
          <a:p>
            <a:r>
              <a:rPr lang="en-US" sz="2200" dirty="0"/>
              <a:t>x = c(1,3.4,6.1, 0, 1, 7.8, 2.5, 4)</a:t>
            </a:r>
          </a:p>
          <a:p>
            <a:r>
              <a:rPr lang="en-US" sz="2200" dirty="0"/>
              <a:t>x[2]</a:t>
            </a:r>
          </a:p>
          <a:p>
            <a:endParaRPr lang="en-US" sz="2200" dirty="0"/>
          </a:p>
          <a:p>
            <a:r>
              <a:rPr lang="en-US" sz="2200" dirty="0"/>
              <a:t>x[length(x)]</a:t>
            </a:r>
          </a:p>
          <a:p>
            <a:endParaRPr lang="en-US" sz="2200" dirty="0"/>
          </a:p>
          <a:p>
            <a:r>
              <a:rPr lang="en-US" sz="2200" dirty="0"/>
              <a:t>x[1:3]</a:t>
            </a:r>
          </a:p>
          <a:p>
            <a:endParaRPr lang="en-US" sz="2200" dirty="0"/>
          </a:p>
          <a:p>
            <a:r>
              <a:rPr lang="en-US" sz="2200" dirty="0"/>
              <a:t>Exercise: Compute the ratio of the first to the last element of the vector x</a:t>
            </a:r>
          </a:p>
          <a:p>
            <a:r>
              <a:rPr lang="en-US" sz="2200" dirty="0"/>
              <a:t>    x[1]/x[length(x)]</a:t>
            </a:r>
          </a:p>
          <a:p>
            <a:endParaRPr lang="en-US" sz="2200" dirty="0"/>
          </a:p>
          <a:p>
            <a:endParaRPr lang="en-US" sz="2200" dirty="0"/>
          </a:p>
        </p:txBody>
      </p:sp>
    </p:spTree>
    <p:extLst>
      <p:ext uri="{BB962C8B-B14F-4D97-AF65-F5344CB8AC3E}">
        <p14:creationId xmlns:p14="http://schemas.microsoft.com/office/powerpoint/2010/main" val="193763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linds(horizontal)">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blinds(horizontal)">
                                      <p:cBhvr>
                                        <p:cTn id="29" dur="500"/>
                                        <p:tgtEl>
                                          <p:spTgt spid="3">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blinds(horizontal)">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6281</TotalTime>
  <Words>2262</Words>
  <Application>Microsoft Macintosh PowerPoint</Application>
  <PresentationFormat>Widescreen</PresentationFormat>
  <Paragraphs>407</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Celestial</vt:lpstr>
      <vt:lpstr>Data Science  Introduction to Programming in R</vt:lpstr>
      <vt:lpstr>What is R?</vt:lpstr>
      <vt:lpstr>Downloading and Running R</vt:lpstr>
      <vt:lpstr>R Manual</vt:lpstr>
      <vt:lpstr>R Manual</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Using R</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adriano.zambom@gmail.com</dc:creator>
  <cp:lastModifiedBy>Zambom, Adriano Zanin</cp:lastModifiedBy>
  <cp:revision>203</cp:revision>
  <dcterms:created xsi:type="dcterms:W3CDTF">2018-06-27T22:37:14Z</dcterms:created>
  <dcterms:modified xsi:type="dcterms:W3CDTF">2019-05-23T20:33:34Z</dcterms:modified>
</cp:coreProperties>
</file>