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652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1019"/>
  </p:normalViewPr>
  <p:slideViewPr>
    <p:cSldViewPr snapToGrid="0">
      <p:cViewPr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 lang="en-US"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hape 4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Shape 6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4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 lang="en-US"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34115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david</a:t>
            </a:r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2114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de-DE" sz="2400" b="0" i="0" u="none" strike="noStrike" kern="1200" cap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Leon </a:t>
            </a:r>
            <a:r>
              <a:rPr lang="de-DE" sz="2400" b="0" i="0" u="none" strike="noStrike" kern="1200" cap="none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Festinger</a:t>
            </a:r>
            <a:r>
              <a:rPr lang="de-DE" sz="2400" b="0" i="0" u="none" strike="noStrike" kern="1200" cap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(* 8. Mai 1919 in New York City; † 11. Februar 1989)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de-DE" sz="2400" b="0" i="0" u="none" strike="noStrike" kern="1200" cap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US-amerikanischer Sozialpsychologe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de-DE" sz="2400" b="0" i="0" u="none" strike="noStrike" kern="1200" cap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Theorie des sozialen Vergleichs bekannt wurde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400" dirty="0" smtClean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err="1" smtClean="0"/>
              <a:t>Wir</a:t>
            </a:r>
            <a:r>
              <a:rPr lang="en-US" sz="2400" dirty="0" smtClean="0"/>
              <a:t> </a:t>
            </a:r>
            <a:r>
              <a:rPr lang="en-US" sz="2400" dirty="0" err="1"/>
              <a:t>wollten</a:t>
            </a:r>
            <a:r>
              <a:rPr lang="en-US" sz="2400" dirty="0"/>
              <a:t> </a:t>
            </a:r>
            <a:r>
              <a:rPr lang="en-US" sz="2400" dirty="0" err="1"/>
              <a:t>schon</a:t>
            </a:r>
            <a:r>
              <a:rPr lang="en-US" sz="2400" dirty="0"/>
              <a:t> </a:t>
            </a:r>
            <a:r>
              <a:rPr lang="en-US" sz="2400" dirty="0" err="1"/>
              <a:t>lange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</a:t>
            </a:r>
            <a:r>
              <a:rPr lang="en-US" sz="2400" dirty="0" err="1"/>
              <a:t>Bewertungsystem</a:t>
            </a:r>
            <a:r>
              <a:rPr lang="en-US" sz="2400" dirty="0"/>
              <a:t> </a:t>
            </a:r>
            <a:r>
              <a:rPr lang="en-US" sz="2400" dirty="0" err="1"/>
              <a:t>programmieren</a:t>
            </a:r>
            <a:r>
              <a:rPr lang="en-US" sz="2400" dirty="0"/>
              <a:t> und nun </a:t>
            </a:r>
            <a:r>
              <a:rPr lang="en-US" sz="2400" dirty="0" err="1"/>
              <a:t>haben</a:t>
            </a:r>
            <a:r>
              <a:rPr lang="en-US" sz="2400" dirty="0"/>
              <a:t> </a:t>
            </a:r>
            <a:r>
              <a:rPr lang="en-US" sz="2400" dirty="0" err="1"/>
              <a:t>wir</a:t>
            </a:r>
            <a:r>
              <a:rPr lang="en-US" sz="2400" dirty="0"/>
              <a:t> die </a:t>
            </a:r>
            <a:r>
              <a:rPr lang="en-US" sz="2400" dirty="0" err="1"/>
              <a:t>Gelegenheit</a:t>
            </a:r>
            <a:r>
              <a:rPr lang="en-US" sz="2400" dirty="0"/>
              <a:t> </a:t>
            </a:r>
            <a:r>
              <a:rPr lang="en-US" sz="2400" dirty="0" err="1"/>
              <a:t>dazu</a:t>
            </a:r>
            <a:r>
              <a:rPr lang="en-US" sz="2400" dirty="0"/>
              <a:t> </a:t>
            </a:r>
            <a:r>
              <a:rPr lang="en-US" sz="2400" dirty="0" err="1"/>
              <a:t>bekommen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29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671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 smtClean="0"/>
              <a:t>chris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51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chris</a:t>
            </a:r>
            <a:endParaRPr lang="en-US" dirty="0"/>
          </a:p>
        </p:txBody>
      </p:sp>
      <p:sp>
        <p:nvSpPr>
          <p:cNvPr id="102" name="Shape 102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68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Institutionen</a:t>
            </a:r>
            <a:r>
              <a:rPr lang="en-US" dirty="0" smtClean="0"/>
              <a:t>: David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Bilder</a:t>
            </a:r>
            <a:r>
              <a:rPr lang="en-US" dirty="0" smtClean="0"/>
              <a:t>:</a:t>
            </a:r>
            <a:r>
              <a:rPr lang="en-US" baseline="0" dirty="0" smtClean="0"/>
              <a:t> Chris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8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david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Erweiterungen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Chris: </a:t>
            </a:r>
            <a:r>
              <a:rPr lang="en-US" baseline="0" dirty="0" err="1" smtClean="0"/>
              <a:t>Technische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Erweiterungen</a:t>
            </a:r>
            <a:endParaRPr lang="en-US" dirty="0"/>
          </a:p>
        </p:txBody>
      </p:sp>
      <p:sp>
        <p:nvSpPr>
          <p:cNvPr id="118" name="Shape 118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60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3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131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/>
        </p:nvSpPr>
        <p:spPr>
          <a:xfrm>
            <a:off x="0" y="0"/>
            <a:ext cx="9144000" cy="53181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Shape 25"/>
          <p:cNvSpPr/>
          <p:nvPr/>
        </p:nvSpPr>
        <p:spPr>
          <a:xfrm rot="10800000" flipH="1">
            <a:off x="5608637" y="0"/>
            <a:ext cx="1617662" cy="531811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8637" y="846137"/>
            <a:ext cx="3133724" cy="97631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5607050" y="1663700"/>
            <a:ext cx="1622424" cy="5194300"/>
          </a:xfrm>
          <a:prstGeom prst="rect">
            <a:avLst/>
          </a:prstGeom>
          <a:gradFill>
            <a:gsLst>
              <a:gs pos="0">
                <a:srgbClr val="E8E8E8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0" y="6324600"/>
            <a:ext cx="9144000" cy="531811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" name="Shape 29"/>
          <p:cNvCxnSpPr/>
          <p:nvPr/>
        </p:nvCxnSpPr>
        <p:spPr>
          <a:xfrm rot="10800000" flipH="1">
            <a:off x="1586" y="1658936"/>
            <a:ext cx="7224711" cy="3174"/>
          </a:xfrm>
          <a:prstGeom prst="straightConnector1">
            <a:avLst/>
          </a:prstGeom>
          <a:noFill/>
          <a:ln w="12700" cap="flat" cmpd="sng">
            <a:solidFill>
              <a:srgbClr val="7799B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" name="Shape 30"/>
          <p:cNvSpPr/>
          <p:nvPr/>
        </p:nvSpPr>
        <p:spPr>
          <a:xfrm rot="10800000" flipH="1">
            <a:off x="5608637" y="6327774"/>
            <a:ext cx="1616074" cy="531811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323850" y="4005262"/>
            <a:ext cx="8640762" cy="1938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23850" y="2106611"/>
            <a:ext cx="8640762" cy="1682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149" cy="554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149" cy="554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Shape 14"/>
          <p:cNvSpPr txBox="1"/>
          <p:nvPr/>
        </p:nvSpPr>
        <p:spPr>
          <a:xfrm>
            <a:off x="1481137" y="6386512"/>
            <a:ext cx="4608512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0" y="0"/>
            <a:ext cx="9144000" cy="25876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Shape 16"/>
          <p:cNvSpPr txBox="1"/>
          <p:nvPr/>
        </p:nvSpPr>
        <p:spPr>
          <a:xfrm>
            <a:off x="317500" y="6583361"/>
            <a:ext cx="53339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 sz="1200" b="0" i="0" u="none" dirty="0" smtClean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David </a:t>
            </a:r>
            <a:r>
              <a:rPr lang="en-US" sz="1200" b="0" i="0" u="none" dirty="0" err="1" smtClean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Wenkemann</a:t>
            </a:r>
            <a:r>
              <a:rPr lang="en-US" sz="1200" b="0" i="0" u="none" dirty="0" smtClean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200" b="0" i="0" u="none" baseline="0" dirty="0" smtClean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 Christopher Berg</a:t>
            </a:r>
            <a:endParaRPr lang="en-US" sz="1200" b="0" i="0" u="none" dirty="0">
              <a:solidFill>
                <a:srgbClr val="003B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 rot="10800000" flipH="1">
            <a:off x="6948486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5311" y="460375"/>
            <a:ext cx="1874836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>
            <a:off x="6948486" y="973137"/>
            <a:ext cx="963612" cy="5884862"/>
          </a:xfrm>
          <a:prstGeom prst="rect">
            <a:avLst/>
          </a:prstGeom>
          <a:gradFill>
            <a:gsLst>
              <a:gs pos="0">
                <a:srgbClr val="E7E7E7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" name="Shape 20"/>
          <p:cNvCxnSpPr/>
          <p:nvPr/>
        </p:nvCxnSpPr>
        <p:spPr>
          <a:xfrm>
            <a:off x="-4761" y="965200"/>
            <a:ext cx="7916861" cy="3174"/>
          </a:xfrm>
          <a:prstGeom prst="straightConnector1">
            <a:avLst/>
          </a:prstGeom>
          <a:noFill/>
          <a:ln w="12700" cap="flat" cmpd="sng">
            <a:solidFill>
              <a:srgbClr val="7799B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21"/>
          <p:cNvSpPr/>
          <p:nvPr/>
        </p:nvSpPr>
        <p:spPr>
          <a:xfrm rot="10800000" flipH="1">
            <a:off x="6948486" y="6599236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6943725" y="6596061"/>
            <a:ext cx="968374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US" sz="1200" b="0" i="0" u="none">
              <a:solidFill>
                <a:srgbClr val="003B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mc:AlternateContent xmlns:mc="http://schemas.openxmlformats.org/markup-compatibility/2006">
    <mc:Choice xmlns:p14="http://schemas.microsoft.com/office/powerpoint/2010/main" Requires="p14">
      <p:transition spd="slow" p14:dur="7000">
        <p14:vortex dir="r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149" cy="554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Shape 37"/>
          <p:cNvSpPr txBox="1"/>
          <p:nvPr/>
        </p:nvSpPr>
        <p:spPr>
          <a:xfrm>
            <a:off x="1481137" y="6386512"/>
            <a:ext cx="4608512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0" y="0"/>
            <a:ext cx="9144000" cy="25876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317500" y="6583361"/>
            <a:ext cx="5971901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 sz="1200" b="0" i="0" u="none" dirty="0" smtClean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WS1617		PRG3	</a:t>
            </a:r>
            <a:r>
              <a:rPr lang="de-DE" sz="1200" b="0" i="0" u="none" strike="noStrike" cap="none" dirty="0" smtClean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©</a:t>
            </a:r>
            <a:r>
              <a:rPr lang="en-US" sz="1200" b="0" i="0" u="none" strike="noStrike" cap="none" dirty="0" smtClean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200" b="0" i="0" u="none" dirty="0" smtClean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avid</a:t>
            </a:r>
            <a:r>
              <a:rPr lang="en-US" sz="1200" b="0" i="0" u="none" baseline="0" dirty="0" smtClean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baseline="0" dirty="0" err="1" smtClean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Wenkemann</a:t>
            </a:r>
            <a:r>
              <a:rPr lang="en-US" sz="1200" b="0" i="0" u="none" baseline="0" dirty="0" smtClean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de-DE" sz="1200" b="0" i="0" u="none" strike="noStrike" cap="none" baseline="0" dirty="0" smtClean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©</a:t>
            </a:r>
            <a:r>
              <a:rPr lang="en-US" sz="1200" b="0" i="0" u="none" baseline="0" dirty="0" smtClean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Christopher Berg</a:t>
            </a:r>
            <a:endParaRPr lang="en-US" sz="1200" b="0" i="0" u="none" dirty="0">
              <a:solidFill>
                <a:srgbClr val="003B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 rot="10800000" flipH="1">
            <a:off x="6948486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5311" y="460375"/>
            <a:ext cx="1874836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/>
          <p:nvPr/>
        </p:nvSpPr>
        <p:spPr>
          <a:xfrm>
            <a:off x="6948486" y="973137"/>
            <a:ext cx="963612" cy="5884862"/>
          </a:xfrm>
          <a:prstGeom prst="rect">
            <a:avLst/>
          </a:prstGeom>
          <a:gradFill>
            <a:gsLst>
              <a:gs pos="0">
                <a:srgbClr val="E7E7E7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" name="Shape 43"/>
          <p:cNvCxnSpPr/>
          <p:nvPr/>
        </p:nvCxnSpPr>
        <p:spPr>
          <a:xfrm>
            <a:off x="-4761" y="965200"/>
            <a:ext cx="7916861" cy="3174"/>
          </a:xfrm>
          <a:prstGeom prst="straightConnector1">
            <a:avLst/>
          </a:prstGeom>
          <a:noFill/>
          <a:ln w="12700" cap="flat" cmpd="sng">
            <a:solidFill>
              <a:srgbClr val="7799B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" name="Shape 44"/>
          <p:cNvSpPr/>
          <p:nvPr/>
        </p:nvSpPr>
        <p:spPr>
          <a:xfrm rot="10800000" flipH="1">
            <a:off x="6948486" y="6599236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6943725" y="6596061"/>
            <a:ext cx="968374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US" sz="1200" b="0" i="0" u="none">
              <a:solidFill>
                <a:srgbClr val="003B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7000">
        <p14:vortex dir="r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23850" y="2106611"/>
            <a:ext cx="8640762" cy="16827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 dirty="0" err="1"/>
              <a:t>Projektvorstellung</a:t>
            </a:r>
            <a:r>
              <a:rPr lang="en-US" sz="3600" b="0" i="0" u="none" strike="noStrike" cap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600" b="0" i="0" u="none" strike="noStrike" cap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0" dirty="0" err="1"/>
              <a:t>Bewertungssysteme</a:t>
            </a:r>
            <a:endParaRPr lang="en-US" b="0" dirty="0"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323850" y="4005262"/>
            <a:ext cx="8640762" cy="1938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/>
              <a:t>Christopher Berg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/>
              <a:t>David Wenkemann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14325" y="6467475"/>
            <a:ext cx="5265737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 sz="1200" b="0" i="0" u="none" dirty="0" smtClean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Dr. </a:t>
            </a:r>
            <a:r>
              <a:rPr lang="en-US" sz="1200" b="0" i="0" u="none" dirty="0" err="1" smtClean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Avemarg</a:t>
            </a:r>
            <a:r>
              <a:rPr lang="en-US" sz="1200" b="0" i="0" u="none" dirty="0" smtClean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, PRG3, WS1617</a:t>
            </a:r>
            <a:endParaRPr lang="en-US" sz="1200" dirty="0">
              <a:solidFill>
                <a:srgbClr val="003B7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/>
              <a:t>Einleitung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05481" y="1126652"/>
            <a:ext cx="8068962" cy="554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dirty="0">
                <a:solidFill>
                  <a:srgbClr val="003B79"/>
                </a:solidFill>
              </a:rPr>
              <a:t>	 	 	 		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dirty="0">
                <a:solidFill>
                  <a:srgbClr val="003B79"/>
                </a:solidFill>
              </a:rPr>
              <a:t>							</a:t>
            </a:r>
          </a:p>
          <a:p>
            <a:pPr marL="0" marR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i="1" dirty="0" smtClean="0"/>
              <a:t>“</a:t>
            </a:r>
            <a:r>
              <a:rPr lang="en-US" i="1" dirty="0" smtClean="0">
                <a:solidFill>
                  <a:srgbClr val="003B79"/>
                </a:solidFill>
              </a:rPr>
              <a:t>Menschen </a:t>
            </a:r>
            <a:r>
              <a:rPr lang="en-US" i="1" dirty="0" err="1">
                <a:solidFill>
                  <a:srgbClr val="003B79"/>
                </a:solidFill>
              </a:rPr>
              <a:t>besitzen</a:t>
            </a:r>
            <a:r>
              <a:rPr lang="en-US" i="1" dirty="0">
                <a:solidFill>
                  <a:srgbClr val="003B79"/>
                </a:solidFill>
              </a:rPr>
              <a:t> das </a:t>
            </a:r>
            <a:r>
              <a:rPr lang="en-US" i="1" dirty="0" err="1">
                <a:solidFill>
                  <a:srgbClr val="003B79"/>
                </a:solidFill>
              </a:rPr>
              <a:t>Motiv</a:t>
            </a:r>
            <a:r>
              <a:rPr lang="en-US" i="1" dirty="0">
                <a:solidFill>
                  <a:srgbClr val="003B79"/>
                </a:solidFill>
              </a:rPr>
              <a:t>, </a:t>
            </a:r>
            <a:r>
              <a:rPr lang="en-US" i="1" dirty="0" err="1">
                <a:solidFill>
                  <a:srgbClr val="003B79"/>
                </a:solidFill>
              </a:rPr>
              <a:t>ihre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eigenen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Meinungen</a:t>
            </a:r>
            <a:r>
              <a:rPr lang="en-US" i="1" dirty="0">
                <a:solidFill>
                  <a:srgbClr val="003B79"/>
                </a:solidFill>
              </a:rPr>
              <a:t> und </a:t>
            </a:r>
            <a:r>
              <a:rPr lang="en-US" i="1" dirty="0" err="1">
                <a:solidFill>
                  <a:srgbClr val="003B79"/>
                </a:solidFill>
              </a:rPr>
              <a:t>Fähigkeiten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zu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bewerten</a:t>
            </a:r>
            <a:r>
              <a:rPr lang="en-US" i="1" dirty="0">
                <a:solidFill>
                  <a:srgbClr val="003B79"/>
                </a:solidFill>
              </a:rPr>
              <a:t>. Um dieses </a:t>
            </a:r>
            <a:r>
              <a:rPr lang="en-US" i="1" dirty="0" err="1">
                <a:solidFill>
                  <a:srgbClr val="003B79"/>
                </a:solidFill>
              </a:rPr>
              <a:t>Ziel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zu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erreichen</a:t>
            </a:r>
            <a:r>
              <a:rPr lang="en-US" i="1" dirty="0">
                <a:solidFill>
                  <a:srgbClr val="003B79"/>
                </a:solidFill>
              </a:rPr>
              <a:t>, </a:t>
            </a:r>
            <a:r>
              <a:rPr lang="en-US" i="1" dirty="0" err="1">
                <a:solidFill>
                  <a:srgbClr val="003B79"/>
                </a:solidFill>
              </a:rPr>
              <a:t>vergleichen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sie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sich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mit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anderen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Personen</a:t>
            </a:r>
            <a:r>
              <a:rPr lang="en-US" i="1" dirty="0" smtClean="0">
                <a:solidFill>
                  <a:srgbClr val="003B79"/>
                </a:solidFill>
              </a:rPr>
              <a:t>.</a:t>
            </a:r>
            <a:r>
              <a:rPr lang="en-US" i="1" dirty="0" smtClean="0">
                <a:latin typeface="Bodoni 72 Smallcaps Book" charset="0"/>
                <a:ea typeface="Bodoni 72 Smallcaps Book" charset="0"/>
                <a:cs typeface="Bodoni 72 Smallcaps Book" charset="0"/>
              </a:rPr>
              <a:t>”</a:t>
            </a:r>
            <a:endParaRPr lang="en-US" i="1" dirty="0">
              <a:solidFill>
                <a:srgbClr val="003B79"/>
              </a:solidFill>
              <a:latin typeface="Bodoni 72 Smallcaps Book" charset="0"/>
              <a:ea typeface="Bodoni 72 Smallcaps Book" charset="0"/>
              <a:cs typeface="Bodoni 72 Smallcaps Book" charset="0"/>
            </a:endParaRPr>
          </a:p>
          <a:p>
            <a:pPr marL="457200" marR="0" lvl="0" indent="457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3B79"/>
                </a:solidFill>
              </a:rPr>
              <a:t>- </a:t>
            </a:r>
            <a:r>
              <a:rPr lang="en-US" dirty="0" err="1">
                <a:solidFill>
                  <a:srgbClr val="003B79"/>
                </a:solidFill>
              </a:rPr>
              <a:t>Festinger</a:t>
            </a:r>
            <a:r>
              <a:rPr lang="en-US" dirty="0">
                <a:solidFill>
                  <a:srgbClr val="003B79"/>
                </a:solidFill>
              </a:rPr>
              <a:t>, 1954 -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				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			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		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marR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i="1" dirty="0">
                <a:solidFill>
                  <a:srgbClr val="003B79"/>
                </a:solidFill>
              </a:rPr>
              <a:t>“</a:t>
            </a:r>
            <a:r>
              <a:rPr lang="en-US" i="1" dirty="0" err="1">
                <a:solidFill>
                  <a:srgbClr val="003B79"/>
                </a:solidFill>
              </a:rPr>
              <a:t>Wer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wissen</a:t>
            </a:r>
            <a:r>
              <a:rPr lang="en-US" i="1" dirty="0">
                <a:solidFill>
                  <a:srgbClr val="003B79"/>
                </a:solidFill>
              </a:rPr>
              <a:t> will, </a:t>
            </a:r>
            <a:r>
              <a:rPr lang="en-US" i="1" dirty="0" err="1">
                <a:solidFill>
                  <a:srgbClr val="003B79"/>
                </a:solidFill>
              </a:rPr>
              <a:t>welche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Möglichkeiten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er</a:t>
            </a:r>
            <a:r>
              <a:rPr lang="en-US" i="1" dirty="0">
                <a:solidFill>
                  <a:srgbClr val="003B79"/>
                </a:solidFill>
              </a:rPr>
              <a:t> hat, </a:t>
            </a:r>
            <a:r>
              <a:rPr lang="en-US" i="1" dirty="0" err="1">
                <a:solidFill>
                  <a:srgbClr val="003B79"/>
                </a:solidFill>
              </a:rPr>
              <a:t>welche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Verbesserungen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möglich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sind</a:t>
            </a:r>
            <a:r>
              <a:rPr lang="en-US" i="1" dirty="0">
                <a:solidFill>
                  <a:srgbClr val="003B79"/>
                </a:solidFill>
              </a:rPr>
              <a:t>, </a:t>
            </a:r>
            <a:r>
              <a:rPr lang="en-US" i="1" dirty="0" err="1">
                <a:solidFill>
                  <a:srgbClr val="003B79"/>
                </a:solidFill>
              </a:rPr>
              <a:t>vergleicht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sich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mit</a:t>
            </a:r>
            <a:r>
              <a:rPr lang="en-US" i="1" dirty="0">
                <a:solidFill>
                  <a:srgbClr val="003B79"/>
                </a:solidFill>
              </a:rPr>
              <a:t> Menschen, die </a:t>
            </a:r>
            <a:r>
              <a:rPr lang="en-US" i="1" dirty="0" err="1">
                <a:solidFill>
                  <a:srgbClr val="003B79"/>
                </a:solidFill>
              </a:rPr>
              <a:t>im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interessierenden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Merkmal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überlegen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sind</a:t>
            </a:r>
            <a:r>
              <a:rPr lang="en-US" i="1" dirty="0">
                <a:solidFill>
                  <a:srgbClr val="003B79"/>
                </a:solidFill>
              </a:rPr>
              <a:t>; das </a:t>
            </a:r>
            <a:r>
              <a:rPr lang="en-US" i="1" dirty="0" err="1">
                <a:solidFill>
                  <a:srgbClr val="003B79"/>
                </a:solidFill>
              </a:rPr>
              <a:t>ist</a:t>
            </a:r>
            <a:r>
              <a:rPr lang="en-US" i="1" dirty="0">
                <a:solidFill>
                  <a:srgbClr val="003B79"/>
                </a:solidFill>
              </a:rPr>
              <a:t> der </a:t>
            </a:r>
            <a:r>
              <a:rPr lang="en-US" i="1" dirty="0" err="1">
                <a:solidFill>
                  <a:srgbClr val="003B79"/>
                </a:solidFill>
              </a:rPr>
              <a:t>aufwärts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gerichtete</a:t>
            </a:r>
            <a:r>
              <a:rPr lang="en-US" i="1" dirty="0">
                <a:solidFill>
                  <a:srgbClr val="003B79"/>
                </a:solidFill>
              </a:rPr>
              <a:t> </a:t>
            </a:r>
            <a:r>
              <a:rPr lang="en-US" i="1" dirty="0" err="1">
                <a:solidFill>
                  <a:srgbClr val="003B79"/>
                </a:solidFill>
              </a:rPr>
              <a:t>Vergleich</a:t>
            </a:r>
            <a:r>
              <a:rPr lang="en-US" i="1" dirty="0">
                <a:solidFill>
                  <a:srgbClr val="003B79"/>
                </a:solidFill>
              </a:rPr>
              <a:t>!” </a:t>
            </a:r>
          </a:p>
          <a:p>
            <a:pPr marL="457200" marR="0" lvl="0" indent="3873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dirty="0" smtClean="0">
                <a:solidFill>
                  <a:srgbClr val="003B79"/>
                </a:solidFill>
              </a:rPr>
              <a:t>			- </a:t>
            </a:r>
            <a:r>
              <a:rPr lang="en-US" dirty="0" err="1">
                <a:solidFill>
                  <a:srgbClr val="003B79"/>
                </a:solidFill>
              </a:rPr>
              <a:t>Theorie</a:t>
            </a:r>
            <a:r>
              <a:rPr lang="en-US" dirty="0">
                <a:solidFill>
                  <a:srgbClr val="003B79"/>
                </a:solidFill>
              </a:rPr>
              <a:t> des </a:t>
            </a:r>
            <a:r>
              <a:rPr lang="en-US" dirty="0" err="1">
                <a:solidFill>
                  <a:srgbClr val="003B79"/>
                </a:solidFill>
              </a:rPr>
              <a:t>sozialen</a:t>
            </a:r>
            <a:r>
              <a:rPr lang="en-US" dirty="0">
                <a:solidFill>
                  <a:srgbClr val="003B79"/>
                </a:solidFill>
              </a:rPr>
              <a:t> </a:t>
            </a:r>
            <a:r>
              <a:rPr lang="en-US" dirty="0" err="1">
                <a:solidFill>
                  <a:srgbClr val="003B79"/>
                </a:solidFill>
              </a:rPr>
              <a:t>Vergleichs</a:t>
            </a:r>
            <a:r>
              <a:rPr lang="en-US" dirty="0">
                <a:solidFill>
                  <a:srgbClr val="003B79"/>
                </a:solidFill>
              </a:rPr>
              <a:t> -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endParaRPr dirty="0">
              <a:solidFill>
                <a:srgbClr val="003B79"/>
              </a:solidFill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122222"/>
              <a:buFont typeface="Arial"/>
              <a:buNone/>
            </a:pPr>
            <a:endParaRPr sz="1800" dirty="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/>
              <a:t>Grundidee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000" cy="554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Gegenüberstellung</a:t>
            </a:r>
            <a:r>
              <a:rPr lang="en-US" dirty="0"/>
              <a:t> </a:t>
            </a:r>
            <a:r>
              <a:rPr lang="en-US" dirty="0" err="1"/>
              <a:t>zweier</a:t>
            </a:r>
            <a:r>
              <a:rPr lang="en-US" dirty="0"/>
              <a:t> </a:t>
            </a:r>
            <a:r>
              <a:rPr lang="en-US" dirty="0" err="1"/>
              <a:t>ähnlichen</a:t>
            </a:r>
            <a:r>
              <a:rPr lang="en-US" dirty="0"/>
              <a:t> </a:t>
            </a:r>
            <a:r>
              <a:rPr lang="en-US" dirty="0" err="1"/>
              <a:t>Produkte</a:t>
            </a: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Bewertung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User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vorgegebenen</a:t>
            </a:r>
            <a:r>
              <a:rPr lang="en-US" dirty="0"/>
              <a:t> </a:t>
            </a:r>
            <a:r>
              <a:rPr lang="en-US" dirty="0" err="1"/>
              <a:t>Kriterien</a:t>
            </a: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Produkte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verschiedenen</a:t>
            </a:r>
            <a:r>
              <a:rPr lang="en-US" dirty="0"/>
              <a:t> </a:t>
            </a:r>
            <a:r>
              <a:rPr lang="en-US" dirty="0" err="1"/>
              <a:t>Systemen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ranken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Bewertung</a:t>
            </a:r>
            <a:r>
              <a:rPr lang="en-US" dirty="0"/>
              <a:t> der </a:t>
            </a:r>
            <a:r>
              <a:rPr lang="en-US" dirty="0" err="1"/>
              <a:t>einzelnen</a:t>
            </a:r>
            <a:r>
              <a:rPr lang="en-US" dirty="0"/>
              <a:t> </a:t>
            </a:r>
            <a:r>
              <a:rPr lang="en-US" dirty="0" err="1"/>
              <a:t>Produkte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komplette</a:t>
            </a:r>
            <a:r>
              <a:rPr lang="en-US" dirty="0"/>
              <a:t> </a:t>
            </a:r>
            <a:r>
              <a:rPr lang="en-US" dirty="0" err="1"/>
              <a:t>Firmen</a:t>
            </a:r>
            <a:r>
              <a:rPr lang="en-US" dirty="0"/>
              <a:t>/</a:t>
            </a:r>
            <a:r>
              <a:rPr lang="en-US" dirty="0" err="1"/>
              <a:t>Institutionen</a:t>
            </a:r>
            <a:r>
              <a:rPr lang="en-US" dirty="0"/>
              <a:t> </a:t>
            </a:r>
            <a:r>
              <a:rPr lang="en-US" dirty="0" err="1"/>
              <a:t>bewertet</a:t>
            </a:r>
            <a:r>
              <a:rPr lang="en-US" dirty="0"/>
              <a:t> und </a:t>
            </a:r>
            <a:r>
              <a:rPr lang="en-US" dirty="0" err="1"/>
              <a:t>gelistet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/>
              <a:t>Elo-System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000" cy="554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100000"/>
              <a:buFont typeface="Arial"/>
              <a:buNone/>
            </a:pPr>
            <a:r>
              <a:rPr lang="en-US" dirty="0"/>
              <a:t>- </a:t>
            </a:r>
            <a:r>
              <a:rPr lang="en-US" dirty="0" err="1"/>
              <a:t>Ursprünglich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Schach-Bewertungssystem</a:t>
            </a:r>
            <a:r>
              <a:rPr lang="en-US" dirty="0"/>
              <a:t> (Arpad </a:t>
            </a:r>
            <a:r>
              <a:rPr lang="en-US" dirty="0" err="1"/>
              <a:t>Elo</a:t>
            </a:r>
            <a:r>
              <a:rPr lang="en-US" dirty="0"/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100000"/>
              <a:buFont typeface="Arial"/>
              <a:buNone/>
            </a:pP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100000"/>
              <a:buFont typeface="Arial"/>
              <a:buNone/>
            </a:pPr>
            <a:r>
              <a:rPr lang="en-US" dirty="0"/>
              <a:t>- </a:t>
            </a:r>
            <a:r>
              <a:rPr lang="en-US" dirty="0" err="1"/>
              <a:t>Bewertungssystem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“Multiplayer-</a:t>
            </a:r>
            <a:r>
              <a:rPr lang="en-US" dirty="0" err="1"/>
              <a:t>Wettbewerb</a:t>
            </a:r>
            <a:r>
              <a:rPr lang="en-US" dirty="0"/>
              <a:t>”/</a:t>
            </a:r>
            <a:r>
              <a:rPr lang="en-US" dirty="0" err="1"/>
              <a:t>Spiele</a:t>
            </a: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100000"/>
              <a:buFont typeface="Arial"/>
              <a:buNone/>
            </a:pP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100000"/>
              <a:buFont typeface="Arial"/>
              <a:buNone/>
            </a:pPr>
            <a:r>
              <a:rPr lang="en-US" dirty="0"/>
              <a:t>- </a:t>
            </a:r>
            <a:r>
              <a:rPr lang="en-US" dirty="0" err="1"/>
              <a:t>Dient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Berechnung</a:t>
            </a:r>
            <a:r>
              <a:rPr lang="en-US" dirty="0"/>
              <a:t> des </a:t>
            </a:r>
            <a:r>
              <a:rPr lang="en-US" dirty="0" err="1"/>
              <a:t>Qualifikationsniveaus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Elo-System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000" cy="554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Anwendungsbereiche</a:t>
            </a:r>
            <a:r>
              <a:rPr lang="en-US" dirty="0"/>
              <a:t>: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err="1"/>
              <a:t>Schach</a:t>
            </a:r>
            <a:r>
              <a:rPr lang="en-US" dirty="0"/>
              <a:t>, Go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Gaming (League of legends, </a:t>
            </a:r>
            <a:r>
              <a:rPr lang="en-US" dirty="0" err="1"/>
              <a:t>Dota</a:t>
            </a:r>
            <a:r>
              <a:rPr lang="en-US" dirty="0"/>
              <a:t>, etc..)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The Social Network (</a:t>
            </a:r>
            <a:r>
              <a:rPr lang="en-US" dirty="0" err="1"/>
              <a:t>Facemash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Möglichkeiten  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000" cy="554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indent="0">
              <a:spcBef>
                <a:spcPts val="0"/>
              </a:spcBef>
              <a:buNone/>
            </a:pPr>
            <a:r>
              <a:rPr lang="en-US" dirty="0" smtClean="0"/>
              <a:t>Unser Plan:</a:t>
            </a:r>
            <a:br>
              <a:rPr lang="en-US" dirty="0" smtClean="0"/>
            </a:br>
            <a:endParaRPr lang="en-US" dirty="0" smtClean="0"/>
          </a:p>
          <a:p>
            <a:pPr marL="457200" indent="-228600">
              <a:spcBef>
                <a:spcPts val="0"/>
              </a:spcBef>
            </a:pPr>
            <a:r>
              <a:rPr lang="en-US" dirty="0" err="1" smtClean="0"/>
              <a:t>Institutionen</a:t>
            </a:r>
            <a:r>
              <a:rPr lang="en-US" dirty="0" smtClean="0"/>
              <a:t>(</a:t>
            </a:r>
            <a:r>
              <a:rPr lang="en-US" dirty="0" err="1" smtClean="0"/>
              <a:t>Uni</a:t>
            </a:r>
            <a:r>
              <a:rPr lang="en-US" dirty="0"/>
              <a:t>, </a:t>
            </a:r>
            <a:r>
              <a:rPr lang="en-US" dirty="0" err="1"/>
              <a:t>Fh</a:t>
            </a:r>
            <a:r>
              <a:rPr lang="en-US" dirty="0"/>
              <a:t>, Mensa</a:t>
            </a:r>
            <a:r>
              <a:rPr lang="en-US" dirty="0" smtClean="0"/>
              <a:t>)</a:t>
            </a:r>
            <a:endParaRPr lang="en-US" dirty="0" smtClean="0"/>
          </a:p>
          <a:p>
            <a:pPr marL="457200" indent="-228600">
              <a:spcBef>
                <a:spcPts val="0"/>
              </a:spcBef>
            </a:pPr>
            <a:r>
              <a:rPr lang="en-US" dirty="0" err="1"/>
              <a:t>Bilder</a:t>
            </a:r>
            <a:r>
              <a:rPr lang="en-US" dirty="0"/>
              <a:t> </a:t>
            </a:r>
            <a:endParaRPr lang="en-US" dirty="0" smtClean="0"/>
          </a:p>
          <a:p>
            <a:pPr marL="457200" indent="-228600">
              <a:spcBef>
                <a:spcPts val="0"/>
              </a:spcBef>
            </a:pPr>
            <a:endParaRPr lang="en-US" dirty="0" smtClean="0"/>
          </a:p>
          <a:p>
            <a:pPr marL="457200" indent="-228600">
              <a:spcBef>
                <a:spcPts val="0"/>
              </a:spcBef>
            </a:pPr>
            <a:endParaRPr lang="en-US" dirty="0" smtClean="0"/>
          </a:p>
          <a:p>
            <a:pPr marL="457200" indent="-228600">
              <a:spcBef>
                <a:spcPts val="0"/>
              </a:spcBef>
            </a:pPr>
            <a:endParaRPr lang="en-US" dirty="0"/>
          </a:p>
          <a:p>
            <a:pPr marL="228600" indent="0">
              <a:spcBef>
                <a:spcPts val="0"/>
              </a:spcBef>
              <a:buNone/>
            </a:pPr>
            <a:r>
              <a:rPr lang="en-US" dirty="0" err="1" smtClean="0"/>
              <a:t>Sonstige</a:t>
            </a:r>
            <a:r>
              <a:rPr lang="en-US" dirty="0" smtClean="0"/>
              <a:t> </a:t>
            </a:r>
            <a:r>
              <a:rPr lang="en-US" dirty="0" err="1" smtClean="0"/>
              <a:t>Möglichkeiten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 marL="457200" indent="-228600">
              <a:spcBef>
                <a:spcPts val="0"/>
              </a:spcBef>
            </a:pPr>
            <a:r>
              <a:rPr lang="en-US" dirty="0" err="1" smtClean="0"/>
              <a:t>Produkte</a:t>
            </a:r>
            <a:endParaRPr dirty="0"/>
          </a:p>
          <a:p>
            <a:pPr marL="457200" lvl="0" indent="-228600">
              <a:spcBef>
                <a:spcPts val="0"/>
              </a:spcBef>
            </a:pPr>
            <a:r>
              <a:rPr lang="en-US" dirty="0" err="1" smtClean="0"/>
              <a:t>Firmen</a:t>
            </a:r>
            <a:endParaRPr dirty="0"/>
          </a:p>
          <a:p>
            <a:pPr marL="457200" lvl="0" indent="-228600">
              <a:spcBef>
                <a:spcPts val="0"/>
              </a:spcBef>
            </a:pPr>
            <a:r>
              <a:rPr lang="en-US" dirty="0" err="1"/>
              <a:t>Personen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Erweiterungen	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000" cy="554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Logische Erweiterungen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Ranking System der User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Kommentarfunktionen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Kategorien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Technische Erweiterungen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GUI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Einsatz von Datenbanken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Website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Applikation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Fragen?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37" y="1106800"/>
            <a:ext cx="6219825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526237" y="5894665"/>
            <a:ext cx="8045798" cy="5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 dirty="0" err="1">
                <a:solidFill>
                  <a:srgbClr val="003B79"/>
                </a:solidFill>
              </a:rPr>
              <a:t>Denken</a:t>
            </a:r>
            <a:r>
              <a:rPr lang="en-US" sz="2200" dirty="0">
                <a:solidFill>
                  <a:srgbClr val="003B79"/>
                </a:solidFill>
              </a:rPr>
              <a:t> </a:t>
            </a:r>
            <a:r>
              <a:rPr lang="en-US" sz="2200" dirty="0" err="1">
                <a:solidFill>
                  <a:srgbClr val="003B79"/>
                </a:solidFill>
              </a:rPr>
              <a:t>Sie</a:t>
            </a:r>
            <a:r>
              <a:rPr lang="en-US" sz="2200" dirty="0">
                <a:solidFill>
                  <a:srgbClr val="003B79"/>
                </a:solidFill>
              </a:rPr>
              <a:t> </a:t>
            </a:r>
            <a:r>
              <a:rPr lang="en-US" sz="2200" dirty="0" err="1">
                <a:solidFill>
                  <a:srgbClr val="003B79"/>
                </a:solidFill>
              </a:rPr>
              <a:t>daran</a:t>
            </a:r>
            <a:r>
              <a:rPr lang="en-US" sz="2200" dirty="0">
                <a:solidFill>
                  <a:srgbClr val="003B79"/>
                </a:solidFill>
              </a:rPr>
              <a:t>: </a:t>
            </a:r>
            <a:r>
              <a:rPr lang="en-US" sz="2200" dirty="0" err="1">
                <a:solidFill>
                  <a:srgbClr val="003B79"/>
                </a:solidFill>
              </a:rPr>
              <a:t>Unklarheiten</a:t>
            </a:r>
            <a:r>
              <a:rPr lang="en-US" sz="2200" dirty="0">
                <a:solidFill>
                  <a:srgbClr val="003B79"/>
                </a:solidFill>
              </a:rPr>
              <a:t> </a:t>
            </a:r>
            <a:r>
              <a:rPr lang="en-US" sz="2200" dirty="0" err="1">
                <a:solidFill>
                  <a:srgbClr val="003B79"/>
                </a:solidFill>
              </a:rPr>
              <a:t>sind</a:t>
            </a:r>
            <a:r>
              <a:rPr lang="en-US" sz="2200" dirty="0">
                <a:solidFill>
                  <a:srgbClr val="003B79"/>
                </a:solidFill>
              </a:rPr>
              <a:t> </a:t>
            </a:r>
            <a:r>
              <a:rPr lang="en-US" sz="2200" dirty="0" err="1" smtClean="0">
                <a:solidFill>
                  <a:srgbClr val="003B79"/>
                </a:solidFill>
              </a:rPr>
              <a:t>zickende</a:t>
            </a:r>
            <a:r>
              <a:rPr lang="en-US" sz="2200" dirty="0" smtClean="0">
                <a:solidFill>
                  <a:srgbClr val="003B79"/>
                </a:solidFill>
              </a:rPr>
              <a:t> </a:t>
            </a:r>
            <a:r>
              <a:rPr lang="en-US" sz="2200" dirty="0" err="1" smtClean="0">
                <a:solidFill>
                  <a:srgbClr val="003B79"/>
                </a:solidFill>
              </a:rPr>
              <a:t>Teitbomben</a:t>
            </a:r>
            <a:r>
              <a:rPr lang="en-US" sz="2200" dirty="0">
                <a:solidFill>
                  <a:srgbClr val="003B79"/>
                </a:solidFill>
              </a:rP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de-DE" dirty="0"/>
              <a:t>http://</a:t>
            </a:r>
            <a:r>
              <a:rPr lang="de-DE" dirty="0" err="1"/>
              <a:t>www.uni-bielefeld.de</a:t>
            </a:r>
            <a:r>
              <a:rPr lang="de-DE" dirty="0"/>
              <a:t>/</a:t>
            </a:r>
            <a:r>
              <a:rPr lang="de-DE" dirty="0" err="1"/>
              <a:t>ikg</a:t>
            </a:r>
            <a:r>
              <a:rPr lang="de-DE" dirty="0"/>
              <a:t>/zick/SCT_folie_ss05.pdf</a:t>
            </a:r>
          </a:p>
          <a:p>
            <a:pPr marL="0" lvl="0" indent="0">
              <a:spcBef>
                <a:spcPts val="0"/>
              </a:spcBef>
              <a:buSzPct val="25000"/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de-DE" dirty="0"/>
              <a:t>https://</a:t>
            </a:r>
            <a:r>
              <a:rPr lang="de-DE" dirty="0" err="1"/>
              <a:t>de.wikipedia.org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 dirty="0"/>
              <a:t>/</a:t>
            </a:r>
            <a:r>
              <a:rPr lang="de-DE" dirty="0" err="1"/>
              <a:t>Theorie_des_sozialen_Vergleichs</a:t>
            </a:r>
            <a:endParaRPr lang="de-DE" dirty="0"/>
          </a:p>
          <a:p>
            <a:pPr marL="0" lvl="0" indent="0">
              <a:spcBef>
                <a:spcPts val="0"/>
              </a:spcBef>
              <a:buSzPct val="25000"/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de-DE" dirty="0"/>
              <a:t>http://</a:t>
            </a:r>
            <a:r>
              <a:rPr lang="de-DE" dirty="0" err="1"/>
              <a:t>haltenraum.com</a:t>
            </a:r>
            <a:r>
              <a:rPr lang="de-DE" dirty="0"/>
              <a:t>/</a:t>
            </a:r>
            <a:r>
              <a:rPr lang="de-DE" dirty="0" err="1"/>
              <a:t>article</a:t>
            </a:r>
            <a:r>
              <a:rPr lang="de-DE" dirty="0"/>
              <a:t>/</a:t>
            </a:r>
            <a:r>
              <a:rPr lang="de-DE" dirty="0" err="1"/>
              <a:t>elo</a:t>
            </a:r>
            <a:r>
              <a:rPr lang="de-DE" dirty="0"/>
              <a:t>-zahl</a:t>
            </a:r>
          </a:p>
          <a:p>
            <a:pPr marL="0" lvl="0" indent="0">
              <a:spcBef>
                <a:spcPts val="0"/>
              </a:spcBef>
              <a:buSzPct val="25000"/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5193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ndarddesign">
  <a:themeElements>
    <a:clrScheme name="Standard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Macintosh PowerPoint</Application>
  <PresentationFormat>Bildschirmpräsentation (4:3)</PresentationFormat>
  <Paragraphs>95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Bodoni 72 Smallcaps Book</vt:lpstr>
      <vt:lpstr>Times New Roman</vt:lpstr>
      <vt:lpstr>Arial</vt:lpstr>
      <vt:lpstr>Standarddesign</vt:lpstr>
      <vt:lpstr>Standarddesign</vt:lpstr>
      <vt:lpstr>Projektvorstellung Bewertungssysteme</vt:lpstr>
      <vt:lpstr>Einleitung</vt:lpstr>
      <vt:lpstr>Grundidee</vt:lpstr>
      <vt:lpstr>Elo-System</vt:lpstr>
      <vt:lpstr>Elo-System</vt:lpstr>
      <vt:lpstr>Möglichkeiten  </vt:lpstr>
      <vt:lpstr>Erweiterungen </vt:lpstr>
      <vt:lpstr>Fragen?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 Bewertungssysteme</dc:title>
  <cp:lastModifiedBy>david.wenkemann</cp:lastModifiedBy>
  <cp:revision>13</cp:revision>
  <dcterms:modified xsi:type="dcterms:W3CDTF">2016-11-08T12:34:01Z</dcterms:modified>
</cp:coreProperties>
</file>